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367" r:id="rId3"/>
    <p:sldId id="382" r:id="rId4"/>
    <p:sldId id="384" r:id="rId5"/>
    <p:sldId id="386" r:id="rId6"/>
    <p:sldId id="388" r:id="rId7"/>
    <p:sldId id="372" r:id="rId8"/>
    <p:sldId id="371" r:id="rId9"/>
    <p:sldId id="373" r:id="rId10"/>
    <p:sldId id="310" r:id="rId11"/>
    <p:sldId id="309" r:id="rId12"/>
    <p:sldId id="317" r:id="rId13"/>
    <p:sldId id="313" r:id="rId14"/>
    <p:sldId id="312" r:id="rId15"/>
    <p:sldId id="390" r:id="rId16"/>
    <p:sldId id="392" r:id="rId17"/>
    <p:sldId id="394" r:id="rId18"/>
    <p:sldId id="415" r:id="rId19"/>
    <p:sldId id="398" r:id="rId20"/>
    <p:sldId id="418" r:id="rId21"/>
    <p:sldId id="400" r:id="rId22"/>
    <p:sldId id="428" r:id="rId23"/>
    <p:sldId id="420" r:id="rId24"/>
    <p:sldId id="422" r:id="rId25"/>
    <p:sldId id="426" r:id="rId26"/>
    <p:sldId id="440" r:id="rId27"/>
    <p:sldId id="442" r:id="rId28"/>
    <p:sldId id="430" r:id="rId29"/>
    <p:sldId id="411" r:id="rId30"/>
    <p:sldId id="413" r:id="rId31"/>
    <p:sldId id="402" r:id="rId32"/>
    <p:sldId id="323" r:id="rId33"/>
    <p:sldId id="326" r:id="rId34"/>
    <p:sldId id="432" r:id="rId35"/>
    <p:sldId id="434" r:id="rId36"/>
    <p:sldId id="436" r:id="rId37"/>
    <p:sldId id="438" r:id="rId38"/>
    <p:sldId id="404" r:id="rId39"/>
    <p:sldId id="293" r:id="rId40"/>
    <p:sldId id="379" r:id="rId41"/>
    <p:sldId id="380" r:id="rId4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4A"/>
    <a:srgbClr val="666633"/>
    <a:srgbClr val="FFCC00"/>
    <a:srgbClr val="CC66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24" autoAdjust="0"/>
  </p:normalViewPr>
  <p:slideViewPr>
    <p:cSldViewPr>
      <p:cViewPr varScale="1">
        <p:scale>
          <a:sx n="108" d="100"/>
          <a:sy n="108" d="100"/>
        </p:scale>
        <p:origin x="-9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9E675B4-DCAD-4677-95A5-92793CFD5016}" type="datetimeFigureOut">
              <a:rPr lang="en-GB" smtClean="0"/>
              <a:pPr/>
              <a:t>15/06/2018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739C741-6989-4473-811F-8E5E09429631}" type="slidenum">
              <a:rPr lang="en-GB" smtClean="0"/>
              <a:pPr/>
              <a:t>‹#›</a:t>
            </a:fld>
            <a:endParaRPr lang="en-GB"/>
          </a:p>
        </p:txBody>
      </p:sp>
    </p:spTree>
    <p:extLst>
      <p:ext uri="{BB962C8B-B14F-4D97-AF65-F5344CB8AC3E}">
        <p14:creationId xmlns:p14="http://schemas.microsoft.com/office/powerpoint/2010/main" val="1650046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Aim is to give an overview of Children’s Services – looking at key legislation; Levels of Need</a:t>
            </a:r>
            <a:r>
              <a:rPr lang="en-GB" baseline="0" dirty="0" smtClean="0"/>
              <a:t> or ‘Thresholds’; Child in Need &amp; Child Protection; how CS intervene and what we do and also about the MASH</a:t>
            </a:r>
            <a:endParaRPr lang="en-GB" dirty="0" smtClean="0"/>
          </a:p>
          <a:p>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1</a:t>
            </a:fld>
            <a:endParaRPr lang="en-GB"/>
          </a:p>
        </p:txBody>
      </p:sp>
    </p:spTree>
    <p:extLst>
      <p:ext uri="{BB962C8B-B14F-4D97-AF65-F5344CB8AC3E}">
        <p14:creationId xmlns:p14="http://schemas.microsoft.com/office/powerpoint/2010/main" val="1315148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 is all about right levels of intervention. It is about</a:t>
            </a:r>
            <a:r>
              <a:rPr lang="en-GB" baseline="0" dirty="0" smtClean="0"/>
              <a:t> recognising that children and families needs will differ over time and can go up and down. It is about providing the right support and intervention, the right level, at the right time. </a:t>
            </a:r>
          </a:p>
          <a:p>
            <a:endParaRPr lang="en-GB" baseline="0" dirty="0" smtClean="0"/>
          </a:p>
          <a:p>
            <a:r>
              <a:rPr lang="en-GB" baseline="0" dirty="0" smtClean="0"/>
              <a:t>Putting it in context with earlier slides – we can see there may situations where there are some concerns or some vulnerabilities but it is about determining what is the level of these and how should we intervene – what is lawful, proportionate and effective. At the lower end, it is neither lawful or proportionate or effective to do so. </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10</a:t>
            </a:fld>
            <a:endParaRPr lang="en-GB"/>
          </a:p>
        </p:txBody>
      </p:sp>
    </p:spTree>
    <p:extLst>
      <p:ext uri="{BB962C8B-B14F-4D97-AF65-F5344CB8AC3E}">
        <p14:creationId xmlns:p14="http://schemas.microsoft.com/office/powerpoint/2010/main" val="1721090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 is all about right levels of intervention. It is about</a:t>
            </a:r>
            <a:r>
              <a:rPr lang="en-GB" baseline="0" dirty="0" smtClean="0"/>
              <a:t> recognising that children and families needs will differ over time and can go up and down. It is about providing the right support and intervention, the right level, at the right time. </a:t>
            </a:r>
          </a:p>
          <a:p>
            <a:endParaRPr lang="en-GB" baseline="0" dirty="0" smtClean="0"/>
          </a:p>
          <a:p>
            <a:r>
              <a:rPr lang="en-GB" baseline="0" dirty="0" smtClean="0"/>
              <a:t>Putting it in context with earlier slides – we can see there may situations where there are some concerns or some vulnerabilities but it is about determining what is the level of these and how should we intervene – what is lawful, proportionate and effective. At the lower end, it is neither lawful or proportionate or effective to do so. </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11</a:t>
            </a:fld>
            <a:endParaRPr lang="en-GB"/>
          </a:p>
        </p:txBody>
      </p:sp>
    </p:spTree>
    <p:extLst>
      <p:ext uri="{BB962C8B-B14F-4D97-AF65-F5344CB8AC3E}">
        <p14:creationId xmlns:p14="http://schemas.microsoft.com/office/powerpoint/2010/main" val="1925496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On a continuum – children and families</a:t>
            </a:r>
            <a:r>
              <a:rPr lang="en-GB" baseline="0" dirty="0" smtClean="0"/>
              <a:t> will go up and down</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13</a:t>
            </a:fld>
            <a:endParaRPr lang="en-GB"/>
          </a:p>
        </p:txBody>
      </p:sp>
    </p:spTree>
    <p:extLst>
      <p:ext uri="{BB962C8B-B14F-4D97-AF65-F5344CB8AC3E}">
        <p14:creationId xmlns:p14="http://schemas.microsoft.com/office/powerpoint/2010/main" val="3558597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Started</a:t>
            </a:r>
            <a:r>
              <a:rPr lang="en-GB" baseline="0" dirty="0" smtClean="0"/>
              <a:t> with 21 SW, 3 managers, 5 MC’s; SW expected to answer phones – led to backlogs</a:t>
            </a:r>
          </a:p>
          <a:p>
            <a:r>
              <a:rPr lang="en-GB" baseline="0" dirty="0" smtClean="0"/>
              <a:t>IT very slow</a:t>
            </a:r>
          </a:p>
          <a:p>
            <a:r>
              <a:rPr lang="en-GB" baseline="0" dirty="0" smtClean="0"/>
              <a:t>Increased staffing – in February 2017, ran out of space and had to move some staff to Ashford FC; moved back September 2017</a:t>
            </a:r>
          </a:p>
        </p:txBody>
      </p:sp>
      <p:sp>
        <p:nvSpPr>
          <p:cNvPr id="4" name="Slide Number Placeholder 3"/>
          <p:cNvSpPr>
            <a:spLocks noGrp="1"/>
          </p:cNvSpPr>
          <p:nvPr>
            <p:ph type="sldNum" sz="quarter" idx="10"/>
          </p:nvPr>
        </p:nvSpPr>
        <p:spPr/>
        <p:txBody>
          <a:bodyPr/>
          <a:lstStyle/>
          <a:p>
            <a:fld id="{C739C741-6989-4473-811F-8E5E09429631}" type="slidenum">
              <a:rPr lang="en-GB" smtClean="0"/>
              <a:pPr/>
              <a:t>32</a:t>
            </a:fld>
            <a:endParaRPr lang="en-GB"/>
          </a:p>
        </p:txBody>
      </p:sp>
    </p:spTree>
    <p:extLst>
      <p:ext uri="{BB962C8B-B14F-4D97-AF65-F5344CB8AC3E}">
        <p14:creationId xmlns:p14="http://schemas.microsoft.com/office/powerpoint/2010/main" val="3270489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Aim is to give an overview of Children’s Services – looking at key legislation; Levels of Need</a:t>
            </a:r>
            <a:r>
              <a:rPr lang="en-GB" baseline="0" dirty="0" smtClean="0"/>
              <a:t> or ‘Thresholds’; Child in Need &amp; Child Protection; how CS intervene and what we do and also about the MASH</a:t>
            </a:r>
            <a:endParaRPr lang="en-GB" dirty="0" smtClean="0"/>
          </a:p>
          <a:p>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2</a:t>
            </a:fld>
            <a:endParaRPr lang="en-GB"/>
          </a:p>
        </p:txBody>
      </p:sp>
    </p:spTree>
    <p:extLst>
      <p:ext uri="{BB962C8B-B14F-4D97-AF65-F5344CB8AC3E}">
        <p14:creationId xmlns:p14="http://schemas.microsoft.com/office/powerpoint/2010/main" val="2378531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Aim is to give an overview of Children’s Services – looking at key legislation; Levels of Need</a:t>
            </a:r>
            <a:r>
              <a:rPr lang="en-GB" baseline="0" dirty="0" smtClean="0"/>
              <a:t> or ‘Thresholds’; Child in Need &amp; Child Protection; how CS intervene and what we do and also about the MASH</a:t>
            </a:r>
            <a:endParaRPr lang="en-GB" dirty="0" smtClean="0"/>
          </a:p>
          <a:p>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3</a:t>
            </a:fld>
            <a:endParaRPr lang="en-GB"/>
          </a:p>
        </p:txBody>
      </p:sp>
    </p:spTree>
    <p:extLst>
      <p:ext uri="{BB962C8B-B14F-4D97-AF65-F5344CB8AC3E}">
        <p14:creationId xmlns:p14="http://schemas.microsoft.com/office/powerpoint/2010/main" val="430690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4</a:t>
            </a:fld>
            <a:endParaRPr lang="en-GB"/>
          </a:p>
        </p:txBody>
      </p:sp>
    </p:spTree>
    <p:extLst>
      <p:ext uri="{BB962C8B-B14F-4D97-AF65-F5344CB8AC3E}">
        <p14:creationId xmlns:p14="http://schemas.microsoft.com/office/powerpoint/2010/main" val="729663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HRA governs everything all</a:t>
            </a:r>
            <a:r>
              <a:rPr lang="en-GB" baseline="0" dirty="0" smtClean="0"/>
              <a:t> agencies do. Important thing here is that it lays out that families do have a right to private family life and so we cannot unnecessarily intervene in a child and family’s life. Having a social worker contact or involved is significant. However, clearly there is a balance there seen through Article’s 2 and 3. </a:t>
            </a:r>
          </a:p>
          <a:p>
            <a:endParaRPr lang="en-GB" baseline="0" dirty="0" smtClean="0"/>
          </a:p>
          <a:p>
            <a:r>
              <a:rPr lang="en-GB" baseline="0" dirty="0" smtClean="0"/>
              <a:t>This therefore is a balance social workers and LA have to contend with day in and day out when receiving and responding to information. It has implications around what level CS can intervene, which will come through shortly as we look at Level’s of Need and thresholds for intervention. It also has implications around consent and working with parents. </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5</a:t>
            </a:fld>
            <a:endParaRPr lang="en-GB"/>
          </a:p>
        </p:txBody>
      </p:sp>
    </p:spTree>
    <p:extLst>
      <p:ext uri="{BB962C8B-B14F-4D97-AF65-F5344CB8AC3E}">
        <p14:creationId xmlns:p14="http://schemas.microsoft.com/office/powerpoint/2010/main" val="878442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 is key as it</a:t>
            </a:r>
            <a:r>
              <a:rPr lang="en-GB" baseline="0" dirty="0" smtClean="0"/>
              <a:t> means unless L.A has an Order, we cannot override parents and we have to work in partnership with parents. For example, we cannot just take a child into LA accommodation or just go and interview a child on our own – not only do we not have the legal authority to do so (unless in specific CP situations where it is necessary) it is also counter productive.</a:t>
            </a:r>
          </a:p>
          <a:p>
            <a:endParaRPr lang="en-GB" baseline="0" dirty="0" smtClean="0"/>
          </a:p>
          <a:p>
            <a:r>
              <a:rPr lang="en-GB" baseline="0" dirty="0" smtClean="0"/>
              <a:t>Hopefully, it is starting to come together how all these pieces of legislation are connected – Children Act 1989, HRA and PR – all interlinked and have impacts around threshold for intervention and </a:t>
            </a:r>
            <a:r>
              <a:rPr lang="en-GB" baseline="0" dirty="0" err="1" smtClean="0"/>
              <a:t>workin</a:t>
            </a:r>
            <a:r>
              <a:rPr lang="en-GB" baseline="0" dirty="0" smtClean="0"/>
              <a:t> in partnership with parents. </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6</a:t>
            </a:fld>
            <a:endParaRPr lang="en-GB"/>
          </a:p>
        </p:txBody>
      </p:sp>
    </p:spTree>
    <p:extLst>
      <p:ext uri="{BB962C8B-B14F-4D97-AF65-F5344CB8AC3E}">
        <p14:creationId xmlns:p14="http://schemas.microsoft.com/office/powerpoint/2010/main" val="3635553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Firstly wanted</a:t>
            </a:r>
            <a:r>
              <a:rPr lang="en-GB" baseline="0" dirty="0" smtClean="0"/>
              <a:t> to provide the legislative context and framework within which L.A. Social Work operates. I am going to run through the key legislation and legislative areas that govern and impact on our work, before then going on to show in practice how this translates into L.A. Intervention. </a:t>
            </a:r>
          </a:p>
          <a:p>
            <a:endParaRPr lang="en-GB" baseline="0" dirty="0" smtClean="0"/>
          </a:p>
          <a:p>
            <a:r>
              <a:rPr lang="en-GB" baseline="0" dirty="0" smtClean="0"/>
              <a:t>Have to start with Children Act 1989. Despite subsequent legislation, this remains the key central and defining piece of legislation that governs L.A. work with children and families.</a:t>
            </a:r>
          </a:p>
          <a:p>
            <a:endParaRPr lang="en-GB" baseline="0" dirty="0" smtClean="0"/>
          </a:p>
          <a:p>
            <a:r>
              <a:rPr lang="en-GB" baseline="0" dirty="0" smtClean="0"/>
              <a:t>Defines the two key areas were L.A. intervenes in children’s lives – under Section 17 and 47 i.e. Children in Need and Child Protection.</a:t>
            </a:r>
          </a:p>
          <a:p>
            <a:endParaRPr lang="en-GB" baseline="0" dirty="0" smtClean="0"/>
          </a:p>
          <a:p>
            <a:r>
              <a:rPr lang="en-GB" baseline="0" dirty="0" smtClean="0"/>
              <a:t>Outlines the need for social workers to work in partnership with parents and also lays out that in most circumstances the best place for a child is within their family and so the need to work towards this end as much as possible and in the child’s best interests. Important balance to manage. </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7</a:t>
            </a:fld>
            <a:endParaRPr lang="en-GB"/>
          </a:p>
        </p:txBody>
      </p:sp>
    </p:spTree>
    <p:extLst>
      <p:ext uri="{BB962C8B-B14F-4D97-AF65-F5344CB8AC3E}">
        <p14:creationId xmlns:p14="http://schemas.microsoft.com/office/powerpoint/2010/main" val="3265639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Firstly wanted</a:t>
            </a:r>
            <a:r>
              <a:rPr lang="en-GB" baseline="0" dirty="0" smtClean="0"/>
              <a:t> to provide the legislative context and framework within which L.A. Social Work operates. I am going to run through the key legislation and legislative areas that govern and impact on our work, before then going on to show in practice how this translates into L.A. Intervention. </a:t>
            </a:r>
          </a:p>
          <a:p>
            <a:endParaRPr lang="en-GB" baseline="0" dirty="0" smtClean="0"/>
          </a:p>
          <a:p>
            <a:r>
              <a:rPr lang="en-GB" baseline="0" dirty="0" smtClean="0"/>
              <a:t>Have to start with Children Act 1989. Despite subsequent legislation, this remains the key central and defining piece of legislation that governs L.A. work with children and families.</a:t>
            </a:r>
          </a:p>
          <a:p>
            <a:endParaRPr lang="en-GB" baseline="0" dirty="0" smtClean="0"/>
          </a:p>
          <a:p>
            <a:r>
              <a:rPr lang="en-GB" baseline="0" dirty="0" smtClean="0"/>
              <a:t>Defines the two key areas were L.A. intervenes in children’s lives – under Section 17 and 47 i.e. Children in Need and Child Protection.</a:t>
            </a:r>
          </a:p>
          <a:p>
            <a:endParaRPr lang="en-GB" baseline="0" dirty="0" smtClean="0"/>
          </a:p>
          <a:p>
            <a:r>
              <a:rPr lang="en-GB" baseline="0" dirty="0" smtClean="0"/>
              <a:t>Outlines the need for social workers to work in partnership with parents and also lays out that in most circumstances the best place for a child is within their family and so the need to work towards this end as much as possible and in the child’s best interests. Important balance to manage. </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8</a:t>
            </a:fld>
            <a:endParaRPr lang="en-GB"/>
          </a:p>
        </p:txBody>
      </p:sp>
    </p:spTree>
    <p:extLst>
      <p:ext uri="{BB962C8B-B14F-4D97-AF65-F5344CB8AC3E}">
        <p14:creationId xmlns:p14="http://schemas.microsoft.com/office/powerpoint/2010/main" val="3310396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Firstly wanted</a:t>
            </a:r>
            <a:r>
              <a:rPr lang="en-GB" baseline="0" dirty="0" smtClean="0"/>
              <a:t> to provide the legislative context and framework within which L.A. Social Work operates. I am going to run through the key legislation and legislative areas that govern and impact on our work, before then going on to show in practice how this translates into L.A. Intervention. </a:t>
            </a:r>
          </a:p>
          <a:p>
            <a:endParaRPr lang="en-GB" baseline="0" dirty="0" smtClean="0"/>
          </a:p>
          <a:p>
            <a:r>
              <a:rPr lang="en-GB" baseline="0" dirty="0" smtClean="0"/>
              <a:t>Have to start with Children Act 1989. Despite subsequent legislation, this remains the key central and defining piece of legislation that governs L.A. work with children and families.</a:t>
            </a:r>
          </a:p>
          <a:p>
            <a:endParaRPr lang="en-GB" baseline="0" dirty="0" smtClean="0"/>
          </a:p>
          <a:p>
            <a:r>
              <a:rPr lang="en-GB" baseline="0" dirty="0" smtClean="0"/>
              <a:t>Defines the two key areas were L.A. intervenes in children’s lives – under Section 17 and 47 i.e. Children in Need and Child Protection.</a:t>
            </a:r>
          </a:p>
          <a:p>
            <a:endParaRPr lang="en-GB" baseline="0" dirty="0" smtClean="0"/>
          </a:p>
          <a:p>
            <a:r>
              <a:rPr lang="en-GB" baseline="0" dirty="0" smtClean="0"/>
              <a:t>Outlines the need for social workers to work in partnership with parents and also lays out that in most circumstances the best place for a child is within their family and so the need to work towards this end as much as possible and in the child’s best interests. Important balance to manage. </a:t>
            </a:r>
            <a:endParaRPr lang="en-GB" dirty="0"/>
          </a:p>
        </p:txBody>
      </p:sp>
      <p:sp>
        <p:nvSpPr>
          <p:cNvPr id="4" name="Slide Number Placeholder 3"/>
          <p:cNvSpPr>
            <a:spLocks noGrp="1"/>
          </p:cNvSpPr>
          <p:nvPr>
            <p:ph type="sldNum" sz="quarter" idx="10"/>
          </p:nvPr>
        </p:nvSpPr>
        <p:spPr/>
        <p:txBody>
          <a:bodyPr/>
          <a:lstStyle/>
          <a:p>
            <a:fld id="{C739C741-6989-4473-811F-8E5E09429631}" type="slidenum">
              <a:rPr lang="en-GB" smtClean="0"/>
              <a:pPr/>
              <a:t>9</a:t>
            </a:fld>
            <a:endParaRPr lang="en-GB"/>
          </a:p>
        </p:txBody>
      </p:sp>
    </p:spTree>
    <p:extLst>
      <p:ext uri="{BB962C8B-B14F-4D97-AF65-F5344CB8AC3E}">
        <p14:creationId xmlns:p14="http://schemas.microsoft.com/office/powerpoint/2010/main" val="1135479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0425"/>
            <a:ext cx="8280920" cy="1470025"/>
          </a:xfrm>
        </p:spPr>
        <p:txBody>
          <a:bodyPr/>
          <a:lstStyle>
            <a:lvl1pPr>
              <a:defRPr b="1">
                <a:latin typeface="Arial" pitchFamily="34" charset="0"/>
                <a:cs typeface="Arial"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2ED728-87B0-4DFE-AFED-8ADA9C8C259E}" type="datetimeFigureOut">
              <a:rPr lang="en-GB" smtClean="0"/>
              <a:pPr/>
              <a:t>15/06/2018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31D406-4FF8-42ED-A7AA-DCD7F95F344C}"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2ED728-87B0-4DFE-AFED-8ADA9C8C259E}" type="datetimeFigureOut">
              <a:rPr lang="en-GB" smtClean="0"/>
              <a:pPr/>
              <a:t>15/06/2018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31D406-4FF8-42ED-A7AA-DCD7F95F344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baseline="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mailto:csmash@surreycc.gcsx.gov.uk"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www.surreyscb.org.uk/professional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hyperlink" Target="http://sscb.proceduresonline.com/chapters/g_safeg_levels_need.html"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gov.uk/government/uploads/system/uploads/attachment_data/file/419604/What_to_do_if_you_re_worried_a_child_is_being_abused.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1556792"/>
            <a:ext cx="8280920" cy="2088232"/>
          </a:xfrm>
        </p:spPr>
        <p:txBody>
          <a:bodyPr>
            <a:normAutofit/>
          </a:bodyPr>
          <a:lstStyle/>
          <a:p>
            <a:r>
              <a:rPr lang="en-GB" dirty="0" smtClean="0">
                <a:solidFill>
                  <a:srgbClr val="00634A"/>
                </a:solidFill>
              </a:rPr>
              <a:t>Overview of Surrey MASH</a:t>
            </a:r>
            <a:endParaRPr lang="en-GB" dirty="0">
              <a:solidFill>
                <a:srgbClr val="00634A"/>
              </a:solidFill>
            </a:endParaRPr>
          </a:p>
        </p:txBody>
      </p:sp>
      <p:sp>
        <p:nvSpPr>
          <p:cNvPr id="11" name="Subtitle 10"/>
          <p:cNvSpPr>
            <a:spLocks noGrp="1"/>
          </p:cNvSpPr>
          <p:nvPr>
            <p:ph type="subTitle" idx="1"/>
          </p:nvPr>
        </p:nvSpPr>
        <p:spPr/>
        <p:txBody>
          <a:bodyPr/>
          <a:lstStyle/>
          <a:p>
            <a:r>
              <a:rPr lang="en-GB" b="1" dirty="0" smtClean="0">
                <a:solidFill>
                  <a:schemeClr val="tx1"/>
                </a:solidFill>
              </a:rPr>
              <a:t>Jonathan Lung, Service Manager MASH</a:t>
            </a:r>
          </a:p>
          <a:p>
            <a:r>
              <a:rPr lang="en-GB" b="1" dirty="0" smtClean="0">
                <a:solidFill>
                  <a:schemeClr val="tx1"/>
                </a:solidFill>
              </a:rPr>
              <a:t>22.2.18</a:t>
            </a:r>
            <a:endParaRPr lang="en-GB"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548680"/>
            <a:ext cx="8496944" cy="1368152"/>
          </a:xfrm>
        </p:spPr>
        <p:txBody>
          <a:bodyPr>
            <a:normAutofit/>
          </a:bodyPr>
          <a:lstStyle/>
          <a:p>
            <a:r>
              <a:rPr lang="en-GB" sz="4000" dirty="0" smtClean="0"/>
              <a:t>Working Together 2013 &amp; 2015</a:t>
            </a:r>
            <a:endParaRPr lang="en-GB" sz="4000" dirty="0"/>
          </a:p>
        </p:txBody>
      </p:sp>
      <p:sp>
        <p:nvSpPr>
          <p:cNvPr id="11" name="Subtitle 10"/>
          <p:cNvSpPr>
            <a:spLocks noGrp="1"/>
          </p:cNvSpPr>
          <p:nvPr>
            <p:ph type="subTitle" idx="1"/>
          </p:nvPr>
        </p:nvSpPr>
        <p:spPr>
          <a:xfrm>
            <a:off x="539552" y="1988840"/>
            <a:ext cx="7776864" cy="4176464"/>
          </a:xfrm>
        </p:spPr>
        <p:txBody>
          <a:bodyPr>
            <a:normAutofit/>
          </a:bodyPr>
          <a:lstStyle/>
          <a:p>
            <a:endParaRPr lang="en-GB" sz="2000" dirty="0" smtClean="0">
              <a:solidFill>
                <a:schemeClr val="tx1"/>
              </a:solidFill>
            </a:endParaRPr>
          </a:p>
          <a:p>
            <a:r>
              <a:rPr lang="en-GB" sz="2000" dirty="0" smtClean="0">
                <a:solidFill>
                  <a:schemeClr val="tx1"/>
                </a:solidFill>
              </a:rPr>
              <a:t>‘Early help means providing support as soon as a problem emerges, at any point in a child’s life. Early Help can prevent further problems arising. </a:t>
            </a:r>
          </a:p>
          <a:p>
            <a:endParaRPr lang="en-GB" sz="2000" dirty="0" smtClean="0">
              <a:solidFill>
                <a:schemeClr val="tx1"/>
              </a:solidFill>
            </a:endParaRPr>
          </a:p>
          <a:p>
            <a:r>
              <a:rPr lang="en-GB" sz="2000" dirty="0" smtClean="0">
                <a:solidFill>
                  <a:schemeClr val="tx1"/>
                </a:solidFill>
              </a:rPr>
              <a:t>Effective early Help requires local agencies working together to identify children and families who would benefit from early help; undertaking an assessment of the need for early help; and providing targeted early help services to address the assessed needs of the child and their family, which focuses on activity to significantly improve the outcomes for the child.’ (Working Together 2015)</a:t>
            </a:r>
          </a:p>
          <a:p>
            <a:pPr lvl="0"/>
            <a:endParaRPr lang="en-GB" sz="8000" b="1" dirty="0" smtClean="0">
              <a:solidFill>
                <a:schemeClr val="tx1"/>
              </a:solidFill>
            </a:endParaRP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Early Help</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r>
              <a:rPr lang="en-GB" dirty="0" smtClean="0">
                <a:solidFill>
                  <a:schemeClr val="tx1"/>
                </a:solidFill>
              </a:rPr>
              <a:t> </a:t>
            </a:r>
            <a:r>
              <a:rPr lang="en-GB" sz="2400" dirty="0" smtClean="0">
                <a:solidFill>
                  <a:schemeClr val="tx1"/>
                </a:solidFill>
              </a:rPr>
              <a:t>Children and families receive the right help at the right time.</a:t>
            </a:r>
          </a:p>
          <a:p>
            <a:pPr>
              <a:buFont typeface="Arial" pitchFamily="34" charset="0"/>
              <a:buChar char="•"/>
            </a:pPr>
            <a:endParaRPr lang="en-GB" sz="2400" dirty="0" smtClean="0">
              <a:solidFill>
                <a:schemeClr val="tx1"/>
              </a:solidFill>
            </a:endParaRPr>
          </a:p>
          <a:p>
            <a:pPr>
              <a:buFont typeface="Arial" pitchFamily="34" charset="0"/>
              <a:buChar char="•"/>
            </a:pPr>
            <a:r>
              <a:rPr lang="en-GB" sz="2400" dirty="0" smtClean="0">
                <a:solidFill>
                  <a:schemeClr val="tx1"/>
                </a:solidFill>
              </a:rPr>
              <a:t> Minimising adverse experiences for children (Eileen Munro, 2011)</a:t>
            </a:r>
          </a:p>
          <a:p>
            <a:pPr>
              <a:buFont typeface="Arial" pitchFamily="34" charset="0"/>
              <a:buChar char="•"/>
            </a:pPr>
            <a:endParaRPr lang="en-GB" sz="2400" dirty="0" smtClean="0">
              <a:solidFill>
                <a:schemeClr val="tx1"/>
              </a:solidFill>
            </a:endParaRPr>
          </a:p>
          <a:p>
            <a:pPr>
              <a:buFont typeface="Arial" pitchFamily="34" charset="0"/>
              <a:buChar char="•"/>
            </a:pPr>
            <a:r>
              <a:rPr lang="en-GB" sz="2400" dirty="0" smtClean="0">
                <a:solidFill>
                  <a:schemeClr val="tx1"/>
                </a:solidFill>
              </a:rPr>
              <a:t> Partner agency responsibility – ‘everyone who comes into contact with (a child) has a role to play in identifying concerns, sharing information and taking prompt action’ (Children Act 2004)</a:t>
            </a:r>
          </a:p>
          <a:p>
            <a:pPr>
              <a:buFont typeface="Arial" pitchFamily="34" charset="0"/>
              <a:buChar char="•"/>
            </a:pPr>
            <a:endParaRPr lang="en-GB" sz="2400" dirty="0" smtClean="0">
              <a:solidFill>
                <a:schemeClr val="tx1"/>
              </a:solidFill>
            </a:endParaRPr>
          </a:p>
          <a:p>
            <a:pPr>
              <a:buFont typeface="Arial" pitchFamily="34" charset="0"/>
              <a:buChar char="•"/>
            </a:pPr>
            <a:endParaRPr lang="en-GB" sz="2400" dirty="0" smtClean="0">
              <a:solidFill>
                <a:schemeClr val="tx1"/>
              </a:solidFill>
            </a:endParaRPr>
          </a:p>
          <a:p>
            <a:pPr>
              <a:buFont typeface="Arial" pitchFamily="34" charset="0"/>
              <a:buChar char="•"/>
            </a:pPr>
            <a:endParaRPr lang="en-GB" dirty="0" smtClean="0">
              <a:solidFill>
                <a:schemeClr val="tx1"/>
              </a:solidFill>
            </a:endParaRPr>
          </a:p>
          <a:p>
            <a:pPr>
              <a:buFont typeface="Arial" pitchFamily="34" charset="0"/>
              <a:buChar char="•"/>
            </a:pPr>
            <a:endParaRPr lang="en-GB"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Early Help</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endParaRPr lang="en-GB" dirty="0" smtClean="0">
              <a:solidFill>
                <a:schemeClr val="tx1"/>
              </a:solidFill>
            </a:endParaRPr>
          </a:p>
          <a:p>
            <a:pPr>
              <a:buFont typeface="Arial" pitchFamily="34" charset="0"/>
              <a:buChar char="•"/>
            </a:pPr>
            <a:r>
              <a:rPr lang="en-GB" sz="2400" dirty="0" smtClean="0">
                <a:solidFill>
                  <a:schemeClr val="tx1"/>
                </a:solidFill>
              </a:rPr>
              <a:t>L.A. Responsibility – co-ordination and promoting provision of services.</a:t>
            </a:r>
          </a:p>
          <a:p>
            <a:pPr>
              <a:buFont typeface="Arial" pitchFamily="34" charset="0"/>
              <a:buChar char="•"/>
            </a:pPr>
            <a:endParaRPr lang="en-GB" sz="2400" dirty="0" smtClean="0">
              <a:solidFill>
                <a:schemeClr val="tx1"/>
              </a:solidFill>
            </a:endParaRPr>
          </a:p>
          <a:p>
            <a:pPr>
              <a:buFont typeface="Arial" pitchFamily="34" charset="0"/>
              <a:buChar char="•"/>
            </a:pPr>
            <a:r>
              <a:rPr lang="en-GB" sz="2400" dirty="0" smtClean="0">
                <a:solidFill>
                  <a:schemeClr val="tx1"/>
                </a:solidFill>
              </a:rPr>
              <a:t> Clear ‘thresholds’ or Levels of Need setting out levels of need/harm and risk; assisting professionals to understand their role in supporting and promoting children’s welfare &amp; safeguarding. </a:t>
            </a:r>
          </a:p>
          <a:p>
            <a:pPr>
              <a:buFont typeface="Arial" pitchFamily="34" charset="0"/>
              <a:buChar char="•"/>
            </a:pPr>
            <a:endParaRPr lang="en-GB" sz="2400" dirty="0" smtClean="0">
              <a:solidFill>
                <a:schemeClr val="tx1"/>
              </a:solidFill>
            </a:endParaRPr>
          </a:p>
          <a:p>
            <a:pPr>
              <a:buFont typeface="Arial" pitchFamily="34" charset="0"/>
              <a:buChar char="•"/>
            </a:pPr>
            <a:endParaRPr lang="en-GB" sz="2400" dirty="0" smtClean="0">
              <a:solidFill>
                <a:schemeClr val="tx1"/>
              </a:solidFill>
            </a:endParaRPr>
          </a:p>
          <a:p>
            <a:pPr>
              <a:buFont typeface="Arial" pitchFamily="34" charset="0"/>
              <a:buChar char="•"/>
            </a:pPr>
            <a:endParaRPr lang="en-GB" dirty="0" smtClean="0">
              <a:solidFill>
                <a:schemeClr val="tx1"/>
              </a:solidFill>
            </a:endParaRPr>
          </a:p>
          <a:p>
            <a:pPr>
              <a:buFont typeface="Arial" pitchFamily="34" charset="0"/>
              <a:buChar char="•"/>
            </a:pPr>
            <a:endParaRPr lang="en-GB"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Levels of Need</a:t>
            </a:r>
            <a:endParaRPr lang="en-GB" sz="4000" dirty="0"/>
          </a:p>
        </p:txBody>
      </p:sp>
      <p:sp>
        <p:nvSpPr>
          <p:cNvPr id="11" name="Subtitle 10"/>
          <p:cNvSpPr>
            <a:spLocks noGrp="1"/>
          </p:cNvSpPr>
          <p:nvPr>
            <p:ph type="subTitle" idx="1"/>
          </p:nvPr>
        </p:nvSpPr>
        <p:spPr>
          <a:xfrm>
            <a:off x="539552" y="1556792"/>
            <a:ext cx="7776864" cy="4608512"/>
          </a:xfrm>
        </p:spPr>
        <p:txBody>
          <a:bodyPr>
            <a:normAutofit lnSpcReduction="10000"/>
          </a:bodyPr>
          <a:lstStyle/>
          <a:p>
            <a:pPr>
              <a:buFont typeface="Arial" pitchFamily="34" charset="0"/>
              <a:buChar char="•"/>
            </a:pPr>
            <a:r>
              <a:rPr lang="en-GB" sz="2400" dirty="0" smtClean="0">
                <a:solidFill>
                  <a:schemeClr val="tx1"/>
                </a:solidFill>
              </a:rPr>
              <a:t>Level 1 – children achieving expected outcomes, no additional needs; universal services can meet needs.</a:t>
            </a:r>
          </a:p>
          <a:p>
            <a:endParaRPr lang="en-GB" sz="2400" dirty="0" smtClean="0">
              <a:solidFill>
                <a:schemeClr val="tx1"/>
              </a:solidFill>
            </a:endParaRPr>
          </a:p>
          <a:p>
            <a:pPr>
              <a:buFont typeface="Arial" pitchFamily="34" charset="0"/>
              <a:buChar char="•"/>
            </a:pPr>
            <a:r>
              <a:rPr lang="en-GB" sz="2400" dirty="0" smtClean="0">
                <a:solidFill>
                  <a:schemeClr val="tx1"/>
                </a:solidFill>
              </a:rPr>
              <a:t> Level 2 – ‘Emerging Needs’ – children at risk of/starting to divert from expected outcomes and likely to need additional, co-ordinated and more targeted support from a range of services. Prevention – low harm/risk but could increase unless right support put in place. (Early Help)</a:t>
            </a:r>
          </a:p>
          <a:p>
            <a:endParaRPr lang="en-GB" sz="2000" dirty="0" smtClean="0">
              <a:solidFill>
                <a:schemeClr val="tx1"/>
              </a:solidFill>
            </a:endParaRPr>
          </a:p>
          <a:p>
            <a:pPr>
              <a:buFont typeface="Arial" pitchFamily="34" charset="0"/>
              <a:buChar char="•"/>
            </a:pPr>
            <a:r>
              <a:rPr lang="en-GB" sz="2000" dirty="0" smtClean="0">
                <a:solidFill>
                  <a:schemeClr val="tx1"/>
                </a:solidFill>
              </a:rPr>
              <a:t>  </a:t>
            </a:r>
            <a:r>
              <a:rPr lang="en-GB" sz="2400" dirty="0" smtClean="0">
                <a:solidFill>
                  <a:schemeClr val="tx1"/>
                </a:solidFill>
              </a:rPr>
              <a:t>Early Help – identification of need; Early Help Assessment; provision of Early Help services (TAF?); by consent only</a:t>
            </a:r>
            <a:endParaRPr lang="en-GB" sz="24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Levels of Need</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r>
              <a:rPr lang="en-GB" dirty="0" smtClean="0">
                <a:solidFill>
                  <a:schemeClr val="tx1"/>
                </a:solidFill>
              </a:rPr>
              <a:t> </a:t>
            </a:r>
            <a:r>
              <a:rPr lang="en-GB" sz="2400" dirty="0" smtClean="0">
                <a:solidFill>
                  <a:schemeClr val="tx1"/>
                </a:solidFill>
              </a:rPr>
              <a:t>Level 3 – ‘Complex Needs’ – children not achieving expected outcomes, and need more intensive but time limited  and coordinated support. High needs, some actual harm, or risks of harm higher unless assessment of need/risk completed and right interventions put in place. (Early Help or S17 Child in Need)</a:t>
            </a:r>
          </a:p>
          <a:p>
            <a:endParaRPr lang="en-GB" sz="2400" dirty="0" smtClean="0">
              <a:solidFill>
                <a:schemeClr val="tx1"/>
              </a:solidFill>
            </a:endParaRPr>
          </a:p>
          <a:p>
            <a:pPr>
              <a:buFont typeface="Arial" pitchFamily="34" charset="0"/>
              <a:buChar char="•"/>
            </a:pPr>
            <a:r>
              <a:rPr lang="en-GB" sz="2400" dirty="0" smtClean="0">
                <a:solidFill>
                  <a:schemeClr val="tx1"/>
                </a:solidFill>
              </a:rPr>
              <a:t> Level 4 – ‘Acute Needs’ – children requiring intensive help and specialist support. High levels of need/harm and risk – safeguarding concerns  (S17 Child in Need or S47Child Protection) </a:t>
            </a:r>
          </a:p>
          <a:p>
            <a:pPr>
              <a:buFont typeface="Arial" pitchFamily="34" charset="0"/>
              <a:buChar char="•"/>
            </a:pPr>
            <a:endParaRPr lang="en-GB" dirty="0" smtClean="0">
              <a:solidFill>
                <a:schemeClr val="tx1"/>
              </a:solidFill>
            </a:endParaRPr>
          </a:p>
          <a:p>
            <a:pPr>
              <a:buFont typeface="Arial" pitchFamily="34" charset="0"/>
              <a:buChar char="•"/>
            </a:pPr>
            <a:endParaRPr lang="en-GB"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What does this mean for you?</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r>
              <a:rPr lang="en-GB" dirty="0" smtClean="0">
                <a:solidFill>
                  <a:schemeClr val="tx1"/>
                </a:solidFill>
              </a:rPr>
              <a:t> Provide support and intervention where needed</a:t>
            </a:r>
          </a:p>
          <a:p>
            <a:pPr>
              <a:buFont typeface="Arial" pitchFamily="34" charset="0"/>
              <a:buChar char="•"/>
            </a:pPr>
            <a:r>
              <a:rPr lang="en-GB" dirty="0" smtClean="0">
                <a:solidFill>
                  <a:schemeClr val="tx1"/>
                </a:solidFill>
              </a:rPr>
              <a:t> Duty to report any concerns regarding children - phone if urgent</a:t>
            </a:r>
          </a:p>
          <a:p>
            <a:pPr>
              <a:buFont typeface="Arial" pitchFamily="34" charset="0"/>
              <a:buChar char="•"/>
            </a:pPr>
            <a:r>
              <a:rPr lang="en-GB" dirty="0" smtClean="0">
                <a:solidFill>
                  <a:schemeClr val="tx1"/>
                </a:solidFill>
              </a:rPr>
              <a:t> Refer to SSCB Levels of Need</a:t>
            </a:r>
          </a:p>
          <a:p>
            <a:pPr>
              <a:buFont typeface="Arial" pitchFamily="34" charset="0"/>
              <a:buChar char="•"/>
            </a:pPr>
            <a:r>
              <a:rPr lang="en-GB" dirty="0" smtClean="0">
                <a:solidFill>
                  <a:schemeClr val="tx1"/>
                </a:solidFill>
              </a:rPr>
              <a:t> Speak to your safeguarding lead</a:t>
            </a:r>
          </a:p>
          <a:p>
            <a:pPr>
              <a:buFont typeface="Arial" pitchFamily="34" charset="0"/>
              <a:buChar char="•"/>
            </a:pPr>
            <a:r>
              <a:rPr lang="en-GB" dirty="0" smtClean="0">
                <a:solidFill>
                  <a:schemeClr val="tx1"/>
                </a:solidFill>
              </a:rPr>
              <a:t> Complete a MARF</a:t>
            </a:r>
          </a:p>
          <a:p>
            <a:pPr>
              <a:buFont typeface="Arial" pitchFamily="34" charset="0"/>
              <a:buChar char="•"/>
            </a:pPr>
            <a:r>
              <a:rPr lang="en-GB" dirty="0" smtClean="0">
                <a:solidFill>
                  <a:schemeClr val="tx1"/>
                </a:solidFill>
              </a:rPr>
              <a:t> Refer concerns to MASH</a:t>
            </a:r>
            <a:endParaRPr lang="en-GB"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fontScale="90000"/>
          </a:bodyPr>
          <a:lstStyle/>
          <a:p>
            <a:r>
              <a:rPr lang="en-GB" sz="4000" dirty="0" smtClean="0"/>
              <a:t>Surrey MASH – Surrey’s one front door</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r>
              <a:rPr lang="en-GB" dirty="0" smtClean="0">
                <a:solidFill>
                  <a:schemeClr val="tx1"/>
                </a:solidFill>
              </a:rPr>
              <a:t>All notifications/concerns re: safeguarding and promoting the welfare of children go through the MASH (phone/form)</a:t>
            </a:r>
          </a:p>
          <a:p>
            <a:pPr>
              <a:buFont typeface="Arial" pitchFamily="34" charset="0"/>
              <a:buChar char="•"/>
            </a:pPr>
            <a:endParaRPr lang="en-GB" dirty="0" smtClean="0">
              <a:solidFill>
                <a:schemeClr val="tx1"/>
              </a:solidFill>
            </a:endParaRPr>
          </a:p>
          <a:p>
            <a:pPr>
              <a:buFont typeface="Arial" pitchFamily="34" charset="0"/>
              <a:buChar char="•"/>
            </a:pPr>
            <a:r>
              <a:rPr lang="en-GB" dirty="0" smtClean="0">
                <a:solidFill>
                  <a:schemeClr val="tx1"/>
                </a:solidFill>
              </a:rPr>
              <a:t> Aim – identify need, risk and harm accurately to allow timely and most appropriate intervention</a:t>
            </a:r>
          </a:p>
          <a:p>
            <a:endParaRPr lang="en-GB"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Surrey MASH – who &amp; what</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r>
              <a:rPr lang="en-GB" dirty="0" smtClean="0">
                <a:solidFill>
                  <a:schemeClr val="tx1"/>
                </a:solidFill>
              </a:rPr>
              <a:t> Based on 5</a:t>
            </a:r>
            <a:r>
              <a:rPr lang="en-GB" baseline="30000" dirty="0" smtClean="0">
                <a:solidFill>
                  <a:schemeClr val="tx1"/>
                </a:solidFill>
              </a:rPr>
              <a:t>th</a:t>
            </a:r>
            <a:r>
              <a:rPr lang="en-GB" dirty="0" smtClean="0">
                <a:solidFill>
                  <a:schemeClr val="tx1"/>
                </a:solidFill>
              </a:rPr>
              <a:t> &amp; 6</a:t>
            </a:r>
            <a:r>
              <a:rPr lang="en-GB" baseline="30000" dirty="0" smtClean="0">
                <a:solidFill>
                  <a:schemeClr val="tx1"/>
                </a:solidFill>
              </a:rPr>
              <a:t>th</a:t>
            </a:r>
            <a:r>
              <a:rPr lang="en-GB" dirty="0" smtClean="0">
                <a:solidFill>
                  <a:schemeClr val="tx1"/>
                </a:solidFill>
              </a:rPr>
              <a:t> floor of Guildford Police Station</a:t>
            </a:r>
          </a:p>
          <a:p>
            <a:endParaRPr lang="en-GB" dirty="0" smtClean="0">
              <a:solidFill>
                <a:schemeClr val="tx1"/>
              </a:solidFill>
            </a:endParaRPr>
          </a:p>
          <a:p>
            <a:pPr>
              <a:buFont typeface="Arial" pitchFamily="34" charset="0"/>
              <a:buChar char="•"/>
            </a:pPr>
            <a:r>
              <a:rPr lang="en-GB" dirty="0" smtClean="0">
                <a:solidFill>
                  <a:schemeClr val="tx1"/>
                </a:solidFill>
              </a:rPr>
              <a:t> Co-located team of professionals – Children’s; Adult Social Care; Police; Education; Health</a:t>
            </a:r>
            <a:endParaRPr lang="en-GB"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Surrey MASH – who &amp; what</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r>
              <a:rPr lang="en-GB" dirty="0" smtClean="0">
                <a:solidFill>
                  <a:schemeClr val="tx1"/>
                </a:solidFill>
              </a:rPr>
              <a:t> MASH Co-ordinators – input emails and answer phones - 21</a:t>
            </a:r>
          </a:p>
          <a:p>
            <a:endParaRPr lang="en-GB" dirty="0" smtClean="0">
              <a:solidFill>
                <a:schemeClr val="tx1"/>
              </a:solidFill>
            </a:endParaRPr>
          </a:p>
          <a:p>
            <a:pPr>
              <a:buFont typeface="Arial" pitchFamily="34" charset="0"/>
              <a:buChar char="•"/>
            </a:pPr>
            <a:r>
              <a:rPr lang="en-GB" dirty="0">
                <a:solidFill>
                  <a:schemeClr val="tx1"/>
                </a:solidFill>
              </a:rPr>
              <a:t> </a:t>
            </a:r>
            <a:r>
              <a:rPr lang="en-GB" dirty="0" smtClean="0">
                <a:solidFill>
                  <a:schemeClr val="tx1"/>
                </a:solidFill>
              </a:rPr>
              <a:t>SW &amp; SSW – 42</a:t>
            </a:r>
          </a:p>
          <a:p>
            <a:endParaRPr lang="en-GB" dirty="0" smtClean="0">
              <a:solidFill>
                <a:schemeClr val="tx1"/>
              </a:solidFill>
            </a:endParaRPr>
          </a:p>
          <a:p>
            <a:pPr>
              <a:buFont typeface="Arial" pitchFamily="34" charset="0"/>
              <a:buChar char="•"/>
            </a:pPr>
            <a:r>
              <a:rPr lang="en-GB" dirty="0">
                <a:solidFill>
                  <a:schemeClr val="tx1"/>
                </a:solidFill>
              </a:rPr>
              <a:t> </a:t>
            </a:r>
            <a:r>
              <a:rPr lang="en-GB" dirty="0" smtClean="0">
                <a:solidFill>
                  <a:schemeClr val="tx1"/>
                </a:solidFill>
              </a:rPr>
              <a:t>Managers – 7</a:t>
            </a:r>
          </a:p>
          <a:p>
            <a:pPr>
              <a:buFont typeface="Arial" pitchFamily="34" charset="0"/>
              <a:buChar char="•"/>
            </a:pPr>
            <a:r>
              <a:rPr lang="en-GB" dirty="0">
                <a:solidFill>
                  <a:schemeClr val="tx1"/>
                </a:solidFill>
              </a:rPr>
              <a:t> </a:t>
            </a:r>
            <a:r>
              <a:rPr lang="en-GB" dirty="0" smtClean="0">
                <a:solidFill>
                  <a:schemeClr val="tx1"/>
                </a:solidFill>
              </a:rPr>
              <a:t>Principal Children’s SW manager &amp; Head of MASH</a:t>
            </a:r>
            <a:endParaRPr lang="en-GB" dirty="0">
              <a:solidFill>
                <a:schemeClr val="tx1"/>
              </a:solidFill>
            </a:endParaRPr>
          </a:p>
        </p:txBody>
      </p:sp>
    </p:spTree>
    <p:extLst>
      <p:ext uri="{BB962C8B-B14F-4D97-AF65-F5344CB8AC3E}">
        <p14:creationId xmlns:p14="http://schemas.microsoft.com/office/powerpoint/2010/main" val="209093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Surrey MASH – what do we do?</a:t>
            </a:r>
            <a:endParaRPr lang="en-GB" sz="4000" dirty="0"/>
          </a:p>
        </p:txBody>
      </p:sp>
      <p:sp>
        <p:nvSpPr>
          <p:cNvPr id="11" name="Subtitle 10"/>
          <p:cNvSpPr>
            <a:spLocks noGrp="1"/>
          </p:cNvSpPr>
          <p:nvPr>
            <p:ph type="subTitle" idx="1"/>
          </p:nvPr>
        </p:nvSpPr>
        <p:spPr>
          <a:xfrm>
            <a:off x="539552" y="1556792"/>
            <a:ext cx="7776864" cy="4608512"/>
          </a:xfrm>
        </p:spPr>
        <p:txBody>
          <a:bodyPr>
            <a:normAutofit lnSpcReduction="10000"/>
          </a:bodyPr>
          <a:lstStyle/>
          <a:p>
            <a:pPr>
              <a:buFont typeface="Arial" pitchFamily="34" charset="0"/>
              <a:buChar char="•"/>
            </a:pPr>
            <a:r>
              <a:rPr lang="en-GB" dirty="0" smtClean="0">
                <a:solidFill>
                  <a:schemeClr val="tx1"/>
                </a:solidFill>
              </a:rPr>
              <a:t> Receive new ‘contacts’ re: concerns about children – professionals/member of public/parents/family members</a:t>
            </a:r>
          </a:p>
          <a:p>
            <a:endParaRPr lang="en-GB" dirty="0" smtClean="0">
              <a:solidFill>
                <a:schemeClr val="tx1"/>
              </a:solidFill>
            </a:endParaRPr>
          </a:p>
          <a:p>
            <a:pPr>
              <a:buFont typeface="Arial" pitchFamily="34" charset="0"/>
              <a:buChar char="•"/>
            </a:pPr>
            <a:r>
              <a:rPr lang="en-GB" dirty="0" smtClean="0">
                <a:solidFill>
                  <a:schemeClr val="tx1"/>
                </a:solidFill>
              </a:rPr>
              <a:t> If child has allocated SW – forward on</a:t>
            </a:r>
          </a:p>
          <a:p>
            <a:endParaRPr lang="en-GB" dirty="0" smtClean="0">
              <a:solidFill>
                <a:schemeClr val="tx1"/>
              </a:solidFill>
            </a:endParaRPr>
          </a:p>
          <a:p>
            <a:pPr>
              <a:buFont typeface="Arial" pitchFamily="34" charset="0"/>
              <a:buChar char="•"/>
            </a:pPr>
            <a:r>
              <a:rPr lang="en-GB" dirty="0" smtClean="0">
                <a:solidFill>
                  <a:schemeClr val="tx1"/>
                </a:solidFill>
              </a:rPr>
              <a:t> All new information is reviewed by a qualified SW and overseen by a Senior SW/Manager</a:t>
            </a:r>
            <a:endParaRPr lang="en-GB"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23528" y="548680"/>
            <a:ext cx="8280920" cy="1470025"/>
          </a:xfrm>
        </p:spPr>
        <p:txBody>
          <a:bodyPr/>
          <a:lstStyle/>
          <a:p>
            <a:r>
              <a:rPr lang="en-GB" dirty="0" smtClean="0">
                <a:solidFill>
                  <a:srgbClr val="00634A"/>
                </a:solidFill>
              </a:rPr>
              <a:t>Aims</a:t>
            </a:r>
            <a:endParaRPr lang="en-GB" dirty="0">
              <a:solidFill>
                <a:srgbClr val="00634A"/>
              </a:solidFill>
            </a:endParaRPr>
          </a:p>
        </p:txBody>
      </p:sp>
      <p:sp>
        <p:nvSpPr>
          <p:cNvPr id="11" name="Subtitle 10"/>
          <p:cNvSpPr>
            <a:spLocks noGrp="1"/>
          </p:cNvSpPr>
          <p:nvPr>
            <p:ph type="subTitle" idx="1"/>
          </p:nvPr>
        </p:nvSpPr>
        <p:spPr>
          <a:xfrm>
            <a:off x="1115616" y="1916832"/>
            <a:ext cx="6912768" cy="4248472"/>
          </a:xfrm>
        </p:spPr>
        <p:txBody>
          <a:bodyPr>
            <a:normAutofit lnSpcReduction="10000"/>
          </a:bodyPr>
          <a:lstStyle/>
          <a:p>
            <a:pPr>
              <a:buFont typeface="Arial" pitchFamily="34" charset="0"/>
              <a:buChar char="•"/>
            </a:pPr>
            <a:r>
              <a:rPr lang="en-GB" sz="2400" dirty="0" smtClean="0"/>
              <a:t> </a:t>
            </a:r>
            <a:r>
              <a:rPr lang="en-GB" sz="2400" b="1" dirty="0" smtClean="0">
                <a:solidFill>
                  <a:schemeClr val="tx1"/>
                </a:solidFill>
              </a:rPr>
              <a:t>Who and what is the MASH?</a:t>
            </a:r>
          </a:p>
          <a:p>
            <a:endParaRPr lang="en-GB" sz="2400" b="1" dirty="0" smtClean="0">
              <a:solidFill>
                <a:schemeClr val="tx1"/>
              </a:solidFill>
            </a:endParaRPr>
          </a:p>
          <a:p>
            <a:pPr>
              <a:buFont typeface="Arial" pitchFamily="34" charset="0"/>
              <a:buChar char="•"/>
            </a:pPr>
            <a:r>
              <a:rPr lang="en-GB" sz="2400" b="1" dirty="0" smtClean="0">
                <a:solidFill>
                  <a:schemeClr val="tx1"/>
                </a:solidFill>
              </a:rPr>
              <a:t> What is the MASH’s role within Children’s Services?</a:t>
            </a:r>
          </a:p>
          <a:p>
            <a:endParaRPr lang="en-GB" sz="2400" b="1" dirty="0" smtClean="0">
              <a:solidFill>
                <a:schemeClr val="tx1"/>
              </a:solidFill>
            </a:endParaRPr>
          </a:p>
          <a:p>
            <a:pPr>
              <a:buFont typeface="Arial" pitchFamily="34" charset="0"/>
              <a:buChar char="•"/>
            </a:pPr>
            <a:r>
              <a:rPr lang="en-GB" sz="2400" b="1" dirty="0" smtClean="0">
                <a:solidFill>
                  <a:schemeClr val="tx1"/>
                </a:solidFill>
              </a:rPr>
              <a:t> What we do with MARF’s?</a:t>
            </a:r>
          </a:p>
          <a:p>
            <a:endParaRPr lang="en-GB" sz="2400" b="1" dirty="0" smtClean="0">
              <a:solidFill>
                <a:schemeClr val="tx1"/>
              </a:solidFill>
            </a:endParaRPr>
          </a:p>
          <a:p>
            <a:pPr>
              <a:buFont typeface="Arial" pitchFamily="34" charset="0"/>
              <a:buChar char="•"/>
            </a:pPr>
            <a:r>
              <a:rPr lang="en-GB" sz="2400" b="1" dirty="0" smtClean="0">
                <a:solidFill>
                  <a:schemeClr val="tx1"/>
                </a:solidFill>
              </a:rPr>
              <a:t> How you can help us (to help children)</a:t>
            </a:r>
          </a:p>
          <a:p>
            <a:pPr>
              <a:buFont typeface="Arial" pitchFamily="34" charset="0"/>
              <a:buChar char="•"/>
            </a:pPr>
            <a:endParaRPr lang="en-GB" sz="2400" b="1" dirty="0" smtClean="0">
              <a:solidFill>
                <a:schemeClr val="tx1"/>
              </a:solidFill>
            </a:endParaRPr>
          </a:p>
          <a:p>
            <a:pPr>
              <a:buFont typeface="Arial" pitchFamily="34" charset="0"/>
              <a:buChar char="•"/>
            </a:pPr>
            <a:r>
              <a:rPr lang="en-GB" sz="2400" b="1" dirty="0" smtClean="0">
                <a:solidFill>
                  <a:schemeClr val="tx1"/>
                </a:solidFill>
              </a:rPr>
              <a:t> Questions </a:t>
            </a:r>
            <a:endParaRPr lang="en-GB" sz="2400" b="1"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Surrey MASH – what do we do?</a:t>
            </a:r>
            <a:endParaRPr lang="en-GB" sz="4000" dirty="0"/>
          </a:p>
        </p:txBody>
      </p:sp>
      <p:sp>
        <p:nvSpPr>
          <p:cNvPr id="11" name="Subtitle 10"/>
          <p:cNvSpPr>
            <a:spLocks noGrp="1"/>
          </p:cNvSpPr>
          <p:nvPr>
            <p:ph type="subTitle" idx="1"/>
          </p:nvPr>
        </p:nvSpPr>
        <p:spPr>
          <a:xfrm>
            <a:off x="539552" y="1556792"/>
            <a:ext cx="7776864" cy="4608512"/>
          </a:xfrm>
        </p:spPr>
        <p:txBody>
          <a:bodyPr>
            <a:normAutofit fontScale="92500"/>
          </a:bodyPr>
          <a:lstStyle/>
          <a:p>
            <a:pPr>
              <a:buFont typeface="Arial" pitchFamily="34" charset="0"/>
              <a:buChar char="•"/>
            </a:pPr>
            <a:r>
              <a:rPr lang="en-GB" dirty="0" smtClean="0">
                <a:solidFill>
                  <a:schemeClr val="tx1"/>
                </a:solidFill>
              </a:rPr>
              <a:t> Every email/phone call screened by a SW</a:t>
            </a:r>
          </a:p>
          <a:p>
            <a:endParaRPr lang="en-GB" dirty="0" smtClean="0">
              <a:solidFill>
                <a:schemeClr val="tx1"/>
              </a:solidFill>
            </a:endParaRPr>
          </a:p>
          <a:p>
            <a:pPr>
              <a:buFont typeface="Arial" pitchFamily="34" charset="0"/>
              <a:buChar char="•"/>
            </a:pPr>
            <a:r>
              <a:rPr lang="en-GB" dirty="0">
                <a:solidFill>
                  <a:schemeClr val="tx1"/>
                </a:solidFill>
              </a:rPr>
              <a:t> </a:t>
            </a:r>
            <a:r>
              <a:rPr lang="en-GB" dirty="0" smtClean="0">
                <a:solidFill>
                  <a:schemeClr val="tx1"/>
                </a:solidFill>
              </a:rPr>
              <a:t>Determine initial Level of Need indicator</a:t>
            </a:r>
            <a:r>
              <a:rPr lang="en-GB" dirty="0">
                <a:solidFill>
                  <a:schemeClr val="tx1"/>
                </a:solidFill>
              </a:rPr>
              <a:t> </a:t>
            </a:r>
            <a:r>
              <a:rPr lang="en-GB" dirty="0" smtClean="0">
                <a:solidFill>
                  <a:schemeClr val="tx1"/>
                </a:solidFill>
              </a:rPr>
              <a:t>– ensures effective prioritisation and division of work</a:t>
            </a:r>
          </a:p>
          <a:p>
            <a:endParaRPr lang="en-GB" dirty="0" smtClean="0">
              <a:solidFill>
                <a:schemeClr val="tx1"/>
              </a:solidFill>
            </a:endParaRPr>
          </a:p>
          <a:p>
            <a:pPr>
              <a:buFont typeface="Arial" pitchFamily="34" charset="0"/>
              <a:buChar char="•"/>
            </a:pPr>
            <a:r>
              <a:rPr lang="en-GB" dirty="0">
                <a:solidFill>
                  <a:schemeClr val="tx1"/>
                </a:solidFill>
              </a:rPr>
              <a:t> </a:t>
            </a:r>
            <a:r>
              <a:rPr lang="en-GB" dirty="0" smtClean="0">
                <a:solidFill>
                  <a:schemeClr val="tx1"/>
                </a:solidFill>
              </a:rPr>
              <a:t>S47 decisions within 4; S17 within 24 hours; Early Help within 3-days; no additional needs within 5-days</a:t>
            </a:r>
          </a:p>
        </p:txBody>
      </p:sp>
    </p:spTree>
    <p:extLst>
      <p:ext uri="{BB962C8B-B14F-4D97-AF65-F5344CB8AC3E}">
        <p14:creationId xmlns:p14="http://schemas.microsoft.com/office/powerpoint/2010/main" val="1905570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Surrey MASH – what do we do?</a:t>
            </a:r>
            <a:endParaRPr lang="en-GB" sz="4000" dirty="0"/>
          </a:p>
        </p:txBody>
      </p:sp>
      <p:sp>
        <p:nvSpPr>
          <p:cNvPr id="11" name="Subtitle 10"/>
          <p:cNvSpPr>
            <a:spLocks noGrp="1"/>
          </p:cNvSpPr>
          <p:nvPr>
            <p:ph type="subTitle" idx="1"/>
          </p:nvPr>
        </p:nvSpPr>
        <p:spPr>
          <a:xfrm>
            <a:off x="539552" y="1556792"/>
            <a:ext cx="7776864" cy="4608512"/>
          </a:xfrm>
        </p:spPr>
        <p:txBody>
          <a:bodyPr>
            <a:normAutofit fontScale="92500" lnSpcReduction="10000"/>
          </a:bodyPr>
          <a:lstStyle/>
          <a:p>
            <a:pPr>
              <a:buFont typeface="Arial" pitchFamily="34" charset="0"/>
              <a:buChar char="•"/>
            </a:pPr>
            <a:r>
              <a:rPr lang="en-GB" dirty="0" smtClean="0">
                <a:solidFill>
                  <a:schemeClr val="tx1"/>
                </a:solidFill>
              </a:rPr>
              <a:t>Clarify information from referrer</a:t>
            </a:r>
          </a:p>
          <a:p>
            <a:endParaRPr lang="en-GB" dirty="0" smtClean="0">
              <a:solidFill>
                <a:schemeClr val="tx1"/>
              </a:solidFill>
            </a:endParaRPr>
          </a:p>
          <a:p>
            <a:pPr>
              <a:buFont typeface="Arial" pitchFamily="34" charset="0"/>
              <a:buChar char="•"/>
            </a:pPr>
            <a:r>
              <a:rPr lang="en-GB" dirty="0" smtClean="0">
                <a:solidFill>
                  <a:schemeClr val="tx1"/>
                </a:solidFill>
              </a:rPr>
              <a:t> Review CS history</a:t>
            </a:r>
          </a:p>
          <a:p>
            <a:endParaRPr lang="en-GB" dirty="0" smtClean="0">
              <a:solidFill>
                <a:schemeClr val="tx1"/>
              </a:solidFill>
            </a:endParaRPr>
          </a:p>
          <a:p>
            <a:pPr>
              <a:buFont typeface="Arial" pitchFamily="34" charset="0"/>
              <a:buChar char="•"/>
            </a:pPr>
            <a:r>
              <a:rPr lang="en-GB" dirty="0" smtClean="0">
                <a:solidFill>
                  <a:schemeClr val="tx1"/>
                </a:solidFill>
              </a:rPr>
              <a:t> Speak to parents to discuss concerns/ Agency checks (with consent)</a:t>
            </a:r>
          </a:p>
          <a:p>
            <a:endParaRPr lang="en-GB" dirty="0" smtClean="0">
              <a:solidFill>
                <a:schemeClr val="tx1"/>
              </a:solidFill>
            </a:endParaRPr>
          </a:p>
          <a:p>
            <a:pPr>
              <a:buFont typeface="Arial" pitchFamily="34" charset="0"/>
              <a:buChar char="•"/>
            </a:pPr>
            <a:r>
              <a:rPr lang="en-GB" dirty="0" smtClean="0">
                <a:solidFill>
                  <a:schemeClr val="tx1"/>
                </a:solidFill>
              </a:rPr>
              <a:t> Make decisions on need and intervention/support required</a:t>
            </a:r>
          </a:p>
          <a:p>
            <a:pPr>
              <a:buFont typeface="Arial" pitchFamily="34" charset="0"/>
              <a:buChar char="•"/>
            </a:pPr>
            <a:endParaRPr lang="en-GB"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476673"/>
            <a:ext cx="8280920" cy="1080119"/>
          </a:xfrm>
        </p:spPr>
        <p:txBody>
          <a:bodyPr>
            <a:normAutofit fontScale="90000"/>
          </a:bodyPr>
          <a:lstStyle/>
          <a:p>
            <a:r>
              <a:rPr lang="en-GB" dirty="0" smtClean="0"/>
              <a:t>Importance of Health Referrals</a:t>
            </a:r>
            <a:endParaRPr lang="en-GB" sz="4000" dirty="0" smtClean="0"/>
          </a:p>
        </p:txBody>
      </p:sp>
      <p:sp>
        <p:nvSpPr>
          <p:cNvPr id="11" name="Subtitle 10"/>
          <p:cNvSpPr>
            <a:spLocks noGrp="1"/>
          </p:cNvSpPr>
          <p:nvPr>
            <p:ph type="subTitle" idx="1"/>
          </p:nvPr>
        </p:nvSpPr>
        <p:spPr>
          <a:xfrm>
            <a:off x="683568" y="1556792"/>
            <a:ext cx="7416824" cy="4536504"/>
          </a:xfrm>
        </p:spPr>
        <p:txBody>
          <a:bodyPr>
            <a:normAutofit fontScale="85000" lnSpcReduction="20000"/>
          </a:bodyPr>
          <a:lstStyle/>
          <a:p>
            <a:r>
              <a:rPr lang="en-GB" sz="2400" b="1" dirty="0" smtClean="0">
                <a:solidFill>
                  <a:schemeClr val="tx1"/>
                </a:solidFill>
              </a:rPr>
              <a:t>You are telling us about contact a child/parent has had with your service, alerting us to possible or actual concerns for a child’s safety or welfare. </a:t>
            </a:r>
          </a:p>
          <a:p>
            <a:endParaRPr lang="en-GB" sz="2400" dirty="0" smtClean="0">
              <a:solidFill>
                <a:schemeClr val="tx1"/>
              </a:solidFill>
            </a:endParaRPr>
          </a:p>
          <a:p>
            <a:pPr>
              <a:buFont typeface="Arial" pitchFamily="34" charset="0"/>
              <a:buChar char="•"/>
            </a:pPr>
            <a:r>
              <a:rPr lang="en-GB" sz="2400" dirty="0" smtClean="0">
                <a:solidFill>
                  <a:schemeClr val="tx1"/>
                </a:solidFill>
              </a:rPr>
              <a:t> You are seeing the child/family at a specific and unique time in their life</a:t>
            </a:r>
          </a:p>
          <a:p>
            <a:pPr>
              <a:buFont typeface="Arial" pitchFamily="34" charset="0"/>
              <a:buChar char="•"/>
            </a:pPr>
            <a:endParaRPr lang="en-GB" sz="2400" dirty="0" smtClean="0">
              <a:solidFill>
                <a:schemeClr val="tx1"/>
              </a:solidFill>
            </a:endParaRPr>
          </a:p>
          <a:p>
            <a:pPr>
              <a:buFont typeface="Arial" pitchFamily="34" charset="0"/>
              <a:buChar char="•"/>
            </a:pPr>
            <a:r>
              <a:rPr lang="en-GB" sz="2400" dirty="0" smtClean="0">
                <a:solidFill>
                  <a:schemeClr val="tx1"/>
                </a:solidFill>
              </a:rPr>
              <a:t> The information you give us is used to make decisions for children</a:t>
            </a:r>
          </a:p>
          <a:p>
            <a:endParaRPr lang="en-GB" sz="2400" dirty="0" smtClean="0">
              <a:solidFill>
                <a:schemeClr val="tx1"/>
              </a:solidFill>
            </a:endParaRPr>
          </a:p>
          <a:p>
            <a:pPr>
              <a:buFont typeface="Arial" pitchFamily="34" charset="0"/>
              <a:buChar char="•"/>
            </a:pPr>
            <a:r>
              <a:rPr lang="en-GB" sz="2400" dirty="0" smtClean="0">
                <a:solidFill>
                  <a:schemeClr val="tx1"/>
                </a:solidFill>
              </a:rPr>
              <a:t>The information you give us may add to other information we have received to help build up a picture of that child’s life. </a:t>
            </a:r>
          </a:p>
          <a:p>
            <a:endParaRPr lang="en-GB" sz="2400" dirty="0" smtClean="0">
              <a:solidFill>
                <a:schemeClr val="tx1"/>
              </a:solidFill>
            </a:endParaRPr>
          </a:p>
          <a:p>
            <a:pPr>
              <a:buFont typeface="Arial" pitchFamily="34" charset="0"/>
              <a:buChar char="•"/>
            </a:pPr>
            <a:r>
              <a:rPr lang="en-GB" sz="2400" dirty="0" smtClean="0">
                <a:solidFill>
                  <a:schemeClr val="tx1"/>
                </a:solidFill>
              </a:rPr>
              <a:t> The better quality the information, the better able MASH is to make good and timely decisions for children.</a:t>
            </a:r>
          </a:p>
          <a:p>
            <a:endParaRPr lang="en-GB" dirty="0"/>
          </a:p>
        </p:txBody>
      </p:sp>
    </p:spTree>
    <p:extLst>
      <p:ext uri="{BB962C8B-B14F-4D97-AF65-F5344CB8AC3E}">
        <p14:creationId xmlns:p14="http://schemas.microsoft.com/office/powerpoint/2010/main" val="2163502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fontScale="90000"/>
          </a:bodyPr>
          <a:lstStyle/>
          <a:p>
            <a:r>
              <a:rPr lang="en-GB" sz="4000" dirty="0" smtClean="0"/>
              <a:t>Telephone Referrals – what we will ask you?</a:t>
            </a:r>
            <a:endParaRPr lang="en-GB" sz="4000" dirty="0"/>
          </a:p>
        </p:txBody>
      </p:sp>
      <p:sp>
        <p:nvSpPr>
          <p:cNvPr id="11" name="Subtitle 10"/>
          <p:cNvSpPr>
            <a:spLocks noGrp="1"/>
          </p:cNvSpPr>
          <p:nvPr>
            <p:ph type="subTitle" idx="1"/>
          </p:nvPr>
        </p:nvSpPr>
        <p:spPr>
          <a:xfrm>
            <a:off x="539552" y="1556792"/>
            <a:ext cx="7776864" cy="4608512"/>
          </a:xfrm>
        </p:spPr>
        <p:txBody>
          <a:bodyPr>
            <a:normAutofit fontScale="70000" lnSpcReduction="20000"/>
          </a:bodyPr>
          <a:lstStyle/>
          <a:p>
            <a:pPr lvl="0"/>
            <a:r>
              <a:rPr lang="en-GB" b="1" dirty="0" smtClean="0">
                <a:solidFill>
                  <a:schemeClr val="tx1"/>
                </a:solidFill>
              </a:rPr>
              <a:t>What </a:t>
            </a:r>
            <a:r>
              <a:rPr lang="en-GB" b="1" dirty="0">
                <a:solidFill>
                  <a:schemeClr val="tx1"/>
                </a:solidFill>
              </a:rPr>
              <a:t>has happened today to prompt your call at this time?</a:t>
            </a:r>
          </a:p>
          <a:p>
            <a:pPr lvl="0"/>
            <a:r>
              <a:rPr lang="en-GB" b="1" dirty="0">
                <a:solidFill>
                  <a:schemeClr val="tx1"/>
                </a:solidFill>
              </a:rPr>
              <a:t>Do you know if the child has been harmed?</a:t>
            </a:r>
          </a:p>
          <a:p>
            <a:pPr lvl="0"/>
            <a:r>
              <a:rPr lang="en-GB" b="1" dirty="0">
                <a:solidFill>
                  <a:schemeClr val="tx1"/>
                </a:solidFill>
              </a:rPr>
              <a:t>Do you know if there are any risks to the child’s safety right now?</a:t>
            </a:r>
          </a:p>
          <a:p>
            <a:pPr lvl="0"/>
            <a:r>
              <a:rPr lang="en-GB" b="1" dirty="0">
                <a:solidFill>
                  <a:schemeClr val="tx1"/>
                </a:solidFill>
              </a:rPr>
              <a:t>How long has this been happening to the child?</a:t>
            </a:r>
          </a:p>
          <a:p>
            <a:pPr lvl="0"/>
            <a:r>
              <a:rPr lang="en-GB" b="1" dirty="0">
                <a:solidFill>
                  <a:schemeClr val="tx1"/>
                </a:solidFill>
              </a:rPr>
              <a:t>What is the worst thing that has happened?</a:t>
            </a:r>
          </a:p>
          <a:p>
            <a:pPr lvl="0"/>
            <a:r>
              <a:rPr lang="en-GB" b="1" dirty="0">
                <a:solidFill>
                  <a:schemeClr val="tx1"/>
                </a:solidFill>
              </a:rPr>
              <a:t>What is the impact on the child – physically, emotionally?</a:t>
            </a:r>
          </a:p>
          <a:p>
            <a:pPr lvl="0"/>
            <a:r>
              <a:rPr lang="en-GB" b="1" dirty="0">
                <a:solidFill>
                  <a:schemeClr val="tx1"/>
                </a:solidFill>
              </a:rPr>
              <a:t>What has the child said about it?</a:t>
            </a:r>
          </a:p>
          <a:p>
            <a:pPr lvl="0"/>
            <a:r>
              <a:rPr lang="en-GB" b="1" dirty="0">
                <a:solidFill>
                  <a:schemeClr val="tx1"/>
                </a:solidFill>
              </a:rPr>
              <a:t>What have the parents said and do they know you are calling us today?</a:t>
            </a:r>
          </a:p>
          <a:p>
            <a:r>
              <a:rPr lang="en-GB" b="1" dirty="0">
                <a:solidFill>
                  <a:schemeClr val="tx1"/>
                </a:solidFill>
              </a:rPr>
              <a:t>Is there anything else that you are worried about that you think we should know today? </a:t>
            </a:r>
          </a:p>
        </p:txBody>
      </p:sp>
    </p:spTree>
    <p:extLst>
      <p:ext uri="{BB962C8B-B14F-4D97-AF65-F5344CB8AC3E}">
        <p14:creationId xmlns:p14="http://schemas.microsoft.com/office/powerpoint/2010/main" val="30380016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fontScale="90000"/>
          </a:bodyPr>
          <a:lstStyle/>
          <a:p>
            <a:r>
              <a:rPr lang="en-GB" sz="4000" dirty="0"/>
              <a:t>Telephone Referrals – what we will ask you?</a:t>
            </a:r>
          </a:p>
        </p:txBody>
      </p:sp>
      <p:sp>
        <p:nvSpPr>
          <p:cNvPr id="11" name="Subtitle 10"/>
          <p:cNvSpPr>
            <a:spLocks noGrp="1"/>
          </p:cNvSpPr>
          <p:nvPr>
            <p:ph type="subTitle" idx="1"/>
          </p:nvPr>
        </p:nvSpPr>
        <p:spPr>
          <a:xfrm>
            <a:off x="539552" y="1556792"/>
            <a:ext cx="7776864" cy="4608512"/>
          </a:xfrm>
        </p:spPr>
        <p:txBody>
          <a:bodyPr>
            <a:normAutofit fontScale="92500" lnSpcReduction="20000"/>
          </a:bodyPr>
          <a:lstStyle/>
          <a:p>
            <a:pPr lvl="0"/>
            <a:r>
              <a:rPr lang="en-GB" dirty="0">
                <a:solidFill>
                  <a:schemeClr val="tx1"/>
                </a:solidFill>
              </a:rPr>
              <a:t>Do you know if there are family and friends that support the child or we could ask to support the child?</a:t>
            </a:r>
          </a:p>
          <a:p>
            <a:pPr lvl="0"/>
            <a:r>
              <a:rPr lang="en-GB" dirty="0">
                <a:solidFill>
                  <a:schemeClr val="tx1"/>
                </a:solidFill>
              </a:rPr>
              <a:t>Do you know of a time when someone has helped and it made a difference?</a:t>
            </a:r>
          </a:p>
          <a:p>
            <a:pPr lvl="0"/>
            <a:r>
              <a:rPr lang="en-GB" dirty="0">
                <a:solidFill>
                  <a:schemeClr val="tx1"/>
                </a:solidFill>
              </a:rPr>
              <a:t>Have there been times when you have been less worried?</a:t>
            </a:r>
          </a:p>
          <a:p>
            <a:pPr lvl="0"/>
            <a:r>
              <a:rPr lang="en-GB" dirty="0">
                <a:solidFill>
                  <a:schemeClr val="tx1"/>
                </a:solidFill>
              </a:rPr>
              <a:t>What was going on for the family when you were less worried?</a:t>
            </a:r>
          </a:p>
          <a:p>
            <a:pPr lvl="0"/>
            <a:r>
              <a:rPr lang="en-GB" dirty="0">
                <a:solidFill>
                  <a:schemeClr val="tx1"/>
                </a:solidFill>
              </a:rPr>
              <a:t>How does the child present when the worries are lessened?</a:t>
            </a:r>
          </a:p>
        </p:txBody>
      </p:sp>
    </p:spTree>
    <p:extLst>
      <p:ext uri="{BB962C8B-B14F-4D97-AF65-F5344CB8AC3E}">
        <p14:creationId xmlns:p14="http://schemas.microsoft.com/office/powerpoint/2010/main" val="2414168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476673"/>
            <a:ext cx="8280920" cy="1080119"/>
          </a:xfrm>
        </p:spPr>
        <p:txBody>
          <a:bodyPr>
            <a:normAutofit/>
          </a:bodyPr>
          <a:lstStyle/>
          <a:p>
            <a:r>
              <a:rPr lang="en-GB" dirty="0" smtClean="0"/>
              <a:t>MARF’s</a:t>
            </a:r>
            <a:endParaRPr lang="en-GB" sz="4000" dirty="0" smtClean="0"/>
          </a:p>
        </p:txBody>
      </p:sp>
      <p:sp>
        <p:nvSpPr>
          <p:cNvPr id="11" name="Subtitle 10"/>
          <p:cNvSpPr>
            <a:spLocks noGrp="1"/>
          </p:cNvSpPr>
          <p:nvPr>
            <p:ph type="subTitle" idx="1"/>
          </p:nvPr>
        </p:nvSpPr>
        <p:spPr>
          <a:xfrm>
            <a:off x="683568" y="1556792"/>
            <a:ext cx="7416824" cy="4536504"/>
          </a:xfrm>
        </p:spPr>
        <p:txBody>
          <a:bodyPr>
            <a:normAutofit fontScale="70000" lnSpcReduction="20000"/>
          </a:bodyPr>
          <a:lstStyle/>
          <a:p>
            <a:pPr>
              <a:buFont typeface="Arial" pitchFamily="34" charset="0"/>
              <a:buChar char="•"/>
            </a:pPr>
            <a:r>
              <a:rPr lang="en-GB" sz="2400" dirty="0" smtClean="0">
                <a:solidFill>
                  <a:schemeClr val="tx1"/>
                </a:solidFill>
              </a:rPr>
              <a:t> </a:t>
            </a:r>
            <a:r>
              <a:rPr lang="en-GB" sz="2400" b="1" dirty="0" smtClean="0">
                <a:solidFill>
                  <a:schemeClr val="tx1"/>
                </a:solidFill>
              </a:rPr>
              <a:t>Names/DOBs/contact numbers/schools</a:t>
            </a:r>
          </a:p>
          <a:p>
            <a:pPr>
              <a:buFont typeface="Arial" pitchFamily="34" charset="0"/>
              <a:buChar char="•"/>
            </a:pPr>
            <a:r>
              <a:rPr lang="en-GB" sz="2400" b="1" dirty="0" smtClean="0">
                <a:solidFill>
                  <a:schemeClr val="tx1"/>
                </a:solidFill>
              </a:rPr>
              <a:t> Detailed account of the incident and attendance/context</a:t>
            </a:r>
          </a:p>
          <a:p>
            <a:pPr>
              <a:buFont typeface="Arial" pitchFamily="34" charset="0"/>
              <a:buChar char="•"/>
            </a:pPr>
            <a:r>
              <a:rPr lang="en-GB" sz="2400" b="1" dirty="0" smtClean="0">
                <a:solidFill>
                  <a:schemeClr val="tx1"/>
                </a:solidFill>
              </a:rPr>
              <a:t> If it is a parent – where were the children? Who has the children? Contact details/address?</a:t>
            </a:r>
          </a:p>
          <a:p>
            <a:pPr>
              <a:buFont typeface="Arial" pitchFamily="34" charset="0"/>
              <a:buChar char="•"/>
            </a:pPr>
            <a:r>
              <a:rPr lang="en-GB" sz="2400" b="1" dirty="0" smtClean="0">
                <a:solidFill>
                  <a:schemeClr val="tx1"/>
                </a:solidFill>
              </a:rPr>
              <a:t> What was said?</a:t>
            </a:r>
          </a:p>
          <a:p>
            <a:pPr>
              <a:buFont typeface="Arial" pitchFamily="34" charset="0"/>
              <a:buChar char="•"/>
            </a:pPr>
            <a:r>
              <a:rPr lang="en-GB" sz="2400" b="1" dirty="0">
                <a:solidFill>
                  <a:schemeClr val="tx1"/>
                </a:solidFill>
              </a:rPr>
              <a:t> </a:t>
            </a:r>
            <a:r>
              <a:rPr lang="en-GB" sz="2400" b="1" dirty="0" smtClean="0">
                <a:solidFill>
                  <a:schemeClr val="tx1"/>
                </a:solidFill>
              </a:rPr>
              <a:t>What was impact on the child?</a:t>
            </a:r>
          </a:p>
          <a:p>
            <a:pPr>
              <a:buFont typeface="Arial" pitchFamily="34" charset="0"/>
              <a:buChar char="•"/>
            </a:pPr>
            <a:r>
              <a:rPr lang="en-GB" sz="2400" b="1" dirty="0" smtClean="0">
                <a:solidFill>
                  <a:schemeClr val="tx1"/>
                </a:solidFill>
              </a:rPr>
              <a:t> Consent</a:t>
            </a:r>
          </a:p>
          <a:p>
            <a:pPr>
              <a:buFont typeface="Arial" pitchFamily="34" charset="0"/>
              <a:buChar char="•"/>
            </a:pPr>
            <a:r>
              <a:rPr lang="en-GB" sz="2400" b="1" dirty="0" smtClean="0">
                <a:solidFill>
                  <a:schemeClr val="tx1"/>
                </a:solidFill>
              </a:rPr>
              <a:t> Other agencies involved</a:t>
            </a:r>
          </a:p>
          <a:p>
            <a:pPr>
              <a:buFont typeface="Arial" pitchFamily="34" charset="0"/>
              <a:buChar char="•"/>
            </a:pPr>
            <a:r>
              <a:rPr lang="en-GB" sz="2400" b="1" dirty="0" smtClean="0">
                <a:solidFill>
                  <a:schemeClr val="tx1"/>
                </a:solidFill>
              </a:rPr>
              <a:t> If an Adult – do they have children</a:t>
            </a:r>
          </a:p>
          <a:p>
            <a:pPr>
              <a:buFont typeface="Arial" pitchFamily="34" charset="0"/>
              <a:buChar char="•"/>
            </a:pPr>
            <a:r>
              <a:rPr lang="en-GB" sz="2400" b="1" dirty="0" smtClean="0">
                <a:solidFill>
                  <a:schemeClr val="tx1"/>
                </a:solidFill>
              </a:rPr>
              <a:t> Observations including physical/emotional presentation; behaviours</a:t>
            </a:r>
          </a:p>
          <a:p>
            <a:pPr>
              <a:buFont typeface="Arial" pitchFamily="34" charset="0"/>
              <a:buChar char="•"/>
            </a:pPr>
            <a:r>
              <a:rPr lang="en-GB" sz="2400" b="1" dirty="0" smtClean="0">
                <a:solidFill>
                  <a:schemeClr val="tx1"/>
                </a:solidFill>
              </a:rPr>
              <a:t> Interaction – parents/children?</a:t>
            </a:r>
          </a:p>
          <a:p>
            <a:pPr>
              <a:buFont typeface="Arial" pitchFamily="34" charset="0"/>
              <a:buChar char="•"/>
            </a:pPr>
            <a:r>
              <a:rPr lang="en-GB" sz="2400" b="1" dirty="0" smtClean="0">
                <a:solidFill>
                  <a:schemeClr val="tx1"/>
                </a:solidFill>
              </a:rPr>
              <a:t> Clearly written </a:t>
            </a:r>
          </a:p>
          <a:p>
            <a:pPr>
              <a:buFont typeface="Arial" pitchFamily="34" charset="0"/>
              <a:buChar char="•"/>
            </a:pPr>
            <a:r>
              <a:rPr lang="en-GB" sz="2400" b="1" dirty="0" smtClean="0">
                <a:solidFill>
                  <a:schemeClr val="tx1"/>
                </a:solidFill>
              </a:rPr>
              <a:t> Language – this will go on the child’s record</a:t>
            </a:r>
          </a:p>
          <a:p>
            <a:pPr>
              <a:buFont typeface="Arial" pitchFamily="34" charset="0"/>
              <a:buChar char="•"/>
            </a:pPr>
            <a:r>
              <a:rPr lang="en-GB" sz="2400" b="1" dirty="0" smtClean="0">
                <a:solidFill>
                  <a:schemeClr val="tx1"/>
                </a:solidFill>
              </a:rPr>
              <a:t> The more information the better</a:t>
            </a:r>
          </a:p>
          <a:p>
            <a:pPr>
              <a:buFont typeface="Arial" pitchFamily="34" charset="0"/>
              <a:buChar char="•"/>
            </a:pPr>
            <a:r>
              <a:rPr lang="en-GB" sz="2400" b="1" dirty="0" smtClean="0">
                <a:solidFill>
                  <a:schemeClr val="tx1"/>
                </a:solidFill>
              </a:rPr>
              <a:t> Don’t worry about what information goes where</a:t>
            </a:r>
          </a:p>
          <a:p>
            <a:endParaRPr lang="en-GB" sz="2400" b="1" dirty="0" smtClean="0">
              <a:solidFill>
                <a:schemeClr val="tx1"/>
              </a:solidFill>
            </a:endParaRPr>
          </a:p>
          <a:p>
            <a:endParaRPr lang="en-GB" dirty="0" smtClean="0"/>
          </a:p>
          <a:p>
            <a:endParaRPr lang="en-GB" dirty="0"/>
          </a:p>
        </p:txBody>
      </p:sp>
    </p:spTree>
    <p:extLst>
      <p:ext uri="{BB962C8B-B14F-4D97-AF65-F5344CB8AC3E}">
        <p14:creationId xmlns:p14="http://schemas.microsoft.com/office/powerpoint/2010/main" val="3996169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476673"/>
            <a:ext cx="8280920" cy="1080119"/>
          </a:xfrm>
        </p:spPr>
        <p:txBody>
          <a:bodyPr>
            <a:normAutofit/>
          </a:bodyPr>
          <a:lstStyle/>
          <a:p>
            <a:r>
              <a:rPr lang="en-GB" dirty="0" smtClean="0"/>
              <a:t>Signs of Safety</a:t>
            </a:r>
            <a:endParaRPr lang="en-GB" sz="4000" dirty="0" smtClean="0"/>
          </a:p>
        </p:txBody>
      </p:sp>
      <p:sp>
        <p:nvSpPr>
          <p:cNvPr id="11" name="Subtitle 10"/>
          <p:cNvSpPr>
            <a:spLocks noGrp="1"/>
          </p:cNvSpPr>
          <p:nvPr>
            <p:ph type="subTitle" idx="1"/>
          </p:nvPr>
        </p:nvSpPr>
        <p:spPr>
          <a:xfrm>
            <a:off x="683568" y="1556792"/>
            <a:ext cx="7416824" cy="4536504"/>
          </a:xfrm>
        </p:spPr>
        <p:txBody>
          <a:bodyPr>
            <a:normAutofit/>
          </a:bodyPr>
          <a:lstStyle/>
          <a:p>
            <a:pPr>
              <a:buFont typeface="Arial" pitchFamily="34" charset="0"/>
              <a:buChar char="•"/>
            </a:pPr>
            <a:r>
              <a:rPr lang="en-GB" sz="2400" dirty="0" smtClean="0">
                <a:solidFill>
                  <a:schemeClr val="tx1"/>
                </a:solidFill>
              </a:rPr>
              <a:t>  What are we worried about – current/past/future harm?</a:t>
            </a:r>
          </a:p>
          <a:p>
            <a:pPr lvl="0"/>
            <a:r>
              <a:rPr lang="en-GB" sz="2000" dirty="0"/>
              <a:t>What harm has happened to the child?</a:t>
            </a:r>
          </a:p>
          <a:p>
            <a:pPr lvl="0"/>
            <a:r>
              <a:rPr lang="en-GB" sz="2000" dirty="0"/>
              <a:t>When has the harm happened? How often, how bad?</a:t>
            </a:r>
          </a:p>
          <a:p>
            <a:r>
              <a:rPr lang="en-GB" sz="2000" dirty="0"/>
              <a:t>What makes the situation more complicated</a:t>
            </a:r>
            <a:r>
              <a:rPr lang="en-GB" sz="2000" dirty="0" smtClean="0"/>
              <a:t>?</a:t>
            </a:r>
          </a:p>
          <a:p>
            <a:endParaRPr lang="en-GB" sz="2000" dirty="0" smtClean="0">
              <a:solidFill>
                <a:schemeClr val="tx1"/>
              </a:solidFill>
            </a:endParaRPr>
          </a:p>
          <a:p>
            <a:pPr>
              <a:buFont typeface="Arial" pitchFamily="34" charset="0"/>
              <a:buChar char="•"/>
            </a:pPr>
            <a:r>
              <a:rPr lang="en-GB" sz="2400" dirty="0">
                <a:solidFill>
                  <a:schemeClr val="tx1"/>
                </a:solidFill>
              </a:rPr>
              <a:t> </a:t>
            </a:r>
            <a:r>
              <a:rPr lang="en-GB" sz="2400" dirty="0" smtClean="0">
                <a:solidFill>
                  <a:schemeClr val="tx1"/>
                </a:solidFill>
              </a:rPr>
              <a:t>What is working well?</a:t>
            </a:r>
          </a:p>
          <a:p>
            <a:r>
              <a:rPr lang="en-GB" sz="2000" dirty="0"/>
              <a:t>What are the positive aspects? </a:t>
            </a:r>
          </a:p>
          <a:p>
            <a:r>
              <a:rPr lang="en-GB" sz="2000" dirty="0"/>
              <a:t>Who protects the child from the harm</a:t>
            </a:r>
          </a:p>
          <a:p>
            <a:r>
              <a:rPr lang="en-GB" sz="2000" dirty="0"/>
              <a:t>Is there an existing safety network?</a:t>
            </a:r>
          </a:p>
          <a:p>
            <a:pPr>
              <a:buFont typeface="Arial" pitchFamily="34" charset="0"/>
              <a:buChar char="•"/>
            </a:pPr>
            <a:endParaRPr lang="en-GB" sz="2400" dirty="0">
              <a:solidFill>
                <a:schemeClr val="tx1"/>
              </a:solidFill>
            </a:endParaRPr>
          </a:p>
          <a:p>
            <a:pPr>
              <a:buFont typeface="Arial" pitchFamily="34" charset="0"/>
              <a:buChar char="•"/>
            </a:pPr>
            <a:endParaRPr lang="en-GB" dirty="0" smtClean="0"/>
          </a:p>
          <a:p>
            <a:endParaRPr lang="en-GB" dirty="0"/>
          </a:p>
        </p:txBody>
      </p:sp>
      <p:pic>
        <p:nvPicPr>
          <p:cNvPr id="1026" name="DefaultOcx"/>
          <p:cNvPicPr preferRelativeResize="0">
            <a:picLocks noChangeArrowheads="1" noChangeShapeType="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 cy="2286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descr="ungroup16x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ddNote16x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52400" cy="13335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Unrestrict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HTMLHidden1"/>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914400" cy="2286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descr="ungroup16x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ddNote16x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52400" cy="13335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Unrestrict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HTMLHidden2"/>
          <p:cNvPicPr preferRelativeResize="0">
            <a:picLocks noChangeArrowheads="1" noChangeShapeType="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914400" cy="2286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descr="ungroup16x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ddNote16x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52400" cy="13335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Unrestrict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2400" cy="15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8834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476673"/>
            <a:ext cx="8280920" cy="1080119"/>
          </a:xfrm>
        </p:spPr>
        <p:txBody>
          <a:bodyPr>
            <a:normAutofit/>
          </a:bodyPr>
          <a:lstStyle/>
          <a:p>
            <a:r>
              <a:rPr lang="en-GB" dirty="0" smtClean="0"/>
              <a:t>Signs of Safety</a:t>
            </a:r>
            <a:endParaRPr lang="en-GB" sz="4000" dirty="0" smtClean="0"/>
          </a:p>
        </p:txBody>
      </p:sp>
      <p:sp>
        <p:nvSpPr>
          <p:cNvPr id="11" name="Subtitle 10"/>
          <p:cNvSpPr>
            <a:spLocks noGrp="1"/>
          </p:cNvSpPr>
          <p:nvPr>
            <p:ph type="subTitle" idx="1"/>
          </p:nvPr>
        </p:nvSpPr>
        <p:spPr>
          <a:xfrm>
            <a:off x="683568" y="1556792"/>
            <a:ext cx="7416824" cy="4536504"/>
          </a:xfrm>
        </p:spPr>
        <p:txBody>
          <a:bodyPr>
            <a:normAutofit/>
          </a:bodyPr>
          <a:lstStyle/>
          <a:p>
            <a:pPr>
              <a:buFont typeface="Arial" pitchFamily="34" charset="0"/>
              <a:buChar char="•"/>
            </a:pPr>
            <a:r>
              <a:rPr lang="en-GB" sz="2400" dirty="0" smtClean="0">
                <a:solidFill>
                  <a:schemeClr val="tx1"/>
                </a:solidFill>
              </a:rPr>
              <a:t>  Danger Statement</a:t>
            </a:r>
          </a:p>
          <a:p>
            <a:r>
              <a:rPr lang="en-GB" sz="2000" dirty="0"/>
              <a:t>What has happened in the past – example</a:t>
            </a:r>
          </a:p>
          <a:p>
            <a:r>
              <a:rPr lang="en-GB" sz="2000" dirty="0"/>
              <a:t>What do we think might happen in the future? </a:t>
            </a:r>
          </a:p>
          <a:p>
            <a:r>
              <a:rPr lang="en-GB" sz="2000" dirty="0"/>
              <a:t>Think about the impact on the child?</a:t>
            </a:r>
          </a:p>
          <a:p>
            <a:endParaRPr lang="en-GB" sz="2000" dirty="0" smtClean="0">
              <a:solidFill>
                <a:schemeClr val="tx1"/>
              </a:solidFill>
            </a:endParaRPr>
          </a:p>
          <a:p>
            <a:pPr>
              <a:buFont typeface="Arial" pitchFamily="34" charset="0"/>
              <a:buChar char="•"/>
            </a:pPr>
            <a:r>
              <a:rPr lang="en-GB" sz="2400" dirty="0">
                <a:solidFill>
                  <a:schemeClr val="tx1"/>
                </a:solidFill>
              </a:rPr>
              <a:t> </a:t>
            </a:r>
            <a:r>
              <a:rPr lang="en-GB" sz="2400" dirty="0" smtClean="0">
                <a:solidFill>
                  <a:schemeClr val="tx1"/>
                </a:solidFill>
              </a:rPr>
              <a:t>How worried are we?</a:t>
            </a:r>
          </a:p>
          <a:p>
            <a:r>
              <a:rPr lang="en-GB" sz="2000" dirty="0"/>
              <a:t>Where 10 is child is safe and 0 means intervention required.</a:t>
            </a:r>
            <a:endParaRPr lang="en-GB" sz="2400" dirty="0">
              <a:solidFill>
                <a:schemeClr val="tx1"/>
              </a:solidFill>
            </a:endParaRPr>
          </a:p>
          <a:p>
            <a:pPr>
              <a:buFont typeface="Arial" pitchFamily="34" charset="0"/>
              <a:buChar char="•"/>
            </a:pPr>
            <a:endParaRPr lang="en-GB" dirty="0" smtClean="0"/>
          </a:p>
          <a:p>
            <a:endParaRPr lang="en-GB" dirty="0"/>
          </a:p>
        </p:txBody>
      </p:sp>
    </p:spTree>
    <p:extLst>
      <p:ext uri="{BB962C8B-B14F-4D97-AF65-F5344CB8AC3E}">
        <p14:creationId xmlns:p14="http://schemas.microsoft.com/office/powerpoint/2010/main" val="3377331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Referral Outcomes</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pPr>
              <a:buFont typeface="Arial" pitchFamily="34" charset="0"/>
              <a:buChar char="•"/>
            </a:pPr>
            <a:r>
              <a:rPr lang="en-GB" sz="2400" dirty="0" smtClean="0">
                <a:solidFill>
                  <a:schemeClr val="tx1"/>
                </a:solidFill>
              </a:rPr>
              <a:t>  Information &amp; Advice (verbal/ letter/other agency)</a:t>
            </a:r>
          </a:p>
          <a:p>
            <a:pPr>
              <a:buFont typeface="Arial" pitchFamily="34" charset="0"/>
              <a:buChar char="•"/>
            </a:pPr>
            <a:endParaRPr lang="en-GB" sz="2400" dirty="0" smtClean="0">
              <a:solidFill>
                <a:schemeClr val="tx1"/>
              </a:solidFill>
            </a:endParaRPr>
          </a:p>
          <a:p>
            <a:pPr>
              <a:buFont typeface="Arial" pitchFamily="34" charset="0"/>
              <a:buChar char="•"/>
            </a:pPr>
            <a:r>
              <a:rPr lang="en-GB" sz="2400" dirty="0" smtClean="0">
                <a:solidFill>
                  <a:schemeClr val="tx1"/>
                </a:solidFill>
              </a:rPr>
              <a:t> MASH Enquiry</a:t>
            </a:r>
          </a:p>
          <a:p>
            <a:endParaRPr lang="en-GB" sz="2400" dirty="0" smtClean="0">
              <a:solidFill>
                <a:schemeClr val="tx1"/>
              </a:solidFill>
            </a:endParaRPr>
          </a:p>
          <a:p>
            <a:pPr>
              <a:buFont typeface="Arial" pitchFamily="34" charset="0"/>
              <a:buChar char="•"/>
            </a:pPr>
            <a:r>
              <a:rPr lang="en-GB" sz="2400" dirty="0" smtClean="0">
                <a:solidFill>
                  <a:schemeClr val="tx1"/>
                </a:solidFill>
              </a:rPr>
              <a:t> Early Help – advice to professional or assist professionals taking it forward</a:t>
            </a:r>
          </a:p>
          <a:p>
            <a:endParaRPr lang="en-GB" sz="2400" dirty="0" smtClean="0">
              <a:solidFill>
                <a:schemeClr val="tx1"/>
              </a:solidFill>
            </a:endParaRPr>
          </a:p>
          <a:p>
            <a:pPr>
              <a:buFont typeface="Arial" pitchFamily="34" charset="0"/>
              <a:buChar char="•"/>
            </a:pPr>
            <a:r>
              <a:rPr lang="en-GB" sz="2400" dirty="0" smtClean="0">
                <a:solidFill>
                  <a:schemeClr val="tx1"/>
                </a:solidFill>
              </a:rPr>
              <a:t> Section 17 Child &amp; Family Assessment</a:t>
            </a:r>
          </a:p>
          <a:p>
            <a:endParaRPr lang="en-GB" sz="2400" dirty="0" smtClean="0">
              <a:solidFill>
                <a:schemeClr val="tx1"/>
              </a:solidFill>
            </a:endParaRPr>
          </a:p>
          <a:p>
            <a:pPr>
              <a:buFont typeface="Arial" pitchFamily="34" charset="0"/>
              <a:buChar char="•"/>
            </a:pPr>
            <a:r>
              <a:rPr lang="en-GB" sz="2400" dirty="0" smtClean="0">
                <a:solidFill>
                  <a:schemeClr val="tx1"/>
                </a:solidFill>
              </a:rPr>
              <a:t> Section 47 – Strategy Discussion</a:t>
            </a:r>
          </a:p>
          <a:p>
            <a:pPr>
              <a:buFont typeface="Arial" pitchFamily="34" charset="0"/>
              <a:buChar char="•"/>
            </a:pPr>
            <a:endParaRPr lang="en-GB" dirty="0">
              <a:solidFill>
                <a:schemeClr val="tx1"/>
              </a:solidFill>
            </a:endParaRPr>
          </a:p>
        </p:txBody>
      </p:sp>
    </p:spTree>
    <p:extLst>
      <p:ext uri="{BB962C8B-B14F-4D97-AF65-F5344CB8AC3E}">
        <p14:creationId xmlns:p14="http://schemas.microsoft.com/office/powerpoint/2010/main" val="30808198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MASH Enquiry</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r>
              <a:rPr lang="en-GB" sz="2400" dirty="0" smtClean="0">
                <a:solidFill>
                  <a:schemeClr val="tx1"/>
                </a:solidFill>
              </a:rPr>
              <a:t> </a:t>
            </a:r>
          </a:p>
          <a:p>
            <a:r>
              <a:rPr lang="en-GB" sz="2400" dirty="0" smtClean="0">
                <a:solidFill>
                  <a:schemeClr val="tx1"/>
                </a:solidFill>
              </a:rPr>
              <a:t> </a:t>
            </a:r>
            <a:r>
              <a:rPr lang="en-GB" sz="2400" b="1" dirty="0">
                <a:solidFill>
                  <a:schemeClr val="tx1"/>
                </a:solidFill>
              </a:rPr>
              <a:t>A MASH Enquiry is an enhanced information sharing process which enables agencies to share information they hold about a child and their family</a:t>
            </a:r>
            <a:r>
              <a:rPr lang="en-GB" sz="2400" b="1" dirty="0" smtClean="0">
                <a:solidFill>
                  <a:schemeClr val="tx1"/>
                </a:solidFill>
              </a:rPr>
              <a:t>.</a:t>
            </a:r>
          </a:p>
          <a:p>
            <a:endParaRPr lang="en-GB" sz="2400" b="1" dirty="0" smtClean="0">
              <a:solidFill>
                <a:schemeClr val="tx1"/>
              </a:solidFill>
            </a:endParaRPr>
          </a:p>
          <a:p>
            <a:r>
              <a:rPr lang="en-GB" sz="2400" b="1" dirty="0" smtClean="0">
                <a:solidFill>
                  <a:schemeClr val="tx1"/>
                </a:solidFill>
              </a:rPr>
              <a:t> </a:t>
            </a:r>
            <a:r>
              <a:rPr lang="en-GB" sz="2400" b="1" dirty="0">
                <a:solidFill>
                  <a:schemeClr val="tx1"/>
                </a:solidFill>
              </a:rPr>
              <a:t>This information is gathered by social care within the MASH team and is held securely within EHM. </a:t>
            </a:r>
            <a:endParaRPr lang="en-GB" sz="2400" b="1" dirty="0" smtClean="0">
              <a:solidFill>
                <a:schemeClr val="tx1"/>
              </a:solidFill>
            </a:endParaRPr>
          </a:p>
          <a:p>
            <a:endParaRPr lang="en-GB" sz="2400" b="1" dirty="0">
              <a:solidFill>
                <a:schemeClr val="tx1"/>
              </a:solidFill>
            </a:endParaRPr>
          </a:p>
          <a:p>
            <a:r>
              <a:rPr lang="en-GB" sz="2400" b="1" dirty="0" smtClean="0">
                <a:solidFill>
                  <a:schemeClr val="tx1"/>
                </a:solidFill>
              </a:rPr>
              <a:t>Information </a:t>
            </a:r>
            <a:r>
              <a:rPr lang="en-GB" sz="2400" b="1" dirty="0">
                <a:solidFill>
                  <a:schemeClr val="tx1"/>
                </a:solidFill>
              </a:rPr>
              <a:t>will only be shared with other agencies if it is deemed necessary, relevant and proportionate to safeguard the child.</a:t>
            </a:r>
          </a:p>
          <a:p>
            <a:pPr>
              <a:buFont typeface="Arial" pitchFamily="34" charset="0"/>
              <a:buChar char="•"/>
            </a:pPr>
            <a:endParaRPr lang="en-GB" sz="2400" dirty="0" smtClean="0">
              <a:solidFill>
                <a:schemeClr val="tx1"/>
              </a:solidFill>
            </a:endParaRPr>
          </a:p>
          <a:p>
            <a:pPr>
              <a:buFont typeface="Arial" pitchFamily="34" charset="0"/>
              <a:buChar char="•"/>
            </a:pPr>
            <a:endParaRPr lang="en-GB" dirty="0">
              <a:solidFill>
                <a:schemeClr val="tx1"/>
              </a:solidFill>
            </a:endParaRPr>
          </a:p>
        </p:txBody>
      </p:sp>
    </p:spTree>
    <p:extLst>
      <p:ext uri="{BB962C8B-B14F-4D97-AF65-F5344CB8AC3E}">
        <p14:creationId xmlns:p14="http://schemas.microsoft.com/office/powerpoint/2010/main" val="3445862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23528" y="548680"/>
            <a:ext cx="8280920" cy="1470025"/>
          </a:xfrm>
        </p:spPr>
        <p:txBody>
          <a:bodyPr/>
          <a:lstStyle/>
          <a:p>
            <a:r>
              <a:rPr lang="en-GB" dirty="0" smtClean="0">
                <a:solidFill>
                  <a:srgbClr val="00634A"/>
                </a:solidFill>
              </a:rPr>
              <a:t>Children Act 1989</a:t>
            </a:r>
            <a:endParaRPr lang="en-GB" dirty="0">
              <a:solidFill>
                <a:srgbClr val="00634A"/>
              </a:solidFill>
            </a:endParaRPr>
          </a:p>
        </p:txBody>
      </p:sp>
      <p:sp>
        <p:nvSpPr>
          <p:cNvPr id="11" name="Subtitle 10"/>
          <p:cNvSpPr>
            <a:spLocks noGrp="1"/>
          </p:cNvSpPr>
          <p:nvPr>
            <p:ph type="subTitle" idx="1"/>
          </p:nvPr>
        </p:nvSpPr>
        <p:spPr>
          <a:xfrm>
            <a:off x="1115616" y="1916832"/>
            <a:ext cx="6912768" cy="4248472"/>
          </a:xfrm>
        </p:spPr>
        <p:txBody>
          <a:bodyPr>
            <a:normAutofit/>
          </a:bodyPr>
          <a:lstStyle/>
          <a:p>
            <a:pPr marL="457200" indent="-457200">
              <a:buFont typeface="+mj-lt"/>
              <a:buAutoNum type="arabicPeriod"/>
            </a:pPr>
            <a:endParaRPr lang="en-GB" sz="1800" b="1" dirty="0" smtClean="0">
              <a:solidFill>
                <a:schemeClr val="tx1"/>
              </a:solidFill>
            </a:endParaRPr>
          </a:p>
          <a:p>
            <a:pPr lvl="0"/>
            <a:r>
              <a:rPr lang="en-GB" sz="1800" b="1" dirty="0" smtClean="0">
                <a:solidFill>
                  <a:schemeClr val="tx1"/>
                </a:solidFill>
              </a:rPr>
              <a:t>Local Authorities, have a general duty to safeguard and promote the welfare of children within their area who are “in need.”</a:t>
            </a:r>
          </a:p>
          <a:p>
            <a:pPr lvl="0"/>
            <a:endParaRPr lang="en-GB" sz="1800" b="1" dirty="0" smtClean="0">
              <a:solidFill>
                <a:schemeClr val="tx1"/>
              </a:solidFill>
            </a:endParaRPr>
          </a:p>
          <a:p>
            <a:pPr lvl="0"/>
            <a:r>
              <a:rPr lang="en-GB" sz="1800" b="1" dirty="0" smtClean="0">
                <a:solidFill>
                  <a:schemeClr val="tx1"/>
                </a:solidFill>
              </a:rPr>
              <a:t>Legislative duties to protect children suffering/likely to suffer significant harm.</a:t>
            </a:r>
          </a:p>
          <a:p>
            <a:pPr lvl="0"/>
            <a:endParaRPr lang="en-GB" sz="1800" b="1" dirty="0" smtClean="0">
              <a:solidFill>
                <a:schemeClr val="tx1"/>
              </a:solidFill>
            </a:endParaRPr>
          </a:p>
          <a:p>
            <a:pPr lvl="0"/>
            <a:r>
              <a:rPr lang="en-GB" sz="1800" b="1" dirty="0" smtClean="0">
                <a:solidFill>
                  <a:schemeClr val="tx1"/>
                </a:solidFill>
              </a:rPr>
              <a:t>Local Authorities should work in partnership with parents.</a:t>
            </a:r>
          </a:p>
          <a:p>
            <a:pPr lvl="0"/>
            <a:endParaRPr lang="en-GB" sz="1800" b="1" dirty="0" smtClean="0">
              <a:solidFill>
                <a:schemeClr val="tx1"/>
              </a:solidFill>
            </a:endParaRPr>
          </a:p>
          <a:p>
            <a:pPr lvl="0"/>
            <a:r>
              <a:rPr lang="en-GB" sz="1800" b="1" dirty="0" smtClean="0">
                <a:solidFill>
                  <a:schemeClr val="tx1"/>
                </a:solidFill>
              </a:rPr>
              <a:t>Court Orders should only be made if it is better to do so for the child than not to do so.</a:t>
            </a:r>
          </a:p>
          <a:p>
            <a:r>
              <a:rPr lang="en-GB" sz="1800" dirty="0" smtClean="0"/>
              <a:t> </a:t>
            </a:r>
          </a:p>
          <a:p>
            <a:pPr marL="457200" indent="-457200">
              <a:buFont typeface="+mj-lt"/>
              <a:buAutoNum type="arabicPeriod"/>
            </a:pPr>
            <a:endParaRPr lang="en-GB" sz="1800" b="1" dirty="0" smtClean="0">
              <a:solidFill>
                <a:schemeClr val="tx1"/>
              </a:solidFill>
            </a:endParaRPr>
          </a:p>
          <a:p>
            <a:pPr marL="457200" indent="-457200">
              <a:buFont typeface="+mj-lt"/>
              <a:buAutoNum type="arabicPeriod"/>
            </a:pPr>
            <a:endParaRPr lang="en-GB" sz="1800" b="1" dirty="0" smtClean="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MASH Enquiry</a:t>
            </a:r>
            <a:endParaRPr lang="en-GB" sz="4000" dirty="0"/>
          </a:p>
        </p:txBody>
      </p:sp>
      <p:sp>
        <p:nvSpPr>
          <p:cNvPr id="11" name="Subtitle 10"/>
          <p:cNvSpPr>
            <a:spLocks noGrp="1"/>
          </p:cNvSpPr>
          <p:nvPr>
            <p:ph type="subTitle" idx="1"/>
          </p:nvPr>
        </p:nvSpPr>
        <p:spPr>
          <a:xfrm>
            <a:off x="539552" y="1556792"/>
            <a:ext cx="7776864" cy="4608512"/>
          </a:xfrm>
        </p:spPr>
        <p:txBody>
          <a:bodyPr>
            <a:normAutofit/>
          </a:bodyPr>
          <a:lstStyle/>
          <a:p>
            <a:r>
              <a:rPr lang="en-GB" sz="2400" dirty="0" smtClean="0">
                <a:solidFill>
                  <a:schemeClr val="tx1"/>
                </a:solidFill>
              </a:rPr>
              <a:t>  </a:t>
            </a:r>
            <a:r>
              <a:rPr lang="en-GB" sz="2400" dirty="0">
                <a:solidFill>
                  <a:schemeClr val="tx1"/>
                </a:solidFill>
              </a:rPr>
              <a:t>When to initiate a MASH </a:t>
            </a:r>
            <a:r>
              <a:rPr lang="en-GB" sz="2400" dirty="0" smtClean="0">
                <a:solidFill>
                  <a:schemeClr val="tx1"/>
                </a:solidFill>
              </a:rPr>
              <a:t>Enquiry:</a:t>
            </a:r>
          </a:p>
          <a:p>
            <a:endParaRPr lang="en-GB" sz="2400" dirty="0">
              <a:solidFill>
                <a:schemeClr val="tx1"/>
              </a:solidFill>
            </a:endParaRPr>
          </a:p>
          <a:p>
            <a:pPr lvl="0"/>
            <a:r>
              <a:rPr lang="en-GB" sz="2400" dirty="0">
                <a:solidFill>
                  <a:schemeClr val="tx1"/>
                </a:solidFill>
              </a:rPr>
              <a:t>There is insufficient information to make a threshold </a:t>
            </a:r>
            <a:r>
              <a:rPr lang="en-GB" sz="2400" dirty="0" smtClean="0">
                <a:solidFill>
                  <a:schemeClr val="tx1"/>
                </a:solidFill>
              </a:rPr>
              <a:t>decision</a:t>
            </a:r>
          </a:p>
          <a:p>
            <a:pPr lvl="0"/>
            <a:endParaRPr lang="en-GB" sz="2400" dirty="0">
              <a:solidFill>
                <a:schemeClr val="tx1"/>
              </a:solidFill>
            </a:endParaRPr>
          </a:p>
          <a:p>
            <a:pPr lvl="0"/>
            <a:r>
              <a:rPr lang="en-GB" sz="2400" dirty="0" smtClean="0">
                <a:solidFill>
                  <a:schemeClr val="tx1"/>
                </a:solidFill>
              </a:rPr>
              <a:t>AND</a:t>
            </a:r>
          </a:p>
          <a:p>
            <a:pPr lvl="0"/>
            <a:endParaRPr lang="en-GB" sz="2400" dirty="0">
              <a:solidFill>
                <a:schemeClr val="tx1"/>
              </a:solidFill>
            </a:endParaRPr>
          </a:p>
          <a:p>
            <a:pPr lvl="0"/>
            <a:r>
              <a:rPr lang="en-GB" sz="2400" dirty="0">
                <a:solidFill>
                  <a:schemeClr val="tx1"/>
                </a:solidFill>
              </a:rPr>
              <a:t>Information is needed from more than 2 </a:t>
            </a:r>
            <a:r>
              <a:rPr lang="en-GB" sz="2400" dirty="0" smtClean="0">
                <a:solidFill>
                  <a:schemeClr val="tx1"/>
                </a:solidFill>
              </a:rPr>
              <a:t>agencies</a:t>
            </a:r>
          </a:p>
          <a:p>
            <a:pPr lvl="0"/>
            <a:endParaRPr lang="en-GB" sz="2400" dirty="0">
              <a:solidFill>
                <a:schemeClr val="tx1"/>
              </a:solidFill>
            </a:endParaRPr>
          </a:p>
          <a:p>
            <a:pPr>
              <a:buFont typeface="Arial" pitchFamily="34" charset="0"/>
              <a:buChar char="•"/>
            </a:pPr>
            <a:endParaRPr lang="en-GB" sz="2400" dirty="0" smtClean="0">
              <a:solidFill>
                <a:schemeClr val="tx1"/>
              </a:solidFill>
            </a:endParaRPr>
          </a:p>
          <a:p>
            <a:pPr>
              <a:buFont typeface="Arial" pitchFamily="34" charset="0"/>
              <a:buChar char="•"/>
            </a:pPr>
            <a:endParaRPr lang="en-GB" dirty="0">
              <a:solidFill>
                <a:schemeClr val="tx1"/>
              </a:solidFill>
            </a:endParaRPr>
          </a:p>
        </p:txBody>
      </p:sp>
    </p:spTree>
    <p:extLst>
      <p:ext uri="{BB962C8B-B14F-4D97-AF65-F5344CB8AC3E}">
        <p14:creationId xmlns:p14="http://schemas.microsoft.com/office/powerpoint/2010/main" val="2485548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467544" y="548680"/>
            <a:ext cx="8280920" cy="1008112"/>
          </a:xfrm>
        </p:spPr>
        <p:txBody>
          <a:bodyPr>
            <a:normAutofit/>
          </a:bodyPr>
          <a:lstStyle/>
          <a:p>
            <a:r>
              <a:rPr lang="en-GB" sz="4000" dirty="0" smtClean="0"/>
              <a:t>MASH Enquiry</a:t>
            </a:r>
            <a:endParaRPr lang="en-GB" sz="4000" dirty="0"/>
          </a:p>
        </p:txBody>
      </p:sp>
      <p:sp>
        <p:nvSpPr>
          <p:cNvPr id="11" name="Subtitle 10"/>
          <p:cNvSpPr>
            <a:spLocks noGrp="1"/>
          </p:cNvSpPr>
          <p:nvPr>
            <p:ph type="subTitle" idx="1"/>
          </p:nvPr>
        </p:nvSpPr>
        <p:spPr>
          <a:xfrm>
            <a:off x="539552" y="1556792"/>
            <a:ext cx="7776864" cy="4608512"/>
          </a:xfrm>
        </p:spPr>
        <p:txBody>
          <a:bodyPr>
            <a:normAutofit fontScale="92500" lnSpcReduction="20000"/>
          </a:bodyPr>
          <a:lstStyle/>
          <a:p>
            <a:r>
              <a:rPr lang="en-GB" sz="2400" dirty="0" smtClean="0">
                <a:solidFill>
                  <a:schemeClr val="tx1"/>
                </a:solidFill>
              </a:rPr>
              <a:t>  </a:t>
            </a:r>
            <a:r>
              <a:rPr lang="en-GB" sz="2400" dirty="0">
                <a:solidFill>
                  <a:schemeClr val="tx1"/>
                </a:solidFill>
              </a:rPr>
              <a:t>There are particular circumstances when a MASH Enquiry should be considered and these include the following (but are not limited to</a:t>
            </a:r>
            <a:r>
              <a:rPr lang="en-GB" sz="2400" dirty="0" smtClean="0">
                <a:solidFill>
                  <a:schemeClr val="tx1"/>
                </a:solidFill>
              </a:rPr>
              <a:t>):</a:t>
            </a:r>
          </a:p>
          <a:p>
            <a:endParaRPr lang="en-GB" sz="2400" dirty="0">
              <a:solidFill>
                <a:schemeClr val="tx1"/>
              </a:solidFill>
            </a:endParaRPr>
          </a:p>
          <a:p>
            <a:pPr lvl="0"/>
            <a:r>
              <a:rPr lang="en-GB" sz="2400" dirty="0">
                <a:solidFill>
                  <a:schemeClr val="tx1"/>
                </a:solidFill>
              </a:rPr>
              <a:t>NSPCC / Anonymous Referrals</a:t>
            </a:r>
          </a:p>
          <a:p>
            <a:pPr lvl="0"/>
            <a:r>
              <a:rPr lang="en-GB" sz="2400" dirty="0">
                <a:solidFill>
                  <a:schemeClr val="tx1"/>
                </a:solidFill>
              </a:rPr>
              <a:t>CSE / Missing indicators are present (refer to NSPCC website)</a:t>
            </a:r>
          </a:p>
          <a:p>
            <a:pPr lvl="0"/>
            <a:r>
              <a:rPr lang="en-GB" sz="2400" dirty="0">
                <a:solidFill>
                  <a:schemeClr val="tx1"/>
                </a:solidFill>
              </a:rPr>
              <a:t>More than one indicator of neglect (refer to NSPCC website)</a:t>
            </a:r>
          </a:p>
          <a:p>
            <a:pPr lvl="0"/>
            <a:r>
              <a:rPr lang="en-GB" sz="2400" dirty="0">
                <a:solidFill>
                  <a:schemeClr val="tx1"/>
                </a:solidFill>
              </a:rPr>
              <a:t>Information suggests that there is an escalation or emerging pattern of domestic abuse</a:t>
            </a:r>
          </a:p>
          <a:p>
            <a:pPr lvl="0"/>
            <a:r>
              <a:rPr lang="en-GB" sz="2400" dirty="0">
                <a:solidFill>
                  <a:schemeClr val="tx1"/>
                </a:solidFill>
              </a:rPr>
              <a:t>Parental mental health; substance misuse and domestic abuse all exist with the family</a:t>
            </a:r>
          </a:p>
          <a:p>
            <a:pPr lvl="0"/>
            <a:r>
              <a:rPr lang="en-GB" sz="2400" dirty="0">
                <a:solidFill>
                  <a:schemeClr val="tx1"/>
                </a:solidFill>
              </a:rPr>
              <a:t>Concerns about FGM, HBV, Forced Marriage, Trafficking, Radicalisation, Extremist Views </a:t>
            </a:r>
          </a:p>
          <a:p>
            <a:pPr>
              <a:buFont typeface="Arial" pitchFamily="34" charset="0"/>
              <a:buChar char="•"/>
            </a:pPr>
            <a:endParaRPr lang="en-GB" sz="2400" dirty="0" smtClean="0">
              <a:solidFill>
                <a:schemeClr val="tx1"/>
              </a:solidFill>
            </a:endParaRPr>
          </a:p>
          <a:p>
            <a:pPr>
              <a:buFont typeface="Arial" pitchFamily="34" charset="0"/>
              <a:buChar char="•"/>
            </a:pPr>
            <a:endParaRPr lang="en-GB"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764705"/>
            <a:ext cx="8280920" cy="1296144"/>
          </a:xfrm>
        </p:spPr>
        <p:txBody>
          <a:bodyPr>
            <a:normAutofit/>
          </a:bodyPr>
          <a:lstStyle/>
          <a:p>
            <a:r>
              <a:rPr lang="en-GB" sz="3600" dirty="0" smtClean="0"/>
              <a:t>MASH Journey – challenges</a:t>
            </a:r>
          </a:p>
        </p:txBody>
      </p:sp>
      <p:sp>
        <p:nvSpPr>
          <p:cNvPr id="11" name="Subtitle 10"/>
          <p:cNvSpPr>
            <a:spLocks noGrp="1"/>
          </p:cNvSpPr>
          <p:nvPr>
            <p:ph type="subTitle" idx="1"/>
          </p:nvPr>
        </p:nvSpPr>
        <p:spPr>
          <a:xfrm>
            <a:off x="683568" y="1916832"/>
            <a:ext cx="7416824" cy="4176464"/>
          </a:xfrm>
        </p:spPr>
        <p:txBody>
          <a:bodyPr>
            <a:normAutofit/>
          </a:bodyPr>
          <a:lstStyle/>
          <a:p>
            <a:pPr marL="342900" indent="-342900">
              <a:buFont typeface="Arial" panose="020B0604020202020204" pitchFamily="34" charset="0"/>
              <a:buChar char="•"/>
            </a:pPr>
            <a:r>
              <a:rPr lang="en-GB" sz="2400" b="1" dirty="0" smtClean="0">
                <a:solidFill>
                  <a:schemeClr val="tx1"/>
                </a:solidFill>
              </a:rPr>
              <a:t>Started October 2016</a:t>
            </a:r>
          </a:p>
          <a:p>
            <a:endParaRPr lang="en-GB" sz="2400" b="1" dirty="0" smtClean="0">
              <a:solidFill>
                <a:schemeClr val="tx1"/>
              </a:solidFill>
            </a:endParaRPr>
          </a:p>
          <a:p>
            <a:pPr marL="342900" indent="-342900">
              <a:buFont typeface="Arial" panose="020B0604020202020204" pitchFamily="34" charset="0"/>
              <a:buChar char="•"/>
            </a:pPr>
            <a:r>
              <a:rPr lang="en-GB" sz="2400" b="1" dirty="0">
                <a:solidFill>
                  <a:schemeClr val="tx1"/>
                </a:solidFill>
              </a:rPr>
              <a:t> </a:t>
            </a:r>
            <a:r>
              <a:rPr lang="en-GB" sz="2400" b="1" dirty="0" smtClean="0">
                <a:solidFill>
                  <a:schemeClr val="tx1"/>
                </a:solidFill>
              </a:rPr>
              <a:t>Brand new team and service – Surrey’s first experience of MASH</a:t>
            </a:r>
          </a:p>
          <a:p>
            <a:endParaRPr lang="en-GB" sz="2400" b="1" dirty="0" smtClean="0">
              <a:solidFill>
                <a:schemeClr val="tx1"/>
              </a:solidFill>
            </a:endParaRPr>
          </a:p>
          <a:p>
            <a:pPr marL="342900" indent="-342900">
              <a:buFont typeface="Arial" panose="020B0604020202020204" pitchFamily="34" charset="0"/>
              <a:buChar char="•"/>
            </a:pPr>
            <a:r>
              <a:rPr lang="en-GB" sz="2400" b="1" dirty="0">
                <a:solidFill>
                  <a:schemeClr val="tx1"/>
                </a:solidFill>
              </a:rPr>
              <a:t> </a:t>
            </a:r>
            <a:r>
              <a:rPr lang="en-GB" sz="2400" b="1" dirty="0" smtClean="0">
                <a:solidFill>
                  <a:schemeClr val="tx1"/>
                </a:solidFill>
              </a:rPr>
              <a:t>Challenges – volume/staffing/IT/property space</a:t>
            </a:r>
          </a:p>
          <a:p>
            <a:pPr marL="342900" indent="-342900">
              <a:buFont typeface="Arial" panose="020B0604020202020204" pitchFamily="34" charset="0"/>
              <a:buChar char="•"/>
            </a:pPr>
            <a:endParaRPr lang="en-GB" sz="2400" b="1" dirty="0">
              <a:solidFill>
                <a:schemeClr val="tx1"/>
              </a:solidFill>
            </a:endParaRPr>
          </a:p>
          <a:p>
            <a:pPr marL="342900" indent="-342900">
              <a:buFont typeface="Arial" panose="020B0604020202020204" pitchFamily="34" charset="0"/>
              <a:buChar char="•"/>
            </a:pPr>
            <a:r>
              <a:rPr lang="en-GB" sz="2400" b="1" dirty="0" smtClean="0">
                <a:solidFill>
                  <a:schemeClr val="tx1"/>
                </a:solidFill>
              </a:rPr>
              <a:t>No IT mechanisms to provide referrer feedback</a:t>
            </a:r>
          </a:p>
          <a:p>
            <a:pPr marL="342900" indent="-342900">
              <a:buFont typeface="Arial" panose="020B0604020202020204" pitchFamily="34" charset="0"/>
              <a:buChar char="•"/>
            </a:pPr>
            <a:endParaRPr lang="en-GB" sz="2400" b="1" dirty="0" smtClean="0">
              <a:solidFill>
                <a:schemeClr val="tx1"/>
              </a:solidFill>
            </a:endParaRPr>
          </a:p>
          <a:p>
            <a:pPr marL="342900" indent="-342900">
              <a:buFont typeface="Arial" panose="020B0604020202020204" pitchFamily="34" charset="0"/>
              <a:buChar char="•"/>
            </a:pPr>
            <a:endParaRPr lang="en-GB" sz="2400" b="1"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764705"/>
            <a:ext cx="8280920" cy="1296144"/>
          </a:xfrm>
        </p:spPr>
        <p:txBody>
          <a:bodyPr>
            <a:normAutofit/>
          </a:bodyPr>
          <a:lstStyle/>
          <a:p>
            <a:r>
              <a:rPr lang="en-GB" sz="3200" dirty="0" smtClean="0"/>
              <a:t>MASH journey – achievements &amp; developments</a:t>
            </a:r>
          </a:p>
        </p:txBody>
      </p:sp>
      <p:sp>
        <p:nvSpPr>
          <p:cNvPr id="11" name="Subtitle 10"/>
          <p:cNvSpPr>
            <a:spLocks noGrp="1"/>
          </p:cNvSpPr>
          <p:nvPr>
            <p:ph type="subTitle" idx="1"/>
          </p:nvPr>
        </p:nvSpPr>
        <p:spPr>
          <a:xfrm>
            <a:off x="683568" y="1916832"/>
            <a:ext cx="7416824" cy="4176464"/>
          </a:xfrm>
        </p:spPr>
        <p:txBody>
          <a:bodyPr>
            <a:normAutofit fontScale="92500" lnSpcReduction="20000"/>
          </a:bodyPr>
          <a:lstStyle/>
          <a:p>
            <a:pPr>
              <a:buFont typeface="Arial" pitchFamily="34" charset="0"/>
              <a:buChar char="•"/>
            </a:pPr>
            <a:r>
              <a:rPr lang="en-GB" sz="2400" dirty="0" smtClean="0">
                <a:solidFill>
                  <a:schemeClr val="tx1"/>
                </a:solidFill>
              </a:rPr>
              <a:t> Increased staffing – 42 SW; recruited MC’s</a:t>
            </a:r>
          </a:p>
          <a:p>
            <a:pPr>
              <a:buFont typeface="Arial" pitchFamily="34" charset="0"/>
              <a:buChar char="•"/>
            </a:pPr>
            <a:r>
              <a:rPr lang="en-GB" sz="2400" dirty="0">
                <a:solidFill>
                  <a:schemeClr val="tx1"/>
                </a:solidFill>
              </a:rPr>
              <a:t> </a:t>
            </a:r>
            <a:r>
              <a:rPr lang="en-GB" sz="2400" dirty="0" smtClean="0">
                <a:solidFill>
                  <a:schemeClr val="tx1"/>
                </a:solidFill>
              </a:rPr>
              <a:t>Eliminated backlogs and improved timeliness of decision making</a:t>
            </a:r>
          </a:p>
          <a:p>
            <a:pPr>
              <a:buFont typeface="Arial" pitchFamily="34" charset="0"/>
              <a:buChar char="•"/>
            </a:pPr>
            <a:r>
              <a:rPr lang="en-GB" sz="2400" dirty="0">
                <a:solidFill>
                  <a:schemeClr val="tx1"/>
                </a:solidFill>
              </a:rPr>
              <a:t> </a:t>
            </a:r>
            <a:r>
              <a:rPr lang="en-GB" sz="2400" dirty="0" smtClean="0">
                <a:solidFill>
                  <a:schemeClr val="tx1"/>
                </a:solidFill>
              </a:rPr>
              <a:t>Staff stability</a:t>
            </a:r>
          </a:p>
          <a:p>
            <a:pPr>
              <a:buFont typeface="Arial" pitchFamily="34" charset="0"/>
              <a:buChar char="•"/>
            </a:pPr>
            <a:r>
              <a:rPr lang="en-GB" sz="2400" dirty="0" smtClean="0">
                <a:solidFill>
                  <a:schemeClr val="tx1"/>
                </a:solidFill>
              </a:rPr>
              <a:t> Reviewed, refined and improved processes e.g. introduced screening; good recognition and response to risk (backed up by audits)</a:t>
            </a:r>
          </a:p>
          <a:p>
            <a:pPr>
              <a:buFont typeface="Arial" pitchFamily="34" charset="0"/>
              <a:buChar char="•"/>
            </a:pPr>
            <a:r>
              <a:rPr lang="en-GB" sz="2400" dirty="0" smtClean="0">
                <a:solidFill>
                  <a:schemeClr val="tx1"/>
                </a:solidFill>
              </a:rPr>
              <a:t> IT upgrades</a:t>
            </a:r>
          </a:p>
          <a:p>
            <a:pPr>
              <a:buFont typeface="Arial" pitchFamily="34" charset="0"/>
              <a:buChar char="•"/>
            </a:pPr>
            <a:r>
              <a:rPr lang="en-GB" sz="2400" dirty="0">
                <a:solidFill>
                  <a:schemeClr val="tx1"/>
                </a:solidFill>
              </a:rPr>
              <a:t> </a:t>
            </a:r>
            <a:r>
              <a:rPr lang="en-GB" sz="2400" dirty="0" smtClean="0">
                <a:solidFill>
                  <a:schemeClr val="tx1"/>
                </a:solidFill>
              </a:rPr>
              <a:t>Emphasised need for SW to speak to referrer’s/gather more information</a:t>
            </a:r>
          </a:p>
          <a:p>
            <a:pPr>
              <a:buFont typeface="Arial" pitchFamily="34" charset="0"/>
              <a:buChar char="•"/>
            </a:pPr>
            <a:r>
              <a:rPr lang="en-GB" sz="2400" dirty="0" smtClean="0">
                <a:solidFill>
                  <a:schemeClr val="tx1"/>
                </a:solidFill>
              </a:rPr>
              <a:t> Improved response to referrer’s when call</a:t>
            </a:r>
          </a:p>
          <a:p>
            <a:pPr>
              <a:buFont typeface="Arial" pitchFamily="34" charset="0"/>
              <a:buChar char="•"/>
            </a:pPr>
            <a:r>
              <a:rPr lang="en-GB" sz="2400" dirty="0">
                <a:solidFill>
                  <a:schemeClr val="tx1"/>
                </a:solidFill>
              </a:rPr>
              <a:t> </a:t>
            </a:r>
            <a:r>
              <a:rPr lang="en-GB" sz="2400" dirty="0" smtClean="0">
                <a:solidFill>
                  <a:schemeClr val="tx1"/>
                </a:solidFill>
              </a:rPr>
              <a:t>Automated notification when MARFs sent</a:t>
            </a:r>
          </a:p>
          <a:p>
            <a:pPr>
              <a:buFont typeface="Arial" pitchFamily="34" charset="0"/>
              <a:buChar char="•"/>
            </a:pPr>
            <a:r>
              <a:rPr lang="en-GB" sz="2400" dirty="0" smtClean="0">
                <a:solidFill>
                  <a:schemeClr val="tx1"/>
                </a:solidFill>
              </a:rPr>
              <a:t> Developed referrer feedback</a:t>
            </a:r>
          </a:p>
          <a:p>
            <a:pPr>
              <a:buFont typeface="Arial" pitchFamily="34" charset="0"/>
              <a:buChar char="•"/>
            </a:pPr>
            <a:endParaRPr lang="en-GB" sz="2400"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764705"/>
            <a:ext cx="8280920" cy="1296144"/>
          </a:xfrm>
        </p:spPr>
        <p:txBody>
          <a:bodyPr>
            <a:normAutofit/>
          </a:bodyPr>
          <a:lstStyle/>
          <a:p>
            <a:r>
              <a:rPr lang="en-GB" sz="3200" dirty="0" smtClean="0"/>
              <a:t>MASH journey – achievements &amp; developments</a:t>
            </a:r>
          </a:p>
        </p:txBody>
      </p:sp>
      <p:sp>
        <p:nvSpPr>
          <p:cNvPr id="11" name="Subtitle 10"/>
          <p:cNvSpPr>
            <a:spLocks noGrp="1"/>
          </p:cNvSpPr>
          <p:nvPr>
            <p:ph type="subTitle" idx="1"/>
          </p:nvPr>
        </p:nvSpPr>
        <p:spPr>
          <a:xfrm>
            <a:off x="683568" y="1916832"/>
            <a:ext cx="7416824" cy="4176464"/>
          </a:xfrm>
        </p:spPr>
        <p:txBody>
          <a:bodyPr>
            <a:normAutofit lnSpcReduction="10000"/>
          </a:bodyPr>
          <a:lstStyle/>
          <a:p>
            <a:pPr>
              <a:buFont typeface="Arial" pitchFamily="34" charset="0"/>
              <a:buChar char="•"/>
            </a:pPr>
            <a:r>
              <a:rPr lang="en-GB" sz="2400" dirty="0" smtClean="0">
                <a:solidFill>
                  <a:schemeClr val="tx1"/>
                </a:solidFill>
              </a:rPr>
              <a:t> Started to embed Signs of Safety – improved risk assessment</a:t>
            </a:r>
          </a:p>
          <a:p>
            <a:pPr>
              <a:buFont typeface="Arial" pitchFamily="34" charset="0"/>
              <a:buChar char="•"/>
            </a:pPr>
            <a:r>
              <a:rPr lang="en-GB" sz="2400" dirty="0">
                <a:solidFill>
                  <a:schemeClr val="tx1"/>
                </a:solidFill>
              </a:rPr>
              <a:t> </a:t>
            </a:r>
            <a:r>
              <a:rPr lang="en-GB" sz="2400" dirty="0" smtClean="0">
                <a:solidFill>
                  <a:schemeClr val="tx1"/>
                </a:solidFill>
              </a:rPr>
              <a:t>4 x per week threshold mapping sessions</a:t>
            </a:r>
          </a:p>
          <a:p>
            <a:pPr>
              <a:buFont typeface="Arial" pitchFamily="34" charset="0"/>
              <a:buChar char="•"/>
            </a:pPr>
            <a:r>
              <a:rPr lang="en-GB" sz="2400" dirty="0">
                <a:solidFill>
                  <a:schemeClr val="tx1"/>
                </a:solidFill>
              </a:rPr>
              <a:t> </a:t>
            </a:r>
            <a:r>
              <a:rPr lang="en-GB" sz="2400" dirty="0" smtClean="0">
                <a:solidFill>
                  <a:schemeClr val="tx1"/>
                </a:solidFill>
              </a:rPr>
              <a:t>Listening culture with staff</a:t>
            </a:r>
          </a:p>
          <a:p>
            <a:pPr>
              <a:buFont typeface="Arial" pitchFamily="34" charset="0"/>
              <a:buChar char="•"/>
            </a:pPr>
            <a:r>
              <a:rPr lang="en-GB" sz="2400" dirty="0">
                <a:solidFill>
                  <a:schemeClr val="tx1"/>
                </a:solidFill>
              </a:rPr>
              <a:t> </a:t>
            </a:r>
            <a:r>
              <a:rPr lang="en-GB" sz="2400" dirty="0" smtClean="0">
                <a:solidFill>
                  <a:schemeClr val="tx1"/>
                </a:solidFill>
              </a:rPr>
              <a:t>Learning culture – always reviewing, listening to feedback and looking at ways to develop</a:t>
            </a:r>
          </a:p>
          <a:p>
            <a:pPr>
              <a:buFont typeface="Arial" pitchFamily="34" charset="0"/>
              <a:buChar char="•"/>
            </a:pPr>
            <a:r>
              <a:rPr lang="en-GB" sz="2400" dirty="0">
                <a:solidFill>
                  <a:schemeClr val="tx1"/>
                </a:solidFill>
              </a:rPr>
              <a:t> </a:t>
            </a:r>
            <a:r>
              <a:rPr lang="en-GB" sz="2400" dirty="0" smtClean="0">
                <a:solidFill>
                  <a:schemeClr val="tx1"/>
                </a:solidFill>
              </a:rPr>
              <a:t>Good management – adaptive/flexible/proactive</a:t>
            </a:r>
          </a:p>
          <a:p>
            <a:pPr>
              <a:buFont typeface="Arial" pitchFamily="34" charset="0"/>
              <a:buChar char="•"/>
            </a:pPr>
            <a:r>
              <a:rPr lang="en-GB" sz="2400" dirty="0">
                <a:solidFill>
                  <a:schemeClr val="tx1"/>
                </a:solidFill>
              </a:rPr>
              <a:t> </a:t>
            </a:r>
            <a:r>
              <a:rPr lang="en-GB" sz="2400" dirty="0" smtClean="0">
                <a:solidFill>
                  <a:schemeClr val="tx1"/>
                </a:solidFill>
              </a:rPr>
              <a:t>Developed improved specialist processes e.g. missing children/PREVENT</a:t>
            </a:r>
          </a:p>
          <a:p>
            <a:pPr>
              <a:buFont typeface="Arial" pitchFamily="34" charset="0"/>
              <a:buChar char="•"/>
            </a:pPr>
            <a:r>
              <a:rPr lang="en-GB" sz="2400" dirty="0">
                <a:solidFill>
                  <a:schemeClr val="tx1"/>
                </a:solidFill>
              </a:rPr>
              <a:t> </a:t>
            </a:r>
            <a:r>
              <a:rPr lang="en-GB" sz="2400" dirty="0" smtClean="0">
                <a:solidFill>
                  <a:schemeClr val="tx1"/>
                </a:solidFill>
              </a:rPr>
              <a:t>Early Help pilot </a:t>
            </a:r>
            <a:endParaRPr lang="en-GB" sz="2400" dirty="0">
              <a:solidFill>
                <a:schemeClr val="tx1"/>
              </a:solidFill>
            </a:endParaRPr>
          </a:p>
        </p:txBody>
      </p:sp>
    </p:spTree>
    <p:extLst>
      <p:ext uri="{BB962C8B-B14F-4D97-AF65-F5344CB8AC3E}">
        <p14:creationId xmlns:p14="http://schemas.microsoft.com/office/powerpoint/2010/main" val="3304560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764705"/>
            <a:ext cx="8280920" cy="1296144"/>
          </a:xfrm>
        </p:spPr>
        <p:txBody>
          <a:bodyPr>
            <a:normAutofit/>
          </a:bodyPr>
          <a:lstStyle/>
          <a:p>
            <a:r>
              <a:rPr lang="en-GB" sz="3200" dirty="0" smtClean="0"/>
              <a:t>MASH journey – current challenges</a:t>
            </a:r>
          </a:p>
        </p:txBody>
      </p:sp>
      <p:sp>
        <p:nvSpPr>
          <p:cNvPr id="11" name="Subtitle 10"/>
          <p:cNvSpPr>
            <a:spLocks noGrp="1"/>
          </p:cNvSpPr>
          <p:nvPr>
            <p:ph type="subTitle" idx="1"/>
          </p:nvPr>
        </p:nvSpPr>
        <p:spPr>
          <a:xfrm>
            <a:off x="683568" y="1916832"/>
            <a:ext cx="7416824" cy="4176464"/>
          </a:xfrm>
        </p:spPr>
        <p:txBody>
          <a:bodyPr>
            <a:normAutofit lnSpcReduction="10000"/>
          </a:bodyPr>
          <a:lstStyle/>
          <a:p>
            <a:pPr>
              <a:buFont typeface="Arial" pitchFamily="34" charset="0"/>
              <a:buChar char="•"/>
            </a:pPr>
            <a:r>
              <a:rPr lang="en-GB" sz="2400" dirty="0" smtClean="0">
                <a:solidFill>
                  <a:schemeClr val="tx1"/>
                </a:solidFill>
              </a:rPr>
              <a:t>  </a:t>
            </a:r>
          </a:p>
          <a:p>
            <a:pPr>
              <a:buFont typeface="Arial" pitchFamily="34" charset="0"/>
              <a:buChar char="•"/>
            </a:pPr>
            <a:r>
              <a:rPr lang="en-GB" sz="2400" dirty="0" smtClean="0">
                <a:solidFill>
                  <a:schemeClr val="tx1"/>
                </a:solidFill>
              </a:rPr>
              <a:t>Volume of calls/phone capacity</a:t>
            </a:r>
          </a:p>
          <a:p>
            <a:endParaRPr lang="en-GB" sz="2400" dirty="0" smtClean="0">
              <a:solidFill>
                <a:schemeClr val="tx1"/>
              </a:solidFill>
            </a:endParaRPr>
          </a:p>
          <a:p>
            <a:pPr>
              <a:buFont typeface="Arial" pitchFamily="34" charset="0"/>
              <a:buChar char="•"/>
            </a:pPr>
            <a:r>
              <a:rPr lang="en-GB" sz="2400" dirty="0">
                <a:solidFill>
                  <a:schemeClr val="tx1"/>
                </a:solidFill>
              </a:rPr>
              <a:t> </a:t>
            </a:r>
            <a:r>
              <a:rPr lang="en-GB" sz="2400" dirty="0" smtClean="0">
                <a:solidFill>
                  <a:schemeClr val="tx1"/>
                </a:solidFill>
              </a:rPr>
              <a:t>Increase number of MASH Enquiries</a:t>
            </a:r>
          </a:p>
          <a:p>
            <a:endParaRPr lang="en-GB" sz="2400" dirty="0" smtClean="0">
              <a:solidFill>
                <a:schemeClr val="tx1"/>
              </a:solidFill>
            </a:endParaRPr>
          </a:p>
          <a:p>
            <a:pPr>
              <a:buFont typeface="Arial" pitchFamily="34" charset="0"/>
              <a:buChar char="•"/>
            </a:pPr>
            <a:r>
              <a:rPr lang="en-GB" sz="2400" dirty="0">
                <a:solidFill>
                  <a:schemeClr val="tx1"/>
                </a:solidFill>
              </a:rPr>
              <a:t> </a:t>
            </a:r>
            <a:r>
              <a:rPr lang="en-GB" sz="2400" dirty="0" smtClean="0">
                <a:solidFill>
                  <a:schemeClr val="tx1"/>
                </a:solidFill>
              </a:rPr>
              <a:t>Sustain progress</a:t>
            </a:r>
          </a:p>
          <a:p>
            <a:endParaRPr lang="en-GB" sz="2400" dirty="0" smtClean="0">
              <a:solidFill>
                <a:schemeClr val="tx1"/>
              </a:solidFill>
            </a:endParaRPr>
          </a:p>
          <a:p>
            <a:pPr>
              <a:buFont typeface="Arial" pitchFamily="34" charset="0"/>
              <a:buChar char="•"/>
            </a:pPr>
            <a:r>
              <a:rPr lang="en-GB" sz="2400" dirty="0">
                <a:solidFill>
                  <a:schemeClr val="tx1"/>
                </a:solidFill>
              </a:rPr>
              <a:t> </a:t>
            </a:r>
            <a:r>
              <a:rPr lang="en-GB" sz="2400" dirty="0" smtClean="0">
                <a:solidFill>
                  <a:schemeClr val="tx1"/>
                </a:solidFill>
              </a:rPr>
              <a:t> Still embedding Signs of Safety</a:t>
            </a:r>
          </a:p>
          <a:p>
            <a:endParaRPr lang="en-GB" sz="2400" dirty="0" smtClean="0">
              <a:solidFill>
                <a:schemeClr val="tx1"/>
              </a:solidFill>
            </a:endParaRPr>
          </a:p>
          <a:p>
            <a:pPr>
              <a:buFont typeface="Arial" pitchFamily="34" charset="0"/>
              <a:buChar char="•"/>
            </a:pPr>
            <a:r>
              <a:rPr lang="en-GB" sz="2400" dirty="0">
                <a:solidFill>
                  <a:schemeClr val="tx1"/>
                </a:solidFill>
              </a:rPr>
              <a:t> </a:t>
            </a:r>
            <a:r>
              <a:rPr lang="en-GB" sz="2400" dirty="0" smtClean="0">
                <a:solidFill>
                  <a:schemeClr val="tx1"/>
                </a:solidFill>
              </a:rPr>
              <a:t>Early Help pilot </a:t>
            </a:r>
            <a:endParaRPr lang="en-GB" sz="2400" dirty="0">
              <a:solidFill>
                <a:schemeClr val="tx1"/>
              </a:solidFill>
            </a:endParaRPr>
          </a:p>
        </p:txBody>
      </p:sp>
    </p:spTree>
    <p:extLst>
      <p:ext uri="{BB962C8B-B14F-4D97-AF65-F5344CB8AC3E}">
        <p14:creationId xmlns:p14="http://schemas.microsoft.com/office/powerpoint/2010/main" val="6640573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764705"/>
            <a:ext cx="8280920" cy="1296144"/>
          </a:xfrm>
        </p:spPr>
        <p:txBody>
          <a:bodyPr>
            <a:normAutofit/>
          </a:bodyPr>
          <a:lstStyle/>
          <a:p>
            <a:r>
              <a:rPr lang="en-GB" sz="3200" dirty="0" smtClean="0"/>
              <a:t>MASH journey – next steps</a:t>
            </a:r>
          </a:p>
        </p:txBody>
      </p:sp>
      <p:sp>
        <p:nvSpPr>
          <p:cNvPr id="11" name="Subtitle 10"/>
          <p:cNvSpPr>
            <a:spLocks noGrp="1"/>
          </p:cNvSpPr>
          <p:nvPr>
            <p:ph type="subTitle" idx="1"/>
          </p:nvPr>
        </p:nvSpPr>
        <p:spPr>
          <a:xfrm>
            <a:off x="683568" y="1916832"/>
            <a:ext cx="7416824" cy="4176464"/>
          </a:xfrm>
        </p:spPr>
        <p:txBody>
          <a:bodyPr>
            <a:normAutofit/>
          </a:bodyPr>
          <a:lstStyle/>
          <a:p>
            <a:pPr marL="342900" indent="-342900">
              <a:buFont typeface="Arial" panose="020B0604020202020204" pitchFamily="34" charset="0"/>
              <a:buChar char="•"/>
            </a:pPr>
            <a:r>
              <a:rPr lang="en-GB" sz="2400" dirty="0" smtClean="0">
                <a:solidFill>
                  <a:schemeClr val="tx1"/>
                </a:solidFill>
              </a:rPr>
              <a:t>Use our </a:t>
            </a:r>
            <a:r>
              <a:rPr lang="en-GB" sz="2400" dirty="0">
                <a:solidFill>
                  <a:schemeClr val="tx1"/>
                </a:solidFill>
              </a:rPr>
              <a:t>rich partnership data to focus more on Prevention. </a:t>
            </a:r>
          </a:p>
          <a:p>
            <a:pPr marL="342900" indent="-342900">
              <a:buFont typeface="Arial" panose="020B0604020202020204" pitchFamily="34" charset="0"/>
              <a:buChar char="•"/>
            </a:pPr>
            <a:r>
              <a:rPr lang="en-GB" sz="2400" dirty="0" smtClean="0">
                <a:solidFill>
                  <a:schemeClr val="tx1"/>
                </a:solidFill>
              </a:rPr>
              <a:t>Early </a:t>
            </a:r>
            <a:r>
              <a:rPr lang="en-GB" sz="2400" dirty="0">
                <a:solidFill>
                  <a:schemeClr val="tx1"/>
                </a:solidFill>
              </a:rPr>
              <a:t>Help Co-ordination linked to </a:t>
            </a:r>
            <a:r>
              <a:rPr lang="en-GB" sz="2400" dirty="0" smtClean="0">
                <a:solidFill>
                  <a:schemeClr val="tx1"/>
                </a:solidFill>
              </a:rPr>
              <a:t>MASH</a:t>
            </a:r>
          </a:p>
          <a:p>
            <a:pPr marL="342900" indent="-342900">
              <a:buFont typeface="Arial" panose="020B0604020202020204" pitchFamily="34" charset="0"/>
              <a:buChar char="•"/>
            </a:pPr>
            <a:r>
              <a:rPr lang="en-GB" sz="2400" dirty="0" smtClean="0">
                <a:solidFill>
                  <a:schemeClr val="tx1"/>
                </a:solidFill>
              </a:rPr>
              <a:t>Sustainable MASH model</a:t>
            </a:r>
            <a:endParaRPr lang="en-GB" sz="2400" dirty="0">
              <a:solidFill>
                <a:schemeClr val="tx1"/>
              </a:solidFill>
            </a:endParaRPr>
          </a:p>
          <a:p>
            <a:pPr marL="342900" indent="-342900">
              <a:buFont typeface="Arial" panose="020B0604020202020204" pitchFamily="34" charset="0"/>
              <a:buChar char="•"/>
            </a:pPr>
            <a:r>
              <a:rPr lang="en-GB" sz="2400" dirty="0" smtClean="0">
                <a:solidFill>
                  <a:schemeClr val="tx1"/>
                </a:solidFill>
              </a:rPr>
              <a:t>Implement SOS &amp; continued </a:t>
            </a:r>
            <a:r>
              <a:rPr lang="en-GB" sz="2400" dirty="0">
                <a:solidFill>
                  <a:schemeClr val="tx1"/>
                </a:solidFill>
              </a:rPr>
              <a:t>practice </a:t>
            </a:r>
            <a:r>
              <a:rPr lang="en-GB" sz="2400" dirty="0" smtClean="0">
                <a:solidFill>
                  <a:schemeClr val="tx1"/>
                </a:solidFill>
              </a:rPr>
              <a:t>improvement</a:t>
            </a:r>
          </a:p>
          <a:p>
            <a:pPr marL="342900" indent="-342900">
              <a:buFont typeface="Arial" panose="020B0604020202020204" pitchFamily="34" charset="0"/>
              <a:buChar char="•"/>
            </a:pPr>
            <a:r>
              <a:rPr lang="en-GB" sz="2400" dirty="0" smtClean="0">
                <a:solidFill>
                  <a:schemeClr val="tx1"/>
                </a:solidFill>
              </a:rPr>
              <a:t>Improved technology</a:t>
            </a:r>
          </a:p>
          <a:p>
            <a:pPr marL="342900" indent="-342900">
              <a:buFont typeface="Arial" panose="020B0604020202020204" pitchFamily="34" charset="0"/>
              <a:buChar char="•"/>
            </a:pPr>
            <a:r>
              <a:rPr lang="en-GB" sz="2400" dirty="0" smtClean="0">
                <a:solidFill>
                  <a:schemeClr val="tx1"/>
                </a:solidFill>
              </a:rPr>
              <a:t>Review referral pathways/expectations of referrer’s</a:t>
            </a:r>
            <a:endParaRPr lang="en-GB" sz="2400" dirty="0">
              <a:solidFill>
                <a:schemeClr val="tx1"/>
              </a:solidFill>
            </a:endParaRPr>
          </a:p>
        </p:txBody>
      </p:sp>
    </p:spTree>
    <p:extLst>
      <p:ext uri="{BB962C8B-B14F-4D97-AF65-F5344CB8AC3E}">
        <p14:creationId xmlns:p14="http://schemas.microsoft.com/office/powerpoint/2010/main" val="1801007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764705"/>
            <a:ext cx="8280920" cy="1296144"/>
          </a:xfrm>
        </p:spPr>
        <p:txBody>
          <a:bodyPr>
            <a:normAutofit/>
          </a:bodyPr>
          <a:lstStyle/>
          <a:p>
            <a:r>
              <a:rPr lang="en-GB" sz="3200" dirty="0" smtClean="0"/>
              <a:t>How you can help us?</a:t>
            </a:r>
          </a:p>
        </p:txBody>
      </p:sp>
      <p:sp>
        <p:nvSpPr>
          <p:cNvPr id="11" name="Subtitle 10"/>
          <p:cNvSpPr>
            <a:spLocks noGrp="1"/>
          </p:cNvSpPr>
          <p:nvPr>
            <p:ph type="subTitle" idx="1"/>
          </p:nvPr>
        </p:nvSpPr>
        <p:spPr>
          <a:xfrm>
            <a:off x="683568" y="1916832"/>
            <a:ext cx="7416824" cy="4176464"/>
          </a:xfrm>
        </p:spPr>
        <p:txBody>
          <a:bodyPr>
            <a:normAutofit/>
          </a:bodyPr>
          <a:lstStyle/>
          <a:p>
            <a:pPr marL="342900" indent="-342900">
              <a:buFont typeface="Arial" panose="020B0604020202020204" pitchFamily="34" charset="0"/>
              <a:buChar char="•"/>
            </a:pPr>
            <a:r>
              <a:rPr lang="en-GB" sz="2400" dirty="0" smtClean="0">
                <a:solidFill>
                  <a:schemeClr val="tx1"/>
                </a:solidFill>
              </a:rPr>
              <a:t>Use SSCB Levels of Need</a:t>
            </a:r>
          </a:p>
          <a:p>
            <a:pPr marL="342900" indent="-342900">
              <a:buFont typeface="Arial" panose="020B0604020202020204" pitchFamily="34" charset="0"/>
              <a:buChar char="•"/>
            </a:pPr>
            <a:r>
              <a:rPr lang="en-GB" sz="2400" dirty="0" smtClean="0">
                <a:solidFill>
                  <a:schemeClr val="tx1"/>
                </a:solidFill>
              </a:rPr>
              <a:t>Be aware of what makes a good MARF/questions we will ask</a:t>
            </a:r>
          </a:p>
          <a:p>
            <a:pPr marL="342900" indent="-342900">
              <a:buFont typeface="Arial" panose="020B0604020202020204" pitchFamily="34" charset="0"/>
              <a:buChar char="•"/>
            </a:pPr>
            <a:r>
              <a:rPr lang="en-GB" sz="2400" dirty="0" smtClean="0">
                <a:solidFill>
                  <a:schemeClr val="tx1"/>
                </a:solidFill>
              </a:rPr>
              <a:t>Be clear – reason for contact; concern; level of concern &amp; how concern relates to child and impact on them</a:t>
            </a:r>
          </a:p>
          <a:p>
            <a:pPr marL="342900" indent="-342900">
              <a:buFont typeface="Arial" panose="020B0604020202020204" pitchFamily="34" charset="0"/>
              <a:buChar char="•"/>
            </a:pPr>
            <a:r>
              <a:rPr lang="en-GB" sz="2400" dirty="0" smtClean="0">
                <a:solidFill>
                  <a:schemeClr val="tx1"/>
                </a:solidFill>
              </a:rPr>
              <a:t>Call for professional discussion</a:t>
            </a:r>
          </a:p>
          <a:p>
            <a:pPr marL="342900" indent="-342900">
              <a:buFont typeface="Arial" panose="020B0604020202020204" pitchFamily="34" charset="0"/>
              <a:buChar char="•"/>
            </a:pPr>
            <a:r>
              <a:rPr lang="en-GB" sz="2400" dirty="0" smtClean="0">
                <a:solidFill>
                  <a:schemeClr val="tx1"/>
                </a:solidFill>
              </a:rPr>
              <a:t>Consent</a:t>
            </a:r>
          </a:p>
          <a:p>
            <a:pPr marL="342900" indent="-342900">
              <a:buFont typeface="Arial" panose="020B0604020202020204" pitchFamily="34" charset="0"/>
              <a:buChar char="•"/>
            </a:pPr>
            <a:r>
              <a:rPr lang="en-GB" sz="2400" dirty="0" smtClean="0">
                <a:solidFill>
                  <a:schemeClr val="tx1"/>
                </a:solidFill>
              </a:rPr>
              <a:t>If calling – is matter urgent? Could send a MARF?</a:t>
            </a:r>
          </a:p>
          <a:p>
            <a:pPr marL="342900" indent="-342900">
              <a:buFont typeface="Arial" panose="020B0604020202020204" pitchFamily="34" charset="0"/>
              <a:buChar char="•"/>
            </a:pPr>
            <a:endParaRPr lang="en-GB" sz="2400" dirty="0">
              <a:solidFill>
                <a:schemeClr val="tx1"/>
              </a:solidFill>
            </a:endParaRPr>
          </a:p>
        </p:txBody>
      </p:sp>
    </p:spTree>
    <p:extLst>
      <p:ext uri="{BB962C8B-B14F-4D97-AF65-F5344CB8AC3E}">
        <p14:creationId xmlns:p14="http://schemas.microsoft.com/office/powerpoint/2010/main" val="26667791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476673"/>
            <a:ext cx="8280920" cy="1080119"/>
          </a:xfrm>
        </p:spPr>
        <p:txBody>
          <a:bodyPr>
            <a:normAutofit/>
          </a:bodyPr>
          <a:lstStyle/>
          <a:p>
            <a:r>
              <a:rPr lang="en-GB" dirty="0" smtClean="0"/>
              <a:t>Good Example</a:t>
            </a:r>
            <a:endParaRPr lang="en-GB" sz="4000" dirty="0" smtClean="0"/>
          </a:p>
        </p:txBody>
      </p:sp>
      <p:sp>
        <p:nvSpPr>
          <p:cNvPr id="11" name="Subtitle 10"/>
          <p:cNvSpPr>
            <a:spLocks noGrp="1"/>
          </p:cNvSpPr>
          <p:nvPr>
            <p:ph type="subTitle" idx="1"/>
          </p:nvPr>
        </p:nvSpPr>
        <p:spPr>
          <a:xfrm>
            <a:off x="899592" y="1556792"/>
            <a:ext cx="7416824" cy="4536504"/>
          </a:xfrm>
        </p:spPr>
        <p:txBody>
          <a:bodyPr>
            <a:normAutofit fontScale="47500" lnSpcReduction="20000"/>
          </a:bodyPr>
          <a:lstStyle/>
          <a:p>
            <a:r>
              <a:rPr lang="en-GB" sz="2900" b="1" dirty="0" smtClean="0">
                <a:solidFill>
                  <a:schemeClr val="tx1"/>
                </a:solidFill>
              </a:rPr>
              <a:t>Mum came into hospital in labour; received no ante-natal care</a:t>
            </a:r>
          </a:p>
          <a:p>
            <a:endParaRPr lang="en-GB" sz="2900" b="1" dirty="0" smtClean="0">
              <a:solidFill>
                <a:schemeClr val="tx1"/>
              </a:solidFill>
            </a:endParaRPr>
          </a:p>
          <a:p>
            <a:r>
              <a:rPr lang="en-GB" sz="2900" b="1" dirty="0" smtClean="0">
                <a:solidFill>
                  <a:schemeClr val="tx1"/>
                </a:solidFill>
              </a:rPr>
              <a:t>Concerns re: possible concealed pregnancy</a:t>
            </a:r>
          </a:p>
          <a:p>
            <a:endParaRPr lang="en-GB" sz="2900" b="1" dirty="0" smtClean="0">
              <a:solidFill>
                <a:schemeClr val="tx1"/>
              </a:solidFill>
            </a:endParaRPr>
          </a:p>
          <a:p>
            <a:r>
              <a:rPr lang="en-GB" sz="2900" b="1" dirty="0" smtClean="0">
                <a:solidFill>
                  <a:schemeClr val="tx1"/>
                </a:solidFill>
              </a:rPr>
              <a:t>Information provided of similar issues with other child</a:t>
            </a:r>
          </a:p>
          <a:p>
            <a:endParaRPr lang="en-GB" sz="2900" b="1" dirty="0" smtClean="0">
              <a:solidFill>
                <a:schemeClr val="tx1"/>
              </a:solidFill>
            </a:endParaRPr>
          </a:p>
          <a:p>
            <a:r>
              <a:rPr lang="en-GB" sz="2900" b="1" dirty="0" smtClean="0">
                <a:solidFill>
                  <a:schemeClr val="tx1"/>
                </a:solidFill>
              </a:rPr>
              <a:t>Details of mother’s account given</a:t>
            </a:r>
          </a:p>
          <a:p>
            <a:endParaRPr lang="en-GB" sz="2900" b="1" dirty="0" smtClean="0">
              <a:solidFill>
                <a:schemeClr val="tx1"/>
              </a:solidFill>
            </a:endParaRPr>
          </a:p>
          <a:p>
            <a:r>
              <a:rPr lang="en-GB" sz="2900" b="1" dirty="0" smtClean="0">
                <a:solidFill>
                  <a:schemeClr val="tx1"/>
                </a:solidFill>
              </a:rPr>
              <a:t>Mother’s presentation unhygienic and presented as immature</a:t>
            </a:r>
          </a:p>
          <a:p>
            <a:endParaRPr lang="en-GB" sz="2900" b="1" dirty="0" smtClean="0">
              <a:solidFill>
                <a:schemeClr val="tx1"/>
              </a:solidFill>
            </a:endParaRPr>
          </a:p>
          <a:p>
            <a:r>
              <a:rPr lang="en-GB" sz="2900" b="1" dirty="0" smtClean="0">
                <a:solidFill>
                  <a:schemeClr val="tx1"/>
                </a:solidFill>
              </a:rPr>
              <a:t>Reports other children being cared for by her mother</a:t>
            </a:r>
          </a:p>
          <a:p>
            <a:endParaRPr lang="en-GB" sz="2900" b="1" dirty="0" smtClean="0">
              <a:solidFill>
                <a:schemeClr val="tx1"/>
              </a:solidFill>
            </a:endParaRPr>
          </a:p>
          <a:p>
            <a:r>
              <a:rPr lang="en-GB" sz="2900" b="1" dirty="0" smtClean="0">
                <a:solidFill>
                  <a:schemeClr val="tx1"/>
                </a:solidFill>
              </a:rPr>
              <a:t>Full details of other children and adults given</a:t>
            </a:r>
          </a:p>
          <a:p>
            <a:endParaRPr lang="en-GB" sz="2900" b="1" dirty="0" smtClean="0">
              <a:solidFill>
                <a:schemeClr val="tx1"/>
              </a:solidFill>
            </a:endParaRPr>
          </a:p>
          <a:p>
            <a:r>
              <a:rPr lang="en-GB" sz="2900" b="1" dirty="0" smtClean="0">
                <a:solidFill>
                  <a:schemeClr val="tx1"/>
                </a:solidFill>
              </a:rPr>
              <a:t>Outlined services that would be offered</a:t>
            </a:r>
          </a:p>
          <a:p>
            <a:endParaRPr lang="en-GB" sz="2900" b="1" dirty="0" smtClean="0">
              <a:solidFill>
                <a:schemeClr val="tx1"/>
              </a:solidFill>
            </a:endParaRPr>
          </a:p>
          <a:p>
            <a:r>
              <a:rPr lang="en-GB" sz="2900" b="1" dirty="0" smtClean="0">
                <a:solidFill>
                  <a:schemeClr val="tx1"/>
                </a:solidFill>
              </a:rPr>
              <a:t>Specific about the concerns</a:t>
            </a:r>
          </a:p>
          <a:p>
            <a:endParaRPr lang="en-GB" sz="2900" b="1" dirty="0" smtClean="0">
              <a:solidFill>
                <a:schemeClr val="tx1"/>
              </a:solidFill>
            </a:endParaRPr>
          </a:p>
          <a:p>
            <a:r>
              <a:rPr lang="en-GB" sz="2900" b="1" dirty="0" smtClean="0">
                <a:solidFill>
                  <a:schemeClr val="tx1"/>
                </a:solidFill>
              </a:rPr>
              <a:t>Clear mum was aware referral being made</a:t>
            </a:r>
          </a:p>
          <a:p>
            <a:endParaRPr lang="en-GB" sz="2900" b="1" dirty="0" smtClean="0">
              <a:solidFill>
                <a:schemeClr val="tx1"/>
              </a:solidFill>
            </a:endParaRPr>
          </a:p>
          <a:p>
            <a:r>
              <a:rPr lang="en-GB" sz="2900" b="1" dirty="0" smtClean="0">
                <a:solidFill>
                  <a:schemeClr val="tx1"/>
                </a:solidFill>
              </a:rPr>
              <a:t>Outcome: Child &amp; Family Assessment</a:t>
            </a:r>
          </a:p>
          <a:p>
            <a:pPr>
              <a:buFont typeface="Arial" pitchFamily="34" charset="0"/>
              <a:buChar char="•"/>
            </a:pPr>
            <a:endParaRPr lang="en-GB" sz="2400" dirty="0" smtClean="0">
              <a:solidFill>
                <a:schemeClr val="tx1"/>
              </a:solidFill>
            </a:endParaRPr>
          </a:p>
          <a:p>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908720"/>
            <a:ext cx="8280920" cy="1470025"/>
          </a:xfrm>
        </p:spPr>
        <p:txBody>
          <a:bodyPr/>
          <a:lstStyle/>
          <a:p>
            <a:r>
              <a:rPr lang="en-GB" dirty="0" smtClean="0"/>
              <a:t>Contact</a:t>
            </a:r>
          </a:p>
        </p:txBody>
      </p:sp>
      <p:sp>
        <p:nvSpPr>
          <p:cNvPr id="11" name="Subtitle 10"/>
          <p:cNvSpPr>
            <a:spLocks noGrp="1"/>
          </p:cNvSpPr>
          <p:nvPr>
            <p:ph type="subTitle" idx="1"/>
          </p:nvPr>
        </p:nvSpPr>
        <p:spPr>
          <a:xfrm>
            <a:off x="683568" y="2276872"/>
            <a:ext cx="7416824" cy="3816424"/>
          </a:xfrm>
        </p:spPr>
        <p:txBody>
          <a:bodyPr>
            <a:normAutofit fontScale="92500"/>
          </a:bodyPr>
          <a:lstStyle/>
          <a:p>
            <a:r>
              <a:rPr lang="en-GB" dirty="0" smtClean="0">
                <a:solidFill>
                  <a:schemeClr val="tx1"/>
                </a:solidFill>
              </a:rPr>
              <a:t>Office Hours: 9-5pm</a:t>
            </a:r>
          </a:p>
          <a:p>
            <a:endParaRPr lang="en-GB" dirty="0" smtClean="0">
              <a:solidFill>
                <a:schemeClr val="tx1"/>
              </a:solidFill>
            </a:endParaRPr>
          </a:p>
          <a:p>
            <a:r>
              <a:rPr lang="en-GB" dirty="0" smtClean="0">
                <a:solidFill>
                  <a:schemeClr val="tx1"/>
                </a:solidFill>
              </a:rPr>
              <a:t>Tel: 0300 470 9100</a:t>
            </a:r>
          </a:p>
          <a:p>
            <a:endParaRPr lang="en-GB" dirty="0" smtClean="0">
              <a:solidFill>
                <a:schemeClr val="tx1"/>
              </a:solidFill>
            </a:endParaRPr>
          </a:p>
          <a:p>
            <a:r>
              <a:rPr lang="en-GB" dirty="0" smtClean="0">
                <a:solidFill>
                  <a:schemeClr val="tx1"/>
                </a:solidFill>
              </a:rPr>
              <a:t>E-mail: </a:t>
            </a:r>
            <a:r>
              <a:rPr lang="en-GB" dirty="0" smtClean="0">
                <a:solidFill>
                  <a:schemeClr val="tx1"/>
                </a:solidFill>
                <a:hlinkClick r:id="rId3"/>
              </a:rPr>
              <a:t>csmash@surreycc.gcsx.gov.uk</a:t>
            </a:r>
            <a:r>
              <a:rPr lang="en-GB" dirty="0" smtClean="0">
                <a:solidFill>
                  <a:schemeClr val="tx1"/>
                </a:solidFill>
              </a:rPr>
              <a:t> </a:t>
            </a:r>
            <a:endParaRPr lang="en-GB" dirty="0" smtClean="0"/>
          </a:p>
          <a:p>
            <a:r>
              <a:rPr lang="en-GB" dirty="0" smtClean="0">
                <a:solidFill>
                  <a:schemeClr val="tx1"/>
                </a:solidFill>
              </a:rPr>
              <a:t>MARF: </a:t>
            </a:r>
            <a:r>
              <a:rPr lang="en-GB" dirty="0" smtClean="0">
                <a:solidFill>
                  <a:schemeClr val="tx1"/>
                </a:solidFill>
                <a:hlinkClick r:id="rId4"/>
              </a:rPr>
              <a:t>http://www.surreyscb.org.uk/professionals</a:t>
            </a:r>
            <a:r>
              <a:rPr lang="en-GB" dirty="0" smtClean="0">
                <a:hlinkClick r:id="rId4"/>
              </a:rPr>
              <a:t>/</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548681"/>
            <a:ext cx="8136904" cy="1368152"/>
          </a:xfrm>
        </p:spPr>
        <p:txBody>
          <a:bodyPr>
            <a:normAutofit/>
          </a:bodyPr>
          <a:lstStyle/>
          <a:p>
            <a:r>
              <a:rPr lang="en-GB" sz="4000" dirty="0" smtClean="0"/>
              <a:t>Children Act 2004</a:t>
            </a:r>
            <a:endParaRPr lang="en-GB" sz="4000" dirty="0"/>
          </a:p>
        </p:txBody>
      </p:sp>
      <p:sp>
        <p:nvSpPr>
          <p:cNvPr id="11" name="Subtitle 10"/>
          <p:cNvSpPr>
            <a:spLocks noGrp="1"/>
          </p:cNvSpPr>
          <p:nvPr>
            <p:ph type="subTitle" idx="1"/>
          </p:nvPr>
        </p:nvSpPr>
        <p:spPr>
          <a:xfrm>
            <a:off x="539552" y="1844824"/>
            <a:ext cx="7776864" cy="4320480"/>
          </a:xfrm>
        </p:spPr>
        <p:txBody>
          <a:bodyPr>
            <a:normAutofit lnSpcReduction="10000"/>
          </a:bodyPr>
          <a:lstStyle/>
          <a:p>
            <a:pPr>
              <a:buFont typeface="Arial" pitchFamily="34" charset="0"/>
              <a:buChar char="•"/>
            </a:pPr>
            <a:r>
              <a:rPr lang="en-GB" sz="2000" dirty="0" smtClean="0">
                <a:solidFill>
                  <a:schemeClr val="tx1"/>
                </a:solidFill>
              </a:rPr>
              <a:t> </a:t>
            </a:r>
            <a:r>
              <a:rPr lang="en-GB" sz="2400" dirty="0" smtClean="0">
                <a:solidFill>
                  <a:schemeClr val="tx1"/>
                </a:solidFill>
              </a:rPr>
              <a:t>All agencies have a duty to safeguard and promote the welfare of children.</a:t>
            </a:r>
          </a:p>
          <a:p>
            <a:pPr>
              <a:buFont typeface="Arial" pitchFamily="34" charset="0"/>
              <a:buChar char="•"/>
            </a:pPr>
            <a:endParaRPr lang="en-GB" sz="2400" dirty="0" smtClean="0">
              <a:solidFill>
                <a:schemeClr val="tx1"/>
              </a:solidFill>
            </a:endParaRPr>
          </a:p>
          <a:p>
            <a:pPr>
              <a:buFont typeface="Arial" pitchFamily="34" charset="0"/>
              <a:buChar char="•"/>
            </a:pPr>
            <a:r>
              <a:rPr lang="en-GB" sz="2400" dirty="0" smtClean="0">
                <a:solidFill>
                  <a:schemeClr val="tx1"/>
                </a:solidFill>
              </a:rPr>
              <a:t> L.A. Requirement to make arrangements to promote cooperation between L.A. and key relevant partners to improve children’s well-being, including protection from harm and neglect.</a:t>
            </a:r>
          </a:p>
          <a:p>
            <a:pPr>
              <a:buFont typeface="Arial" pitchFamily="34" charset="0"/>
              <a:buChar char="•"/>
            </a:pPr>
            <a:endParaRPr lang="en-GB" sz="2400" dirty="0" smtClean="0">
              <a:solidFill>
                <a:schemeClr val="tx1"/>
              </a:solidFill>
            </a:endParaRPr>
          </a:p>
          <a:p>
            <a:pPr>
              <a:buFont typeface="Arial" pitchFamily="34" charset="0"/>
              <a:buChar char="•"/>
            </a:pPr>
            <a:r>
              <a:rPr lang="en-GB" sz="2400" dirty="0" smtClean="0">
                <a:solidFill>
                  <a:schemeClr val="tx1"/>
                </a:solidFill>
              </a:rPr>
              <a:t> No single agency has full picture of child’s and circumstances – about information sharing; support L.A. in its duties; providing support for families at right time.</a:t>
            </a:r>
          </a:p>
          <a:p>
            <a:endParaRPr lang="en-GB" sz="2000"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908720"/>
            <a:ext cx="8280920" cy="1470025"/>
          </a:xfrm>
        </p:spPr>
        <p:txBody>
          <a:bodyPr/>
          <a:lstStyle/>
          <a:p>
            <a:r>
              <a:rPr lang="en-GB" dirty="0" smtClean="0"/>
              <a:t>Contact</a:t>
            </a:r>
          </a:p>
        </p:txBody>
      </p:sp>
      <p:sp>
        <p:nvSpPr>
          <p:cNvPr id="11" name="Subtitle 10"/>
          <p:cNvSpPr>
            <a:spLocks noGrp="1"/>
          </p:cNvSpPr>
          <p:nvPr>
            <p:ph type="subTitle" idx="1"/>
          </p:nvPr>
        </p:nvSpPr>
        <p:spPr>
          <a:xfrm>
            <a:off x="683568" y="2276872"/>
            <a:ext cx="7416824" cy="3816424"/>
          </a:xfrm>
        </p:spPr>
        <p:txBody>
          <a:bodyPr>
            <a:normAutofit/>
          </a:bodyPr>
          <a:lstStyle/>
          <a:p>
            <a:r>
              <a:rPr lang="en-GB" b="1" dirty="0" smtClean="0">
                <a:solidFill>
                  <a:schemeClr val="tx1"/>
                </a:solidFill>
              </a:rPr>
              <a:t>Out of Hours</a:t>
            </a:r>
          </a:p>
          <a:p>
            <a:r>
              <a:rPr lang="en-GB" b="1" dirty="0" smtClean="0">
                <a:solidFill>
                  <a:schemeClr val="tx1"/>
                </a:solidFill>
              </a:rPr>
              <a:t> </a:t>
            </a:r>
          </a:p>
          <a:p>
            <a:r>
              <a:rPr lang="en-GB" b="1" dirty="0" smtClean="0">
                <a:solidFill>
                  <a:schemeClr val="tx1"/>
                </a:solidFill>
              </a:rPr>
              <a:t>Emergency Duty Team</a:t>
            </a:r>
          </a:p>
          <a:p>
            <a:endParaRPr lang="en-GB" b="1" dirty="0" smtClean="0">
              <a:solidFill>
                <a:schemeClr val="tx1"/>
              </a:solidFill>
            </a:endParaRPr>
          </a:p>
          <a:p>
            <a:r>
              <a:rPr lang="en-GB" b="1" dirty="0" smtClean="0">
                <a:solidFill>
                  <a:schemeClr val="tx1"/>
                </a:solidFill>
              </a:rPr>
              <a:t>Tel: 01483 517898</a:t>
            </a:r>
          </a:p>
          <a:p>
            <a:endParaRPr lang="en-GB"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2"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908720"/>
            <a:ext cx="8280920" cy="1470025"/>
          </a:xfrm>
        </p:spPr>
        <p:txBody>
          <a:bodyPr/>
          <a:lstStyle/>
          <a:p>
            <a:r>
              <a:rPr lang="en-GB" dirty="0" smtClean="0"/>
              <a:t>Links</a:t>
            </a:r>
          </a:p>
        </p:txBody>
      </p:sp>
      <p:sp>
        <p:nvSpPr>
          <p:cNvPr id="11" name="Subtitle 10"/>
          <p:cNvSpPr>
            <a:spLocks noGrp="1"/>
          </p:cNvSpPr>
          <p:nvPr>
            <p:ph type="subTitle" idx="1"/>
          </p:nvPr>
        </p:nvSpPr>
        <p:spPr>
          <a:xfrm>
            <a:off x="683568" y="2276872"/>
            <a:ext cx="7416824" cy="3816424"/>
          </a:xfrm>
        </p:spPr>
        <p:txBody>
          <a:bodyPr>
            <a:normAutofit/>
          </a:bodyPr>
          <a:lstStyle/>
          <a:p>
            <a:r>
              <a:rPr lang="en-GB" sz="2000" b="1" dirty="0" smtClean="0">
                <a:solidFill>
                  <a:schemeClr val="tx1"/>
                </a:solidFill>
                <a:hlinkClick r:id="rId3"/>
              </a:rPr>
              <a:t>http://surreyscb.procedures.org.uk/</a:t>
            </a:r>
          </a:p>
          <a:p>
            <a:endParaRPr lang="en-GB" sz="2000" b="1" dirty="0" smtClean="0">
              <a:solidFill>
                <a:schemeClr val="tx1"/>
              </a:solidFill>
              <a:hlinkClick r:id="rId3"/>
            </a:endParaRPr>
          </a:p>
          <a:p>
            <a:r>
              <a:rPr lang="en-GB" sz="2000" b="1" dirty="0" smtClean="0">
                <a:solidFill>
                  <a:schemeClr val="tx1"/>
                </a:solidFill>
                <a:hlinkClick r:id="rId3"/>
              </a:rPr>
              <a:t>http://surreyscb.procedures.org.uk/zkppt/managing-individual-cases/surrey-early-help-and-multi-agency-levels-of-need</a:t>
            </a:r>
          </a:p>
          <a:p>
            <a:endParaRPr lang="en-GB" sz="2000" b="1" dirty="0" smtClean="0">
              <a:solidFill>
                <a:schemeClr val="tx1"/>
              </a:solidFill>
            </a:endParaRPr>
          </a:p>
          <a:p>
            <a:r>
              <a:rPr lang="en-GB" sz="2000" b="1" dirty="0" smtClean="0">
                <a:solidFill>
                  <a:schemeClr val="tx1"/>
                </a:solidFill>
                <a:hlinkClick r:id="rId4"/>
              </a:rPr>
              <a:t>https://www.gov.uk/government/uploads/system/uploads/attachment_data/file/419604/What_to_do_if_you_re_worried_a_child_is_being_abused.pdf</a:t>
            </a:r>
            <a:endParaRPr lang="en-GB" sz="2000" b="1" dirty="0" smtClean="0">
              <a:solidFill>
                <a:schemeClr val="tx1"/>
              </a:solidFill>
            </a:endParaRPr>
          </a:p>
          <a:p>
            <a:endParaRPr lang="en-GB" b="1" dirty="0" smtClean="0">
              <a:solidFill>
                <a:schemeClr val="tx1"/>
              </a:solidFill>
            </a:endParaRPr>
          </a:p>
          <a:p>
            <a:endParaRPr lang="en-GB"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548681"/>
            <a:ext cx="8208912" cy="1296144"/>
          </a:xfrm>
        </p:spPr>
        <p:txBody>
          <a:bodyPr>
            <a:normAutofit/>
          </a:bodyPr>
          <a:lstStyle/>
          <a:p>
            <a:r>
              <a:rPr lang="en-GB" sz="4000" dirty="0" smtClean="0"/>
              <a:t>Human Rights Act 1998</a:t>
            </a:r>
            <a:endParaRPr lang="en-GB" sz="4000" dirty="0"/>
          </a:p>
        </p:txBody>
      </p:sp>
      <p:sp>
        <p:nvSpPr>
          <p:cNvPr id="11" name="Subtitle 10"/>
          <p:cNvSpPr>
            <a:spLocks noGrp="1"/>
          </p:cNvSpPr>
          <p:nvPr>
            <p:ph type="subTitle" idx="1"/>
          </p:nvPr>
        </p:nvSpPr>
        <p:spPr>
          <a:xfrm>
            <a:off x="539552" y="1988840"/>
            <a:ext cx="7776864" cy="4176464"/>
          </a:xfrm>
        </p:spPr>
        <p:txBody>
          <a:bodyPr>
            <a:normAutofit lnSpcReduction="10000"/>
          </a:bodyPr>
          <a:lstStyle/>
          <a:p>
            <a:r>
              <a:rPr lang="en-GB" sz="2800" b="1" dirty="0" smtClean="0">
                <a:solidFill>
                  <a:schemeClr val="tx1"/>
                </a:solidFill>
              </a:rPr>
              <a:t>Article 8 – Right to private family life – unless to prevent crime/disorder or protect health/morals, or protection of rights and freedoms of others.</a:t>
            </a:r>
          </a:p>
          <a:p>
            <a:endParaRPr lang="en-GB" sz="2800" b="1" dirty="0" smtClean="0">
              <a:solidFill>
                <a:schemeClr val="tx1"/>
              </a:solidFill>
            </a:endParaRPr>
          </a:p>
          <a:p>
            <a:r>
              <a:rPr lang="en-GB" sz="2800" b="1" dirty="0" smtClean="0">
                <a:solidFill>
                  <a:schemeClr val="tx1"/>
                </a:solidFill>
              </a:rPr>
              <a:t>Article 2 – Right to life</a:t>
            </a:r>
          </a:p>
          <a:p>
            <a:endParaRPr lang="en-GB" sz="2800" b="1" dirty="0" smtClean="0">
              <a:solidFill>
                <a:schemeClr val="tx1"/>
              </a:solidFill>
            </a:endParaRPr>
          </a:p>
          <a:p>
            <a:r>
              <a:rPr lang="en-GB" sz="2800" b="1" dirty="0" smtClean="0">
                <a:solidFill>
                  <a:schemeClr val="tx1"/>
                </a:solidFill>
              </a:rPr>
              <a:t>Article 3 – Protection from torture, inhuman and degrading treatment</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23528" y="548681"/>
            <a:ext cx="8496944" cy="1224136"/>
          </a:xfrm>
        </p:spPr>
        <p:txBody>
          <a:bodyPr/>
          <a:lstStyle/>
          <a:p>
            <a:r>
              <a:rPr lang="en-GB" dirty="0" smtClean="0"/>
              <a:t>Parental Responsibility</a:t>
            </a:r>
          </a:p>
        </p:txBody>
      </p:sp>
      <p:sp>
        <p:nvSpPr>
          <p:cNvPr id="11" name="Subtitle 10"/>
          <p:cNvSpPr>
            <a:spLocks noGrp="1"/>
          </p:cNvSpPr>
          <p:nvPr>
            <p:ph type="subTitle" idx="1"/>
          </p:nvPr>
        </p:nvSpPr>
        <p:spPr>
          <a:xfrm>
            <a:off x="683568" y="1700808"/>
            <a:ext cx="7416824" cy="4392488"/>
          </a:xfrm>
        </p:spPr>
        <p:txBody>
          <a:bodyPr>
            <a:normAutofit fontScale="62500" lnSpcReduction="20000"/>
          </a:bodyPr>
          <a:lstStyle/>
          <a:p>
            <a:r>
              <a:rPr lang="en-GB" sz="3100" dirty="0" smtClean="0">
                <a:solidFill>
                  <a:schemeClr val="tx1"/>
                </a:solidFill>
              </a:rPr>
              <a:t>PR is all rights, duties, powers, responsibilities which by law a parent has in relation to their child</a:t>
            </a:r>
          </a:p>
          <a:p>
            <a:endParaRPr lang="en-GB" sz="3100" dirty="0" smtClean="0">
              <a:solidFill>
                <a:schemeClr val="tx1"/>
              </a:solidFill>
            </a:endParaRPr>
          </a:p>
          <a:p>
            <a:pPr>
              <a:buFont typeface="Arial" pitchFamily="34" charset="0"/>
              <a:buChar char="•"/>
            </a:pPr>
            <a:r>
              <a:rPr lang="en-GB" sz="3100" dirty="0" smtClean="0">
                <a:solidFill>
                  <a:schemeClr val="tx1"/>
                </a:solidFill>
              </a:rPr>
              <a:t> Mother always has PR</a:t>
            </a:r>
          </a:p>
          <a:p>
            <a:pPr>
              <a:buFont typeface="Arial" pitchFamily="34" charset="0"/>
              <a:buChar char="•"/>
            </a:pPr>
            <a:r>
              <a:rPr lang="en-GB" sz="3100" dirty="0" smtClean="0">
                <a:solidFill>
                  <a:schemeClr val="tx1"/>
                </a:solidFill>
              </a:rPr>
              <a:t> Mother and father have PR where married</a:t>
            </a:r>
          </a:p>
          <a:p>
            <a:pPr>
              <a:buFont typeface="Arial" pitchFamily="34" charset="0"/>
              <a:buChar char="•"/>
            </a:pPr>
            <a:r>
              <a:rPr lang="en-GB" sz="3100" dirty="0" smtClean="0">
                <a:solidFill>
                  <a:schemeClr val="tx1"/>
                </a:solidFill>
              </a:rPr>
              <a:t> Unmarried father when registering birth from December 2013/when re-registering birth for births pre December 2003/marrying mother</a:t>
            </a:r>
          </a:p>
          <a:p>
            <a:pPr>
              <a:buFont typeface="Arial" pitchFamily="34" charset="0"/>
              <a:buChar char="•"/>
            </a:pPr>
            <a:r>
              <a:rPr lang="en-GB" sz="3100" dirty="0" smtClean="0">
                <a:solidFill>
                  <a:schemeClr val="tx1"/>
                </a:solidFill>
              </a:rPr>
              <a:t> Obtaining Residence Order/PR Order from Court</a:t>
            </a:r>
          </a:p>
          <a:p>
            <a:pPr>
              <a:buFont typeface="Arial" pitchFamily="34" charset="0"/>
              <a:buChar char="•"/>
            </a:pPr>
            <a:r>
              <a:rPr lang="en-GB" sz="3100" dirty="0" smtClean="0">
                <a:solidFill>
                  <a:schemeClr val="tx1"/>
                </a:solidFill>
              </a:rPr>
              <a:t>Obtain Adoption Order</a:t>
            </a:r>
          </a:p>
          <a:p>
            <a:pPr>
              <a:buFont typeface="Arial" pitchFamily="34" charset="0"/>
              <a:buChar char="•"/>
            </a:pPr>
            <a:r>
              <a:rPr lang="en-GB" sz="3100" dirty="0" smtClean="0">
                <a:solidFill>
                  <a:schemeClr val="tx1"/>
                </a:solidFill>
              </a:rPr>
              <a:t> L.A. Granted EPO, ICO or full Care Order.</a:t>
            </a:r>
          </a:p>
          <a:p>
            <a:endParaRPr lang="en-GB" sz="3100" dirty="0" smtClean="0">
              <a:solidFill>
                <a:schemeClr val="tx1"/>
              </a:solidFill>
            </a:endParaRPr>
          </a:p>
          <a:p>
            <a:r>
              <a:rPr lang="en-GB" sz="3100" dirty="0" smtClean="0">
                <a:solidFill>
                  <a:schemeClr val="tx1"/>
                </a:solidFill>
              </a:rPr>
              <a:t>Importance – unless LA has a Court Order giving a share of PR, LA and social workers always have to work in partnership and with the consent of parents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548681"/>
            <a:ext cx="8208912" cy="1296144"/>
          </a:xfrm>
        </p:spPr>
        <p:txBody>
          <a:bodyPr>
            <a:normAutofit/>
          </a:bodyPr>
          <a:lstStyle/>
          <a:p>
            <a:r>
              <a:rPr lang="en-GB" sz="4000" dirty="0" smtClean="0"/>
              <a:t>Children’s Services</a:t>
            </a:r>
            <a:endParaRPr lang="en-GB" sz="4000" dirty="0"/>
          </a:p>
        </p:txBody>
      </p:sp>
      <p:sp>
        <p:nvSpPr>
          <p:cNvPr id="11" name="Subtitle 10"/>
          <p:cNvSpPr>
            <a:spLocks noGrp="1"/>
          </p:cNvSpPr>
          <p:nvPr>
            <p:ph type="subTitle" idx="1"/>
          </p:nvPr>
        </p:nvSpPr>
        <p:spPr>
          <a:xfrm>
            <a:off x="539552" y="1988840"/>
            <a:ext cx="7776864" cy="4176464"/>
          </a:xfrm>
        </p:spPr>
        <p:txBody>
          <a:bodyPr>
            <a:normAutofit fontScale="25000" lnSpcReduction="20000"/>
          </a:bodyPr>
          <a:lstStyle/>
          <a:p>
            <a:r>
              <a:rPr lang="en-GB" sz="8000" b="1" dirty="0" smtClean="0">
                <a:solidFill>
                  <a:schemeClr val="tx1"/>
                </a:solidFill>
              </a:rPr>
              <a:t>Local Authorities become involved in a child and their family’s life under two circumstances:</a:t>
            </a:r>
          </a:p>
          <a:p>
            <a:endParaRPr lang="en-GB" sz="8000" b="1" dirty="0" smtClean="0">
              <a:solidFill>
                <a:schemeClr val="tx1"/>
              </a:solidFill>
            </a:endParaRPr>
          </a:p>
          <a:p>
            <a:pPr marL="1371600" indent="-1371600"/>
            <a:r>
              <a:rPr lang="en-GB" sz="8000" b="1" u="sng" dirty="0" smtClean="0">
                <a:solidFill>
                  <a:schemeClr val="tx1"/>
                </a:solidFill>
              </a:rPr>
              <a:t>There is information or concerns that a child is a ‘Child in Need’</a:t>
            </a:r>
          </a:p>
          <a:p>
            <a:pPr marL="1371600" indent="-1371600"/>
            <a:endParaRPr lang="en-GB" sz="8000" b="1" dirty="0" smtClean="0">
              <a:solidFill>
                <a:schemeClr val="tx1"/>
              </a:solidFill>
            </a:endParaRPr>
          </a:p>
          <a:p>
            <a:pPr>
              <a:buFont typeface="Wingdings" pitchFamily="2" charset="2"/>
              <a:buChar char="Ø"/>
            </a:pPr>
            <a:r>
              <a:rPr lang="en-GB" sz="8000" b="1" dirty="0" smtClean="0">
                <a:solidFill>
                  <a:schemeClr val="tx1"/>
                </a:solidFill>
              </a:rPr>
              <a:t> Children Act 1989, Section 17: Local Authorities have a general duty to safeguard and promote the welfare of children within their area who are ‘in need’</a:t>
            </a:r>
          </a:p>
          <a:p>
            <a:endParaRPr lang="en-GB" sz="8000" b="1" dirty="0" smtClean="0">
              <a:solidFill>
                <a:schemeClr val="tx1"/>
              </a:solidFill>
            </a:endParaRPr>
          </a:p>
          <a:p>
            <a:pPr>
              <a:buFont typeface="Wingdings" pitchFamily="2" charset="2"/>
              <a:buChar char="Ø"/>
            </a:pPr>
            <a:r>
              <a:rPr lang="en-GB" sz="8000" b="1" dirty="0" smtClean="0">
                <a:solidFill>
                  <a:schemeClr val="tx1"/>
                </a:solidFill>
              </a:rPr>
              <a:t> Children who are unlikely to maintain a reasonable standard of health &amp; development without the provision of services by the LA; or whose health or development is likely to be significantly impaired without the provision of services; or a child who is disabled</a:t>
            </a:r>
          </a:p>
          <a:p>
            <a:pPr>
              <a:buFont typeface="Wingdings" pitchFamily="2" charset="2"/>
              <a:buChar char="Ø"/>
            </a:pPr>
            <a:endParaRPr lang="en-GB" sz="8000" b="1" dirty="0" smtClean="0">
              <a:solidFill>
                <a:schemeClr val="tx1"/>
              </a:solidFill>
            </a:endParaRPr>
          </a:p>
          <a:p>
            <a:endParaRPr lang="en-GB" sz="8000" b="1" dirty="0" smtClean="0">
              <a:solidFill>
                <a:schemeClr val="tx1"/>
              </a:solidFill>
            </a:endParaRPr>
          </a:p>
          <a:p>
            <a:r>
              <a:rPr lang="en-GB" sz="8000" b="1" dirty="0" smtClean="0">
                <a:solidFill>
                  <a:schemeClr val="tx1"/>
                </a:solidFill>
              </a:rPr>
              <a:t> </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548681"/>
            <a:ext cx="8208912" cy="1296144"/>
          </a:xfrm>
        </p:spPr>
        <p:txBody>
          <a:bodyPr>
            <a:normAutofit/>
          </a:bodyPr>
          <a:lstStyle/>
          <a:p>
            <a:r>
              <a:rPr lang="en-GB" sz="4000" dirty="0" smtClean="0"/>
              <a:t>Children’s Services</a:t>
            </a:r>
            <a:endParaRPr lang="en-GB" sz="4000" dirty="0"/>
          </a:p>
        </p:txBody>
      </p:sp>
      <p:sp>
        <p:nvSpPr>
          <p:cNvPr id="11" name="Subtitle 10"/>
          <p:cNvSpPr>
            <a:spLocks noGrp="1"/>
          </p:cNvSpPr>
          <p:nvPr>
            <p:ph type="subTitle" idx="1"/>
          </p:nvPr>
        </p:nvSpPr>
        <p:spPr>
          <a:xfrm>
            <a:off x="539552" y="1988840"/>
            <a:ext cx="7776864" cy="4176464"/>
          </a:xfrm>
        </p:spPr>
        <p:txBody>
          <a:bodyPr>
            <a:normAutofit lnSpcReduction="10000"/>
          </a:bodyPr>
          <a:lstStyle/>
          <a:p>
            <a:r>
              <a:rPr lang="en-GB" sz="2000" b="1" u="sng" dirty="0" smtClean="0">
                <a:solidFill>
                  <a:schemeClr val="tx1"/>
                </a:solidFill>
              </a:rPr>
              <a:t>Child Protection – there are concerns that a child has suffered or at risk of suffering significant harm</a:t>
            </a:r>
          </a:p>
          <a:p>
            <a:endParaRPr lang="en-GB" sz="2000" b="1" dirty="0" smtClean="0">
              <a:solidFill>
                <a:schemeClr val="tx1"/>
              </a:solidFill>
            </a:endParaRPr>
          </a:p>
          <a:p>
            <a:pPr>
              <a:buFont typeface="Wingdings" pitchFamily="2" charset="2"/>
              <a:buChar char="Ø"/>
            </a:pPr>
            <a:r>
              <a:rPr lang="en-GB" sz="2000" b="1" dirty="0" smtClean="0">
                <a:solidFill>
                  <a:schemeClr val="tx1"/>
                </a:solidFill>
              </a:rPr>
              <a:t> </a:t>
            </a:r>
            <a:r>
              <a:rPr lang="en-GB" sz="2000" dirty="0" smtClean="0">
                <a:solidFill>
                  <a:schemeClr val="tx1"/>
                </a:solidFill>
              </a:rPr>
              <a:t>Children Act 1989, Section 47</a:t>
            </a:r>
            <a:r>
              <a:rPr lang="en-GB" sz="2000" b="1" dirty="0" smtClean="0">
                <a:solidFill>
                  <a:schemeClr val="tx1"/>
                </a:solidFill>
              </a:rPr>
              <a:t>: </a:t>
            </a:r>
            <a:r>
              <a:rPr lang="en-GB" sz="2000" dirty="0" smtClean="0">
                <a:solidFill>
                  <a:schemeClr val="tx1"/>
                </a:solidFill>
              </a:rPr>
              <a:t>Local Authority has a </a:t>
            </a:r>
            <a:r>
              <a:rPr lang="en-GB" sz="2000" b="1" u="sng" dirty="0" smtClean="0">
                <a:solidFill>
                  <a:schemeClr val="tx1"/>
                </a:solidFill>
              </a:rPr>
              <a:t>duty</a:t>
            </a:r>
            <a:r>
              <a:rPr lang="en-GB" sz="2000" dirty="0" smtClean="0">
                <a:solidFill>
                  <a:schemeClr val="tx1"/>
                </a:solidFill>
              </a:rPr>
              <a:t> to investigate where there is information that a child who lives or is found in its area has suffered or is likely to suffer Significant Harm.</a:t>
            </a:r>
          </a:p>
          <a:p>
            <a:pPr>
              <a:buFont typeface="Wingdings" pitchFamily="2" charset="2"/>
              <a:buChar char="Ø"/>
            </a:pPr>
            <a:endParaRPr lang="en-GB" sz="2000" dirty="0" smtClean="0">
              <a:solidFill>
                <a:schemeClr val="tx1"/>
              </a:solidFill>
            </a:endParaRPr>
          </a:p>
          <a:p>
            <a:pPr>
              <a:buFont typeface="Wingdings" pitchFamily="2" charset="2"/>
              <a:buChar char="Ø"/>
            </a:pPr>
            <a:r>
              <a:rPr lang="en-GB" sz="2000" dirty="0" smtClean="0">
                <a:solidFill>
                  <a:schemeClr val="tx1"/>
                </a:solidFill>
              </a:rPr>
              <a:t> Physical Abuse; Sexual Abuse; Emotional Abuse; Neglect</a:t>
            </a:r>
          </a:p>
          <a:p>
            <a:pPr>
              <a:buFont typeface="Wingdings" pitchFamily="2" charset="2"/>
              <a:buChar char="Ø"/>
            </a:pPr>
            <a:endParaRPr lang="en-GB" sz="2000" dirty="0" smtClean="0">
              <a:solidFill>
                <a:schemeClr val="tx1"/>
              </a:solidFill>
            </a:endParaRPr>
          </a:p>
          <a:p>
            <a:pPr>
              <a:buFont typeface="Wingdings" pitchFamily="2" charset="2"/>
              <a:buChar char="Ø"/>
            </a:pPr>
            <a:r>
              <a:rPr lang="en-GB" sz="2000" dirty="0" smtClean="0">
                <a:solidFill>
                  <a:schemeClr val="tx1"/>
                </a:solidFill>
              </a:rPr>
              <a:t>A child is defined as being subject of significant harm where there is ill treatment or impairment of physical or mental health or physical, intellectual, emotional, social and behavioural development. Can include seeing ill-treatment of another.</a:t>
            </a:r>
            <a:endParaRPr lang="en-GB" sz="2000" b="1"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a:spLocks noEditPoints="1"/>
          </p:cNvSpPr>
          <p:nvPr/>
        </p:nvSpPr>
        <p:spPr bwMode="auto">
          <a:xfrm>
            <a:off x="0" y="-1"/>
            <a:ext cx="9144000" cy="6863379"/>
          </a:xfrm>
          <a:custGeom>
            <a:avLst/>
            <a:gdLst/>
            <a:ahLst/>
            <a:cxnLst>
              <a:cxn ang="0">
                <a:pos x="852" y="0"/>
              </a:cxn>
              <a:cxn ang="0">
                <a:pos x="552" y="0"/>
              </a:cxn>
              <a:cxn ang="0">
                <a:pos x="246" y="0"/>
              </a:cxn>
              <a:cxn ang="0">
                <a:pos x="84" y="0"/>
              </a:cxn>
              <a:cxn ang="0">
                <a:pos x="18" y="0"/>
              </a:cxn>
              <a:cxn ang="0">
                <a:pos x="0" y="0"/>
              </a:cxn>
              <a:cxn ang="0">
                <a:pos x="0" y="384"/>
              </a:cxn>
              <a:cxn ang="0">
                <a:pos x="0" y="696"/>
              </a:cxn>
              <a:cxn ang="0">
                <a:pos x="0" y="936"/>
              </a:cxn>
              <a:cxn ang="0">
                <a:pos x="0" y="1128"/>
              </a:cxn>
              <a:cxn ang="0">
                <a:pos x="0" y="1302"/>
              </a:cxn>
              <a:cxn ang="0">
                <a:pos x="0" y="1440"/>
              </a:cxn>
              <a:cxn ang="0">
                <a:pos x="0" y="1488"/>
              </a:cxn>
              <a:cxn ang="0">
                <a:pos x="264" y="1086"/>
              </a:cxn>
              <a:cxn ang="0">
                <a:pos x="780" y="282"/>
              </a:cxn>
              <a:cxn ang="0">
                <a:pos x="1032" y="0"/>
              </a:cxn>
              <a:cxn ang="0">
                <a:pos x="3924" y="3828"/>
              </a:cxn>
              <a:cxn ang="0">
                <a:pos x="4236" y="3828"/>
              </a:cxn>
              <a:cxn ang="0">
                <a:pos x="4482" y="3828"/>
              </a:cxn>
              <a:cxn ang="0">
                <a:pos x="4680" y="3828"/>
              </a:cxn>
              <a:cxn ang="0">
                <a:pos x="4938" y="3828"/>
              </a:cxn>
              <a:cxn ang="0">
                <a:pos x="5064" y="3828"/>
              </a:cxn>
              <a:cxn ang="0">
                <a:pos x="5100" y="3828"/>
              </a:cxn>
              <a:cxn ang="0">
                <a:pos x="5100" y="3222"/>
              </a:cxn>
              <a:cxn ang="0">
                <a:pos x="5100" y="2454"/>
              </a:cxn>
              <a:cxn ang="0">
                <a:pos x="5100" y="1836"/>
              </a:cxn>
              <a:cxn ang="0">
                <a:pos x="5100" y="1350"/>
              </a:cxn>
              <a:cxn ang="0">
                <a:pos x="5100" y="996"/>
              </a:cxn>
              <a:cxn ang="0">
                <a:pos x="5100" y="738"/>
              </a:cxn>
              <a:cxn ang="0">
                <a:pos x="5100" y="558"/>
              </a:cxn>
              <a:cxn ang="0">
                <a:pos x="5100" y="456"/>
              </a:cxn>
              <a:cxn ang="0">
                <a:pos x="5100" y="384"/>
              </a:cxn>
              <a:cxn ang="0">
                <a:pos x="4968" y="216"/>
              </a:cxn>
              <a:cxn ang="0">
                <a:pos x="4686" y="0"/>
              </a:cxn>
              <a:cxn ang="0">
                <a:pos x="4338" y="0"/>
              </a:cxn>
              <a:cxn ang="0">
                <a:pos x="4062" y="0"/>
              </a:cxn>
              <a:cxn ang="0">
                <a:pos x="3918" y="0"/>
              </a:cxn>
              <a:cxn ang="0">
                <a:pos x="3852" y="0"/>
              </a:cxn>
              <a:cxn ang="0">
                <a:pos x="3834" y="0"/>
              </a:cxn>
              <a:cxn ang="0">
                <a:pos x="4134" y="240"/>
              </a:cxn>
              <a:cxn ang="0">
                <a:pos x="4488" y="690"/>
              </a:cxn>
              <a:cxn ang="0">
                <a:pos x="4734" y="1296"/>
              </a:cxn>
              <a:cxn ang="0">
                <a:pos x="4794" y="1956"/>
              </a:cxn>
              <a:cxn ang="0">
                <a:pos x="4692" y="2568"/>
              </a:cxn>
              <a:cxn ang="0">
                <a:pos x="4440" y="3144"/>
              </a:cxn>
              <a:cxn ang="0">
                <a:pos x="4110" y="3576"/>
              </a:cxn>
              <a:cxn ang="0">
                <a:pos x="3810" y="3828"/>
              </a:cxn>
            </a:cxnLst>
            <a:rect l="0" t="0" r="r" b="b"/>
            <a:pathLst>
              <a:path w="5100" h="3828">
                <a:moveTo>
                  <a:pt x="1032" y="0"/>
                </a:moveTo>
                <a:lnTo>
                  <a:pt x="936" y="0"/>
                </a:lnTo>
                <a:lnTo>
                  <a:pt x="852" y="0"/>
                </a:lnTo>
                <a:lnTo>
                  <a:pt x="762" y="0"/>
                </a:lnTo>
                <a:lnTo>
                  <a:pt x="690" y="0"/>
                </a:lnTo>
                <a:lnTo>
                  <a:pt x="552" y="0"/>
                </a:lnTo>
                <a:lnTo>
                  <a:pt x="432" y="0"/>
                </a:lnTo>
                <a:lnTo>
                  <a:pt x="336" y="0"/>
                </a:lnTo>
                <a:lnTo>
                  <a:pt x="246" y="0"/>
                </a:lnTo>
                <a:lnTo>
                  <a:pt x="186" y="0"/>
                </a:lnTo>
                <a:lnTo>
                  <a:pt x="126" y="0"/>
                </a:lnTo>
                <a:lnTo>
                  <a:pt x="84" y="0"/>
                </a:lnTo>
                <a:lnTo>
                  <a:pt x="54" y="0"/>
                </a:lnTo>
                <a:lnTo>
                  <a:pt x="30" y="0"/>
                </a:lnTo>
                <a:lnTo>
                  <a:pt x="18" y="0"/>
                </a:lnTo>
                <a:lnTo>
                  <a:pt x="6" y="0"/>
                </a:lnTo>
                <a:lnTo>
                  <a:pt x="0" y="0"/>
                </a:lnTo>
                <a:lnTo>
                  <a:pt x="0" y="0"/>
                </a:lnTo>
                <a:lnTo>
                  <a:pt x="0" y="138"/>
                </a:lnTo>
                <a:lnTo>
                  <a:pt x="0" y="264"/>
                </a:lnTo>
                <a:lnTo>
                  <a:pt x="0" y="384"/>
                </a:lnTo>
                <a:lnTo>
                  <a:pt x="0" y="492"/>
                </a:lnTo>
                <a:lnTo>
                  <a:pt x="0" y="600"/>
                </a:lnTo>
                <a:lnTo>
                  <a:pt x="0" y="696"/>
                </a:lnTo>
                <a:lnTo>
                  <a:pt x="0" y="786"/>
                </a:lnTo>
                <a:lnTo>
                  <a:pt x="0" y="864"/>
                </a:lnTo>
                <a:lnTo>
                  <a:pt x="0" y="936"/>
                </a:lnTo>
                <a:lnTo>
                  <a:pt x="0" y="1008"/>
                </a:lnTo>
                <a:lnTo>
                  <a:pt x="0" y="1068"/>
                </a:lnTo>
                <a:lnTo>
                  <a:pt x="0" y="1128"/>
                </a:lnTo>
                <a:lnTo>
                  <a:pt x="0" y="1176"/>
                </a:lnTo>
                <a:lnTo>
                  <a:pt x="0" y="1224"/>
                </a:lnTo>
                <a:lnTo>
                  <a:pt x="0" y="1302"/>
                </a:lnTo>
                <a:lnTo>
                  <a:pt x="0" y="1368"/>
                </a:lnTo>
                <a:lnTo>
                  <a:pt x="0" y="1410"/>
                </a:lnTo>
                <a:lnTo>
                  <a:pt x="0" y="1440"/>
                </a:lnTo>
                <a:lnTo>
                  <a:pt x="0" y="1470"/>
                </a:lnTo>
                <a:lnTo>
                  <a:pt x="0" y="1482"/>
                </a:lnTo>
                <a:lnTo>
                  <a:pt x="0" y="1488"/>
                </a:lnTo>
                <a:lnTo>
                  <a:pt x="0" y="1488"/>
                </a:lnTo>
                <a:lnTo>
                  <a:pt x="138" y="1296"/>
                </a:lnTo>
                <a:lnTo>
                  <a:pt x="264" y="1086"/>
                </a:lnTo>
                <a:lnTo>
                  <a:pt x="522" y="678"/>
                </a:lnTo>
                <a:lnTo>
                  <a:pt x="690" y="414"/>
                </a:lnTo>
                <a:lnTo>
                  <a:pt x="780" y="282"/>
                </a:lnTo>
                <a:lnTo>
                  <a:pt x="876" y="156"/>
                </a:lnTo>
                <a:lnTo>
                  <a:pt x="948" y="78"/>
                </a:lnTo>
                <a:lnTo>
                  <a:pt x="1032" y="0"/>
                </a:lnTo>
                <a:lnTo>
                  <a:pt x="1032" y="0"/>
                </a:lnTo>
                <a:close/>
                <a:moveTo>
                  <a:pt x="3810" y="3828"/>
                </a:moveTo>
                <a:lnTo>
                  <a:pt x="3924" y="3828"/>
                </a:lnTo>
                <a:lnTo>
                  <a:pt x="4038" y="3828"/>
                </a:lnTo>
                <a:lnTo>
                  <a:pt x="4140" y="3828"/>
                </a:lnTo>
                <a:lnTo>
                  <a:pt x="4236" y="3828"/>
                </a:lnTo>
                <a:lnTo>
                  <a:pt x="4326" y="3828"/>
                </a:lnTo>
                <a:lnTo>
                  <a:pt x="4410" y="3828"/>
                </a:lnTo>
                <a:lnTo>
                  <a:pt x="4482" y="3828"/>
                </a:lnTo>
                <a:lnTo>
                  <a:pt x="4560" y="3828"/>
                </a:lnTo>
                <a:lnTo>
                  <a:pt x="4620" y="3828"/>
                </a:lnTo>
                <a:lnTo>
                  <a:pt x="4680" y="3828"/>
                </a:lnTo>
                <a:lnTo>
                  <a:pt x="4788" y="3828"/>
                </a:lnTo>
                <a:lnTo>
                  <a:pt x="4872" y="3828"/>
                </a:lnTo>
                <a:lnTo>
                  <a:pt x="4938" y="3828"/>
                </a:lnTo>
                <a:lnTo>
                  <a:pt x="4992" y="3828"/>
                </a:lnTo>
                <a:lnTo>
                  <a:pt x="5034" y="3828"/>
                </a:lnTo>
                <a:lnTo>
                  <a:pt x="5064" y="3828"/>
                </a:lnTo>
                <a:lnTo>
                  <a:pt x="5082" y="3828"/>
                </a:lnTo>
                <a:lnTo>
                  <a:pt x="5088" y="3828"/>
                </a:lnTo>
                <a:lnTo>
                  <a:pt x="5100" y="3828"/>
                </a:lnTo>
                <a:lnTo>
                  <a:pt x="5100" y="3828"/>
                </a:lnTo>
                <a:lnTo>
                  <a:pt x="5100" y="3516"/>
                </a:lnTo>
                <a:lnTo>
                  <a:pt x="5100" y="3222"/>
                </a:lnTo>
                <a:lnTo>
                  <a:pt x="5100" y="2946"/>
                </a:lnTo>
                <a:lnTo>
                  <a:pt x="5100" y="2694"/>
                </a:lnTo>
                <a:lnTo>
                  <a:pt x="5100" y="2454"/>
                </a:lnTo>
                <a:lnTo>
                  <a:pt x="5100" y="2232"/>
                </a:lnTo>
                <a:lnTo>
                  <a:pt x="5100" y="2022"/>
                </a:lnTo>
                <a:lnTo>
                  <a:pt x="5100" y="1836"/>
                </a:lnTo>
                <a:lnTo>
                  <a:pt x="5100" y="1662"/>
                </a:lnTo>
                <a:lnTo>
                  <a:pt x="5100" y="1500"/>
                </a:lnTo>
                <a:lnTo>
                  <a:pt x="5100" y="1350"/>
                </a:lnTo>
                <a:lnTo>
                  <a:pt x="5100" y="1218"/>
                </a:lnTo>
                <a:lnTo>
                  <a:pt x="5100" y="1104"/>
                </a:lnTo>
                <a:lnTo>
                  <a:pt x="5100" y="996"/>
                </a:lnTo>
                <a:lnTo>
                  <a:pt x="5100" y="894"/>
                </a:lnTo>
                <a:lnTo>
                  <a:pt x="5100" y="810"/>
                </a:lnTo>
                <a:lnTo>
                  <a:pt x="5100" y="738"/>
                </a:lnTo>
                <a:lnTo>
                  <a:pt x="5100" y="666"/>
                </a:lnTo>
                <a:lnTo>
                  <a:pt x="5100" y="612"/>
                </a:lnTo>
                <a:lnTo>
                  <a:pt x="5100" y="558"/>
                </a:lnTo>
                <a:lnTo>
                  <a:pt x="5100" y="516"/>
                </a:lnTo>
                <a:lnTo>
                  <a:pt x="5100" y="486"/>
                </a:lnTo>
                <a:lnTo>
                  <a:pt x="5100" y="456"/>
                </a:lnTo>
                <a:lnTo>
                  <a:pt x="5100" y="432"/>
                </a:lnTo>
                <a:lnTo>
                  <a:pt x="5100" y="402"/>
                </a:lnTo>
                <a:lnTo>
                  <a:pt x="5100" y="384"/>
                </a:lnTo>
                <a:lnTo>
                  <a:pt x="5100" y="378"/>
                </a:lnTo>
                <a:lnTo>
                  <a:pt x="5100" y="378"/>
                </a:lnTo>
                <a:lnTo>
                  <a:pt x="4968" y="216"/>
                </a:lnTo>
                <a:lnTo>
                  <a:pt x="4818" y="48"/>
                </a:lnTo>
                <a:lnTo>
                  <a:pt x="4770" y="0"/>
                </a:lnTo>
                <a:lnTo>
                  <a:pt x="4686" y="0"/>
                </a:lnTo>
                <a:lnTo>
                  <a:pt x="4608" y="0"/>
                </a:lnTo>
                <a:lnTo>
                  <a:pt x="4464" y="0"/>
                </a:lnTo>
                <a:lnTo>
                  <a:pt x="4338" y="0"/>
                </a:lnTo>
                <a:lnTo>
                  <a:pt x="4230" y="0"/>
                </a:lnTo>
                <a:lnTo>
                  <a:pt x="4140" y="0"/>
                </a:lnTo>
                <a:lnTo>
                  <a:pt x="4062" y="0"/>
                </a:lnTo>
                <a:lnTo>
                  <a:pt x="4002" y="0"/>
                </a:lnTo>
                <a:lnTo>
                  <a:pt x="3954" y="0"/>
                </a:lnTo>
                <a:lnTo>
                  <a:pt x="3918" y="0"/>
                </a:lnTo>
                <a:lnTo>
                  <a:pt x="3882" y="0"/>
                </a:lnTo>
                <a:lnTo>
                  <a:pt x="3864" y="0"/>
                </a:lnTo>
                <a:lnTo>
                  <a:pt x="3852" y="0"/>
                </a:lnTo>
                <a:lnTo>
                  <a:pt x="3840" y="0"/>
                </a:lnTo>
                <a:lnTo>
                  <a:pt x="3834" y="0"/>
                </a:lnTo>
                <a:lnTo>
                  <a:pt x="3834" y="0"/>
                </a:lnTo>
                <a:lnTo>
                  <a:pt x="3936" y="78"/>
                </a:lnTo>
                <a:lnTo>
                  <a:pt x="4038" y="156"/>
                </a:lnTo>
                <a:lnTo>
                  <a:pt x="4134" y="240"/>
                </a:lnTo>
                <a:lnTo>
                  <a:pt x="4224" y="330"/>
                </a:lnTo>
                <a:lnTo>
                  <a:pt x="4368" y="504"/>
                </a:lnTo>
                <a:lnTo>
                  <a:pt x="4488" y="690"/>
                </a:lnTo>
                <a:lnTo>
                  <a:pt x="4590" y="882"/>
                </a:lnTo>
                <a:lnTo>
                  <a:pt x="4668" y="1086"/>
                </a:lnTo>
                <a:lnTo>
                  <a:pt x="4734" y="1296"/>
                </a:lnTo>
                <a:lnTo>
                  <a:pt x="4770" y="1512"/>
                </a:lnTo>
                <a:lnTo>
                  <a:pt x="4794" y="1734"/>
                </a:lnTo>
                <a:lnTo>
                  <a:pt x="4794" y="1956"/>
                </a:lnTo>
                <a:lnTo>
                  <a:pt x="4776" y="2166"/>
                </a:lnTo>
                <a:lnTo>
                  <a:pt x="4740" y="2370"/>
                </a:lnTo>
                <a:lnTo>
                  <a:pt x="4692" y="2568"/>
                </a:lnTo>
                <a:lnTo>
                  <a:pt x="4620" y="2772"/>
                </a:lnTo>
                <a:lnTo>
                  <a:pt x="4542" y="2964"/>
                </a:lnTo>
                <a:lnTo>
                  <a:pt x="4440" y="3144"/>
                </a:lnTo>
                <a:lnTo>
                  <a:pt x="4332" y="3318"/>
                </a:lnTo>
                <a:lnTo>
                  <a:pt x="4200" y="3486"/>
                </a:lnTo>
                <a:lnTo>
                  <a:pt x="4110" y="3576"/>
                </a:lnTo>
                <a:lnTo>
                  <a:pt x="4014" y="3672"/>
                </a:lnTo>
                <a:lnTo>
                  <a:pt x="3918" y="3756"/>
                </a:lnTo>
                <a:lnTo>
                  <a:pt x="3810" y="3828"/>
                </a:lnTo>
                <a:lnTo>
                  <a:pt x="3810" y="3828"/>
                </a:lnTo>
                <a:close/>
              </a:path>
            </a:pathLst>
          </a:custGeom>
          <a:solidFill>
            <a:srgbClr val="00634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9" name="Picture 8" descr="SCC2014-white.png"/>
          <p:cNvPicPr/>
          <p:nvPr/>
        </p:nvPicPr>
        <p:blipFill>
          <a:blip r:embed="rId3" cstate="screen"/>
          <a:stretch>
            <a:fillRect/>
          </a:stretch>
        </p:blipFill>
        <p:spPr>
          <a:xfrm>
            <a:off x="8028384" y="5796216"/>
            <a:ext cx="876025" cy="820995"/>
          </a:xfrm>
          <a:prstGeom prst="rect">
            <a:avLst/>
          </a:prstGeom>
        </p:spPr>
      </p:pic>
      <p:sp>
        <p:nvSpPr>
          <p:cNvPr id="10" name="Title 9"/>
          <p:cNvSpPr>
            <a:spLocks noGrp="1"/>
          </p:cNvSpPr>
          <p:nvPr>
            <p:ph type="ctrTitle"/>
          </p:nvPr>
        </p:nvSpPr>
        <p:spPr>
          <a:xfrm>
            <a:off x="395536" y="548681"/>
            <a:ext cx="8208912" cy="1296144"/>
          </a:xfrm>
        </p:spPr>
        <p:txBody>
          <a:bodyPr>
            <a:normAutofit/>
          </a:bodyPr>
          <a:lstStyle/>
          <a:p>
            <a:r>
              <a:rPr lang="en-GB" sz="4000" dirty="0" smtClean="0"/>
              <a:t>Children’s Services</a:t>
            </a:r>
            <a:endParaRPr lang="en-GB" sz="4000" dirty="0"/>
          </a:p>
        </p:txBody>
      </p:sp>
      <p:sp>
        <p:nvSpPr>
          <p:cNvPr id="11" name="Subtitle 10"/>
          <p:cNvSpPr>
            <a:spLocks noGrp="1"/>
          </p:cNvSpPr>
          <p:nvPr>
            <p:ph type="subTitle" idx="1"/>
          </p:nvPr>
        </p:nvSpPr>
        <p:spPr>
          <a:xfrm>
            <a:off x="539552" y="1988840"/>
            <a:ext cx="7776864" cy="4176464"/>
          </a:xfrm>
        </p:spPr>
        <p:txBody>
          <a:bodyPr>
            <a:normAutofit/>
          </a:bodyPr>
          <a:lstStyle/>
          <a:p>
            <a:r>
              <a:rPr lang="en-GB" sz="2000" b="1" u="sng" dirty="0" smtClean="0">
                <a:solidFill>
                  <a:schemeClr val="tx1"/>
                </a:solidFill>
              </a:rPr>
              <a:t>Child Protection – there are concerns that a child has suffered or at risk of suffering significant harm</a:t>
            </a:r>
          </a:p>
          <a:p>
            <a:endParaRPr lang="en-GB" sz="2000" b="1" dirty="0" smtClean="0">
              <a:solidFill>
                <a:schemeClr val="tx1"/>
              </a:solidFill>
            </a:endParaRPr>
          </a:p>
          <a:p>
            <a:r>
              <a:rPr lang="en-GB" sz="2000" dirty="0" smtClean="0">
                <a:solidFill>
                  <a:schemeClr val="tx1"/>
                </a:solidFill>
              </a:rPr>
              <a:t>No absolute criteria but consideration to:</a:t>
            </a:r>
          </a:p>
          <a:p>
            <a:pPr>
              <a:buFont typeface="Arial" pitchFamily="34" charset="0"/>
              <a:buChar char="•"/>
            </a:pPr>
            <a:r>
              <a:rPr lang="en-GB" sz="2000" dirty="0" smtClean="0">
                <a:solidFill>
                  <a:schemeClr val="tx1"/>
                </a:solidFill>
              </a:rPr>
              <a:t> Severity of ill-treatment</a:t>
            </a:r>
          </a:p>
          <a:p>
            <a:pPr>
              <a:buFont typeface="Arial" pitchFamily="34" charset="0"/>
              <a:buChar char="•"/>
            </a:pPr>
            <a:r>
              <a:rPr lang="en-GB" sz="2000" dirty="0" smtClean="0">
                <a:solidFill>
                  <a:schemeClr val="tx1"/>
                </a:solidFill>
              </a:rPr>
              <a:t> Duration and frequency </a:t>
            </a:r>
          </a:p>
          <a:p>
            <a:pPr>
              <a:buFont typeface="Arial" pitchFamily="34" charset="0"/>
              <a:buChar char="•"/>
            </a:pPr>
            <a:r>
              <a:rPr lang="en-GB" sz="2000" dirty="0" smtClean="0">
                <a:solidFill>
                  <a:schemeClr val="tx1"/>
                </a:solidFill>
              </a:rPr>
              <a:t> The extent of premeditation</a:t>
            </a:r>
          </a:p>
          <a:p>
            <a:endParaRPr lang="en-GB" sz="2000" dirty="0" smtClean="0">
              <a:solidFill>
                <a:schemeClr val="tx1"/>
              </a:solidFill>
            </a:endParaRPr>
          </a:p>
          <a:p>
            <a:r>
              <a:rPr lang="en-GB" sz="2000" dirty="0" smtClean="0">
                <a:solidFill>
                  <a:schemeClr val="tx1"/>
                </a:solidFill>
              </a:rPr>
              <a:t>Abuse and neglect can occur via infliction of harm, or failure to act to prevent harm; could be caused by parents, carer’s, family members or other children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1932</TotalTime>
  <Words>3689</Words>
  <Application>Microsoft Office PowerPoint</Application>
  <PresentationFormat>On-screen Show (4:3)</PresentationFormat>
  <Paragraphs>387</Paragraphs>
  <Slides>41</Slides>
  <Notes>13</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Overview of Surrey MASH</vt:lpstr>
      <vt:lpstr>Aims</vt:lpstr>
      <vt:lpstr>Children Act 1989</vt:lpstr>
      <vt:lpstr>Children Act 2004</vt:lpstr>
      <vt:lpstr>Human Rights Act 1998</vt:lpstr>
      <vt:lpstr>Parental Responsibility</vt:lpstr>
      <vt:lpstr>Children’s Services</vt:lpstr>
      <vt:lpstr>Children’s Services</vt:lpstr>
      <vt:lpstr>Children’s Services</vt:lpstr>
      <vt:lpstr>Working Together 2013 &amp; 2015</vt:lpstr>
      <vt:lpstr>Early Help</vt:lpstr>
      <vt:lpstr>Early Help</vt:lpstr>
      <vt:lpstr>Levels of Need</vt:lpstr>
      <vt:lpstr>Levels of Need</vt:lpstr>
      <vt:lpstr>What does this mean for you?</vt:lpstr>
      <vt:lpstr>Surrey MASH – Surrey’s one front door</vt:lpstr>
      <vt:lpstr>Surrey MASH – who &amp; what</vt:lpstr>
      <vt:lpstr>Surrey MASH – who &amp; what</vt:lpstr>
      <vt:lpstr>Surrey MASH – what do we do?</vt:lpstr>
      <vt:lpstr>Surrey MASH – what do we do?</vt:lpstr>
      <vt:lpstr>Surrey MASH – what do we do?</vt:lpstr>
      <vt:lpstr>Importance of Health Referrals</vt:lpstr>
      <vt:lpstr>Telephone Referrals – what we will ask you?</vt:lpstr>
      <vt:lpstr>Telephone Referrals – what we will ask you?</vt:lpstr>
      <vt:lpstr>MARF’s</vt:lpstr>
      <vt:lpstr>Signs of Safety</vt:lpstr>
      <vt:lpstr>Signs of Safety</vt:lpstr>
      <vt:lpstr>Referral Outcomes</vt:lpstr>
      <vt:lpstr>MASH Enquiry</vt:lpstr>
      <vt:lpstr>MASH Enquiry</vt:lpstr>
      <vt:lpstr>MASH Enquiry</vt:lpstr>
      <vt:lpstr>MASH Journey – challenges</vt:lpstr>
      <vt:lpstr>MASH journey – achievements &amp; developments</vt:lpstr>
      <vt:lpstr>MASH journey – achievements &amp; developments</vt:lpstr>
      <vt:lpstr>MASH journey – current challenges</vt:lpstr>
      <vt:lpstr>MASH journey – next steps</vt:lpstr>
      <vt:lpstr>How you can help us?</vt:lpstr>
      <vt:lpstr>Good Example</vt:lpstr>
      <vt:lpstr>Contact</vt:lpstr>
      <vt:lpstr>Contact</vt:lpstr>
      <vt:lpstr>Links</vt:lpstr>
    </vt:vector>
  </TitlesOfParts>
  <Company>Surrey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RNeale</dc:creator>
  <cp:lastModifiedBy>dstevens01</cp:lastModifiedBy>
  <cp:revision>138</cp:revision>
  <dcterms:created xsi:type="dcterms:W3CDTF">2014-03-28T10:25:23Z</dcterms:created>
  <dcterms:modified xsi:type="dcterms:W3CDTF">2018-06-15T08:30:09Z</dcterms:modified>
</cp:coreProperties>
</file>