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sldIdLst>
    <p:sldId id="260" r:id="rId2"/>
    <p:sldId id="272" r:id="rId3"/>
    <p:sldId id="280" r:id="rId4"/>
    <p:sldId id="268" r:id="rId5"/>
    <p:sldId id="270" r:id="rId6"/>
    <p:sldId id="271" r:id="rId7"/>
    <p:sldId id="269" r:id="rId8"/>
    <p:sldId id="274" r:id="rId9"/>
    <p:sldId id="275" r:id="rId10"/>
    <p:sldId id="276" r:id="rId11"/>
    <p:sldId id="277" r:id="rId12"/>
    <p:sldId id="278" r:id="rId13"/>
    <p:sldId id="288" r:id="rId14"/>
    <p:sldId id="293" r:id="rId15"/>
    <p:sldId id="294" r:id="rId16"/>
    <p:sldId id="295" r:id="rId17"/>
    <p:sldId id="279" r:id="rId18"/>
    <p:sldId id="287" r:id="rId19"/>
    <p:sldId id="289" r:id="rId20"/>
    <p:sldId id="284" r:id="rId21"/>
    <p:sldId id="290" r:id="rId22"/>
    <p:sldId id="297" r:id="rId23"/>
    <p:sldId id="291" r:id="rId24"/>
    <p:sldId id="296" r:id="rId25"/>
    <p:sldId id="281" r:id="rId26"/>
    <p:sldId id="282" r:id="rId27"/>
    <p:sldId id="283" r:id="rId28"/>
    <p:sldId id="285" r:id="rId29"/>
    <p:sldId id="286" r:id="rId30"/>
    <p:sldId id="26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2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35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7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2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4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7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9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0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C72-38CF-429D-AB3C-1263374F8013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5EFAEBCA-0264-43F9-81FF-7E69E7AFEEF5}" type="datetimeFigureOut">
              <a:rPr lang="en-GB" smtClean="0">
                <a:solidFill>
                  <a:srgbClr val="073E87"/>
                </a:solidFill>
              </a:rPr>
              <a:pPr defTabSz="914400"/>
              <a:t>03/11/2017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150E3C72-38CF-429D-AB3C-1263374F8013}" type="slidenum">
              <a:rPr lang="en-GB" smtClean="0">
                <a:solidFill>
                  <a:srgbClr val="073E87"/>
                </a:solidFill>
              </a:rPr>
              <a:pPr defTabSz="91440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7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ttingthesickchild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Recognising the Sick Child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Dr Mark Evans</a:t>
            </a:r>
          </a:p>
          <a:p>
            <a:r>
              <a:rPr lang="en-GB" dirty="0" smtClean="0"/>
              <a:t>Consultant Paediatrician</a:t>
            </a:r>
          </a:p>
          <a:p>
            <a:r>
              <a:rPr lang="en-GB" dirty="0" smtClean="0"/>
              <a:t>Royal Surrey County Hospital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feel 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87133"/>
            <a:ext cx="5943600" cy="35159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472744"/>
            <a:ext cx="3657600" cy="262729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Temperature of Skin</a:t>
            </a:r>
          </a:p>
          <a:p>
            <a:endParaRPr lang="en-GB" sz="2000" dirty="0"/>
          </a:p>
          <a:p>
            <a:r>
              <a:rPr lang="en-GB" sz="2000" dirty="0" smtClean="0"/>
              <a:t>Check the Pulse</a:t>
            </a:r>
          </a:p>
          <a:p>
            <a:endParaRPr lang="en-GB" sz="2000" dirty="0"/>
          </a:p>
          <a:p>
            <a:r>
              <a:rPr lang="en-GB" sz="2000" dirty="0" smtClean="0"/>
              <a:t>Check Capillary Refill</a:t>
            </a:r>
          </a:p>
        </p:txBody>
      </p:sp>
    </p:spTree>
    <p:extLst>
      <p:ext uri="{BB962C8B-B14F-4D97-AF65-F5344CB8AC3E}">
        <p14:creationId xmlns:p14="http://schemas.microsoft.com/office/powerpoint/2010/main" val="13180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ABC Approach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3" y="1661375"/>
            <a:ext cx="4762500" cy="38250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8"/>
            <a:ext cx="3657600" cy="327660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1800" dirty="0" smtClean="0"/>
              <a:t>A = Airway</a:t>
            </a:r>
          </a:p>
          <a:p>
            <a:endParaRPr lang="en-GB" sz="1800" dirty="0"/>
          </a:p>
          <a:p>
            <a:r>
              <a:rPr lang="en-GB" sz="1800" dirty="0" smtClean="0"/>
              <a:t>B = Breathing</a:t>
            </a:r>
          </a:p>
          <a:p>
            <a:endParaRPr lang="en-GB" sz="1800" dirty="0"/>
          </a:p>
          <a:p>
            <a:r>
              <a:rPr lang="en-GB" sz="1800" dirty="0" smtClean="0"/>
              <a:t>C = Circulation</a:t>
            </a:r>
          </a:p>
          <a:p>
            <a:endParaRPr lang="en-GB" sz="1800" dirty="0"/>
          </a:p>
          <a:p>
            <a:r>
              <a:rPr lang="en-GB" sz="1800" dirty="0" smtClean="0"/>
              <a:t>(D = Disability)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5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RASHES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1" y="1661376"/>
            <a:ext cx="5881991" cy="39409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8"/>
            <a:ext cx="3657600" cy="339251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1800" dirty="0" smtClean="0"/>
              <a:t>Most Rashes are benign but</a:t>
            </a:r>
          </a:p>
          <a:p>
            <a:r>
              <a:rPr lang="en-GB" sz="1800" dirty="0" smtClean="0"/>
              <a:t>CHECK FOR BLANCHING</a:t>
            </a:r>
          </a:p>
          <a:p>
            <a:endParaRPr lang="en-GB" sz="1800" dirty="0" smtClean="0"/>
          </a:p>
          <a:p>
            <a:r>
              <a:rPr lang="en-GB" sz="1800" dirty="0" smtClean="0"/>
              <a:t>Toxic  v  Non-toxic rashes</a:t>
            </a:r>
          </a:p>
          <a:p>
            <a:r>
              <a:rPr lang="en-GB" sz="1800" dirty="0" smtClean="0"/>
              <a:t>Check for oral lesions</a:t>
            </a:r>
          </a:p>
          <a:p>
            <a:r>
              <a:rPr lang="en-GB" sz="1800" dirty="0" smtClean="0"/>
              <a:t>Check the palms and soles</a:t>
            </a:r>
          </a:p>
          <a:p>
            <a:r>
              <a:rPr lang="en-GB" sz="1800" dirty="0" smtClean="0"/>
              <a:t>Check the genital area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RASHES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1126522"/>
            <a:ext cx="4005329" cy="48175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Keep at home or acute referral ?</a:t>
            </a:r>
          </a:p>
          <a:p>
            <a:r>
              <a:rPr lang="en-GB" sz="2800" dirty="0" smtClean="0"/>
              <a:t>Chickenpox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07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RASHES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68" y="1126522"/>
            <a:ext cx="3456437" cy="48175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246291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sz="3000" dirty="0" smtClean="0"/>
              <a:t>Keep at home or acute referral ?</a:t>
            </a:r>
          </a:p>
          <a:p>
            <a:r>
              <a:rPr lang="en-GB" sz="3000" dirty="0" smtClean="0"/>
              <a:t>Henoch-</a:t>
            </a:r>
            <a:r>
              <a:rPr lang="en-GB" sz="3000" dirty="0" err="1" smtClean="0"/>
              <a:t>Schonlein</a:t>
            </a:r>
            <a:r>
              <a:rPr lang="en-GB" sz="3000" dirty="0" smtClean="0"/>
              <a:t> Purpura</a:t>
            </a:r>
            <a:endParaRPr lang="en-GB" sz="30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81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RASHES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0" y="1712890"/>
            <a:ext cx="5908145" cy="36833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478111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sz="3300" dirty="0" smtClean="0"/>
              <a:t>Keep at home or acute referral ? </a:t>
            </a:r>
          </a:p>
          <a:p>
            <a:r>
              <a:rPr lang="en-GB" sz="3300" dirty="0" smtClean="0"/>
              <a:t>Staphylococcal Scalded Skin Syndrome</a:t>
            </a:r>
            <a:endParaRPr lang="en-GB" sz="33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96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RASHES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903037"/>
            <a:ext cx="4069723" cy="51121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47811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800" dirty="0" smtClean="0"/>
              <a:t>Keep at home or acute referral ?</a:t>
            </a:r>
          </a:p>
          <a:p>
            <a:r>
              <a:rPr lang="en-GB" sz="2800" dirty="0" smtClean="0"/>
              <a:t>Erythema </a:t>
            </a:r>
            <a:r>
              <a:rPr lang="en-GB" sz="2800" dirty="0" err="1" smtClean="0"/>
              <a:t>Multiforme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9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1416676"/>
            <a:ext cx="5559538" cy="4159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000" dirty="0" smtClean="0"/>
              <a:t>Diagnostic symptoms or signs that should heighten your concern and lower your threshold for referral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68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 </a:t>
            </a:r>
            <a:br>
              <a:rPr lang="en-GB" dirty="0" smtClean="0"/>
            </a:br>
            <a:r>
              <a:rPr lang="en-GB" dirty="0" smtClean="0"/>
              <a:t>SEPSIS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1242431"/>
            <a:ext cx="4739090" cy="47390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67584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Temp 38 or above at 0-3 months</a:t>
            </a:r>
          </a:p>
          <a:p>
            <a:r>
              <a:rPr lang="en-GB" dirty="0" smtClean="0"/>
              <a:t>Temp 39 or above at 6-12 months</a:t>
            </a:r>
          </a:p>
          <a:p>
            <a:r>
              <a:rPr lang="en-GB" dirty="0" smtClean="0"/>
              <a:t>Grunting or </a:t>
            </a:r>
            <a:r>
              <a:rPr lang="en-GB" dirty="0" err="1" smtClean="0"/>
              <a:t>tachypnoea</a:t>
            </a:r>
            <a:r>
              <a:rPr lang="en-GB" dirty="0" smtClean="0"/>
              <a:t> &gt; 60 bpm</a:t>
            </a:r>
          </a:p>
          <a:p>
            <a:r>
              <a:rPr lang="en-GB" dirty="0" smtClean="0"/>
              <a:t>Pale / mottled / blue / ashen skin</a:t>
            </a:r>
          </a:p>
          <a:p>
            <a:r>
              <a:rPr lang="en-GB" dirty="0" smtClean="0"/>
              <a:t>Dry mucous membranes and poor urine output</a:t>
            </a:r>
          </a:p>
          <a:p>
            <a:r>
              <a:rPr lang="en-GB" dirty="0" smtClean="0"/>
              <a:t>Bulging fontanelle or neck stiffness</a:t>
            </a:r>
          </a:p>
          <a:p>
            <a:r>
              <a:rPr lang="en-GB" dirty="0" smtClean="0"/>
              <a:t>Seizures or any focal neurology</a:t>
            </a:r>
          </a:p>
          <a:p>
            <a:r>
              <a:rPr lang="en-GB" dirty="0" smtClean="0"/>
              <a:t>Decreased conscious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AMBER FLAGS</a:t>
            </a:r>
            <a:br>
              <a:rPr lang="en-GB" dirty="0" smtClean="0"/>
            </a:br>
            <a:r>
              <a:rPr lang="en-GB" dirty="0" smtClean="0"/>
              <a:t>SEPSIS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9" y="1262130"/>
            <a:ext cx="6044544" cy="4198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25084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Fever for 5 or more days</a:t>
            </a:r>
          </a:p>
          <a:p>
            <a:r>
              <a:rPr lang="en-GB" dirty="0" smtClean="0"/>
              <a:t>History of pallor</a:t>
            </a:r>
          </a:p>
          <a:p>
            <a:r>
              <a:rPr lang="en-GB" dirty="0" err="1" smtClean="0"/>
              <a:t>Tachypnoea</a:t>
            </a:r>
            <a:r>
              <a:rPr lang="en-GB" dirty="0" smtClean="0"/>
              <a:t> &gt; 50 at 6-12 months</a:t>
            </a:r>
          </a:p>
          <a:p>
            <a:r>
              <a:rPr lang="en-GB" dirty="0" err="1" smtClean="0"/>
              <a:t>Tachypnoea</a:t>
            </a:r>
            <a:r>
              <a:rPr lang="en-GB" dirty="0" smtClean="0"/>
              <a:t> &gt; 40 at &gt; 12 months</a:t>
            </a:r>
          </a:p>
          <a:p>
            <a:r>
              <a:rPr lang="en-GB" dirty="0" smtClean="0"/>
              <a:t>Reduced feeding</a:t>
            </a:r>
          </a:p>
          <a:p>
            <a:r>
              <a:rPr lang="en-GB" dirty="0" smtClean="0"/>
              <a:t>Miserable and sleepy</a:t>
            </a:r>
          </a:p>
          <a:p>
            <a:r>
              <a:rPr lang="en-GB" dirty="0" smtClean="0"/>
              <a:t>Not weight-bearing / using limb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Sick or Well ?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989675"/>
            <a:ext cx="3644721" cy="48596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Obviously very well 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70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FLAGS BRONCHIOLITIS (</a:t>
            </a:r>
            <a:r>
              <a:rPr lang="en-GB" dirty="0" err="1" smtClean="0"/>
              <a:t>n.i.c.e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2" y="1301573"/>
            <a:ext cx="4602082" cy="43651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395470"/>
            <a:ext cx="3657600" cy="285863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Apnoea or cyanosis (dial 999)</a:t>
            </a:r>
          </a:p>
          <a:p>
            <a:r>
              <a:rPr lang="en-GB" sz="1800" dirty="0" smtClean="0"/>
              <a:t>Worsening work of breathing</a:t>
            </a:r>
          </a:p>
          <a:p>
            <a:r>
              <a:rPr lang="en-GB" sz="1800" dirty="0" smtClean="0"/>
              <a:t>Fluid intake &lt; 50% of normal</a:t>
            </a:r>
          </a:p>
          <a:p>
            <a:r>
              <a:rPr lang="en-GB" sz="1800" dirty="0" smtClean="0"/>
              <a:t>Exhaustion (less interactive)</a:t>
            </a:r>
          </a:p>
          <a:p>
            <a:endParaRPr lang="en-GB" sz="1800" dirty="0" smtClean="0"/>
          </a:p>
          <a:p>
            <a:r>
              <a:rPr lang="en-GB" sz="1800" dirty="0" smtClean="0"/>
              <a:t>Make sure parents know the red flag symptoms and signs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32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</a:t>
            </a:r>
            <a:br>
              <a:rPr lang="en-GB" dirty="0" smtClean="0"/>
            </a:br>
            <a:r>
              <a:rPr lang="en-GB" dirty="0" smtClean="0"/>
              <a:t>CARDIOVASCULAR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685800"/>
            <a:ext cx="5308600" cy="530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78460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Cyanosis (measure the O2 </a:t>
            </a:r>
            <a:r>
              <a:rPr lang="en-GB" dirty="0" err="1" smtClean="0"/>
              <a:t>sats</a:t>
            </a:r>
            <a:r>
              <a:rPr lang="en-GB" dirty="0" smtClean="0"/>
              <a:t>)</a:t>
            </a:r>
          </a:p>
          <a:p>
            <a:r>
              <a:rPr lang="en-GB" dirty="0" smtClean="0"/>
              <a:t>Poor feeding and slow weight gain</a:t>
            </a:r>
          </a:p>
          <a:p>
            <a:r>
              <a:rPr lang="en-GB" dirty="0" smtClean="0"/>
              <a:t>Persistent </a:t>
            </a:r>
            <a:r>
              <a:rPr lang="en-GB" dirty="0" err="1" smtClean="0"/>
              <a:t>tachypnoea</a:t>
            </a:r>
            <a:r>
              <a:rPr lang="en-GB" dirty="0" smtClean="0"/>
              <a:t> &amp; recession</a:t>
            </a:r>
          </a:p>
          <a:p>
            <a:r>
              <a:rPr lang="en-GB" dirty="0" smtClean="0"/>
              <a:t>Pallor, sweating, hepatomegaly</a:t>
            </a:r>
          </a:p>
          <a:p>
            <a:r>
              <a:rPr lang="en-GB" dirty="0" smtClean="0"/>
              <a:t>Loud murmur with symptoms</a:t>
            </a:r>
          </a:p>
          <a:p>
            <a:r>
              <a:rPr lang="en-GB" dirty="0" smtClean="0"/>
              <a:t>Exertional chest pain in older child</a:t>
            </a:r>
            <a:endParaRPr lang="en-GB" dirty="0"/>
          </a:p>
          <a:p>
            <a:r>
              <a:rPr lang="en-GB" dirty="0" err="1" smtClean="0"/>
              <a:t>Synocopal</a:t>
            </a:r>
            <a:r>
              <a:rPr lang="en-GB" dirty="0" smtClean="0"/>
              <a:t> episodes on exertion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8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</a:t>
            </a:r>
            <a:br>
              <a:rPr lang="en-GB" dirty="0" smtClean="0"/>
            </a:br>
            <a:r>
              <a:rPr lang="en-GB" dirty="0" smtClean="0"/>
              <a:t>PAEDIATRIC ECG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9" y="1275008"/>
            <a:ext cx="6027294" cy="42535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318778"/>
          </a:xfrm>
        </p:spPr>
        <p:txBody>
          <a:bodyPr/>
          <a:lstStyle/>
          <a:p>
            <a:endParaRPr lang="en-GB" dirty="0" smtClean="0"/>
          </a:p>
          <a:p>
            <a:r>
              <a:rPr lang="en-GB" sz="2400" dirty="0" smtClean="0"/>
              <a:t>What condition does this ECG show ?</a:t>
            </a:r>
          </a:p>
          <a:p>
            <a:r>
              <a:rPr lang="en-GB" sz="2400" dirty="0" err="1" smtClean="0"/>
              <a:t>Brugada</a:t>
            </a:r>
            <a:r>
              <a:rPr lang="en-GB" sz="2400" dirty="0" smtClean="0"/>
              <a:t> Syndrome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21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</a:t>
            </a:r>
            <a:br>
              <a:rPr lang="en-GB" dirty="0" smtClean="0"/>
            </a:br>
            <a:r>
              <a:rPr lang="en-GB" dirty="0" smtClean="0"/>
              <a:t>GASTROINTESTINAL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42" y="685800"/>
            <a:ext cx="3963783" cy="56475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78460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Projectile vomiting in infancy</a:t>
            </a:r>
          </a:p>
          <a:p>
            <a:r>
              <a:rPr lang="en-GB" dirty="0" smtClean="0"/>
              <a:t>Bilious vomiting at any age</a:t>
            </a:r>
          </a:p>
          <a:p>
            <a:r>
              <a:rPr lang="en-GB" dirty="0" smtClean="0"/>
              <a:t>Suspected intussusception</a:t>
            </a:r>
          </a:p>
          <a:p>
            <a:r>
              <a:rPr lang="en-GB" dirty="0" smtClean="0"/>
              <a:t>Chronic diarrhoea with FTT</a:t>
            </a:r>
          </a:p>
          <a:p>
            <a:r>
              <a:rPr lang="en-GB" dirty="0" smtClean="0"/>
              <a:t>Pain and tenderness in the RIF</a:t>
            </a:r>
          </a:p>
          <a:p>
            <a:r>
              <a:rPr lang="en-GB" dirty="0" smtClean="0"/>
              <a:t>Rectal bleeding (not constipated)</a:t>
            </a:r>
          </a:p>
          <a:p>
            <a:r>
              <a:rPr lang="en-GB" dirty="0" smtClean="0"/>
              <a:t>Bloody diarrhoea (stool c/s </a:t>
            </a:r>
            <a:r>
              <a:rPr lang="en-GB" dirty="0" err="1" smtClean="0"/>
              <a:t>neg</a:t>
            </a:r>
            <a:r>
              <a:rPr lang="en-GB" dirty="0" smtClean="0"/>
              <a:t>)</a:t>
            </a:r>
          </a:p>
          <a:p>
            <a:r>
              <a:rPr lang="en-GB" dirty="0" smtClean="0"/>
              <a:t>GI symptoms with weight loss</a:t>
            </a:r>
          </a:p>
          <a:p>
            <a:r>
              <a:rPr lang="en-GB" dirty="0" smtClean="0"/>
              <a:t>Inguinal hernia (always refer)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1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 NEUROLOGICAL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852850"/>
            <a:ext cx="4195352" cy="52517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44" y="2433084"/>
            <a:ext cx="3657600" cy="3671502"/>
          </a:xfrm>
        </p:spPr>
        <p:txBody>
          <a:bodyPr>
            <a:normAutofit/>
          </a:bodyPr>
          <a:lstStyle/>
          <a:p>
            <a:r>
              <a:rPr lang="en-GB" dirty="0" smtClean="0"/>
              <a:t>Early morning headaches</a:t>
            </a:r>
          </a:p>
          <a:p>
            <a:r>
              <a:rPr lang="en-GB" dirty="0" smtClean="0"/>
              <a:t>Daily headache with vomiting</a:t>
            </a:r>
          </a:p>
          <a:p>
            <a:r>
              <a:rPr lang="en-GB" dirty="0" smtClean="0"/>
              <a:t>New strabismus in an older child</a:t>
            </a:r>
          </a:p>
          <a:p>
            <a:r>
              <a:rPr lang="en-GB" dirty="0" smtClean="0"/>
              <a:t>Loss of balance or unsteady gait</a:t>
            </a:r>
          </a:p>
          <a:p>
            <a:r>
              <a:rPr lang="en-GB" dirty="0" smtClean="0"/>
              <a:t>Cranial nerve palsies</a:t>
            </a:r>
          </a:p>
          <a:p>
            <a:r>
              <a:rPr lang="en-GB" dirty="0" err="1" smtClean="0"/>
              <a:t>Papilloedema</a:t>
            </a:r>
            <a:r>
              <a:rPr lang="en-GB" dirty="0" smtClean="0"/>
              <a:t> on </a:t>
            </a:r>
            <a:r>
              <a:rPr lang="en-GB" dirty="0" err="1" smtClean="0"/>
              <a:t>fundoscopy</a:t>
            </a:r>
            <a:endParaRPr lang="en-GB" dirty="0" smtClean="0"/>
          </a:p>
          <a:p>
            <a:r>
              <a:rPr lang="en-GB" dirty="0" smtClean="0"/>
              <a:t>Focal neurological signs</a:t>
            </a:r>
          </a:p>
          <a:p>
            <a:r>
              <a:rPr lang="en-GB" dirty="0" smtClean="0"/>
              <a:t>Developmental delay</a:t>
            </a:r>
          </a:p>
          <a:p>
            <a:r>
              <a:rPr lang="en-GB" dirty="0" smtClean="0"/>
              <a:t>Regression of motor milestones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5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 - Trauma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51083"/>
            <a:ext cx="5943600" cy="37325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90311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000" dirty="0" smtClean="0"/>
              <a:t>LOC for more than 2 mins</a:t>
            </a:r>
          </a:p>
          <a:p>
            <a:r>
              <a:rPr lang="en-GB" sz="2000" dirty="0" smtClean="0"/>
              <a:t>Altered conscious level now</a:t>
            </a:r>
          </a:p>
          <a:p>
            <a:r>
              <a:rPr lang="en-GB" sz="2000" dirty="0" smtClean="0"/>
              <a:t>Bleeding not under control</a:t>
            </a:r>
          </a:p>
          <a:p>
            <a:r>
              <a:rPr lang="en-GB" sz="2000" dirty="0" smtClean="0"/>
              <a:t>Limb-threatening injury</a:t>
            </a:r>
          </a:p>
          <a:p>
            <a:r>
              <a:rPr lang="en-GB" sz="2000" dirty="0" smtClean="0"/>
              <a:t>Burns – area and depth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54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 oncological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26524"/>
            <a:ext cx="5943600" cy="40074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838719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2000" dirty="0" smtClean="0"/>
              <a:t>Extreme Pallor</a:t>
            </a:r>
          </a:p>
          <a:p>
            <a:r>
              <a:rPr lang="en-GB" sz="2000" dirty="0" err="1" smtClean="0"/>
              <a:t>Petechiae</a:t>
            </a:r>
            <a:r>
              <a:rPr lang="en-GB" sz="2000" dirty="0" smtClean="0"/>
              <a:t> or Purpuric Rash</a:t>
            </a:r>
          </a:p>
          <a:p>
            <a:r>
              <a:rPr lang="en-GB" sz="2000" dirty="0" smtClean="0"/>
              <a:t>Hepatosplenomegaly</a:t>
            </a:r>
          </a:p>
          <a:p>
            <a:r>
              <a:rPr lang="en-GB" sz="2000" dirty="0" smtClean="0"/>
              <a:t>Abdominal Mass</a:t>
            </a:r>
            <a:endParaRPr lang="en-GB" sz="2000" dirty="0"/>
          </a:p>
          <a:p>
            <a:r>
              <a:rPr lang="en-GB" sz="2000" dirty="0" smtClean="0"/>
              <a:t>Fever following recent chemotherapy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37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 Psychiatric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6" y="1326524"/>
            <a:ext cx="6052683" cy="40310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675846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Deliberate Self-Harm</a:t>
            </a:r>
          </a:p>
          <a:p>
            <a:r>
              <a:rPr lang="en-GB" sz="2000" dirty="0" smtClean="0"/>
              <a:t>	(OD v cutting)</a:t>
            </a:r>
            <a:endParaRPr lang="en-GB" sz="2000" dirty="0"/>
          </a:p>
          <a:p>
            <a:r>
              <a:rPr lang="en-GB" sz="2000" dirty="0" smtClean="0"/>
              <a:t>Eating Disorders</a:t>
            </a:r>
          </a:p>
          <a:p>
            <a:r>
              <a:rPr lang="en-GB" sz="2000" dirty="0" smtClean="0"/>
              <a:t>	(Junior MARSIPAN)</a:t>
            </a:r>
          </a:p>
          <a:p>
            <a:r>
              <a:rPr lang="en-GB" sz="2000" dirty="0" smtClean="0"/>
              <a:t>Acute Psychosis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03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</a:t>
            </a:r>
            <a:br>
              <a:rPr lang="en-GB" dirty="0" smtClean="0"/>
            </a:br>
            <a:r>
              <a:rPr lang="en-GB" dirty="0" smtClean="0"/>
              <a:t>child abuse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6" y="801710"/>
            <a:ext cx="3633073" cy="530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53803"/>
            <a:ext cx="3657600" cy="341290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Injury does not fit explanation</a:t>
            </a:r>
          </a:p>
          <a:p>
            <a:r>
              <a:rPr lang="en-GB" sz="1800" dirty="0" smtClean="0"/>
              <a:t>Changing explanation</a:t>
            </a:r>
          </a:p>
          <a:p>
            <a:r>
              <a:rPr lang="en-GB" sz="1800" dirty="0" smtClean="0"/>
              <a:t>Pattern of injuries suspicious</a:t>
            </a:r>
          </a:p>
          <a:p>
            <a:r>
              <a:rPr lang="en-GB" sz="1800" dirty="0" smtClean="0"/>
              <a:t>Injuries of different ages</a:t>
            </a:r>
          </a:p>
          <a:p>
            <a:r>
              <a:rPr lang="en-GB" sz="1800" dirty="0" err="1" smtClean="0"/>
              <a:t>Pathognomic</a:t>
            </a:r>
            <a:r>
              <a:rPr lang="en-GB" sz="1800" dirty="0" smtClean="0"/>
              <a:t> presentation</a:t>
            </a:r>
          </a:p>
          <a:p>
            <a:r>
              <a:rPr lang="en-GB" sz="1800" dirty="0" smtClean="0"/>
              <a:t>Delayed presentation</a:t>
            </a:r>
          </a:p>
          <a:p>
            <a:r>
              <a:rPr lang="en-GB" sz="1800" dirty="0" smtClean="0"/>
              <a:t>Disclosure by the child</a:t>
            </a:r>
          </a:p>
          <a:p>
            <a:r>
              <a:rPr lang="en-GB" sz="1800" dirty="0" smtClean="0"/>
              <a:t>Known to Children’s Services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76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on your toes for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648496"/>
            <a:ext cx="5468193" cy="39022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340996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1900" dirty="0" smtClean="0"/>
              <a:t>Sepsis in babies &lt; 3 months</a:t>
            </a:r>
          </a:p>
          <a:p>
            <a:r>
              <a:rPr lang="en-GB" sz="1900" dirty="0" smtClean="0"/>
              <a:t>Possible Intussusception</a:t>
            </a:r>
          </a:p>
          <a:p>
            <a:r>
              <a:rPr lang="en-GB" sz="1900" dirty="0" smtClean="0"/>
              <a:t>N.A.I. in a non-mobile child</a:t>
            </a:r>
          </a:p>
          <a:p>
            <a:r>
              <a:rPr lang="en-GB" sz="1900" dirty="0" smtClean="0"/>
              <a:t>Children with a persistent limp</a:t>
            </a:r>
            <a:endParaRPr lang="en-GB" sz="1900" dirty="0"/>
          </a:p>
          <a:p>
            <a:r>
              <a:rPr lang="en-GB" sz="1900" dirty="0" smtClean="0"/>
              <a:t>D.K.A. presenting as S.O.B.</a:t>
            </a:r>
          </a:p>
          <a:p>
            <a:r>
              <a:rPr lang="en-GB" sz="1900" dirty="0" smtClean="0"/>
              <a:t>Early signs of raised I.C.P.</a:t>
            </a:r>
          </a:p>
          <a:p>
            <a:r>
              <a:rPr lang="en-GB" sz="1900" dirty="0" smtClean="0"/>
              <a:t>Syncope related to exercise</a:t>
            </a:r>
          </a:p>
          <a:p>
            <a:r>
              <a:rPr lang="en-GB" sz="1900" dirty="0" smtClean="0"/>
              <a:t>Metabolic conditions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7611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Sick or Well ?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9" y="1622738"/>
            <a:ext cx="5340943" cy="36318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800" dirty="0" smtClean="0"/>
              <a:t>Obviously very sick !</a:t>
            </a:r>
          </a:p>
          <a:p>
            <a:r>
              <a:rPr lang="en-GB" sz="2800" dirty="0" smtClean="0"/>
              <a:t>Meningococcal septicaemia</a:t>
            </a:r>
          </a:p>
        </p:txBody>
      </p:sp>
    </p:spTree>
    <p:extLst>
      <p:ext uri="{BB962C8B-B14F-4D97-AF65-F5344CB8AC3E}">
        <p14:creationId xmlns:p14="http://schemas.microsoft.com/office/powerpoint/2010/main" val="12968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Any questions ?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63244"/>
            <a:ext cx="5943600" cy="45537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Sick or Well ?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49" y="685800"/>
            <a:ext cx="3535527" cy="530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748567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2800" dirty="0" smtClean="0"/>
              <a:t>Not very well……...</a:t>
            </a:r>
          </a:p>
          <a:p>
            <a:r>
              <a:rPr lang="en-GB" sz="2800" dirty="0"/>
              <a:t>b</a:t>
            </a:r>
            <a:r>
              <a:rPr lang="en-GB" sz="2800" dirty="0" smtClean="0"/>
              <a:t>ut not very sick !</a:t>
            </a:r>
          </a:p>
          <a:p>
            <a:endParaRPr lang="en-GB" sz="2800" dirty="0"/>
          </a:p>
          <a:p>
            <a:r>
              <a:rPr lang="en-GB" sz="2800" dirty="0" smtClean="0"/>
              <a:t>Home or Hospital ?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6953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Spotting the sick child website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4" y="788831"/>
            <a:ext cx="5514975" cy="53833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sz="1800" dirty="0" smtClean="0">
                <a:hlinkClick r:id="rId3"/>
              </a:rPr>
              <a:t>www.spottingthesickchild.com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A collaboration between the </a:t>
            </a:r>
            <a:r>
              <a:rPr lang="en-GB" sz="1800" dirty="0" err="1" smtClean="0"/>
              <a:t>Dept</a:t>
            </a:r>
            <a:r>
              <a:rPr lang="en-GB" sz="1800" dirty="0" smtClean="0"/>
              <a:t> of Health and RCPCH to help health care professionals spot children with serious illness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989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Traffic light system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6074"/>
            <a:ext cx="5435530" cy="59704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28045"/>
            <a:ext cx="3657600" cy="312956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sz="1800" dirty="0" smtClean="0"/>
          </a:p>
          <a:p>
            <a:r>
              <a:rPr lang="en-GB" sz="1800" dirty="0" smtClean="0"/>
              <a:t>Green  –  Low Risk  (watch)</a:t>
            </a:r>
          </a:p>
          <a:p>
            <a:endParaRPr lang="en-GB" sz="1800" dirty="0"/>
          </a:p>
          <a:p>
            <a:r>
              <a:rPr lang="en-GB" sz="1800" dirty="0" smtClean="0"/>
              <a:t>Amber –  Intermediate (refer)</a:t>
            </a:r>
          </a:p>
          <a:p>
            <a:endParaRPr lang="en-GB" sz="1800" dirty="0"/>
          </a:p>
          <a:p>
            <a:r>
              <a:rPr lang="en-GB" sz="1800" dirty="0" smtClean="0"/>
              <a:t>Red      –  High Risk  (999)</a:t>
            </a:r>
          </a:p>
        </p:txBody>
      </p:sp>
    </p:spTree>
    <p:extLst>
      <p:ext uri="{BB962C8B-B14F-4D97-AF65-F5344CB8AC3E}">
        <p14:creationId xmlns:p14="http://schemas.microsoft.com/office/powerpoint/2010/main" val="32114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reaching for the </a:t>
            </a:r>
            <a:r>
              <a:rPr lang="en-GB" dirty="0" err="1" smtClean="0"/>
              <a:t>sthethoscope</a:t>
            </a:r>
            <a:r>
              <a:rPr lang="en-GB" dirty="0" smtClean="0"/>
              <a:t> -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300766"/>
            <a:ext cx="4404577" cy="44045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44" y="2421227"/>
            <a:ext cx="3657600" cy="2871989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sz="3200" dirty="0" smtClean="0"/>
              <a:t>What Can You See ?</a:t>
            </a:r>
          </a:p>
          <a:p>
            <a:endParaRPr lang="en-GB" sz="3200" dirty="0" smtClean="0"/>
          </a:p>
          <a:p>
            <a:r>
              <a:rPr lang="en-GB" sz="3200" dirty="0" smtClean="0"/>
              <a:t>What Can You Hear ?</a:t>
            </a:r>
          </a:p>
          <a:p>
            <a:endParaRPr lang="en-GB" sz="3200" dirty="0" smtClean="0"/>
          </a:p>
          <a:p>
            <a:r>
              <a:rPr lang="en-GB" sz="3200" dirty="0" smtClean="0"/>
              <a:t>What Can you Feel?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see 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87132"/>
            <a:ext cx="5943600" cy="35416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163652"/>
            <a:ext cx="3657600" cy="3065172"/>
          </a:xfrm>
        </p:spPr>
        <p:txBody>
          <a:bodyPr>
            <a:normAutofit/>
          </a:bodyPr>
          <a:lstStyle/>
          <a:p>
            <a:r>
              <a:rPr lang="en-GB" sz="2100" dirty="0" err="1" smtClean="0"/>
              <a:t>Tachypnoea</a:t>
            </a:r>
            <a:endParaRPr lang="en-GB" sz="2100" dirty="0" smtClean="0"/>
          </a:p>
          <a:p>
            <a:r>
              <a:rPr lang="en-GB" sz="2100" dirty="0" smtClean="0"/>
              <a:t>Cyanosis</a:t>
            </a:r>
          </a:p>
          <a:p>
            <a:r>
              <a:rPr lang="en-GB" sz="2100" dirty="0" smtClean="0"/>
              <a:t>Chest retractions</a:t>
            </a:r>
          </a:p>
          <a:p>
            <a:r>
              <a:rPr lang="en-GB" sz="2100" dirty="0" smtClean="0"/>
              <a:t>Decreased consciousness</a:t>
            </a:r>
          </a:p>
          <a:p>
            <a:r>
              <a:rPr lang="en-GB" sz="2100" dirty="0" smtClean="0"/>
              <a:t>Rashes</a:t>
            </a:r>
          </a:p>
          <a:p>
            <a:r>
              <a:rPr lang="en-GB" sz="2100" dirty="0" smtClean="0"/>
              <a:t>Level of Hydration</a:t>
            </a:r>
          </a:p>
        </p:txBody>
      </p:sp>
    </p:spTree>
    <p:extLst>
      <p:ext uri="{BB962C8B-B14F-4D97-AF65-F5344CB8AC3E}">
        <p14:creationId xmlns:p14="http://schemas.microsoft.com/office/powerpoint/2010/main" val="33072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hear?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0" y="1519707"/>
            <a:ext cx="5943600" cy="38808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87735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000" dirty="0" smtClean="0"/>
              <a:t>Abnormal cry</a:t>
            </a:r>
          </a:p>
          <a:p>
            <a:r>
              <a:rPr lang="en-GB" sz="2000" dirty="0" smtClean="0"/>
              <a:t>Cough</a:t>
            </a:r>
          </a:p>
          <a:p>
            <a:r>
              <a:rPr lang="en-GB" sz="2000" dirty="0" smtClean="0"/>
              <a:t>Stridor</a:t>
            </a:r>
          </a:p>
          <a:p>
            <a:r>
              <a:rPr lang="en-GB" sz="2000" dirty="0" smtClean="0"/>
              <a:t>Wheeze</a:t>
            </a:r>
          </a:p>
          <a:p>
            <a:r>
              <a:rPr lang="en-GB" sz="2000" dirty="0" smtClean="0"/>
              <a:t>Nothing (not always good!)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58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676</TotalTime>
  <Words>638</Words>
  <Application>Microsoft Office PowerPoint</Application>
  <PresentationFormat>Custom</PresentationFormat>
  <Paragraphs>197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Slice</vt:lpstr>
      <vt:lpstr>Recognising the Sick Child</vt:lpstr>
      <vt:lpstr>Sick or Well ?</vt:lpstr>
      <vt:lpstr>Sick or Well ?</vt:lpstr>
      <vt:lpstr>Sick or Well ?</vt:lpstr>
      <vt:lpstr>Spotting the sick child website</vt:lpstr>
      <vt:lpstr>Traffic light system</vt:lpstr>
      <vt:lpstr>Before reaching for the sthethoscope -</vt:lpstr>
      <vt:lpstr>What can you see ?</vt:lpstr>
      <vt:lpstr>WHAT can you hear?</vt:lpstr>
      <vt:lpstr>What can you feel ?</vt:lpstr>
      <vt:lpstr>ABC Approach</vt:lpstr>
      <vt:lpstr>RASHES</vt:lpstr>
      <vt:lpstr>RASHES</vt:lpstr>
      <vt:lpstr>RASHES</vt:lpstr>
      <vt:lpstr>RASHES</vt:lpstr>
      <vt:lpstr>RASHES</vt:lpstr>
      <vt:lpstr>RED FLAGS</vt:lpstr>
      <vt:lpstr>RED FLAGS  SEPSIS</vt:lpstr>
      <vt:lpstr>AMBER FLAGS SEPSIS</vt:lpstr>
      <vt:lpstr>RED FLAGS BRONCHIOLITIS (n.i.c.e)</vt:lpstr>
      <vt:lpstr>RED FLAGS CARDIOVASCULAR</vt:lpstr>
      <vt:lpstr>RED FLAGS PAEDIATRIC ECG</vt:lpstr>
      <vt:lpstr>RED FLAGS GASTROINTESTINAL</vt:lpstr>
      <vt:lpstr>RED FLAGS NEUROLOGICAL</vt:lpstr>
      <vt:lpstr>RED FLAGS - Trauma</vt:lpstr>
      <vt:lpstr>Red flags oncological</vt:lpstr>
      <vt:lpstr>Red flags Psychiatric</vt:lpstr>
      <vt:lpstr>Red flags child abuse</vt:lpstr>
      <vt:lpstr>Be on your toes for</vt:lpstr>
      <vt:lpstr>Any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Recognising the Sick Child</dc:title>
  <dc:creator>Mark Evans</dc:creator>
  <cp:lastModifiedBy>dstevens01</cp:lastModifiedBy>
  <cp:revision>52</cp:revision>
  <dcterms:created xsi:type="dcterms:W3CDTF">2015-12-09T13:30:55Z</dcterms:created>
  <dcterms:modified xsi:type="dcterms:W3CDTF">2017-11-03T10:59:37Z</dcterms:modified>
</cp:coreProperties>
</file>