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sldIdLst>
    <p:sldId id="257" r:id="rId3"/>
    <p:sldId id="266" r:id="rId4"/>
    <p:sldId id="271" r:id="rId5"/>
    <p:sldId id="270" r:id="rId6"/>
    <p:sldId id="264" r:id="rId7"/>
    <p:sldId id="267" r:id="rId8"/>
    <p:sldId id="268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76D0CE-4120-4DB9-82B6-3855F97FC632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6B426-CB38-41EB-82F5-CC62B648B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5466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610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7AF8B-4452-4454-9555-1570BD372A13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3034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5FD481-193E-4AE3-A1D5-A396AAD2AED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07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26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36096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357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710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831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37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8773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40341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097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79540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275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36096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24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34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7025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6794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712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3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36096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3609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85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36096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67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4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2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6048672" cy="501650"/>
          </a:xfrm>
          <a:prstGeom prst="rect">
            <a:avLst/>
          </a:prstGeom>
        </p:spPr>
        <p:txBody>
          <a:bodyPr/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69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6792"/>
            <a:ext cx="8229600" cy="45693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 descr="C:\Users\owenlloyd\AppData\Local\Microsoft\Windows\Temporary Internet Files\Content.Word\Guildford and Waverley CCG col.jpg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580112" y="332656"/>
            <a:ext cx="3118872" cy="69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Footer Placeholder 4"/>
          <p:cNvSpPr txBox="1">
            <a:spLocks/>
          </p:cNvSpPr>
          <p:nvPr/>
        </p:nvSpPr>
        <p:spPr>
          <a:xfrm>
            <a:off x="0" y="6356350"/>
            <a:ext cx="5580112" cy="501650"/>
          </a:xfrm>
          <a:prstGeom prst="rect">
            <a:avLst/>
          </a:prstGeom>
          <a:solidFill>
            <a:srgbClr val="0072C6"/>
          </a:solidFill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endParaRPr lang="en-GB" sz="2000" b="1" dirty="0" smtClean="0">
              <a:solidFill>
                <a:prstClr val="white"/>
              </a:solidFill>
              <a:latin typeface="Calibri"/>
            </a:endParaRPr>
          </a:p>
          <a:p>
            <a:pPr>
              <a:defRPr/>
            </a:pPr>
            <a:r>
              <a:rPr lang="en-GB" sz="2000" b="1" dirty="0" smtClean="0">
                <a:solidFill>
                  <a:prstClr val="white"/>
                </a:solidFill>
                <a:latin typeface="Calibri"/>
              </a:rPr>
              <a:t>Shaping healthcare … for you and your family</a:t>
            </a:r>
          </a:p>
          <a:p>
            <a:pPr>
              <a:defRPr/>
            </a:pPr>
            <a:endParaRPr lang="en-GB" sz="2000" b="1" dirty="0">
              <a:solidFill>
                <a:prstClr val="white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879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2C3F267-CD82-4BA0-8861-2FA97657F804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21/09/2018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9DAE31E-E87A-4221-A8CF-28CCC49849E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24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sc-tr.macmillaneducation@nhs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hyperlink" Target="mailto:debbie.bell@cancer.org.uk" TargetMode="External"/><Relationship Id="rId4" Type="http://schemas.openxmlformats.org/officeDocument/2006/relationships/hyperlink" Target="mailto:alessandra.dale@nhs.net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54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sz="5000" b="1" dirty="0" smtClean="0">
                <a:solidFill>
                  <a:srgbClr val="0070C0"/>
                </a:solidFill>
              </a:rPr>
              <a:t>Education </a:t>
            </a:r>
            <a:r>
              <a:rPr lang="en-GB" sz="5000" b="1" dirty="0">
                <a:solidFill>
                  <a:srgbClr val="0070C0"/>
                </a:solidFill>
              </a:rPr>
              <a:t>Half Day </a:t>
            </a:r>
            <a:br>
              <a:rPr lang="en-GB" sz="5000" b="1" dirty="0">
                <a:solidFill>
                  <a:srgbClr val="0070C0"/>
                </a:solidFill>
              </a:rPr>
            </a:br>
            <a:r>
              <a:rPr lang="en-GB" sz="5000" b="1" dirty="0">
                <a:solidFill>
                  <a:srgbClr val="0070C0"/>
                </a:solidFill>
              </a:rPr>
              <a:t>CCG Update</a:t>
            </a:r>
            <a:endParaRPr lang="en-GB" sz="30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GB" sz="3000" b="1" dirty="0" smtClean="0"/>
          </a:p>
          <a:p>
            <a:pPr marL="0" indent="0" algn="ctr">
              <a:buNone/>
            </a:pPr>
            <a:r>
              <a:rPr lang="en-GB" sz="3000" b="1" dirty="0" smtClean="0"/>
              <a:t>Thursday, 20 September 2018</a:t>
            </a:r>
            <a:endParaRPr lang="en-GB" sz="3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7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8921"/>
            <a:ext cx="8229600" cy="1440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smtClean="0"/>
              <a:t>Dr Sophie Norris</a:t>
            </a:r>
          </a:p>
          <a:p>
            <a:endParaRPr lang="en-GB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solidFill>
                  <a:srgbClr val="0070C0"/>
                </a:solidFill>
              </a:rPr>
              <a:t>Dementia Update</a:t>
            </a:r>
            <a:endParaRPr lang="en-GB" sz="5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090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>
                <a:solidFill>
                  <a:srgbClr val="0070C0"/>
                </a:solidFill>
              </a:rPr>
              <a:t>Advice </a:t>
            </a:r>
            <a:r>
              <a:rPr lang="en-GB" sz="5400" dirty="0">
                <a:solidFill>
                  <a:srgbClr val="0070C0"/>
                </a:solidFill>
              </a:rPr>
              <a:t>and </a:t>
            </a:r>
            <a:r>
              <a:rPr lang="en-GB" sz="5400" dirty="0" smtClean="0">
                <a:solidFill>
                  <a:srgbClr val="0070C0"/>
                </a:solidFill>
              </a:rPr>
              <a:t>Guidance Update</a:t>
            </a:r>
            <a:endParaRPr lang="en-GB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96344"/>
          </a:xfrm>
        </p:spPr>
        <p:txBody>
          <a:bodyPr/>
          <a:lstStyle/>
          <a:p>
            <a:r>
              <a:rPr lang="en-GB" dirty="0" smtClean="0"/>
              <a:t>The following table </a:t>
            </a:r>
            <a:r>
              <a:rPr lang="en-GB" dirty="0"/>
              <a:t>shows the specialties that are available at ASPH, RSCH or at other providers</a:t>
            </a:r>
          </a:p>
          <a:p>
            <a:r>
              <a:rPr lang="en-GB" dirty="0" smtClean="0"/>
              <a:t>The table </a:t>
            </a:r>
            <a:r>
              <a:rPr lang="en-GB" dirty="0"/>
              <a:t>also shows the response times for the specialties live at RSCH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EEBD0-5393-4803-A86B-3BF5552CC2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44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72" y="1988840"/>
            <a:ext cx="8385348" cy="1800200"/>
          </a:xfrm>
        </p:spPr>
        <p:txBody>
          <a:bodyPr>
            <a:normAutofit/>
          </a:bodyPr>
          <a:lstStyle/>
          <a:p>
            <a:endParaRPr lang="en-GB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66412"/>
              </p:ext>
            </p:extLst>
          </p:nvPr>
        </p:nvGraphicFramePr>
        <p:xfrm>
          <a:off x="0" y="-5"/>
          <a:ext cx="9143999" cy="6864864"/>
        </p:xfrm>
        <a:graphic>
          <a:graphicData uri="http://schemas.openxmlformats.org/drawingml/2006/table">
            <a:tbl>
              <a:tblPr firstRow="1" firstCol="1" bandRow="1"/>
              <a:tblGrid>
                <a:gridCol w="4587483"/>
                <a:gridCol w="898920"/>
                <a:gridCol w="954155"/>
                <a:gridCol w="954155"/>
                <a:gridCol w="1749286"/>
              </a:tblGrid>
              <a:tr h="4446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Advice and Guidance</a:t>
                      </a:r>
                      <a:r>
                        <a:rPr lang="en-GB" sz="1100" baseline="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Specialties</a:t>
                      </a: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ASPH Status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RSCH Status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Average response days at RSCH</a:t>
                      </a:r>
                      <a:endParaRPr lang="en-GB" sz="11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</a:tr>
              <a:tr h="230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Allergy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Audiology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Cardiology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Children’s &amp; Adolescent Services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i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(Paediatrics at ASPH)</a:t>
                      </a:r>
                      <a:endParaRPr lang="en-GB" sz="10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Dermatology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SUSPENDED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Diabetic Medicine</a:t>
                      </a:r>
                      <a:endParaRPr lang="en-GB" sz="10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Dietetics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Endocrinology &amp; Metabolic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Medicine</a:t>
                      </a:r>
                      <a:endParaRPr lang="en-GB" sz="1000" b="1" i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ENT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Geriatric Medicine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37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GI and Liver (Medicine and Surgery)/Gastroenterology </a:t>
                      </a:r>
                      <a:r>
                        <a:rPr lang="en-GB" sz="8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8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Gastroenterology, Upper GI Surgery or Colorectal Surgery at ASPH or General Surgery at RSCH)</a:t>
                      </a:r>
                      <a:endParaRPr lang="en-GB" sz="9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Gynaecology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Haematology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(Clinical Haematology at</a:t>
                      </a:r>
                      <a:r>
                        <a:rPr lang="en-GB" sz="800" b="0" i="1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ASPH)</a:t>
                      </a:r>
                      <a:endParaRPr lang="en-GB" sz="8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SUSPENDED</a:t>
                      </a: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LIVE</a:t>
                      </a: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30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i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Immunology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available</a:t>
                      </a: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LIVE</a:t>
                      </a: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yet used</a:t>
                      </a: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30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Mental Health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Investigating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Neurology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Ophthalmology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Oral &amp; Maxillofacial Surgery</a:t>
                      </a:r>
                      <a:endParaRPr lang="en-GB" sz="1000" b="1" i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Orthopaedics</a:t>
                      </a:r>
                      <a:r>
                        <a:rPr lang="en-GB" sz="1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800" b="0" i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800" b="0" i="1" dirty="0" smtClean="0">
                          <a:solidFill>
                            <a:schemeClr val="tx1"/>
                          </a:solidFill>
                          <a:effectLst/>
                        </a:rPr>
                        <a:t>Trauma</a:t>
                      </a:r>
                      <a:r>
                        <a:rPr lang="en-GB" sz="800" b="0" i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and Orthopaedics </a:t>
                      </a:r>
                      <a:r>
                        <a:rPr lang="en-GB" sz="800" b="0" i="1" dirty="0" smtClean="0">
                          <a:solidFill>
                            <a:schemeClr val="tx1"/>
                          </a:solidFill>
                          <a:effectLst/>
                        </a:rPr>
                        <a:t>at ASPH)</a:t>
                      </a:r>
                      <a:endParaRPr lang="en-GB" sz="10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Pain Management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30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Physiotherapy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yet used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Respiratory Medicine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Rheumatology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30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Sleep Medicine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Not yet used</a:t>
                      </a: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Surgery </a:t>
                      </a:r>
                      <a:r>
                        <a:rPr lang="en-GB" sz="10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– Breast </a:t>
                      </a:r>
                      <a:endParaRPr lang="en-GB" sz="10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Surgery – Not Otherwise Specified</a:t>
                      </a:r>
                      <a:endParaRPr lang="en-GB" sz="100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smtClean="0">
                          <a:solidFill>
                            <a:schemeClr val="tx1"/>
                          </a:solidFill>
                          <a:effectLst/>
                        </a:rPr>
                        <a:t>Urology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2020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Vascular Surgery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LIVE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</a:tr>
              <a:tr h="230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Plastics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</a:tr>
              <a:tr h="2300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dirty="0" smtClean="0">
                          <a:solidFill>
                            <a:schemeClr val="tx1"/>
                          </a:solidFill>
                          <a:effectLst/>
                        </a:rPr>
                        <a:t>Renal/Nephrology</a:t>
                      </a:r>
                      <a:endParaRPr lang="en-GB" sz="1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Not available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Investigating</a:t>
                      </a:r>
                      <a:endParaRPr lang="en-GB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468" marR="57468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95836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694" y="1916832"/>
            <a:ext cx="8229600" cy="1800200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 </a:t>
            </a:r>
            <a:r>
              <a:rPr lang="en-GB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End of Life Care Update</a:t>
            </a:r>
            <a:endParaRPr lang="en-GB" sz="5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45" y="6472062"/>
            <a:ext cx="495075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Shaping healthcare for you … and your family</a:t>
            </a:r>
          </a:p>
        </p:txBody>
      </p:sp>
      <p:pic>
        <p:nvPicPr>
          <p:cNvPr id="6" name="officeArt object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228184" y="5805264"/>
            <a:ext cx="2552700" cy="6604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DD97E-D902-40F7-A123-6D7EEEDFD77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3139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CCG Cancer Integrated Assessment Framework (IAF) Rating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CCG rating provides a snapshot of how performance on cancer compares with other CCGs, and whether the CCG is meeting national ambitions.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4000" i="1" dirty="0" smtClean="0"/>
          </a:p>
          <a:p>
            <a:pPr marL="0" indent="0">
              <a:buNone/>
            </a:pPr>
            <a:endParaRPr lang="en-GB" sz="4000" i="1" dirty="0" smtClean="0"/>
          </a:p>
          <a:p>
            <a:pPr marL="0" indent="0">
              <a:buNone/>
            </a:pPr>
            <a:r>
              <a:rPr lang="en-GB" sz="4000" i="1" dirty="0" smtClean="0"/>
              <a:t>Thank you for all you do to achieve early diagnosis, and support people living with and beyond cancer in Guildford &amp; Waverley.</a:t>
            </a:r>
            <a:endParaRPr lang="en-GB" sz="40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1857375"/>
            <a:ext cx="8235950" cy="314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0280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Cancer – education opportunities &amp; support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GB" sz="7400" dirty="0" smtClean="0"/>
              <a:t>Royal Surrey’s Macmillan Practice Educators’ learning and development offer includes:</a:t>
            </a:r>
          </a:p>
          <a:p>
            <a:pPr lvl="1"/>
            <a:r>
              <a:rPr lang="en-GB" sz="7400" dirty="0" smtClean="0"/>
              <a:t>Training courses e.g. cancer awareness programme, sage and thyme</a:t>
            </a:r>
          </a:p>
          <a:p>
            <a:pPr lvl="1"/>
            <a:r>
              <a:rPr lang="en-GB" sz="7400" dirty="0" smtClean="0"/>
              <a:t>Oncology journal club: Twitter @</a:t>
            </a:r>
            <a:r>
              <a:rPr lang="en-GB" sz="7400" dirty="0" err="1" smtClean="0"/>
              <a:t>OncJnlClub</a:t>
            </a:r>
            <a:endParaRPr lang="en-GB" sz="7400" dirty="0" smtClean="0"/>
          </a:p>
          <a:p>
            <a:pPr lvl="1"/>
            <a:r>
              <a:rPr lang="en-GB" sz="7400" dirty="0" smtClean="0"/>
              <a:t>Educational events e.g. breast cancer study day</a:t>
            </a:r>
          </a:p>
          <a:p>
            <a:pPr marL="457200" lvl="1" indent="0">
              <a:buNone/>
            </a:pPr>
            <a:r>
              <a:rPr lang="en-GB" sz="7400" dirty="0" smtClean="0"/>
              <a:t>Contact: </a:t>
            </a:r>
          </a:p>
          <a:p>
            <a:pPr marL="457200" lvl="1" indent="0">
              <a:buNone/>
            </a:pPr>
            <a:r>
              <a:rPr lang="en-GB" sz="7400" u="sng" dirty="0" smtClean="0">
                <a:hlinkClick r:id="rId3"/>
              </a:rPr>
              <a:t>rsc-tr.macmillaneducation@nhs.net</a:t>
            </a:r>
            <a:endParaRPr lang="en-GB" sz="7400" u="sng" dirty="0" smtClean="0"/>
          </a:p>
          <a:p>
            <a:pPr marL="457200" lvl="1" indent="0">
              <a:buNone/>
            </a:pPr>
            <a:r>
              <a:rPr lang="en-GB" sz="7400" dirty="0" smtClean="0"/>
              <a:t> </a:t>
            </a:r>
          </a:p>
          <a:p>
            <a:pPr fontAlgn="t"/>
            <a:r>
              <a:rPr lang="it-IT" sz="7400" dirty="0" smtClean="0"/>
              <a:t>Support and guidance – practice visits, etc</a:t>
            </a:r>
          </a:p>
          <a:p>
            <a:pPr marL="400050" lvl="1" indent="0" fontAlgn="t">
              <a:buNone/>
            </a:pPr>
            <a:r>
              <a:rPr lang="it-IT" sz="7400" dirty="0" smtClean="0"/>
              <a:t>Contact:</a:t>
            </a:r>
          </a:p>
          <a:p>
            <a:pPr marL="400050" lvl="1" indent="0" fontAlgn="t">
              <a:buNone/>
            </a:pPr>
            <a:r>
              <a:rPr lang="it-IT" sz="7400" dirty="0" smtClean="0"/>
              <a:t>Alessandra </a:t>
            </a:r>
            <a:r>
              <a:rPr lang="it-IT" sz="7400" dirty="0"/>
              <a:t>Dale, Macmillan </a:t>
            </a:r>
            <a:r>
              <a:rPr lang="it-IT" sz="7400" dirty="0" smtClean="0"/>
              <a:t>GP </a:t>
            </a:r>
          </a:p>
          <a:p>
            <a:pPr marL="400050" lvl="1" indent="0" fontAlgn="t">
              <a:buNone/>
            </a:pPr>
            <a:r>
              <a:rPr lang="it-IT" sz="7400" dirty="0" smtClean="0">
                <a:hlinkClick r:id="rId4"/>
              </a:rPr>
              <a:t>alessandra.dale@nhs.net</a:t>
            </a:r>
            <a:endParaRPr lang="it-IT" sz="7400" dirty="0" smtClean="0"/>
          </a:p>
          <a:p>
            <a:pPr marL="400050" lvl="1" indent="0" fontAlgn="t">
              <a:buNone/>
            </a:pPr>
            <a:r>
              <a:rPr lang="it-IT" sz="7400" dirty="0" smtClean="0"/>
              <a:t>and/or</a:t>
            </a:r>
          </a:p>
          <a:p>
            <a:pPr marL="400050" lvl="1" indent="0" fontAlgn="t">
              <a:buNone/>
            </a:pPr>
            <a:r>
              <a:rPr lang="it-IT" sz="7400" dirty="0" smtClean="0">
                <a:effectLst/>
              </a:rPr>
              <a:t>Debbie Bell, Cancer Research UK Facilitator</a:t>
            </a:r>
          </a:p>
          <a:p>
            <a:pPr marL="400050" lvl="1" indent="0" fontAlgn="t">
              <a:buNone/>
            </a:pPr>
            <a:r>
              <a:rPr lang="it-IT" sz="7400" dirty="0" smtClean="0">
                <a:hlinkClick r:id="rId5"/>
              </a:rPr>
              <a:t>debbie.bell@cancer.org.uk</a:t>
            </a:r>
            <a:endParaRPr lang="it-IT" sz="7400" dirty="0" smtClean="0"/>
          </a:p>
          <a:p>
            <a:pPr marL="0" indent="0" fontAlgn="t">
              <a:buNone/>
            </a:pPr>
            <a:endParaRPr lang="it-IT" dirty="0" smtClean="0">
              <a:effectLst/>
            </a:endParaRPr>
          </a:p>
          <a:p>
            <a:pPr marL="457200" lvl="1" indent="0">
              <a:buNone/>
            </a:pP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8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>
                <a:solidFill>
                  <a:srgbClr val="0070C0"/>
                </a:solidFill>
              </a:rPr>
              <a:t>Falls Prevention</a:t>
            </a:r>
            <a:endParaRPr lang="en-GB" sz="5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GB" dirty="0" smtClean="0"/>
              <a:t>A Guildford </a:t>
            </a:r>
            <a:r>
              <a:rPr lang="en-GB" dirty="0"/>
              <a:t>&amp; Waverley Falls Prevention </a:t>
            </a:r>
            <a:r>
              <a:rPr lang="en-GB" dirty="0" smtClean="0"/>
              <a:t>Pack has been developed for people who have had a fall, are fearful of falling or would like advice on falls prevention</a:t>
            </a:r>
          </a:p>
          <a:p>
            <a:r>
              <a:rPr lang="en-GB" dirty="0" smtClean="0"/>
              <a:t>The pack includes information on eating well, Lets Get Steady falls prevention sessions and general advice on falls prevention </a:t>
            </a:r>
          </a:p>
          <a:p>
            <a:r>
              <a:rPr lang="en-GB" dirty="0" smtClean="0"/>
              <a:t>The pack will be widely distributed to be handed to </a:t>
            </a:r>
            <a:r>
              <a:rPr lang="en-GB" dirty="0" err="1" smtClean="0"/>
              <a:t>to</a:t>
            </a:r>
            <a:r>
              <a:rPr lang="en-GB" dirty="0" smtClean="0"/>
              <a:t> patients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9279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NHSGWCCG Presentation1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>
          <a:defRPr sz="1200" b="1" dirty="0" smtClean="0">
            <a:latin typeface="Arial" pitchFamily="34" charset="0"/>
            <a:cs typeface="Arial" pitchFamily="34" charset="0"/>
          </a:defRPr>
        </a:defPPr>
      </a:lstStyle>
      <a:style>
        <a:lnRef idx="0">
          <a:schemeClr val="accent6"/>
        </a:lnRef>
        <a:fillRef idx="3">
          <a:schemeClr val="accent6"/>
        </a:fillRef>
        <a:effectRef idx="3">
          <a:schemeClr val="accent6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481</Words>
  <Application>Microsoft Office PowerPoint</Application>
  <PresentationFormat>On-screen Show (4:3)</PresentationFormat>
  <Paragraphs>178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NHSGWCCG Presentation1</vt:lpstr>
      <vt:lpstr>Office Theme</vt:lpstr>
      <vt:lpstr>PowerPoint Presentation</vt:lpstr>
      <vt:lpstr>Dementia Update</vt:lpstr>
      <vt:lpstr>Advice and Guidance Update</vt:lpstr>
      <vt:lpstr>PowerPoint Presentation</vt:lpstr>
      <vt:lpstr>Cancer and End of Life Care Update</vt:lpstr>
      <vt:lpstr>CCG Cancer Integrated Assessment Framework (IAF) Rating</vt:lpstr>
      <vt:lpstr>Cancer – education opportunities &amp; support</vt:lpstr>
      <vt:lpstr>Falls Prevention</vt:lpstr>
    </vt:vector>
  </TitlesOfParts>
  <Company>SECSU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Taylor</dc:creator>
  <cp:lastModifiedBy>dstevens01</cp:lastModifiedBy>
  <cp:revision>24</cp:revision>
  <dcterms:created xsi:type="dcterms:W3CDTF">2017-12-01T11:06:40Z</dcterms:created>
  <dcterms:modified xsi:type="dcterms:W3CDTF">2018-09-21T09:33:49Z</dcterms:modified>
</cp:coreProperties>
</file>