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29" r:id="rId2"/>
    <p:sldMasterId id="2147483841" r:id="rId3"/>
  </p:sldMasterIdLst>
  <p:notesMasterIdLst>
    <p:notesMasterId r:id="rId48"/>
  </p:notesMasterIdLst>
  <p:sldIdLst>
    <p:sldId id="256" r:id="rId4"/>
    <p:sldId id="398" r:id="rId5"/>
    <p:sldId id="391" r:id="rId6"/>
    <p:sldId id="363" r:id="rId7"/>
    <p:sldId id="257" r:id="rId8"/>
    <p:sldId id="259" r:id="rId9"/>
    <p:sldId id="258" r:id="rId10"/>
    <p:sldId id="272" r:id="rId11"/>
    <p:sldId id="271" r:id="rId12"/>
    <p:sldId id="277" r:id="rId13"/>
    <p:sldId id="278" r:id="rId14"/>
    <p:sldId id="288" r:id="rId15"/>
    <p:sldId id="287" r:id="rId16"/>
    <p:sldId id="291" r:id="rId17"/>
    <p:sldId id="299" r:id="rId18"/>
    <p:sldId id="364" r:id="rId19"/>
    <p:sldId id="366" r:id="rId20"/>
    <p:sldId id="297" r:id="rId21"/>
    <p:sldId id="293" r:id="rId22"/>
    <p:sldId id="298" r:id="rId23"/>
    <p:sldId id="367" r:id="rId24"/>
    <p:sldId id="301" r:id="rId25"/>
    <p:sldId id="292" r:id="rId26"/>
    <p:sldId id="300" r:id="rId27"/>
    <p:sldId id="368" r:id="rId28"/>
    <p:sldId id="294" r:id="rId29"/>
    <p:sldId id="289" r:id="rId30"/>
    <p:sldId id="290" r:id="rId31"/>
    <p:sldId id="302" r:id="rId32"/>
    <p:sldId id="303" r:id="rId33"/>
    <p:sldId id="304" r:id="rId34"/>
    <p:sldId id="305" r:id="rId35"/>
    <p:sldId id="306" r:id="rId36"/>
    <p:sldId id="307" r:id="rId37"/>
    <p:sldId id="309" r:id="rId38"/>
    <p:sldId id="310" r:id="rId39"/>
    <p:sldId id="395" r:id="rId40"/>
    <p:sldId id="396" r:id="rId41"/>
    <p:sldId id="397" r:id="rId42"/>
    <p:sldId id="311" r:id="rId43"/>
    <p:sldId id="312" r:id="rId44"/>
    <p:sldId id="392" r:id="rId45"/>
    <p:sldId id="393" r:id="rId46"/>
    <p:sldId id="39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68"/>
    <a:srgbClr val="15153F"/>
    <a:srgbClr val="333399"/>
    <a:srgbClr val="604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3D473-8492-49CC-865A-BE669D92D6C5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586F5-A89C-42A1-8BB8-9E208E66C5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10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1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585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10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903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11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158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12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776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13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365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14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222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15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692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16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057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17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825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A851CE7-21A3-4ADE-83BE-2B671D351C5D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18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19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256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5D76FA-D3E4-4024-83B0-55F2C6EB1E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902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20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686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21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570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22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7445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23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0310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24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4213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25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3929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26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6810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7762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28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2292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29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393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47A91A-ACCD-4FD4-9A37-19CCE1FE95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50875"/>
            <a:ext cx="4641850" cy="3481388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5133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30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5724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31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5724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32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5724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33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5724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34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5724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35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5724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36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5724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37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958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38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7192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39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739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E2CC5-8481-4BBF-968E-0A3A404D0C62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8560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468313"/>
            <a:ext cx="4572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40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0429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41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1607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42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6058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43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6387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44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664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5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770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6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59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7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290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776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86F5-A89C-42A1-8BB8-9E208E66C510}" type="slidenum">
              <a:rPr lang="en-GB" smtClean="0"/>
              <a:t>9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23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CC12-3E82-4BF2-A05C-2E143A5AFD1B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8FFD-FA81-465E-AAEB-A33C3F8DF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85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CC12-3E82-4BF2-A05C-2E143A5AFD1B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8FFD-FA81-465E-AAEB-A33C3F8DF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00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CC12-3E82-4BF2-A05C-2E143A5AFD1B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8FFD-FA81-465E-AAEB-A33C3F8DF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622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588F-EA09-4C53-AB70-CD939296179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9E83-6F03-409C-AD8B-EC8DFC48E38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429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588F-EA09-4C53-AB70-CD939296179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9E83-6F03-409C-AD8B-EC8DFC48E38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41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588F-EA09-4C53-AB70-CD939296179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9E83-6F03-409C-AD8B-EC8DFC48E38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88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588F-EA09-4C53-AB70-CD939296179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9E83-6F03-409C-AD8B-EC8DFC48E38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06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588F-EA09-4C53-AB70-CD939296179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9E83-6F03-409C-AD8B-EC8DFC48E38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34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588F-EA09-4C53-AB70-CD939296179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9E83-6F03-409C-AD8B-EC8DFC48E38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92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588F-EA09-4C53-AB70-CD939296179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9E83-6F03-409C-AD8B-EC8DFC48E38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4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588F-EA09-4C53-AB70-CD939296179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9E83-6F03-409C-AD8B-EC8DFC48E38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6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CC12-3E82-4BF2-A05C-2E143A5AFD1B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8FFD-FA81-465E-AAEB-A33C3F8DF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534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588F-EA09-4C53-AB70-CD939296179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9E83-6F03-409C-AD8B-EC8DFC48E38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70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588F-EA09-4C53-AB70-CD939296179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9E83-6F03-409C-AD8B-EC8DFC48E38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07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588F-EA09-4C53-AB70-CD939296179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9E83-6F03-409C-AD8B-EC8DFC48E38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27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CC12-3E82-4BF2-A05C-2E143A5AFD1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8FFD-FA81-465E-AAEB-A33C3F8DFF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64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CC12-3E82-4BF2-A05C-2E143A5AFD1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8FFD-FA81-465E-AAEB-A33C3F8DFF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34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CC12-3E82-4BF2-A05C-2E143A5AFD1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8FFD-FA81-465E-AAEB-A33C3F8DFF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5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CC12-3E82-4BF2-A05C-2E143A5AFD1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8FFD-FA81-465E-AAEB-A33C3F8DFF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55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CC12-3E82-4BF2-A05C-2E143A5AFD1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8FFD-FA81-465E-AAEB-A33C3F8DFF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68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CC12-3E82-4BF2-A05C-2E143A5AFD1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8FFD-FA81-465E-AAEB-A33C3F8DFF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40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CC12-3E82-4BF2-A05C-2E143A5AFD1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8FFD-FA81-465E-AAEB-A33C3F8DFF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3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CC12-3E82-4BF2-A05C-2E143A5AFD1B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8FFD-FA81-465E-AAEB-A33C3F8DF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062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CC12-3E82-4BF2-A05C-2E143A5AFD1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8FFD-FA81-465E-AAEB-A33C3F8DFF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75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CC12-3E82-4BF2-A05C-2E143A5AFD1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8FFD-FA81-465E-AAEB-A33C3F8DFF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85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CC12-3E82-4BF2-A05C-2E143A5AFD1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8FFD-FA81-465E-AAEB-A33C3F8DFF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38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CC12-3E82-4BF2-A05C-2E143A5AFD1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8FFD-FA81-465E-AAEB-A33C3F8DFF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183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E6EDA-FD46-4CDE-9F73-7E53CD9358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7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">
        <p:zoom/>
      </p:transition>
    </mc:Choice>
    <mc:Fallback xmlns="">
      <p:transition spd="slow" advClick="0" advTm="1000">
        <p:zo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CC12-3E82-4BF2-A05C-2E143A5AFD1B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8FFD-FA81-465E-AAEB-A33C3F8DF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51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CC12-3E82-4BF2-A05C-2E143A5AFD1B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8FFD-FA81-465E-AAEB-A33C3F8DF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6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CC12-3E82-4BF2-A05C-2E143A5AFD1B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8FFD-FA81-465E-AAEB-A33C3F8DF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39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CC12-3E82-4BF2-A05C-2E143A5AFD1B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8FFD-FA81-465E-AAEB-A33C3F8DF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33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CC12-3E82-4BF2-A05C-2E143A5AFD1B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8FFD-FA81-465E-AAEB-A33C3F8DF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23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CC12-3E82-4BF2-A05C-2E143A5AFD1B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8FFD-FA81-465E-AAEB-A33C3F8DF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35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6CC12-3E82-4BF2-A05C-2E143A5AFD1B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78FFD-FA81-465E-AAEB-A33C3F8DF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81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7588F-EA09-4C53-AB70-CD939296179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59E83-6F03-409C-AD8B-EC8DFC48E3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4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6CC12-3E82-4BF2-A05C-2E143A5AFD1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78FFD-FA81-465E-AAEB-A33C3F8DFF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8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gif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Diabetes Update and cardiovascular risk assessment</a:t>
            </a:r>
          </a:p>
        </p:txBody>
      </p:sp>
    </p:spTree>
    <p:extLst>
      <p:ext uri="{BB962C8B-B14F-4D97-AF65-F5344CB8AC3E}">
        <p14:creationId xmlns:p14="http://schemas.microsoft.com/office/powerpoint/2010/main" val="3066834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-152400" y="1066800"/>
            <a:ext cx="9296400" cy="532765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GB" sz="2800" b="1" dirty="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   </a:t>
            </a:r>
            <a:r>
              <a:rPr lang="en-GB" sz="2800" b="1" dirty="0">
                <a:solidFill>
                  <a:srgbClr val="660066"/>
                </a:solidFill>
                <a:ea typeface="ＭＳ Ｐゴシック" charset="0"/>
                <a:cs typeface="ＭＳ Ｐゴシック" charset="0"/>
              </a:rPr>
              <a:t>65 year old woman Type 2 diabetes, HbA1c 64mmol/</a:t>
            </a:r>
            <a:r>
              <a:rPr lang="en-GB" sz="2800" b="1" dirty="0" err="1">
                <a:solidFill>
                  <a:srgbClr val="660066"/>
                </a:solidFill>
                <a:ea typeface="ＭＳ Ｐゴシック" charset="0"/>
                <a:cs typeface="ＭＳ Ｐゴシック" charset="0"/>
              </a:rPr>
              <a:t>mol</a:t>
            </a:r>
            <a:r>
              <a:rPr lang="en-GB" sz="2800" b="1" dirty="0">
                <a:solidFill>
                  <a:srgbClr val="660066"/>
                </a:solidFill>
                <a:ea typeface="ＭＳ Ｐゴシック" charset="0"/>
                <a:cs typeface="ＭＳ Ｐゴシック" charset="0"/>
              </a:rPr>
              <a:t> on maximal oral Rx.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n-GB" sz="2800" b="1" dirty="0">
              <a:solidFill>
                <a:srgbClr val="660066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GB" sz="2800" b="1" dirty="0">
                <a:solidFill>
                  <a:srgbClr val="660066"/>
                </a:solidFill>
                <a:ea typeface="ＭＳ Ｐゴシック" charset="0"/>
                <a:cs typeface="ＭＳ Ｐゴシック" charset="0"/>
              </a:rPr>
              <a:t>    What are the benefits of starting insulin?</a:t>
            </a:r>
          </a:p>
          <a:p>
            <a:pPr lvl="2">
              <a:spcBef>
                <a:spcPts val="1200"/>
              </a:spcBef>
              <a:buFontTx/>
              <a:buNone/>
            </a:pPr>
            <a:endParaRPr lang="en-GB" sz="2000" b="1" dirty="0">
              <a:solidFill>
                <a:srgbClr val="6600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0" y="18891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b="1" dirty="0">
                <a:solidFill>
                  <a:srgbClr val="0000FF"/>
                </a:solidFill>
                <a:latin typeface="+mn-lt"/>
              </a:rPr>
              <a:t>Perspective Matters</a:t>
            </a:r>
            <a:endParaRPr lang="en-US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220663" y="1052513"/>
            <a:ext cx="8512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-152400" y="1066800"/>
            <a:ext cx="9296400" cy="532765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GB" sz="2800" b="1" dirty="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   </a:t>
            </a:r>
            <a:r>
              <a:rPr lang="en-GB" sz="2800" b="1" dirty="0">
                <a:solidFill>
                  <a:srgbClr val="660066"/>
                </a:solidFill>
                <a:ea typeface="ＭＳ Ｐゴシック" charset="0"/>
                <a:cs typeface="ＭＳ Ｐゴシック" charset="0"/>
              </a:rPr>
              <a:t>65 year old woman Type 2 diabetes, HbA1c 64mmol/</a:t>
            </a:r>
            <a:r>
              <a:rPr lang="en-GB" sz="2800" b="1" dirty="0" err="1">
                <a:solidFill>
                  <a:srgbClr val="660066"/>
                </a:solidFill>
                <a:ea typeface="ＭＳ Ｐゴシック" charset="0"/>
                <a:cs typeface="ＭＳ Ｐゴシック" charset="0"/>
              </a:rPr>
              <a:t>mol</a:t>
            </a:r>
            <a:r>
              <a:rPr lang="en-GB" sz="2800" b="1" dirty="0">
                <a:solidFill>
                  <a:srgbClr val="660066"/>
                </a:solidFill>
                <a:ea typeface="ＭＳ Ｐゴシック" charset="0"/>
                <a:cs typeface="ＭＳ Ｐゴシック" charset="0"/>
              </a:rPr>
              <a:t> on maximal oral Rx.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n-GB" sz="2800" b="1" dirty="0">
              <a:solidFill>
                <a:srgbClr val="660066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GB" sz="2800" b="1" dirty="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    </a:t>
            </a:r>
            <a:r>
              <a:rPr lang="en-GB" sz="2800" b="1" dirty="0">
                <a:solidFill>
                  <a:srgbClr val="660066"/>
                </a:solidFill>
                <a:ea typeface="ＭＳ Ｐゴシック" charset="0"/>
                <a:cs typeface="ＭＳ Ｐゴシック" charset="0"/>
              </a:rPr>
              <a:t>What are the “benefits” of starting insulin?</a:t>
            </a:r>
          </a:p>
          <a:p>
            <a:pPr lvl="2">
              <a:spcBef>
                <a:spcPts val="1200"/>
              </a:spcBef>
            </a:pPr>
            <a:r>
              <a:rPr lang="en-GB" sz="2800" b="1" dirty="0">
                <a:solidFill>
                  <a:srgbClr val="660066"/>
                </a:solidFill>
                <a:ea typeface="ＭＳ Ｐゴシック" charset="0"/>
                <a:cs typeface="ＭＳ Ｐゴシック" charset="0"/>
              </a:rPr>
              <a:t>4773</a:t>
            </a:r>
            <a:r>
              <a:rPr lang="en-GB" sz="2800" dirty="0">
                <a:solidFill>
                  <a:srgbClr val="660066"/>
                </a:solidFill>
                <a:ea typeface="ＭＳ Ｐゴシック" charset="0"/>
                <a:cs typeface="ＭＳ Ｐゴシック" charset="0"/>
              </a:rPr>
              <a:t> daily injections (13 years of treatment) yields 0.4 of a quality adjusted life year.</a:t>
            </a:r>
          </a:p>
          <a:p>
            <a:pPr lvl="2">
              <a:spcBef>
                <a:spcPts val="1200"/>
              </a:spcBef>
            </a:pPr>
            <a:r>
              <a:rPr lang="en-GB" sz="2800" b="1" dirty="0">
                <a:solidFill>
                  <a:srgbClr val="660066"/>
                </a:solidFill>
                <a:ea typeface="ＭＳ Ｐゴシック" charset="0"/>
                <a:cs typeface="ＭＳ Ｐゴシック" charset="0"/>
              </a:rPr>
              <a:t>366,600</a:t>
            </a:r>
            <a:r>
              <a:rPr lang="en-GB" sz="2800" dirty="0">
                <a:solidFill>
                  <a:srgbClr val="660066"/>
                </a:solidFill>
                <a:ea typeface="ＭＳ Ｐゴシック" charset="0"/>
                <a:cs typeface="ＭＳ Ｐゴシック" charset="0"/>
              </a:rPr>
              <a:t> injections (1000 years of treatment) to prevent one (non-fatal) myocardial infarction</a:t>
            </a:r>
          </a:p>
          <a:p>
            <a:pPr lvl="2">
              <a:spcBef>
                <a:spcPts val="1200"/>
              </a:spcBef>
            </a:pPr>
            <a:r>
              <a:rPr lang="en-GB" sz="2800" dirty="0">
                <a:solidFill>
                  <a:srgbClr val="660066"/>
                </a:solidFill>
                <a:ea typeface="ＭＳ Ｐゴシック" charset="0"/>
                <a:cs typeface="ＭＳ Ｐゴシック" charset="0"/>
              </a:rPr>
              <a:t>The risk of serious hypoglycaemia would be increased with insulin by 5% per year. </a:t>
            </a:r>
          </a:p>
          <a:p>
            <a:pPr marL="914400" lvl="2" indent="0">
              <a:spcBef>
                <a:spcPts val="1200"/>
              </a:spcBef>
              <a:buNone/>
            </a:pPr>
            <a:endParaRPr lang="en-GB" sz="2000" b="1" dirty="0">
              <a:solidFill>
                <a:srgbClr val="6600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0" y="18891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b="1" dirty="0">
                <a:solidFill>
                  <a:srgbClr val="0000FF"/>
                </a:solidFill>
                <a:latin typeface="+mn-lt"/>
              </a:rPr>
              <a:t>Perspective Matters</a:t>
            </a:r>
            <a:endParaRPr lang="en-US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220663" y="1052513"/>
            <a:ext cx="8512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5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Diabetes Treatments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Meet the Players….</a:t>
            </a:r>
          </a:p>
        </p:txBody>
      </p:sp>
    </p:spTree>
    <p:extLst>
      <p:ext uri="{BB962C8B-B14F-4D97-AF65-F5344CB8AC3E}">
        <p14:creationId xmlns:p14="http://schemas.microsoft.com/office/powerpoint/2010/main" val="292874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64" y="1060576"/>
            <a:ext cx="5452488" cy="490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7667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Metformin                                              </a:t>
            </a:r>
            <a:r>
              <a:rPr lang="en-GB" sz="3200" b="1" i="1" dirty="0" err="1"/>
              <a:t>Biguanide</a:t>
            </a:r>
            <a:r>
              <a:rPr lang="en-GB" sz="3200" b="1" dirty="0"/>
              <a:t>    </a:t>
            </a:r>
          </a:p>
        </p:txBody>
      </p:sp>
      <p:pic>
        <p:nvPicPr>
          <p:cNvPr id="6147" name="Picture 3" descr="C:\Users\Klaus Green\AppData\Local\Microsoft\Windows\Temporary Internet Files\Content.IE5\96AEX1QR\large-Bathroom-scale-0-14186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20" y="5661247"/>
            <a:ext cx="936104" cy="93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971600" y="6021288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432200" y="5575168"/>
            <a:ext cx="1080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/>
              <a:t>eGFR</a:t>
            </a:r>
            <a:r>
              <a:rPr lang="en-GB" sz="2800" b="1" dirty="0"/>
              <a:t>&lt;30</a:t>
            </a:r>
          </a:p>
        </p:txBody>
      </p:sp>
      <p:sp>
        <p:nvSpPr>
          <p:cNvPr id="6" name="Minus 5"/>
          <p:cNvSpPr/>
          <p:nvPr/>
        </p:nvSpPr>
        <p:spPr>
          <a:xfrm rot="18815277">
            <a:off x="7180172" y="5656177"/>
            <a:ext cx="1584176" cy="792088"/>
          </a:xfrm>
          <a:prstGeom prst="mathMinus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79606" y="1628800"/>
            <a:ext cx="120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PPM £3.20</a:t>
            </a:r>
          </a:p>
        </p:txBody>
      </p:sp>
    </p:spTree>
    <p:extLst>
      <p:ext uri="{BB962C8B-B14F-4D97-AF65-F5344CB8AC3E}">
        <p14:creationId xmlns:p14="http://schemas.microsoft.com/office/powerpoint/2010/main" val="1071830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0776"/>
            <a:ext cx="4384236" cy="609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4964" y="49789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Gliclazide                                             </a:t>
            </a:r>
            <a:r>
              <a:rPr lang="en-GB" sz="3200" b="1" i="1" dirty="0"/>
              <a:t>Sulfonylurea</a:t>
            </a:r>
            <a:r>
              <a:rPr lang="en-GB" sz="3200" b="1" dirty="0"/>
              <a:t>    </a:t>
            </a:r>
          </a:p>
        </p:txBody>
      </p:sp>
      <p:pic>
        <p:nvPicPr>
          <p:cNvPr id="5" name="Picture 3" descr="C:\Users\Klaus Green\AppData\Local\Microsoft\Windows\Temporary Internet Files\Content.IE5\96AEX1QR\large-Bathroom-scale-0-14186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661247"/>
            <a:ext cx="936104" cy="93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 rot="10800000">
            <a:off x="7992380" y="6021285"/>
            <a:ext cx="288032" cy="455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37112"/>
            <a:ext cx="1080842" cy="88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4964" y="1628800"/>
            <a:ext cx="120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PPM £3.20</a:t>
            </a:r>
          </a:p>
        </p:txBody>
      </p:sp>
    </p:spTree>
    <p:extLst>
      <p:ext uri="{BB962C8B-B14F-4D97-AF65-F5344CB8AC3E}">
        <p14:creationId xmlns:p14="http://schemas.microsoft.com/office/powerpoint/2010/main" val="399626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964" y="49789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Pioglitazone/                                                </a:t>
            </a:r>
            <a:r>
              <a:rPr lang="en-GB" sz="3200" b="1" i="1" dirty="0" err="1"/>
              <a:t>Glitazones</a:t>
            </a:r>
            <a:endParaRPr lang="en-GB" sz="3200" b="1" i="1" dirty="0"/>
          </a:p>
          <a:p>
            <a:r>
              <a:rPr lang="en-GB" sz="2800" dirty="0"/>
              <a:t>(Rosiglitazone RIP)</a:t>
            </a:r>
            <a:r>
              <a:rPr lang="en-GB" sz="3200" dirty="0"/>
              <a:t>                                           </a:t>
            </a:r>
            <a:r>
              <a:rPr lang="en-GB" sz="2800" b="1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010"/>
            <a:ext cx="5472608" cy="375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Klaus Green\AppData\Local\Microsoft\Windows\Temporary Internet Files\Content.IE5\96AEX1QR\large-Bathroom-scale-0-14186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75" y="5661247"/>
            <a:ext cx="936104" cy="93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 rot="10800000">
            <a:off x="8083711" y="6021286"/>
            <a:ext cx="288032" cy="455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6" name="Picture 4" descr="C:\Users\Klaus Green\AppData\Local\Microsoft\Windows\Temporary Internet Files\Content.IE5\R4S0UB94\heart_attack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120" y="5402629"/>
            <a:ext cx="1079760" cy="107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4667412" y="5926450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792" y="4032814"/>
            <a:ext cx="1269870" cy="142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Image result for heart failu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74841"/>
            <a:ext cx="2102681" cy="115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792" y="1412776"/>
            <a:ext cx="1336578" cy="133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9552" y="1792900"/>
            <a:ext cx="141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PPM £17.29</a:t>
            </a:r>
          </a:p>
        </p:txBody>
      </p:sp>
    </p:spTree>
    <p:extLst>
      <p:ext uri="{BB962C8B-B14F-4D97-AF65-F5344CB8AC3E}">
        <p14:creationId xmlns:p14="http://schemas.microsoft.com/office/powerpoint/2010/main" val="4047880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89728" cy="592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976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Diabetes Treatments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* Just a little bit of post-prandial physiology…</a:t>
            </a:r>
          </a:p>
        </p:txBody>
      </p:sp>
    </p:spTree>
    <p:extLst>
      <p:ext uri="{BB962C8B-B14F-4D97-AF65-F5344CB8AC3E}">
        <p14:creationId xmlns:p14="http://schemas.microsoft.com/office/powerpoint/2010/main" val="28984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103438" y="4343400"/>
            <a:ext cx="2576512" cy="492125"/>
            <a:chOff x="0" y="-53"/>
            <a:chExt cx="1803" cy="344"/>
          </a:xfrm>
        </p:grpSpPr>
        <p:sp>
          <p:nvSpPr>
            <p:cNvPr id="611357" name="Rectangle 2"/>
            <p:cNvSpPr>
              <a:spLocks/>
            </p:cNvSpPr>
            <p:nvPr/>
          </p:nvSpPr>
          <p:spPr bwMode="auto">
            <a:xfrm>
              <a:off x="1248" y="-53"/>
              <a:ext cx="555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5155" bIns="0">
              <a:spAutoFit/>
            </a:bodyPr>
            <a:lstStyle/>
            <a:p>
              <a:pPr marL="40005"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white"/>
                  </a:solidFill>
                  <a:ea typeface="+mn-ea"/>
                  <a:cs typeface="Arial" charset="0"/>
                  <a:sym typeface="Arial" charset="0"/>
                </a:rPr>
                <a:t>GLP-1</a:t>
              </a:r>
              <a:br>
                <a:rPr lang="en-US" sz="1600" b="1" dirty="0">
                  <a:solidFill>
                    <a:prstClr val="white"/>
                  </a:solidFill>
                  <a:ea typeface="+mn-ea"/>
                  <a:cs typeface="Arial" charset="0"/>
                  <a:sym typeface="Arial" charset="0"/>
                </a:rPr>
              </a:br>
              <a:r>
                <a:rPr lang="en-US" sz="1600" b="1" dirty="0">
                  <a:solidFill>
                    <a:prstClr val="white"/>
                  </a:solidFill>
                  <a:ea typeface="+mn-ea"/>
                  <a:cs typeface="Arial" charset="0"/>
                  <a:sym typeface="Arial" charset="0"/>
                </a:rPr>
                <a:t>release</a:t>
              </a:r>
            </a:p>
          </p:txBody>
        </p:sp>
        <p:sp>
          <p:nvSpPr>
            <p:cNvPr id="611358" name="Line 3"/>
            <p:cNvSpPr>
              <a:spLocks noChangeShapeType="1"/>
            </p:cNvSpPr>
            <p:nvPr/>
          </p:nvSpPr>
          <p:spPr bwMode="auto">
            <a:xfrm rot="10800000" flipH="1">
              <a:off x="0" y="194"/>
              <a:ext cx="1216" cy="8"/>
            </a:xfrm>
            <a:prstGeom prst="line">
              <a:avLst/>
            </a:prstGeom>
            <a:noFill/>
            <a:ln w="63500">
              <a:solidFill>
                <a:srgbClr val="F8FF59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858000" y="3600450"/>
            <a:ext cx="2171700" cy="3127375"/>
            <a:chOff x="6858000" y="3600450"/>
            <a:chExt cx="2171700" cy="3127534"/>
          </a:xfrm>
        </p:grpSpPr>
        <p:grpSp>
          <p:nvGrpSpPr>
            <p:cNvPr id="53288" name="Group 4"/>
            <p:cNvGrpSpPr>
              <a:grpSpLocks/>
            </p:cNvGrpSpPr>
            <p:nvPr/>
          </p:nvGrpSpPr>
          <p:grpSpPr bwMode="auto">
            <a:xfrm>
              <a:off x="6858000" y="3600450"/>
              <a:ext cx="2171700" cy="2356009"/>
              <a:chOff x="0" y="0"/>
              <a:chExt cx="1520" cy="1649"/>
            </a:xfrm>
          </p:grpSpPr>
          <p:pic>
            <p:nvPicPr>
              <p:cNvPr id="53290" name="Picture 5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904"/>
                <a:ext cx="1120" cy="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1355" name="Line 6"/>
              <p:cNvSpPr>
                <a:spLocks noChangeShapeType="1"/>
              </p:cNvSpPr>
              <p:nvPr/>
            </p:nvSpPr>
            <p:spPr bwMode="auto">
              <a:xfrm>
                <a:off x="440" y="0"/>
                <a:ext cx="24" cy="848"/>
              </a:xfrm>
              <a:prstGeom prst="line">
                <a:avLst/>
              </a:prstGeom>
              <a:noFill/>
              <a:ln w="63500">
                <a:solidFill>
                  <a:srgbClr val="F8FF59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11356" name="Rectangle 7"/>
              <p:cNvSpPr>
                <a:spLocks/>
              </p:cNvSpPr>
              <p:nvPr/>
            </p:nvSpPr>
            <p:spPr bwMode="auto">
              <a:xfrm>
                <a:off x="616" y="101"/>
                <a:ext cx="904" cy="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5155" bIns="0"/>
              <a:lstStyle/>
              <a:p>
                <a:pPr marL="40005"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>
                    <a:solidFill>
                      <a:srgbClr val="F7FF17"/>
                    </a:solidFill>
                    <a:ea typeface="+mn-ea"/>
                    <a:cs typeface="Arial" charset="0"/>
                    <a:sym typeface="Arial" charset="0"/>
                  </a:rPr>
                  <a:t>Decreased glucagon secretion</a:t>
                </a:r>
              </a:p>
            </p:txBody>
          </p:sp>
        </p:grpSp>
        <p:sp>
          <p:nvSpPr>
            <p:cNvPr id="62475" name="Rectangle 11"/>
            <p:cNvSpPr>
              <a:spLocks/>
            </p:cNvSpPr>
            <p:nvPr/>
          </p:nvSpPr>
          <p:spPr bwMode="auto">
            <a:xfrm>
              <a:off x="7154863" y="6167569"/>
              <a:ext cx="1839912" cy="560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40" bIns="0"/>
            <a:lstStyle/>
            <a:p>
              <a:pPr marL="40005"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>
                  <a:solidFill>
                    <a:srgbClr val="00FDFE"/>
                  </a:solidFill>
                  <a:ea typeface="+mn-ea"/>
                  <a:cs typeface="Arial" charset="0"/>
                  <a:sym typeface="Arial" charset="0"/>
                </a:rPr>
                <a:t>Reduced hepatic glucose output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68313" y="1085850"/>
            <a:ext cx="2228850" cy="4503738"/>
            <a:chOff x="0" y="0"/>
            <a:chExt cx="1560" cy="3152"/>
          </a:xfrm>
        </p:grpSpPr>
        <p:grpSp>
          <p:nvGrpSpPr>
            <p:cNvPr id="53279" name="Group 13"/>
            <p:cNvGrpSpPr>
              <a:grpSpLocks/>
            </p:cNvGrpSpPr>
            <p:nvPr/>
          </p:nvGrpSpPr>
          <p:grpSpPr bwMode="auto">
            <a:xfrm>
              <a:off x="194" y="2176"/>
              <a:ext cx="840" cy="976"/>
              <a:chOff x="0" y="0"/>
              <a:chExt cx="840" cy="976"/>
            </a:xfrm>
          </p:grpSpPr>
          <p:pic>
            <p:nvPicPr>
              <p:cNvPr id="53286" name="Picture 14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40" cy="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287" name="Picture 15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" y="139"/>
                <a:ext cx="595" cy="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3280" name="Picture 16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2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1345" name="Line 17"/>
            <p:cNvSpPr>
              <a:spLocks noChangeShapeType="1"/>
            </p:cNvSpPr>
            <p:nvPr/>
          </p:nvSpPr>
          <p:spPr bwMode="auto">
            <a:xfrm flipH="1">
              <a:off x="760" y="1680"/>
              <a:ext cx="376" cy="448"/>
            </a:xfrm>
            <a:prstGeom prst="line">
              <a:avLst/>
            </a:prstGeom>
            <a:noFill/>
            <a:ln w="63500">
              <a:solidFill>
                <a:srgbClr val="F8FF59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grpSp>
          <p:nvGrpSpPr>
            <p:cNvPr id="53282" name="Group 18"/>
            <p:cNvGrpSpPr>
              <a:grpSpLocks/>
            </p:cNvGrpSpPr>
            <p:nvPr/>
          </p:nvGrpSpPr>
          <p:grpSpPr bwMode="auto">
            <a:xfrm>
              <a:off x="896" y="1032"/>
              <a:ext cx="664" cy="555"/>
              <a:chOff x="0" y="0"/>
              <a:chExt cx="664" cy="555"/>
            </a:xfrm>
          </p:grpSpPr>
          <p:pic>
            <p:nvPicPr>
              <p:cNvPr id="53284" name="Picture 19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664" cy="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1349" name="Rectangle 20"/>
              <p:cNvSpPr>
                <a:spLocks/>
              </p:cNvSpPr>
              <p:nvPr/>
            </p:nvSpPr>
            <p:spPr bwMode="auto">
              <a:xfrm>
                <a:off x="0" y="112"/>
                <a:ext cx="319" cy="1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611347" name="Line 21"/>
            <p:cNvSpPr>
              <a:spLocks noChangeShapeType="1"/>
            </p:cNvSpPr>
            <p:nvPr/>
          </p:nvSpPr>
          <p:spPr bwMode="auto">
            <a:xfrm>
              <a:off x="656" y="586"/>
              <a:ext cx="480" cy="410"/>
            </a:xfrm>
            <a:prstGeom prst="line">
              <a:avLst/>
            </a:prstGeom>
            <a:noFill/>
            <a:ln w="63500">
              <a:solidFill>
                <a:srgbClr val="F8FF59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635375" y="1595438"/>
            <a:ext cx="1290638" cy="2701925"/>
            <a:chOff x="0" y="0"/>
            <a:chExt cx="904" cy="1891"/>
          </a:xfrm>
        </p:grpSpPr>
        <p:sp>
          <p:nvSpPr>
            <p:cNvPr id="611341" name="Rectangle 23"/>
            <p:cNvSpPr>
              <a:spLocks/>
            </p:cNvSpPr>
            <p:nvPr/>
          </p:nvSpPr>
          <p:spPr bwMode="auto">
            <a:xfrm>
              <a:off x="0" y="0"/>
              <a:ext cx="904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5155" bIns="0"/>
            <a:lstStyle/>
            <a:p>
              <a:pPr marL="40005"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>
                  <a:solidFill>
                    <a:srgbClr val="00FDFE"/>
                  </a:solidFill>
                  <a:ea typeface="+mn-ea"/>
                  <a:cs typeface="Arial" charset="0"/>
                  <a:sym typeface="Arial" charset="0"/>
                </a:rPr>
                <a:t>Gosh, I’m full!</a:t>
              </a:r>
            </a:p>
          </p:txBody>
        </p:sp>
        <p:sp>
          <p:nvSpPr>
            <p:cNvPr id="611342" name="Line 24"/>
            <p:cNvSpPr>
              <a:spLocks noChangeShapeType="1"/>
            </p:cNvSpPr>
            <p:nvPr/>
          </p:nvSpPr>
          <p:spPr bwMode="auto">
            <a:xfrm rot="10800000">
              <a:off x="448" y="706"/>
              <a:ext cx="1" cy="1185"/>
            </a:xfrm>
            <a:prstGeom prst="line">
              <a:avLst/>
            </a:prstGeom>
            <a:noFill/>
            <a:ln w="63500">
              <a:solidFill>
                <a:srgbClr val="FF850E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62489" name="Line 25"/>
          <p:cNvSpPr>
            <a:spLocks noChangeShapeType="1"/>
          </p:cNvSpPr>
          <p:nvPr/>
        </p:nvSpPr>
        <p:spPr bwMode="auto">
          <a:xfrm rot="10800000">
            <a:off x="2754313" y="3279775"/>
            <a:ext cx="1085850" cy="960438"/>
          </a:xfrm>
          <a:prstGeom prst="line">
            <a:avLst/>
          </a:prstGeom>
          <a:noFill/>
          <a:ln w="63500">
            <a:solidFill>
              <a:srgbClr val="FF850E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835525" y="1023938"/>
            <a:ext cx="4090988" cy="3227387"/>
            <a:chOff x="4834890" y="1024414"/>
            <a:chExt cx="4091940" cy="3227546"/>
          </a:xfrm>
        </p:grpSpPr>
        <p:grpSp>
          <p:nvGrpSpPr>
            <p:cNvPr id="53271" name="Group 8"/>
            <p:cNvGrpSpPr>
              <a:grpSpLocks/>
            </p:cNvGrpSpPr>
            <p:nvPr/>
          </p:nvGrpSpPr>
          <p:grpSpPr bwMode="auto">
            <a:xfrm>
              <a:off x="7280910" y="1024414"/>
              <a:ext cx="1645920" cy="1488758"/>
              <a:chOff x="0" y="0"/>
              <a:chExt cx="1152" cy="1042"/>
            </a:xfrm>
          </p:grpSpPr>
          <p:sp>
            <p:nvSpPr>
              <p:cNvPr id="611352" name="Rectangle 9"/>
              <p:cNvSpPr>
                <a:spLocks/>
              </p:cNvSpPr>
              <p:nvPr/>
            </p:nvSpPr>
            <p:spPr bwMode="auto">
              <a:xfrm>
                <a:off x="344" y="0"/>
                <a:ext cx="808" cy="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5155" bIns="0"/>
              <a:lstStyle/>
              <a:p>
                <a:pPr marL="40005"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solidFill>
                      <a:srgbClr val="00FDFE"/>
                    </a:solidFill>
                    <a:ea typeface="+mn-ea"/>
                    <a:cs typeface="Arial" charset="0"/>
                    <a:sym typeface="Arial" charset="0"/>
                  </a:rPr>
                  <a:t>Increased</a:t>
                </a:r>
              </a:p>
              <a:p>
                <a:pPr marL="40005"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solidFill>
                      <a:srgbClr val="00FDFE"/>
                    </a:solidFill>
                    <a:ea typeface="+mn-ea"/>
                    <a:cs typeface="Arial" charset="0"/>
                    <a:sym typeface="Arial" charset="0"/>
                  </a:rPr>
                  <a:t>insulin secretion</a:t>
                </a:r>
              </a:p>
            </p:txBody>
          </p:sp>
          <p:sp>
            <p:nvSpPr>
              <p:cNvPr id="611353" name="Line 10"/>
              <p:cNvSpPr>
                <a:spLocks noChangeShapeType="1"/>
              </p:cNvSpPr>
              <p:nvPr/>
            </p:nvSpPr>
            <p:spPr bwMode="auto">
              <a:xfrm rot="10800000" flipH="1">
                <a:off x="0" y="587"/>
                <a:ext cx="577" cy="459"/>
              </a:xfrm>
              <a:prstGeom prst="line">
                <a:avLst/>
              </a:prstGeom>
              <a:noFill/>
              <a:ln w="63500">
                <a:solidFill>
                  <a:srgbClr val="F8FF59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grpSp>
          <p:nvGrpSpPr>
            <p:cNvPr id="53272" name="Group 26"/>
            <p:cNvGrpSpPr>
              <a:grpSpLocks/>
            </p:cNvGrpSpPr>
            <p:nvPr/>
          </p:nvGrpSpPr>
          <p:grpSpPr bwMode="auto">
            <a:xfrm>
              <a:off x="4834890" y="2480310"/>
              <a:ext cx="3283268" cy="1771650"/>
              <a:chOff x="0" y="0"/>
              <a:chExt cx="2298" cy="1240"/>
            </a:xfrm>
          </p:grpSpPr>
          <p:pic>
            <p:nvPicPr>
              <p:cNvPr id="53273" name="Picture 27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4" y="0"/>
                <a:ext cx="1144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1340" name="Line 28"/>
              <p:cNvSpPr>
                <a:spLocks noChangeShapeType="1"/>
              </p:cNvSpPr>
              <p:nvPr/>
            </p:nvSpPr>
            <p:spPr bwMode="auto">
              <a:xfrm rot="10800000" flipH="1">
                <a:off x="0" y="616"/>
                <a:ext cx="1008" cy="624"/>
              </a:xfrm>
              <a:prstGeom prst="line">
                <a:avLst/>
              </a:prstGeom>
              <a:noFill/>
              <a:ln w="63500">
                <a:solidFill>
                  <a:srgbClr val="FF850E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</p:grpSp>
      <p:sp>
        <p:nvSpPr>
          <p:cNvPr id="611338" name="Rectangle 29"/>
          <p:cNvSpPr>
            <a:spLocks/>
          </p:cNvSpPr>
          <p:nvPr/>
        </p:nvSpPr>
        <p:spPr bwMode="auto">
          <a:xfrm>
            <a:off x="2601913" y="101600"/>
            <a:ext cx="33496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>
                <a:solidFill>
                  <a:srgbClr val="FFFF00"/>
                </a:solidFill>
                <a:latin typeface="Calibri"/>
                <a:ea typeface="+mn-ea"/>
              </a:rPr>
              <a:t>GLP-1</a:t>
            </a:r>
            <a:br>
              <a:rPr lang="en-US" sz="2900" dirty="0">
                <a:solidFill>
                  <a:srgbClr val="FFFF00"/>
                </a:solidFill>
                <a:latin typeface="Calibri"/>
                <a:ea typeface="+mn-ea"/>
              </a:rPr>
            </a:br>
            <a:r>
              <a:rPr lang="en-US" sz="2900" dirty="0">
                <a:solidFill>
                  <a:srgbClr val="FFFF00"/>
                </a:solidFill>
                <a:latin typeface="Calibri"/>
                <a:ea typeface="+mn-ea"/>
              </a:rPr>
              <a:t>Mechanisms of Action</a:t>
            </a:r>
          </a:p>
        </p:txBody>
      </p:sp>
      <p:grpSp>
        <p:nvGrpSpPr>
          <p:cNvPr id="31" name="Group 8"/>
          <p:cNvGrpSpPr>
            <a:grpSpLocks/>
          </p:cNvGrpSpPr>
          <p:nvPr/>
        </p:nvGrpSpPr>
        <p:grpSpPr bwMode="auto">
          <a:xfrm>
            <a:off x="2209800" y="5318125"/>
            <a:ext cx="2303463" cy="614363"/>
            <a:chOff x="0" y="0"/>
            <a:chExt cx="1612" cy="430"/>
          </a:xfrm>
        </p:grpSpPr>
        <p:sp>
          <p:nvSpPr>
            <p:cNvPr id="32" name="Rectangle 9"/>
            <p:cNvSpPr>
              <a:spLocks/>
            </p:cNvSpPr>
            <p:nvPr/>
          </p:nvSpPr>
          <p:spPr bwMode="auto">
            <a:xfrm>
              <a:off x="1336" y="0"/>
              <a:ext cx="27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5155" bIns="0">
              <a:spAutoFit/>
            </a:bodyPr>
            <a:lstStyle/>
            <a:p>
              <a:pPr marL="40005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>
                  <a:solidFill>
                    <a:srgbClr val="FF6B0C"/>
                  </a:solidFill>
                  <a:ea typeface="+mn-ea"/>
                  <a:cs typeface="Arial" charset="0"/>
                  <a:sym typeface="Arial" charset="0"/>
                </a:rPr>
                <a:t>X</a:t>
              </a:r>
            </a:p>
          </p:txBody>
        </p:sp>
        <p:grpSp>
          <p:nvGrpSpPr>
            <p:cNvPr id="53267" name="Group 10"/>
            <p:cNvGrpSpPr>
              <a:grpSpLocks/>
            </p:cNvGrpSpPr>
            <p:nvPr/>
          </p:nvGrpSpPr>
          <p:grpSpPr bwMode="auto">
            <a:xfrm>
              <a:off x="0" y="38"/>
              <a:ext cx="808" cy="392"/>
              <a:chOff x="0" y="0"/>
              <a:chExt cx="808" cy="392"/>
            </a:xfrm>
          </p:grpSpPr>
          <p:sp>
            <p:nvSpPr>
              <p:cNvPr id="35" name="Rectangle 11"/>
              <p:cNvSpPr>
                <a:spLocks/>
              </p:cNvSpPr>
              <p:nvPr/>
            </p:nvSpPr>
            <p:spPr bwMode="auto">
              <a:xfrm>
                <a:off x="0" y="0"/>
                <a:ext cx="808" cy="3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36" name="Rectangle 12"/>
              <p:cNvSpPr>
                <a:spLocks/>
              </p:cNvSpPr>
              <p:nvPr/>
            </p:nvSpPr>
            <p:spPr bwMode="auto">
              <a:xfrm>
                <a:off x="0" y="0"/>
                <a:ext cx="808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5155" bIns="0"/>
              <a:lstStyle/>
              <a:p>
                <a:pPr marL="40005"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solidFill>
                      <a:prstClr val="black"/>
                    </a:solidFill>
                    <a:ea typeface="+mn-ea"/>
                    <a:cs typeface="Arial" charset="0"/>
                    <a:sym typeface="Arial" charset="0"/>
                  </a:rPr>
                  <a:t>DPP-4 inhibitor</a:t>
                </a:r>
              </a:p>
            </p:txBody>
          </p:sp>
        </p:grp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 rot="10800000" flipH="1">
              <a:off x="857" y="236"/>
              <a:ext cx="582" cy="0"/>
            </a:xfrm>
            <a:prstGeom prst="line">
              <a:avLst/>
            </a:prstGeom>
            <a:noFill/>
            <a:ln w="38100">
              <a:solidFill>
                <a:srgbClr val="FF6B0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37" name="Group 14"/>
          <p:cNvGrpSpPr>
            <a:grpSpLocks/>
          </p:cNvGrpSpPr>
          <p:nvPr/>
        </p:nvGrpSpPr>
        <p:grpSpPr bwMode="auto">
          <a:xfrm>
            <a:off x="3505200" y="4895850"/>
            <a:ext cx="1984375" cy="1762125"/>
            <a:chOff x="11" y="0"/>
            <a:chExt cx="1388" cy="1233"/>
          </a:xfrm>
        </p:grpSpPr>
        <p:sp>
          <p:nvSpPr>
            <p:cNvPr id="38" name="Line 15"/>
            <p:cNvSpPr>
              <a:spLocks noChangeShapeType="1"/>
            </p:cNvSpPr>
            <p:nvPr/>
          </p:nvSpPr>
          <p:spPr bwMode="auto">
            <a:xfrm>
              <a:off x="591" y="0"/>
              <a:ext cx="9" cy="889"/>
            </a:xfrm>
            <a:prstGeom prst="line">
              <a:avLst/>
            </a:prstGeom>
            <a:noFill/>
            <a:ln w="63500">
              <a:solidFill>
                <a:srgbClr val="F7FF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grpSp>
          <p:nvGrpSpPr>
            <p:cNvPr id="53260" name="Group 16"/>
            <p:cNvGrpSpPr>
              <a:grpSpLocks/>
            </p:cNvGrpSpPr>
            <p:nvPr/>
          </p:nvGrpSpPr>
          <p:grpSpPr bwMode="auto">
            <a:xfrm>
              <a:off x="759" y="317"/>
              <a:ext cx="640" cy="336"/>
              <a:chOff x="0" y="0"/>
              <a:chExt cx="640" cy="336"/>
            </a:xfrm>
          </p:grpSpPr>
          <p:sp>
            <p:nvSpPr>
              <p:cNvPr id="44" name="Rectangle 17"/>
              <p:cNvSpPr>
                <a:spLocks/>
              </p:cNvSpPr>
              <p:nvPr/>
            </p:nvSpPr>
            <p:spPr bwMode="auto">
              <a:xfrm>
                <a:off x="0" y="0"/>
                <a:ext cx="640" cy="340"/>
              </a:xfrm>
              <a:prstGeom prst="rect">
                <a:avLst/>
              </a:prstGeom>
              <a:solidFill>
                <a:srgbClr val="00FF1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5" name="Rectangle 18"/>
              <p:cNvSpPr>
                <a:spLocks/>
              </p:cNvSpPr>
              <p:nvPr/>
            </p:nvSpPr>
            <p:spPr bwMode="auto">
              <a:xfrm>
                <a:off x="0" y="0"/>
                <a:ext cx="640" cy="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5155" bIns="0"/>
              <a:lstStyle/>
              <a:p>
                <a:pPr marL="40005"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00" b="1" dirty="0">
                    <a:solidFill>
                      <a:srgbClr val="000000"/>
                    </a:solidFill>
                    <a:ea typeface="+mn-ea"/>
                    <a:cs typeface="Arial" charset="0"/>
                    <a:sym typeface="Arial" charset="0"/>
                  </a:rPr>
                  <a:t>DPP-4 enzyme</a:t>
                </a:r>
              </a:p>
            </p:txBody>
          </p:sp>
        </p:grpSp>
        <p:sp>
          <p:nvSpPr>
            <p:cNvPr id="40" name="Rectangle 19"/>
            <p:cNvSpPr>
              <a:spLocks/>
            </p:cNvSpPr>
            <p:nvPr/>
          </p:nvSpPr>
          <p:spPr bwMode="auto">
            <a:xfrm>
              <a:off x="11" y="1093"/>
              <a:ext cx="1226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5155" bIns="0">
              <a:spAutoFit/>
            </a:bodyPr>
            <a:lstStyle/>
            <a:p>
              <a:pPr marL="40005"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prstClr val="white"/>
                  </a:solidFill>
                  <a:ea typeface="+mn-ea"/>
                  <a:cs typeface="Arial" charset="0"/>
                  <a:sym typeface="Arial" charset="0"/>
                </a:rPr>
                <a:t>Inactive metabolites</a:t>
              </a:r>
            </a:p>
          </p:txBody>
        </p:sp>
        <p:sp>
          <p:nvSpPr>
            <p:cNvPr id="41" name="Line 20"/>
            <p:cNvSpPr>
              <a:spLocks noChangeShapeType="1"/>
            </p:cNvSpPr>
            <p:nvPr/>
          </p:nvSpPr>
          <p:spPr bwMode="auto">
            <a:xfrm flipH="1">
              <a:off x="335" y="880"/>
              <a:ext cx="264" cy="213"/>
            </a:xfrm>
            <a:prstGeom prst="line">
              <a:avLst/>
            </a:prstGeom>
            <a:noFill/>
            <a:ln w="63500">
              <a:solidFill>
                <a:srgbClr val="F7FF1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2" name="Line 21"/>
            <p:cNvSpPr>
              <a:spLocks noChangeShapeType="1"/>
            </p:cNvSpPr>
            <p:nvPr/>
          </p:nvSpPr>
          <p:spPr bwMode="auto">
            <a:xfrm>
              <a:off x="600" y="880"/>
              <a:ext cx="266" cy="213"/>
            </a:xfrm>
            <a:prstGeom prst="line">
              <a:avLst/>
            </a:prstGeom>
            <a:noFill/>
            <a:ln w="63500">
              <a:solidFill>
                <a:srgbClr val="F7FF1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1818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67544" y="404664"/>
            <a:ext cx="4330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 err="1"/>
              <a:t>Alo</a:t>
            </a:r>
            <a:r>
              <a:rPr lang="en-GB" sz="2800" dirty="0"/>
              <a:t>/</a:t>
            </a:r>
            <a:r>
              <a:rPr lang="en-GB" sz="2800" dirty="0" err="1"/>
              <a:t>lina</a:t>
            </a:r>
            <a:r>
              <a:rPr lang="en-GB" sz="2800" dirty="0"/>
              <a:t>/</a:t>
            </a:r>
            <a:r>
              <a:rPr lang="en-GB" sz="2800" dirty="0" err="1"/>
              <a:t>saxa</a:t>
            </a:r>
            <a:r>
              <a:rPr lang="en-GB" sz="2800" dirty="0"/>
              <a:t>/</a:t>
            </a:r>
            <a:r>
              <a:rPr lang="en-GB" sz="2800" dirty="0" err="1"/>
              <a:t>sita</a:t>
            </a:r>
            <a:r>
              <a:rPr lang="en-GB" sz="2800" dirty="0"/>
              <a:t>/</a:t>
            </a:r>
            <a:r>
              <a:rPr lang="en-GB" sz="2800" dirty="0" err="1"/>
              <a:t>vilda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….</a:t>
            </a:r>
            <a:r>
              <a:rPr lang="en-GB" sz="2800" dirty="0" err="1"/>
              <a:t>gliptin</a:t>
            </a:r>
            <a:r>
              <a:rPr lang="en-GB" sz="3200" dirty="0"/>
              <a:t>                                              </a:t>
            </a:r>
          </a:p>
        </p:txBody>
      </p:sp>
      <p:pic>
        <p:nvPicPr>
          <p:cNvPr id="5" name="Picture 3" descr="C:\Users\Klaus Green\AppData\Local\Microsoft\Windows\Temporary Internet Files\Content.IE5\96AEX1QR\large-Bathroom-scale-0-14186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589240"/>
            <a:ext cx="936104" cy="93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645446"/>
            <a:ext cx="1362916" cy="82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283968" y="5959233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469" y="896184"/>
            <a:ext cx="4110966" cy="565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72" y="404664"/>
            <a:ext cx="3610744" cy="892695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GB" sz="2800" b="1" i="1" dirty="0"/>
              <a:t>DPP4 inhibitors</a:t>
            </a:r>
          </a:p>
          <a:p>
            <a:pPr marL="0" indent="0" algn="r">
              <a:buNone/>
            </a:pPr>
            <a:r>
              <a:rPr lang="en-GB" sz="2800" i="1" dirty="0" err="1"/>
              <a:t>Dipeptidyl</a:t>
            </a:r>
            <a:r>
              <a:rPr lang="en-GB" sz="2800" i="1" dirty="0"/>
              <a:t> peptidase-4 inhibitor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964" y="1655477"/>
            <a:ext cx="141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PPM £31.60</a:t>
            </a:r>
          </a:p>
        </p:txBody>
      </p:sp>
    </p:spTree>
    <p:extLst>
      <p:ext uri="{BB962C8B-B14F-4D97-AF65-F5344CB8AC3E}">
        <p14:creationId xmlns:p14="http://schemas.microsoft.com/office/powerpoint/2010/main" val="15310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Diabetes  making the diagnosis.pptx - Microsoft PowerPoint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404664"/>
            <a:ext cx="8150457" cy="6139582"/>
          </a:xfrm>
        </p:spPr>
      </p:pic>
    </p:spTree>
    <p:extLst>
      <p:ext uri="{BB962C8B-B14F-4D97-AF65-F5344CB8AC3E}">
        <p14:creationId xmlns:p14="http://schemas.microsoft.com/office/powerpoint/2010/main" val="3547027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0"/>
            <a:ext cx="3119303" cy="680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642194"/>
          </a:xfrm>
        </p:spPr>
        <p:txBody>
          <a:bodyPr>
            <a:normAutofit/>
          </a:bodyPr>
          <a:lstStyle/>
          <a:p>
            <a:pPr algn="r"/>
            <a:r>
              <a:rPr lang="en-GB" sz="2800" b="1" i="1" dirty="0"/>
              <a:t>GLP Agonists</a:t>
            </a:r>
            <a:br>
              <a:rPr lang="en-GB" sz="2800" b="1" i="1" dirty="0"/>
            </a:br>
            <a:r>
              <a:rPr lang="en-GB" sz="2800" i="1" dirty="0"/>
              <a:t>Glucagon like</a:t>
            </a:r>
            <a:br>
              <a:rPr lang="en-GB" sz="2800" i="1" dirty="0"/>
            </a:br>
            <a:r>
              <a:rPr lang="en-GB" sz="2800" i="1" dirty="0"/>
              <a:t>peptide 1 mimetic</a:t>
            </a:r>
          </a:p>
        </p:txBody>
      </p:sp>
      <p:pic>
        <p:nvPicPr>
          <p:cNvPr id="5" name="Picture 3" descr="C:\Users\Klaus Green\AppData\Local\Microsoft\Windows\Temporary Internet Files\Content.IE5\96AEX1QR\large-Bathroom-scale-0-14186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20" y="5661247"/>
            <a:ext cx="936104" cy="93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>
            <a:off x="935956" y="6021288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661829"/>
            <a:ext cx="1362916" cy="82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4964" y="1655477"/>
            <a:ext cx="141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PPM £78.48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3898776" cy="1324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Exenatide/liraglutide/</a:t>
            </a:r>
          </a:p>
          <a:p>
            <a:pPr marL="0" indent="0">
              <a:buNone/>
            </a:pPr>
            <a:r>
              <a:rPr lang="en-GB" sz="2800" dirty="0" err="1"/>
              <a:t>Lixisenatide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888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Diabetes Treatments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* Just a little bit of renal excretory physiology…</a:t>
            </a:r>
          </a:p>
        </p:txBody>
      </p:sp>
    </p:spTree>
    <p:extLst>
      <p:ext uri="{BB962C8B-B14F-4D97-AF65-F5344CB8AC3E}">
        <p14:creationId xmlns:p14="http://schemas.microsoft.com/office/powerpoint/2010/main" val="3502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508518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                                                                                                         </a:t>
            </a:r>
          </a:p>
          <a:p>
            <a:r>
              <a:rPr lang="en-GB" dirty="0"/>
              <a:t>                                                                                                                 </a:t>
            </a:r>
          </a:p>
        </p:txBody>
      </p:sp>
      <p:pic>
        <p:nvPicPr>
          <p:cNvPr id="10242" name="Picture 2" descr="Image result for mode of action of sglt2 inhibi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764704"/>
            <a:ext cx="7327742" cy="549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588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48065" y="509026"/>
            <a:ext cx="2880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i="1" dirty="0"/>
              <a:t>SGLT2 inhibitors</a:t>
            </a:r>
          </a:p>
          <a:p>
            <a:pPr algn="r"/>
            <a:r>
              <a:rPr lang="en-GB" sz="2800" i="1" dirty="0"/>
              <a:t>Sodium-glucose </a:t>
            </a:r>
          </a:p>
          <a:p>
            <a:pPr algn="r"/>
            <a:r>
              <a:rPr lang="en-GB" sz="2800" i="1" dirty="0"/>
              <a:t>co-transporter 2 inhibitors</a:t>
            </a:r>
            <a:endParaRPr lang="en-GB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3759721" cy="634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76672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Dapa</a:t>
            </a:r>
            <a:r>
              <a:rPr lang="en-GB" sz="2800" dirty="0"/>
              <a:t>/Cana/</a:t>
            </a:r>
            <a:r>
              <a:rPr lang="en-GB" sz="2800" dirty="0" err="1"/>
              <a:t>Empa</a:t>
            </a:r>
            <a:endParaRPr lang="en-GB" sz="2800" dirty="0"/>
          </a:p>
          <a:p>
            <a:r>
              <a:rPr lang="en-GB" sz="2800" dirty="0"/>
              <a:t>…</a:t>
            </a:r>
            <a:r>
              <a:rPr lang="en-GB" sz="2800" dirty="0" err="1"/>
              <a:t>gliflozin</a:t>
            </a:r>
            <a:r>
              <a:rPr lang="en-GB" sz="2800" dirty="0"/>
              <a:t>    </a:t>
            </a:r>
            <a:r>
              <a:rPr lang="en-GB" sz="2800" b="1" dirty="0"/>
              <a:t>       </a:t>
            </a:r>
          </a:p>
        </p:txBody>
      </p:sp>
      <p:pic>
        <p:nvPicPr>
          <p:cNvPr id="11" name="Picture 3" descr="C:\Users\Klaus Green\AppData\Local\Microsoft\Windows\Temporary Internet Files\Content.IE5\96AEX1QR\large-Bathroom-scale-0-14186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20" y="5661247"/>
            <a:ext cx="936104" cy="93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>
          <a:xfrm>
            <a:off x="971600" y="6021288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619913" y="5575195"/>
            <a:ext cx="100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Age</a:t>
            </a:r>
          </a:p>
          <a:p>
            <a:pPr algn="ctr"/>
            <a:r>
              <a:rPr lang="en-GB" sz="2800" b="1" dirty="0"/>
              <a:t>&gt;75</a:t>
            </a:r>
          </a:p>
        </p:txBody>
      </p:sp>
      <p:sp>
        <p:nvSpPr>
          <p:cNvPr id="14" name="Minus 13"/>
          <p:cNvSpPr/>
          <p:nvPr/>
        </p:nvSpPr>
        <p:spPr>
          <a:xfrm rot="18815277">
            <a:off x="7332061" y="5494455"/>
            <a:ext cx="1584176" cy="792088"/>
          </a:xfrm>
          <a:prstGeom prst="mathMinus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548265" y="4417208"/>
            <a:ext cx="1080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/>
              <a:t>eGFR</a:t>
            </a:r>
            <a:r>
              <a:rPr lang="en-GB" sz="2800" b="1" dirty="0"/>
              <a:t>&lt;60</a:t>
            </a:r>
          </a:p>
        </p:txBody>
      </p:sp>
      <p:sp>
        <p:nvSpPr>
          <p:cNvPr id="16" name="Minus 15"/>
          <p:cNvSpPr/>
          <p:nvPr/>
        </p:nvSpPr>
        <p:spPr>
          <a:xfrm rot="18815277">
            <a:off x="7296237" y="4498217"/>
            <a:ext cx="1584176" cy="792088"/>
          </a:xfrm>
          <a:prstGeom prst="mathMinus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093327" y="3392994"/>
            <a:ext cx="1337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UTI</a:t>
            </a:r>
          </a:p>
          <a:p>
            <a:pPr algn="ctr"/>
            <a:r>
              <a:rPr lang="en-GB" sz="2800" b="1" dirty="0"/>
              <a:t>Thrush</a:t>
            </a:r>
          </a:p>
        </p:txBody>
      </p:sp>
      <p:sp>
        <p:nvSpPr>
          <p:cNvPr id="19" name="Down Arrow 18"/>
          <p:cNvSpPr/>
          <p:nvPr/>
        </p:nvSpPr>
        <p:spPr>
          <a:xfrm rot="10800000">
            <a:off x="8232701" y="3509020"/>
            <a:ext cx="395684" cy="648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41" y="3880950"/>
            <a:ext cx="1490365" cy="149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7001" y="4157091"/>
            <a:ext cx="1321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Best</a:t>
            </a:r>
          </a:p>
          <a:p>
            <a:pPr algn="ctr"/>
            <a:r>
              <a:rPr lang="en-GB" b="1" dirty="0"/>
              <a:t>Newcomer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04226" y="2437776"/>
            <a:ext cx="1337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Weird</a:t>
            </a:r>
          </a:p>
          <a:p>
            <a:pPr algn="ctr"/>
            <a:r>
              <a:rPr lang="en-GB" sz="2800" b="1" dirty="0"/>
              <a:t>DKA</a:t>
            </a:r>
          </a:p>
          <a:p>
            <a:pPr algn="ctr"/>
            <a:endParaRPr lang="en-GB" sz="2800" b="1" dirty="0"/>
          </a:p>
        </p:txBody>
      </p:sp>
      <p:pic>
        <p:nvPicPr>
          <p:cNvPr id="5125" name="Picture 5" descr="C:\Users\Klaus Green\AppData\Local\Microsoft\Windows\Temporary Internet Files\Content.IE5\GT9YB2YL\Exclamation_mark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746" y="2060848"/>
            <a:ext cx="1167594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355457" y="2060848"/>
            <a:ext cx="52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4964" y="1655477"/>
            <a:ext cx="141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PPM £36.59</a:t>
            </a:r>
          </a:p>
        </p:txBody>
      </p:sp>
    </p:spTree>
    <p:extLst>
      <p:ext uri="{BB962C8B-B14F-4D97-AF65-F5344CB8AC3E}">
        <p14:creationId xmlns:p14="http://schemas.microsoft.com/office/powerpoint/2010/main" val="764856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56" y="548680"/>
            <a:ext cx="8256737" cy="500193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656" y="5949280"/>
            <a:ext cx="79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600" b="1" dirty="0"/>
              <a:t>NEJM Nov 2015</a:t>
            </a:r>
            <a:r>
              <a:rPr lang="en-GB" sz="1600" dirty="0"/>
              <a:t> Empagliflozin, Cardiovascular Outcomes, and Mortality in Type 2 Diabetes</a:t>
            </a:r>
          </a:p>
        </p:txBody>
      </p:sp>
    </p:spTree>
    <p:extLst>
      <p:ext uri="{BB962C8B-B14F-4D97-AF65-F5344CB8AC3E}">
        <p14:creationId xmlns:p14="http://schemas.microsoft.com/office/powerpoint/2010/main" val="17348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Diabetes Treatments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algn="ctr"/>
            <a:r>
              <a:rPr lang="en-GB" dirty="0"/>
              <a:t>Never forget who got us through the war…. (…respect to Gary Oldman)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77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6296" y="188640"/>
            <a:ext cx="1450504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i="1" dirty="0">
                <a:latin typeface="+mn-lt"/>
              </a:rPr>
              <a:t>Insulin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30184"/>
            <a:ext cx="4697913" cy="516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6672"/>
            <a:ext cx="5760640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NPH (</a:t>
            </a:r>
            <a:r>
              <a:rPr lang="en-GB" sz="2800" dirty="0" err="1"/>
              <a:t>isophane</a:t>
            </a:r>
            <a:r>
              <a:rPr lang="en-GB" sz="2800" dirty="0"/>
              <a:t>) </a:t>
            </a:r>
            <a:r>
              <a:rPr lang="en-GB" sz="1800" dirty="0"/>
              <a:t>PPM 21.70</a:t>
            </a:r>
          </a:p>
          <a:p>
            <a:pPr marL="0" indent="0">
              <a:buNone/>
            </a:pPr>
            <a:r>
              <a:rPr lang="en-GB" sz="2800" dirty="0"/>
              <a:t>Analogues (</a:t>
            </a:r>
            <a:r>
              <a:rPr lang="en-GB" sz="2800" dirty="0" err="1"/>
              <a:t>determir</a:t>
            </a:r>
            <a:r>
              <a:rPr lang="en-GB" sz="2800" dirty="0"/>
              <a:t>/ </a:t>
            </a:r>
            <a:r>
              <a:rPr lang="en-GB" sz="2800" dirty="0" err="1"/>
              <a:t>glargine</a:t>
            </a:r>
            <a:r>
              <a:rPr lang="en-GB" sz="2800" dirty="0"/>
              <a:t>) </a:t>
            </a:r>
            <a:r>
              <a:rPr lang="en-GB" sz="1800" dirty="0"/>
              <a:t>PPM 41.50</a:t>
            </a:r>
          </a:p>
        </p:txBody>
      </p:sp>
      <p:pic>
        <p:nvPicPr>
          <p:cNvPr id="5" name="Picture 3" descr="C:\Users\Klaus Green\AppData\Local\Microsoft\Windows\Temporary Internet Files\Content.IE5\96AEX1QR\large-Bathroom-scale-0-14186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20" y="5661247"/>
            <a:ext cx="936104" cy="93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 rot="10800000">
            <a:off x="882130" y="6021285"/>
            <a:ext cx="395684" cy="455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49" y="4581128"/>
            <a:ext cx="1080842" cy="88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53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97" y="4149079"/>
            <a:ext cx="1629443" cy="226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49693"/>
            <a:ext cx="1728192" cy="291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Diabetes Treatments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/>
              <a:t>See how they work together…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728" y="2242815"/>
            <a:ext cx="1944216" cy="213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985" y="2619866"/>
            <a:ext cx="1614404" cy="352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62382"/>
            <a:ext cx="1530695" cy="21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271" y="4552329"/>
            <a:ext cx="2127921" cy="145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46537"/>
            <a:ext cx="2066727" cy="185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550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077198"/>
              </p:ext>
            </p:extLst>
          </p:nvPr>
        </p:nvGraphicFramePr>
        <p:xfrm>
          <a:off x="2267744" y="58389"/>
          <a:ext cx="4752528" cy="6784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Acrobat Document" r:id="rId4" imgW="4990976" imgH="7124490" progId="AcroExch.Document.11">
                  <p:embed/>
                </p:oleObj>
              </mc:Choice>
              <mc:Fallback>
                <p:oleObj name="Acrobat Document" r:id="rId4" imgW="4990976" imgH="712449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67744" y="58389"/>
                        <a:ext cx="4752528" cy="67849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098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dirty="0">
                <a:latin typeface="+mn-lt"/>
              </a:rPr>
              <a:t>Summary of Updated NICE guidance April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/>
              <a:t>Glycaemic control is </a:t>
            </a:r>
            <a:r>
              <a:rPr lang="en-GB" sz="2000" b="1" dirty="0"/>
              <a:t>only one aspect </a:t>
            </a:r>
            <a:r>
              <a:rPr lang="en-GB" sz="2000" dirty="0"/>
              <a:t>of care of type 2 diabetes</a:t>
            </a:r>
          </a:p>
          <a:p>
            <a:r>
              <a:rPr lang="en-GB" sz="2000" dirty="0"/>
              <a:t>Involve patients in target setting of Hba1c</a:t>
            </a:r>
          </a:p>
          <a:p>
            <a:r>
              <a:rPr lang="en-GB" sz="2000" dirty="0"/>
              <a:t>Metformin remains first line</a:t>
            </a:r>
          </a:p>
          <a:p>
            <a:r>
              <a:rPr lang="en-GB" sz="2000" dirty="0"/>
              <a:t>Self monitoring – home BMs – only if</a:t>
            </a:r>
            <a:endParaRPr lang="en-GB" sz="1200" dirty="0"/>
          </a:p>
          <a:p>
            <a:pPr lvl="1"/>
            <a:r>
              <a:rPr lang="en-GB" sz="1600" dirty="0"/>
              <a:t>On insulin/  oral meds causing hypos/ evidence of hypos/pregnant/ as part of education.</a:t>
            </a:r>
          </a:p>
          <a:p>
            <a:pPr lvl="1"/>
            <a:r>
              <a:rPr lang="en-GB" sz="1600" dirty="0"/>
              <a:t>Stick to the formulary meters!</a:t>
            </a:r>
          </a:p>
          <a:p>
            <a:r>
              <a:rPr lang="en-GB" sz="2000" dirty="0"/>
              <a:t>Do not give aspirin or </a:t>
            </a:r>
            <a:r>
              <a:rPr lang="en-GB" sz="2000" dirty="0" err="1"/>
              <a:t>clopidogrel</a:t>
            </a:r>
            <a:r>
              <a:rPr lang="en-GB" sz="2000" dirty="0"/>
              <a:t> for primary prevention</a:t>
            </a:r>
          </a:p>
          <a:p>
            <a:r>
              <a:rPr lang="en-GB" sz="2000" dirty="0"/>
              <a:t>Offer structured education to all (watch for update on DESMOND later)</a:t>
            </a:r>
          </a:p>
          <a:p>
            <a:r>
              <a:rPr lang="en-GB" sz="2000" dirty="0"/>
              <a:t>Blood pressure targets remain at 140/80, but 130/80 if kidney, eye or cerebrovascular damage.</a:t>
            </a:r>
          </a:p>
          <a:p>
            <a:r>
              <a:rPr lang="en-GB" sz="2000" dirty="0"/>
              <a:t>STATINS  – use atorvastatin 20mgs</a:t>
            </a:r>
          </a:p>
          <a:p>
            <a:r>
              <a:rPr lang="en-GB" sz="2000" dirty="0"/>
              <a:t>Type 1 primary prevention if &gt;40yrs, Diabetes &gt;10yrs, nephropathy or other CVD risk factors</a:t>
            </a:r>
          </a:p>
          <a:p>
            <a:r>
              <a:rPr lang="en-GB" sz="2000" dirty="0"/>
              <a:t>Type 2 primary prevention – </a:t>
            </a:r>
            <a:r>
              <a:rPr lang="en-GB" sz="2000" b="1" dirty="0"/>
              <a:t>Either</a:t>
            </a:r>
            <a:r>
              <a:rPr lang="en-GB" sz="2000" dirty="0"/>
              <a:t> “All Patients” Joint British Societies</a:t>
            </a:r>
          </a:p>
          <a:p>
            <a:pPr marL="0" indent="0">
              <a:buNone/>
            </a:pPr>
            <a:r>
              <a:rPr lang="en-GB" sz="2000" dirty="0"/>
              <a:t>			        </a:t>
            </a:r>
            <a:r>
              <a:rPr lang="en-GB" sz="2000" b="1" dirty="0"/>
              <a:t>Or</a:t>
            </a:r>
            <a:r>
              <a:rPr lang="en-GB" sz="2000" dirty="0"/>
              <a:t> if CVD risk is &gt;10% on </a:t>
            </a:r>
            <a:r>
              <a:rPr lang="en-GB" sz="2000" dirty="0" err="1"/>
              <a:t>Qrisk</a:t>
            </a:r>
            <a:r>
              <a:rPr lang="en-GB" sz="2000" dirty="0"/>
              <a:t>/JBS3</a:t>
            </a:r>
            <a:endParaRPr lang="en-GB" sz="16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044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" name="Picture 7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909" y="4025904"/>
            <a:ext cx="2374981" cy="1804473"/>
          </a:xfrm>
          <a:prstGeom prst="rect">
            <a:avLst/>
          </a:prstGeom>
        </p:spPr>
      </p:pic>
      <p:pic>
        <p:nvPicPr>
          <p:cNvPr id="793" name="Picture 7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518" y="1439305"/>
            <a:ext cx="2523744" cy="1920092"/>
          </a:xfrm>
          <a:prstGeom prst="rect">
            <a:avLst/>
          </a:prstGeom>
        </p:spPr>
      </p:pic>
      <p:sp>
        <p:nvSpPr>
          <p:cNvPr id="19458" name="Rectangle 2"/>
          <p:cNvSpPr>
            <a:spLocks noGrp="1" noChangeArrowheads="1"/>
          </p:cNvSpPr>
          <p:nvPr/>
        </p:nvSpPr>
        <p:spPr bwMode="auto">
          <a:xfrm>
            <a:off x="1066800" y="228600"/>
            <a:ext cx="72390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Age-adjusted Prevalence of Obesity and Diagnosed Diabetes Among US Adults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71463" y="1090613"/>
            <a:ext cx="2500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Obesity (BMI ≥30 kg/m</a:t>
            </a:r>
            <a:r>
              <a:rPr kumimoji="0" lang="en-US" sz="1600" b="1" i="0" u="sng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36538" y="3695700"/>
            <a:ext cx="1030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Diabetes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19150" y="1371600"/>
            <a:ext cx="2209800" cy="1981200"/>
            <a:chOff x="516" y="912"/>
            <a:chExt cx="1392" cy="1248"/>
          </a:xfrm>
        </p:grpSpPr>
        <p:grpSp>
          <p:nvGrpSpPr>
            <p:cNvPr id="20126" name="Group 6"/>
            <p:cNvGrpSpPr>
              <a:grpSpLocks noChangeAspect="1"/>
            </p:cNvGrpSpPr>
            <p:nvPr/>
          </p:nvGrpSpPr>
          <p:grpSpPr bwMode="auto">
            <a:xfrm>
              <a:off x="516" y="980"/>
              <a:ext cx="1392" cy="1180"/>
              <a:chOff x="432" y="720"/>
              <a:chExt cx="2160" cy="1632"/>
            </a:xfrm>
          </p:grpSpPr>
          <p:sp>
            <p:nvSpPr>
              <p:cNvPr id="20128" name="AutoShape 7"/>
              <p:cNvSpPr>
                <a:spLocks noChangeAspect="1" noChangeArrowheads="1"/>
              </p:cNvSpPr>
              <p:nvPr/>
            </p:nvSpPr>
            <p:spPr bwMode="auto">
              <a:xfrm>
                <a:off x="432" y="720"/>
                <a:ext cx="2155" cy="1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29" name="Rectangle 8"/>
              <p:cNvSpPr>
                <a:spLocks noChangeAspect="1" noChangeArrowheads="1"/>
              </p:cNvSpPr>
              <p:nvPr/>
            </p:nvSpPr>
            <p:spPr bwMode="auto">
              <a:xfrm>
                <a:off x="432" y="720"/>
                <a:ext cx="2160" cy="163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30" name="Rectangle 9"/>
              <p:cNvSpPr>
                <a:spLocks noChangeAspect="1" noChangeArrowheads="1"/>
              </p:cNvSpPr>
              <p:nvPr/>
            </p:nvSpPr>
            <p:spPr bwMode="auto">
              <a:xfrm>
                <a:off x="459" y="746"/>
                <a:ext cx="2106" cy="157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31" name="Freeform 10"/>
              <p:cNvSpPr>
                <a:spLocks noChangeAspect="1"/>
              </p:cNvSpPr>
              <p:nvPr/>
            </p:nvSpPr>
            <p:spPr bwMode="auto">
              <a:xfrm>
                <a:off x="1841" y="1685"/>
                <a:ext cx="147" cy="225"/>
              </a:xfrm>
              <a:custGeom>
                <a:avLst/>
                <a:gdLst>
                  <a:gd name="T0" fmla="*/ 87 w 192"/>
                  <a:gd name="T1" fmla="*/ 92 h 312"/>
                  <a:gd name="T2" fmla="*/ 24 w 192"/>
                  <a:gd name="T3" fmla="*/ 97 h 312"/>
                  <a:gd name="T4" fmla="*/ 24 w 192"/>
                  <a:gd name="T5" fmla="*/ 102 h 312"/>
                  <a:gd name="T6" fmla="*/ 30 w 192"/>
                  <a:gd name="T7" fmla="*/ 105 h 312"/>
                  <a:gd name="T8" fmla="*/ 30 w 192"/>
                  <a:gd name="T9" fmla="*/ 113 h 312"/>
                  <a:gd name="T10" fmla="*/ 16 w 192"/>
                  <a:gd name="T11" fmla="*/ 117 h 312"/>
                  <a:gd name="T12" fmla="*/ 21 w 192"/>
                  <a:gd name="T13" fmla="*/ 115 h 312"/>
                  <a:gd name="T14" fmla="*/ 14 w 192"/>
                  <a:gd name="T15" fmla="*/ 104 h 312"/>
                  <a:gd name="T16" fmla="*/ 11 w 192"/>
                  <a:gd name="T17" fmla="*/ 115 h 312"/>
                  <a:gd name="T18" fmla="*/ 5 w 192"/>
                  <a:gd name="T19" fmla="*/ 113 h 312"/>
                  <a:gd name="T20" fmla="*/ 5 w 192"/>
                  <a:gd name="T21" fmla="*/ 105 h 312"/>
                  <a:gd name="T22" fmla="*/ 0 w 192"/>
                  <a:gd name="T23" fmla="*/ 79 h 312"/>
                  <a:gd name="T24" fmla="*/ 0 w 192"/>
                  <a:gd name="T25" fmla="*/ 2 h 312"/>
                  <a:gd name="T26" fmla="*/ 59 w 192"/>
                  <a:gd name="T27" fmla="*/ 0 h 312"/>
                  <a:gd name="T28" fmla="*/ 76 w 192"/>
                  <a:gd name="T29" fmla="*/ 50 h 312"/>
                  <a:gd name="T30" fmla="*/ 87 w 192"/>
                  <a:gd name="T31" fmla="*/ 63 h 312"/>
                  <a:gd name="T32" fmla="*/ 81 w 192"/>
                  <a:gd name="T33" fmla="*/ 72 h 312"/>
                  <a:gd name="T34" fmla="*/ 87 w 192"/>
                  <a:gd name="T35" fmla="*/ 92 h 3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2"/>
                  <a:gd name="T55" fmla="*/ 0 h 312"/>
                  <a:gd name="T56" fmla="*/ 192 w 192"/>
                  <a:gd name="T57" fmla="*/ 312 h 3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2" h="312">
                    <a:moveTo>
                      <a:pt x="192" y="246"/>
                    </a:moveTo>
                    <a:lnTo>
                      <a:pt x="54" y="258"/>
                    </a:lnTo>
                    <a:lnTo>
                      <a:pt x="54" y="270"/>
                    </a:lnTo>
                    <a:lnTo>
                      <a:pt x="66" y="282"/>
                    </a:lnTo>
                    <a:lnTo>
                      <a:pt x="66" y="300"/>
                    </a:lnTo>
                    <a:lnTo>
                      <a:pt x="36" y="312"/>
                    </a:lnTo>
                    <a:lnTo>
                      <a:pt x="48" y="306"/>
                    </a:lnTo>
                    <a:lnTo>
                      <a:pt x="30" y="276"/>
                    </a:lnTo>
                    <a:lnTo>
                      <a:pt x="24" y="306"/>
                    </a:lnTo>
                    <a:lnTo>
                      <a:pt x="12" y="300"/>
                    </a:lnTo>
                    <a:lnTo>
                      <a:pt x="12" y="282"/>
                    </a:lnTo>
                    <a:lnTo>
                      <a:pt x="0" y="210"/>
                    </a:lnTo>
                    <a:lnTo>
                      <a:pt x="0" y="6"/>
                    </a:lnTo>
                    <a:lnTo>
                      <a:pt x="132" y="0"/>
                    </a:lnTo>
                    <a:lnTo>
                      <a:pt x="168" y="132"/>
                    </a:lnTo>
                    <a:lnTo>
                      <a:pt x="192" y="168"/>
                    </a:lnTo>
                    <a:lnTo>
                      <a:pt x="180" y="192"/>
                    </a:lnTo>
                    <a:lnTo>
                      <a:pt x="192" y="246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32" name="Freeform 11"/>
              <p:cNvSpPr>
                <a:spLocks noChangeAspect="1"/>
              </p:cNvSpPr>
              <p:nvPr/>
            </p:nvSpPr>
            <p:spPr bwMode="auto">
              <a:xfrm>
                <a:off x="1841" y="1685"/>
                <a:ext cx="147" cy="225"/>
              </a:xfrm>
              <a:custGeom>
                <a:avLst/>
                <a:gdLst>
                  <a:gd name="T0" fmla="*/ 87 w 192"/>
                  <a:gd name="T1" fmla="*/ 92 h 312"/>
                  <a:gd name="T2" fmla="*/ 24 w 192"/>
                  <a:gd name="T3" fmla="*/ 97 h 312"/>
                  <a:gd name="T4" fmla="*/ 24 w 192"/>
                  <a:gd name="T5" fmla="*/ 102 h 312"/>
                  <a:gd name="T6" fmla="*/ 30 w 192"/>
                  <a:gd name="T7" fmla="*/ 105 h 312"/>
                  <a:gd name="T8" fmla="*/ 30 w 192"/>
                  <a:gd name="T9" fmla="*/ 113 h 312"/>
                  <a:gd name="T10" fmla="*/ 16 w 192"/>
                  <a:gd name="T11" fmla="*/ 117 h 312"/>
                  <a:gd name="T12" fmla="*/ 21 w 192"/>
                  <a:gd name="T13" fmla="*/ 115 h 312"/>
                  <a:gd name="T14" fmla="*/ 14 w 192"/>
                  <a:gd name="T15" fmla="*/ 104 h 312"/>
                  <a:gd name="T16" fmla="*/ 11 w 192"/>
                  <a:gd name="T17" fmla="*/ 115 h 312"/>
                  <a:gd name="T18" fmla="*/ 5 w 192"/>
                  <a:gd name="T19" fmla="*/ 113 h 312"/>
                  <a:gd name="T20" fmla="*/ 5 w 192"/>
                  <a:gd name="T21" fmla="*/ 105 h 312"/>
                  <a:gd name="T22" fmla="*/ 0 w 192"/>
                  <a:gd name="T23" fmla="*/ 79 h 312"/>
                  <a:gd name="T24" fmla="*/ 0 w 192"/>
                  <a:gd name="T25" fmla="*/ 2 h 312"/>
                  <a:gd name="T26" fmla="*/ 59 w 192"/>
                  <a:gd name="T27" fmla="*/ 0 h 312"/>
                  <a:gd name="T28" fmla="*/ 76 w 192"/>
                  <a:gd name="T29" fmla="*/ 50 h 312"/>
                  <a:gd name="T30" fmla="*/ 87 w 192"/>
                  <a:gd name="T31" fmla="*/ 63 h 312"/>
                  <a:gd name="T32" fmla="*/ 81 w 192"/>
                  <a:gd name="T33" fmla="*/ 72 h 312"/>
                  <a:gd name="T34" fmla="*/ 87 w 192"/>
                  <a:gd name="T35" fmla="*/ 92 h 312"/>
                  <a:gd name="T36" fmla="*/ 87 w 192"/>
                  <a:gd name="T37" fmla="*/ 94 h 3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2"/>
                  <a:gd name="T58" fmla="*/ 0 h 312"/>
                  <a:gd name="T59" fmla="*/ 192 w 192"/>
                  <a:gd name="T60" fmla="*/ 312 h 3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2" h="312">
                    <a:moveTo>
                      <a:pt x="192" y="246"/>
                    </a:moveTo>
                    <a:lnTo>
                      <a:pt x="54" y="258"/>
                    </a:lnTo>
                    <a:lnTo>
                      <a:pt x="54" y="270"/>
                    </a:lnTo>
                    <a:lnTo>
                      <a:pt x="66" y="282"/>
                    </a:lnTo>
                    <a:lnTo>
                      <a:pt x="66" y="300"/>
                    </a:lnTo>
                    <a:lnTo>
                      <a:pt x="36" y="312"/>
                    </a:lnTo>
                    <a:lnTo>
                      <a:pt x="48" y="306"/>
                    </a:lnTo>
                    <a:lnTo>
                      <a:pt x="30" y="276"/>
                    </a:lnTo>
                    <a:lnTo>
                      <a:pt x="24" y="306"/>
                    </a:lnTo>
                    <a:lnTo>
                      <a:pt x="12" y="300"/>
                    </a:lnTo>
                    <a:lnTo>
                      <a:pt x="12" y="282"/>
                    </a:lnTo>
                    <a:lnTo>
                      <a:pt x="0" y="210"/>
                    </a:lnTo>
                    <a:lnTo>
                      <a:pt x="0" y="6"/>
                    </a:lnTo>
                    <a:lnTo>
                      <a:pt x="132" y="0"/>
                    </a:lnTo>
                    <a:lnTo>
                      <a:pt x="168" y="132"/>
                    </a:lnTo>
                    <a:lnTo>
                      <a:pt x="192" y="168"/>
                    </a:lnTo>
                    <a:lnTo>
                      <a:pt x="180" y="192"/>
                    </a:lnTo>
                    <a:lnTo>
                      <a:pt x="192" y="246"/>
                    </a:lnTo>
                    <a:lnTo>
                      <a:pt x="192" y="25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33" name="Freeform 12"/>
              <p:cNvSpPr>
                <a:spLocks noChangeAspect="1"/>
              </p:cNvSpPr>
              <p:nvPr/>
            </p:nvSpPr>
            <p:spPr bwMode="auto">
              <a:xfrm>
                <a:off x="496" y="1785"/>
                <a:ext cx="407" cy="338"/>
              </a:xfrm>
              <a:custGeom>
                <a:avLst/>
                <a:gdLst>
                  <a:gd name="T0" fmla="*/ 3 w 534"/>
                  <a:gd name="T1" fmla="*/ 100 h 468"/>
                  <a:gd name="T2" fmla="*/ 3 w 534"/>
                  <a:gd name="T3" fmla="*/ 102 h 468"/>
                  <a:gd name="T4" fmla="*/ 14 w 534"/>
                  <a:gd name="T5" fmla="*/ 111 h 468"/>
                  <a:gd name="T6" fmla="*/ 11 w 534"/>
                  <a:gd name="T7" fmla="*/ 122 h 468"/>
                  <a:gd name="T8" fmla="*/ 27 w 534"/>
                  <a:gd name="T9" fmla="*/ 113 h 468"/>
                  <a:gd name="T10" fmla="*/ 18 w 534"/>
                  <a:gd name="T11" fmla="*/ 136 h 468"/>
                  <a:gd name="T12" fmla="*/ 37 w 534"/>
                  <a:gd name="T13" fmla="*/ 142 h 468"/>
                  <a:gd name="T14" fmla="*/ 43 w 534"/>
                  <a:gd name="T15" fmla="*/ 140 h 468"/>
                  <a:gd name="T16" fmla="*/ 43 w 534"/>
                  <a:gd name="T17" fmla="*/ 154 h 468"/>
                  <a:gd name="T18" fmla="*/ 24 w 534"/>
                  <a:gd name="T19" fmla="*/ 170 h 468"/>
                  <a:gd name="T20" fmla="*/ 0 w 534"/>
                  <a:gd name="T21" fmla="*/ 176 h 468"/>
                  <a:gd name="T22" fmla="*/ 27 w 534"/>
                  <a:gd name="T23" fmla="*/ 170 h 468"/>
                  <a:gd name="T24" fmla="*/ 34 w 534"/>
                  <a:gd name="T25" fmla="*/ 168 h 468"/>
                  <a:gd name="T26" fmla="*/ 40 w 534"/>
                  <a:gd name="T27" fmla="*/ 165 h 468"/>
                  <a:gd name="T28" fmla="*/ 75 w 534"/>
                  <a:gd name="T29" fmla="*/ 140 h 468"/>
                  <a:gd name="T30" fmla="*/ 90 w 534"/>
                  <a:gd name="T31" fmla="*/ 116 h 468"/>
                  <a:gd name="T32" fmla="*/ 93 w 534"/>
                  <a:gd name="T33" fmla="*/ 113 h 468"/>
                  <a:gd name="T34" fmla="*/ 96 w 534"/>
                  <a:gd name="T35" fmla="*/ 116 h 468"/>
                  <a:gd name="T36" fmla="*/ 88 w 534"/>
                  <a:gd name="T37" fmla="*/ 120 h 468"/>
                  <a:gd name="T38" fmla="*/ 90 w 534"/>
                  <a:gd name="T39" fmla="*/ 131 h 468"/>
                  <a:gd name="T40" fmla="*/ 93 w 534"/>
                  <a:gd name="T41" fmla="*/ 136 h 468"/>
                  <a:gd name="T42" fmla="*/ 104 w 534"/>
                  <a:gd name="T43" fmla="*/ 129 h 468"/>
                  <a:gd name="T44" fmla="*/ 109 w 534"/>
                  <a:gd name="T45" fmla="*/ 120 h 468"/>
                  <a:gd name="T46" fmla="*/ 114 w 534"/>
                  <a:gd name="T47" fmla="*/ 120 h 468"/>
                  <a:gd name="T48" fmla="*/ 157 w 534"/>
                  <a:gd name="T49" fmla="*/ 129 h 468"/>
                  <a:gd name="T50" fmla="*/ 165 w 534"/>
                  <a:gd name="T51" fmla="*/ 126 h 468"/>
                  <a:gd name="T52" fmla="*/ 168 w 534"/>
                  <a:gd name="T53" fmla="*/ 134 h 468"/>
                  <a:gd name="T54" fmla="*/ 170 w 534"/>
                  <a:gd name="T55" fmla="*/ 136 h 468"/>
                  <a:gd name="T56" fmla="*/ 186 w 534"/>
                  <a:gd name="T57" fmla="*/ 138 h 468"/>
                  <a:gd name="T58" fmla="*/ 191 w 534"/>
                  <a:gd name="T59" fmla="*/ 140 h 468"/>
                  <a:gd name="T60" fmla="*/ 194 w 534"/>
                  <a:gd name="T61" fmla="*/ 138 h 468"/>
                  <a:gd name="T62" fmla="*/ 221 w 534"/>
                  <a:gd name="T63" fmla="*/ 156 h 468"/>
                  <a:gd name="T64" fmla="*/ 226 w 534"/>
                  <a:gd name="T65" fmla="*/ 156 h 468"/>
                  <a:gd name="T66" fmla="*/ 236 w 534"/>
                  <a:gd name="T67" fmla="*/ 168 h 468"/>
                  <a:gd name="T68" fmla="*/ 218 w 534"/>
                  <a:gd name="T69" fmla="*/ 154 h 468"/>
                  <a:gd name="T70" fmla="*/ 175 w 534"/>
                  <a:gd name="T71" fmla="*/ 136 h 468"/>
                  <a:gd name="T72" fmla="*/ 168 w 534"/>
                  <a:gd name="T73" fmla="*/ 126 h 468"/>
                  <a:gd name="T74" fmla="*/ 152 w 534"/>
                  <a:gd name="T75" fmla="*/ 122 h 468"/>
                  <a:gd name="T76" fmla="*/ 90 w 534"/>
                  <a:gd name="T77" fmla="*/ 12 h 468"/>
                  <a:gd name="T78" fmla="*/ 77 w 534"/>
                  <a:gd name="T79" fmla="*/ 7 h 468"/>
                  <a:gd name="T80" fmla="*/ 21 w 534"/>
                  <a:gd name="T81" fmla="*/ 25 h 468"/>
                  <a:gd name="T82" fmla="*/ 43 w 534"/>
                  <a:gd name="T83" fmla="*/ 45 h 468"/>
                  <a:gd name="T84" fmla="*/ 40 w 534"/>
                  <a:gd name="T85" fmla="*/ 48 h 468"/>
                  <a:gd name="T86" fmla="*/ 37 w 534"/>
                  <a:gd name="T87" fmla="*/ 56 h 468"/>
                  <a:gd name="T88" fmla="*/ 32 w 534"/>
                  <a:gd name="T89" fmla="*/ 48 h 468"/>
                  <a:gd name="T90" fmla="*/ 5 w 534"/>
                  <a:gd name="T91" fmla="*/ 52 h 468"/>
                  <a:gd name="T92" fmla="*/ 11 w 534"/>
                  <a:gd name="T93" fmla="*/ 59 h 468"/>
                  <a:gd name="T94" fmla="*/ 29 w 534"/>
                  <a:gd name="T95" fmla="*/ 70 h 468"/>
                  <a:gd name="T96" fmla="*/ 40 w 534"/>
                  <a:gd name="T97" fmla="*/ 70 h 468"/>
                  <a:gd name="T98" fmla="*/ 37 w 534"/>
                  <a:gd name="T99" fmla="*/ 84 h 4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34"/>
                  <a:gd name="T151" fmla="*/ 0 h 468"/>
                  <a:gd name="T152" fmla="*/ 534 w 534"/>
                  <a:gd name="T153" fmla="*/ 468 h 4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34" h="468">
                    <a:moveTo>
                      <a:pt x="48" y="228"/>
                    </a:moveTo>
                    <a:lnTo>
                      <a:pt x="6" y="264"/>
                    </a:lnTo>
                    <a:lnTo>
                      <a:pt x="18" y="264"/>
                    </a:lnTo>
                    <a:lnTo>
                      <a:pt x="6" y="270"/>
                    </a:lnTo>
                    <a:lnTo>
                      <a:pt x="12" y="282"/>
                    </a:lnTo>
                    <a:lnTo>
                      <a:pt x="30" y="294"/>
                    </a:lnTo>
                    <a:lnTo>
                      <a:pt x="18" y="306"/>
                    </a:lnTo>
                    <a:lnTo>
                      <a:pt x="24" y="324"/>
                    </a:lnTo>
                    <a:lnTo>
                      <a:pt x="36" y="330"/>
                    </a:lnTo>
                    <a:lnTo>
                      <a:pt x="60" y="300"/>
                    </a:lnTo>
                    <a:lnTo>
                      <a:pt x="54" y="348"/>
                    </a:lnTo>
                    <a:lnTo>
                      <a:pt x="42" y="360"/>
                    </a:lnTo>
                    <a:lnTo>
                      <a:pt x="72" y="348"/>
                    </a:lnTo>
                    <a:lnTo>
                      <a:pt x="84" y="378"/>
                    </a:lnTo>
                    <a:lnTo>
                      <a:pt x="96" y="360"/>
                    </a:lnTo>
                    <a:lnTo>
                      <a:pt x="96" y="372"/>
                    </a:lnTo>
                    <a:lnTo>
                      <a:pt x="120" y="360"/>
                    </a:lnTo>
                    <a:lnTo>
                      <a:pt x="96" y="408"/>
                    </a:lnTo>
                    <a:lnTo>
                      <a:pt x="60" y="432"/>
                    </a:lnTo>
                    <a:lnTo>
                      <a:pt x="54" y="450"/>
                    </a:lnTo>
                    <a:lnTo>
                      <a:pt x="30" y="444"/>
                    </a:lnTo>
                    <a:lnTo>
                      <a:pt x="0" y="468"/>
                    </a:lnTo>
                    <a:lnTo>
                      <a:pt x="30" y="450"/>
                    </a:lnTo>
                    <a:lnTo>
                      <a:pt x="60" y="450"/>
                    </a:lnTo>
                    <a:lnTo>
                      <a:pt x="60" y="456"/>
                    </a:lnTo>
                    <a:lnTo>
                      <a:pt x="78" y="444"/>
                    </a:lnTo>
                    <a:lnTo>
                      <a:pt x="72" y="432"/>
                    </a:lnTo>
                    <a:lnTo>
                      <a:pt x="90" y="438"/>
                    </a:lnTo>
                    <a:lnTo>
                      <a:pt x="156" y="390"/>
                    </a:lnTo>
                    <a:lnTo>
                      <a:pt x="168" y="372"/>
                    </a:lnTo>
                    <a:lnTo>
                      <a:pt x="156" y="354"/>
                    </a:lnTo>
                    <a:lnTo>
                      <a:pt x="204" y="306"/>
                    </a:lnTo>
                    <a:lnTo>
                      <a:pt x="216" y="276"/>
                    </a:lnTo>
                    <a:lnTo>
                      <a:pt x="210" y="300"/>
                    </a:lnTo>
                    <a:lnTo>
                      <a:pt x="228" y="294"/>
                    </a:lnTo>
                    <a:lnTo>
                      <a:pt x="216" y="306"/>
                    </a:lnTo>
                    <a:lnTo>
                      <a:pt x="228" y="318"/>
                    </a:lnTo>
                    <a:lnTo>
                      <a:pt x="198" y="318"/>
                    </a:lnTo>
                    <a:lnTo>
                      <a:pt x="192" y="348"/>
                    </a:lnTo>
                    <a:lnTo>
                      <a:pt x="204" y="348"/>
                    </a:lnTo>
                    <a:lnTo>
                      <a:pt x="192" y="366"/>
                    </a:lnTo>
                    <a:lnTo>
                      <a:pt x="210" y="360"/>
                    </a:lnTo>
                    <a:lnTo>
                      <a:pt x="222" y="336"/>
                    </a:lnTo>
                    <a:lnTo>
                      <a:pt x="234" y="342"/>
                    </a:lnTo>
                    <a:lnTo>
                      <a:pt x="246" y="306"/>
                    </a:lnTo>
                    <a:lnTo>
                      <a:pt x="246" y="318"/>
                    </a:lnTo>
                    <a:lnTo>
                      <a:pt x="264" y="306"/>
                    </a:lnTo>
                    <a:lnTo>
                      <a:pt x="258" y="318"/>
                    </a:lnTo>
                    <a:lnTo>
                      <a:pt x="300" y="342"/>
                    </a:lnTo>
                    <a:lnTo>
                      <a:pt x="354" y="342"/>
                    </a:lnTo>
                    <a:lnTo>
                      <a:pt x="360" y="330"/>
                    </a:lnTo>
                    <a:lnTo>
                      <a:pt x="372" y="336"/>
                    </a:lnTo>
                    <a:lnTo>
                      <a:pt x="360" y="348"/>
                    </a:lnTo>
                    <a:lnTo>
                      <a:pt x="378" y="354"/>
                    </a:lnTo>
                    <a:lnTo>
                      <a:pt x="384" y="336"/>
                    </a:lnTo>
                    <a:lnTo>
                      <a:pt x="384" y="360"/>
                    </a:lnTo>
                    <a:lnTo>
                      <a:pt x="408" y="378"/>
                    </a:lnTo>
                    <a:lnTo>
                      <a:pt x="420" y="366"/>
                    </a:lnTo>
                    <a:lnTo>
                      <a:pt x="402" y="354"/>
                    </a:lnTo>
                    <a:lnTo>
                      <a:pt x="432" y="372"/>
                    </a:lnTo>
                    <a:lnTo>
                      <a:pt x="420" y="336"/>
                    </a:lnTo>
                    <a:lnTo>
                      <a:pt x="438" y="366"/>
                    </a:lnTo>
                    <a:lnTo>
                      <a:pt x="462" y="396"/>
                    </a:lnTo>
                    <a:lnTo>
                      <a:pt x="498" y="414"/>
                    </a:lnTo>
                    <a:lnTo>
                      <a:pt x="498" y="438"/>
                    </a:lnTo>
                    <a:lnTo>
                      <a:pt x="510" y="414"/>
                    </a:lnTo>
                    <a:lnTo>
                      <a:pt x="522" y="450"/>
                    </a:lnTo>
                    <a:lnTo>
                      <a:pt x="534" y="444"/>
                    </a:lnTo>
                    <a:lnTo>
                      <a:pt x="528" y="414"/>
                    </a:lnTo>
                    <a:lnTo>
                      <a:pt x="492" y="408"/>
                    </a:lnTo>
                    <a:lnTo>
                      <a:pt x="420" y="330"/>
                    </a:lnTo>
                    <a:lnTo>
                      <a:pt x="396" y="360"/>
                    </a:lnTo>
                    <a:lnTo>
                      <a:pt x="390" y="336"/>
                    </a:lnTo>
                    <a:lnTo>
                      <a:pt x="378" y="336"/>
                    </a:lnTo>
                    <a:lnTo>
                      <a:pt x="366" y="324"/>
                    </a:lnTo>
                    <a:lnTo>
                      <a:pt x="342" y="324"/>
                    </a:lnTo>
                    <a:lnTo>
                      <a:pt x="306" y="48"/>
                    </a:lnTo>
                    <a:lnTo>
                      <a:pt x="204" y="30"/>
                    </a:lnTo>
                    <a:lnTo>
                      <a:pt x="174" y="6"/>
                    </a:lnTo>
                    <a:lnTo>
                      <a:pt x="174" y="18"/>
                    </a:lnTo>
                    <a:lnTo>
                      <a:pt x="162" y="0"/>
                    </a:lnTo>
                    <a:lnTo>
                      <a:pt x="48" y="66"/>
                    </a:lnTo>
                    <a:lnTo>
                      <a:pt x="72" y="114"/>
                    </a:lnTo>
                    <a:lnTo>
                      <a:pt x="96" y="120"/>
                    </a:lnTo>
                    <a:lnTo>
                      <a:pt x="114" y="138"/>
                    </a:lnTo>
                    <a:lnTo>
                      <a:pt x="90" y="126"/>
                    </a:lnTo>
                    <a:lnTo>
                      <a:pt x="96" y="144"/>
                    </a:lnTo>
                    <a:lnTo>
                      <a:pt x="84" y="150"/>
                    </a:lnTo>
                    <a:lnTo>
                      <a:pt x="66" y="144"/>
                    </a:lnTo>
                    <a:lnTo>
                      <a:pt x="72" y="126"/>
                    </a:lnTo>
                    <a:lnTo>
                      <a:pt x="60" y="126"/>
                    </a:lnTo>
                    <a:lnTo>
                      <a:pt x="12" y="138"/>
                    </a:lnTo>
                    <a:lnTo>
                      <a:pt x="36" y="156"/>
                    </a:lnTo>
                    <a:lnTo>
                      <a:pt x="24" y="156"/>
                    </a:lnTo>
                    <a:lnTo>
                      <a:pt x="30" y="174"/>
                    </a:lnTo>
                    <a:lnTo>
                      <a:pt x="66" y="186"/>
                    </a:lnTo>
                    <a:lnTo>
                      <a:pt x="66" y="198"/>
                    </a:lnTo>
                    <a:lnTo>
                      <a:pt x="90" y="186"/>
                    </a:lnTo>
                    <a:lnTo>
                      <a:pt x="84" y="192"/>
                    </a:lnTo>
                    <a:lnTo>
                      <a:pt x="84" y="222"/>
                    </a:lnTo>
                    <a:lnTo>
                      <a:pt x="48" y="228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34" name="Freeform 13"/>
              <p:cNvSpPr>
                <a:spLocks noChangeAspect="1"/>
              </p:cNvSpPr>
              <p:nvPr/>
            </p:nvSpPr>
            <p:spPr bwMode="auto">
              <a:xfrm>
                <a:off x="496" y="1785"/>
                <a:ext cx="407" cy="338"/>
              </a:xfrm>
              <a:custGeom>
                <a:avLst/>
                <a:gdLst>
                  <a:gd name="T0" fmla="*/ 3 w 534"/>
                  <a:gd name="T1" fmla="*/ 100 h 468"/>
                  <a:gd name="T2" fmla="*/ 3 w 534"/>
                  <a:gd name="T3" fmla="*/ 102 h 468"/>
                  <a:gd name="T4" fmla="*/ 14 w 534"/>
                  <a:gd name="T5" fmla="*/ 111 h 468"/>
                  <a:gd name="T6" fmla="*/ 11 w 534"/>
                  <a:gd name="T7" fmla="*/ 122 h 468"/>
                  <a:gd name="T8" fmla="*/ 27 w 534"/>
                  <a:gd name="T9" fmla="*/ 113 h 468"/>
                  <a:gd name="T10" fmla="*/ 18 w 534"/>
                  <a:gd name="T11" fmla="*/ 136 h 468"/>
                  <a:gd name="T12" fmla="*/ 37 w 534"/>
                  <a:gd name="T13" fmla="*/ 142 h 468"/>
                  <a:gd name="T14" fmla="*/ 43 w 534"/>
                  <a:gd name="T15" fmla="*/ 140 h 468"/>
                  <a:gd name="T16" fmla="*/ 43 w 534"/>
                  <a:gd name="T17" fmla="*/ 154 h 468"/>
                  <a:gd name="T18" fmla="*/ 24 w 534"/>
                  <a:gd name="T19" fmla="*/ 170 h 468"/>
                  <a:gd name="T20" fmla="*/ 0 w 534"/>
                  <a:gd name="T21" fmla="*/ 176 h 468"/>
                  <a:gd name="T22" fmla="*/ 27 w 534"/>
                  <a:gd name="T23" fmla="*/ 170 h 468"/>
                  <a:gd name="T24" fmla="*/ 34 w 534"/>
                  <a:gd name="T25" fmla="*/ 168 h 468"/>
                  <a:gd name="T26" fmla="*/ 40 w 534"/>
                  <a:gd name="T27" fmla="*/ 165 h 468"/>
                  <a:gd name="T28" fmla="*/ 75 w 534"/>
                  <a:gd name="T29" fmla="*/ 140 h 468"/>
                  <a:gd name="T30" fmla="*/ 90 w 534"/>
                  <a:gd name="T31" fmla="*/ 116 h 468"/>
                  <a:gd name="T32" fmla="*/ 93 w 534"/>
                  <a:gd name="T33" fmla="*/ 113 h 468"/>
                  <a:gd name="T34" fmla="*/ 96 w 534"/>
                  <a:gd name="T35" fmla="*/ 116 h 468"/>
                  <a:gd name="T36" fmla="*/ 88 w 534"/>
                  <a:gd name="T37" fmla="*/ 120 h 468"/>
                  <a:gd name="T38" fmla="*/ 90 w 534"/>
                  <a:gd name="T39" fmla="*/ 131 h 468"/>
                  <a:gd name="T40" fmla="*/ 93 w 534"/>
                  <a:gd name="T41" fmla="*/ 136 h 468"/>
                  <a:gd name="T42" fmla="*/ 104 w 534"/>
                  <a:gd name="T43" fmla="*/ 129 h 468"/>
                  <a:gd name="T44" fmla="*/ 109 w 534"/>
                  <a:gd name="T45" fmla="*/ 120 h 468"/>
                  <a:gd name="T46" fmla="*/ 114 w 534"/>
                  <a:gd name="T47" fmla="*/ 120 h 468"/>
                  <a:gd name="T48" fmla="*/ 157 w 534"/>
                  <a:gd name="T49" fmla="*/ 129 h 468"/>
                  <a:gd name="T50" fmla="*/ 165 w 534"/>
                  <a:gd name="T51" fmla="*/ 126 h 468"/>
                  <a:gd name="T52" fmla="*/ 168 w 534"/>
                  <a:gd name="T53" fmla="*/ 134 h 468"/>
                  <a:gd name="T54" fmla="*/ 170 w 534"/>
                  <a:gd name="T55" fmla="*/ 136 h 468"/>
                  <a:gd name="T56" fmla="*/ 186 w 534"/>
                  <a:gd name="T57" fmla="*/ 138 h 468"/>
                  <a:gd name="T58" fmla="*/ 191 w 534"/>
                  <a:gd name="T59" fmla="*/ 140 h 468"/>
                  <a:gd name="T60" fmla="*/ 194 w 534"/>
                  <a:gd name="T61" fmla="*/ 138 h 468"/>
                  <a:gd name="T62" fmla="*/ 221 w 534"/>
                  <a:gd name="T63" fmla="*/ 156 h 468"/>
                  <a:gd name="T64" fmla="*/ 226 w 534"/>
                  <a:gd name="T65" fmla="*/ 156 h 468"/>
                  <a:gd name="T66" fmla="*/ 236 w 534"/>
                  <a:gd name="T67" fmla="*/ 168 h 468"/>
                  <a:gd name="T68" fmla="*/ 218 w 534"/>
                  <a:gd name="T69" fmla="*/ 154 h 468"/>
                  <a:gd name="T70" fmla="*/ 175 w 534"/>
                  <a:gd name="T71" fmla="*/ 136 h 468"/>
                  <a:gd name="T72" fmla="*/ 168 w 534"/>
                  <a:gd name="T73" fmla="*/ 126 h 468"/>
                  <a:gd name="T74" fmla="*/ 152 w 534"/>
                  <a:gd name="T75" fmla="*/ 122 h 468"/>
                  <a:gd name="T76" fmla="*/ 90 w 534"/>
                  <a:gd name="T77" fmla="*/ 12 h 468"/>
                  <a:gd name="T78" fmla="*/ 77 w 534"/>
                  <a:gd name="T79" fmla="*/ 7 h 468"/>
                  <a:gd name="T80" fmla="*/ 21 w 534"/>
                  <a:gd name="T81" fmla="*/ 25 h 468"/>
                  <a:gd name="T82" fmla="*/ 43 w 534"/>
                  <a:gd name="T83" fmla="*/ 45 h 468"/>
                  <a:gd name="T84" fmla="*/ 40 w 534"/>
                  <a:gd name="T85" fmla="*/ 48 h 468"/>
                  <a:gd name="T86" fmla="*/ 37 w 534"/>
                  <a:gd name="T87" fmla="*/ 56 h 468"/>
                  <a:gd name="T88" fmla="*/ 32 w 534"/>
                  <a:gd name="T89" fmla="*/ 48 h 468"/>
                  <a:gd name="T90" fmla="*/ 5 w 534"/>
                  <a:gd name="T91" fmla="*/ 52 h 468"/>
                  <a:gd name="T92" fmla="*/ 11 w 534"/>
                  <a:gd name="T93" fmla="*/ 59 h 468"/>
                  <a:gd name="T94" fmla="*/ 29 w 534"/>
                  <a:gd name="T95" fmla="*/ 70 h 468"/>
                  <a:gd name="T96" fmla="*/ 40 w 534"/>
                  <a:gd name="T97" fmla="*/ 70 h 468"/>
                  <a:gd name="T98" fmla="*/ 37 w 534"/>
                  <a:gd name="T99" fmla="*/ 84 h 468"/>
                  <a:gd name="T100" fmla="*/ 21 w 534"/>
                  <a:gd name="T101" fmla="*/ 88 h 46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34"/>
                  <a:gd name="T154" fmla="*/ 0 h 468"/>
                  <a:gd name="T155" fmla="*/ 534 w 534"/>
                  <a:gd name="T156" fmla="*/ 468 h 46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34" h="468">
                    <a:moveTo>
                      <a:pt x="48" y="228"/>
                    </a:moveTo>
                    <a:lnTo>
                      <a:pt x="6" y="264"/>
                    </a:lnTo>
                    <a:lnTo>
                      <a:pt x="18" y="264"/>
                    </a:lnTo>
                    <a:lnTo>
                      <a:pt x="6" y="270"/>
                    </a:lnTo>
                    <a:lnTo>
                      <a:pt x="12" y="282"/>
                    </a:lnTo>
                    <a:lnTo>
                      <a:pt x="30" y="294"/>
                    </a:lnTo>
                    <a:lnTo>
                      <a:pt x="18" y="306"/>
                    </a:lnTo>
                    <a:lnTo>
                      <a:pt x="24" y="324"/>
                    </a:lnTo>
                    <a:lnTo>
                      <a:pt x="36" y="330"/>
                    </a:lnTo>
                    <a:lnTo>
                      <a:pt x="60" y="300"/>
                    </a:lnTo>
                    <a:lnTo>
                      <a:pt x="54" y="348"/>
                    </a:lnTo>
                    <a:lnTo>
                      <a:pt x="42" y="360"/>
                    </a:lnTo>
                    <a:lnTo>
                      <a:pt x="72" y="348"/>
                    </a:lnTo>
                    <a:lnTo>
                      <a:pt x="84" y="378"/>
                    </a:lnTo>
                    <a:lnTo>
                      <a:pt x="96" y="360"/>
                    </a:lnTo>
                    <a:lnTo>
                      <a:pt x="96" y="372"/>
                    </a:lnTo>
                    <a:lnTo>
                      <a:pt x="120" y="360"/>
                    </a:lnTo>
                    <a:lnTo>
                      <a:pt x="96" y="408"/>
                    </a:lnTo>
                    <a:lnTo>
                      <a:pt x="60" y="432"/>
                    </a:lnTo>
                    <a:lnTo>
                      <a:pt x="54" y="450"/>
                    </a:lnTo>
                    <a:lnTo>
                      <a:pt x="30" y="444"/>
                    </a:lnTo>
                    <a:lnTo>
                      <a:pt x="0" y="468"/>
                    </a:lnTo>
                    <a:lnTo>
                      <a:pt x="30" y="450"/>
                    </a:lnTo>
                    <a:lnTo>
                      <a:pt x="60" y="450"/>
                    </a:lnTo>
                    <a:lnTo>
                      <a:pt x="60" y="456"/>
                    </a:lnTo>
                    <a:lnTo>
                      <a:pt x="78" y="444"/>
                    </a:lnTo>
                    <a:lnTo>
                      <a:pt x="72" y="432"/>
                    </a:lnTo>
                    <a:lnTo>
                      <a:pt x="90" y="438"/>
                    </a:lnTo>
                    <a:lnTo>
                      <a:pt x="156" y="390"/>
                    </a:lnTo>
                    <a:lnTo>
                      <a:pt x="168" y="372"/>
                    </a:lnTo>
                    <a:lnTo>
                      <a:pt x="156" y="354"/>
                    </a:lnTo>
                    <a:lnTo>
                      <a:pt x="204" y="306"/>
                    </a:lnTo>
                    <a:lnTo>
                      <a:pt x="216" y="276"/>
                    </a:lnTo>
                    <a:lnTo>
                      <a:pt x="210" y="300"/>
                    </a:lnTo>
                    <a:lnTo>
                      <a:pt x="228" y="294"/>
                    </a:lnTo>
                    <a:lnTo>
                      <a:pt x="216" y="306"/>
                    </a:lnTo>
                    <a:lnTo>
                      <a:pt x="228" y="318"/>
                    </a:lnTo>
                    <a:lnTo>
                      <a:pt x="198" y="318"/>
                    </a:lnTo>
                    <a:lnTo>
                      <a:pt x="192" y="348"/>
                    </a:lnTo>
                    <a:lnTo>
                      <a:pt x="204" y="348"/>
                    </a:lnTo>
                    <a:lnTo>
                      <a:pt x="192" y="366"/>
                    </a:lnTo>
                    <a:lnTo>
                      <a:pt x="210" y="360"/>
                    </a:lnTo>
                    <a:lnTo>
                      <a:pt x="222" y="336"/>
                    </a:lnTo>
                    <a:lnTo>
                      <a:pt x="234" y="342"/>
                    </a:lnTo>
                    <a:lnTo>
                      <a:pt x="246" y="306"/>
                    </a:lnTo>
                    <a:lnTo>
                      <a:pt x="246" y="318"/>
                    </a:lnTo>
                    <a:lnTo>
                      <a:pt x="264" y="306"/>
                    </a:lnTo>
                    <a:lnTo>
                      <a:pt x="258" y="318"/>
                    </a:lnTo>
                    <a:lnTo>
                      <a:pt x="300" y="342"/>
                    </a:lnTo>
                    <a:lnTo>
                      <a:pt x="354" y="342"/>
                    </a:lnTo>
                    <a:lnTo>
                      <a:pt x="360" y="330"/>
                    </a:lnTo>
                    <a:lnTo>
                      <a:pt x="372" y="336"/>
                    </a:lnTo>
                    <a:lnTo>
                      <a:pt x="360" y="348"/>
                    </a:lnTo>
                    <a:lnTo>
                      <a:pt x="378" y="354"/>
                    </a:lnTo>
                    <a:lnTo>
                      <a:pt x="384" y="336"/>
                    </a:lnTo>
                    <a:lnTo>
                      <a:pt x="384" y="360"/>
                    </a:lnTo>
                    <a:lnTo>
                      <a:pt x="408" y="378"/>
                    </a:lnTo>
                    <a:lnTo>
                      <a:pt x="420" y="366"/>
                    </a:lnTo>
                    <a:lnTo>
                      <a:pt x="402" y="354"/>
                    </a:lnTo>
                    <a:lnTo>
                      <a:pt x="432" y="372"/>
                    </a:lnTo>
                    <a:lnTo>
                      <a:pt x="420" y="336"/>
                    </a:lnTo>
                    <a:lnTo>
                      <a:pt x="438" y="366"/>
                    </a:lnTo>
                    <a:lnTo>
                      <a:pt x="462" y="396"/>
                    </a:lnTo>
                    <a:lnTo>
                      <a:pt x="498" y="414"/>
                    </a:lnTo>
                    <a:lnTo>
                      <a:pt x="498" y="438"/>
                    </a:lnTo>
                    <a:lnTo>
                      <a:pt x="510" y="414"/>
                    </a:lnTo>
                    <a:lnTo>
                      <a:pt x="522" y="450"/>
                    </a:lnTo>
                    <a:lnTo>
                      <a:pt x="534" y="444"/>
                    </a:lnTo>
                    <a:lnTo>
                      <a:pt x="528" y="414"/>
                    </a:lnTo>
                    <a:lnTo>
                      <a:pt x="492" y="408"/>
                    </a:lnTo>
                    <a:lnTo>
                      <a:pt x="420" y="330"/>
                    </a:lnTo>
                    <a:lnTo>
                      <a:pt x="396" y="360"/>
                    </a:lnTo>
                    <a:lnTo>
                      <a:pt x="390" y="336"/>
                    </a:lnTo>
                    <a:lnTo>
                      <a:pt x="378" y="336"/>
                    </a:lnTo>
                    <a:lnTo>
                      <a:pt x="366" y="324"/>
                    </a:lnTo>
                    <a:lnTo>
                      <a:pt x="342" y="324"/>
                    </a:lnTo>
                    <a:lnTo>
                      <a:pt x="306" y="48"/>
                    </a:lnTo>
                    <a:lnTo>
                      <a:pt x="204" y="30"/>
                    </a:lnTo>
                    <a:lnTo>
                      <a:pt x="174" y="6"/>
                    </a:lnTo>
                    <a:lnTo>
                      <a:pt x="174" y="18"/>
                    </a:lnTo>
                    <a:lnTo>
                      <a:pt x="162" y="0"/>
                    </a:lnTo>
                    <a:lnTo>
                      <a:pt x="48" y="66"/>
                    </a:lnTo>
                    <a:lnTo>
                      <a:pt x="72" y="114"/>
                    </a:lnTo>
                    <a:lnTo>
                      <a:pt x="96" y="120"/>
                    </a:lnTo>
                    <a:lnTo>
                      <a:pt x="114" y="138"/>
                    </a:lnTo>
                    <a:lnTo>
                      <a:pt x="90" y="126"/>
                    </a:lnTo>
                    <a:lnTo>
                      <a:pt x="96" y="144"/>
                    </a:lnTo>
                    <a:lnTo>
                      <a:pt x="84" y="150"/>
                    </a:lnTo>
                    <a:lnTo>
                      <a:pt x="66" y="144"/>
                    </a:lnTo>
                    <a:lnTo>
                      <a:pt x="72" y="126"/>
                    </a:lnTo>
                    <a:lnTo>
                      <a:pt x="60" y="126"/>
                    </a:lnTo>
                    <a:lnTo>
                      <a:pt x="12" y="138"/>
                    </a:lnTo>
                    <a:lnTo>
                      <a:pt x="36" y="156"/>
                    </a:lnTo>
                    <a:lnTo>
                      <a:pt x="24" y="156"/>
                    </a:lnTo>
                    <a:lnTo>
                      <a:pt x="30" y="174"/>
                    </a:lnTo>
                    <a:lnTo>
                      <a:pt x="66" y="186"/>
                    </a:lnTo>
                    <a:lnTo>
                      <a:pt x="66" y="198"/>
                    </a:lnTo>
                    <a:lnTo>
                      <a:pt x="90" y="186"/>
                    </a:lnTo>
                    <a:lnTo>
                      <a:pt x="84" y="192"/>
                    </a:lnTo>
                    <a:lnTo>
                      <a:pt x="84" y="222"/>
                    </a:lnTo>
                    <a:lnTo>
                      <a:pt x="48" y="228"/>
                    </a:lnTo>
                    <a:lnTo>
                      <a:pt x="48" y="2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35" name="Freeform 14"/>
              <p:cNvSpPr>
                <a:spLocks noChangeAspect="1"/>
              </p:cNvSpPr>
              <p:nvPr/>
            </p:nvSpPr>
            <p:spPr bwMode="auto">
              <a:xfrm>
                <a:off x="761" y="1547"/>
                <a:ext cx="266" cy="290"/>
              </a:xfrm>
              <a:custGeom>
                <a:avLst/>
                <a:gdLst>
                  <a:gd name="T0" fmla="*/ 131 w 348"/>
                  <a:gd name="T1" fmla="*/ 151 h 402"/>
                  <a:gd name="T2" fmla="*/ 83 w 348"/>
                  <a:gd name="T3" fmla="*/ 144 h 402"/>
                  <a:gd name="T4" fmla="*/ 0 w 348"/>
                  <a:gd name="T5" fmla="*/ 104 h 402"/>
                  <a:gd name="T6" fmla="*/ 3 w 348"/>
                  <a:gd name="T7" fmla="*/ 99 h 402"/>
                  <a:gd name="T8" fmla="*/ 5 w 348"/>
                  <a:gd name="T9" fmla="*/ 99 h 402"/>
                  <a:gd name="T10" fmla="*/ 11 w 348"/>
                  <a:gd name="T11" fmla="*/ 97 h 402"/>
                  <a:gd name="T12" fmla="*/ 8 w 348"/>
                  <a:gd name="T13" fmla="*/ 85 h 402"/>
                  <a:gd name="T14" fmla="*/ 14 w 348"/>
                  <a:gd name="T15" fmla="*/ 79 h 402"/>
                  <a:gd name="T16" fmla="*/ 16 w 348"/>
                  <a:gd name="T17" fmla="*/ 70 h 402"/>
                  <a:gd name="T18" fmla="*/ 27 w 348"/>
                  <a:gd name="T19" fmla="*/ 66 h 402"/>
                  <a:gd name="T20" fmla="*/ 18 w 348"/>
                  <a:gd name="T21" fmla="*/ 45 h 402"/>
                  <a:gd name="T22" fmla="*/ 18 w 348"/>
                  <a:gd name="T23" fmla="*/ 43 h 402"/>
                  <a:gd name="T24" fmla="*/ 21 w 348"/>
                  <a:gd name="T25" fmla="*/ 20 h 402"/>
                  <a:gd name="T26" fmla="*/ 27 w 348"/>
                  <a:gd name="T27" fmla="*/ 18 h 402"/>
                  <a:gd name="T28" fmla="*/ 35 w 348"/>
                  <a:gd name="T29" fmla="*/ 22 h 402"/>
                  <a:gd name="T30" fmla="*/ 43 w 348"/>
                  <a:gd name="T31" fmla="*/ 0 h 402"/>
                  <a:gd name="T32" fmla="*/ 155 w 348"/>
                  <a:gd name="T33" fmla="*/ 16 h 402"/>
                  <a:gd name="T34" fmla="*/ 137 w 348"/>
                  <a:gd name="T35" fmla="*/ 124 h 402"/>
                  <a:gd name="T36" fmla="*/ 131 w 348"/>
                  <a:gd name="T37" fmla="*/ 151 h 4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8"/>
                  <a:gd name="T58" fmla="*/ 0 h 402"/>
                  <a:gd name="T59" fmla="*/ 348 w 348"/>
                  <a:gd name="T60" fmla="*/ 402 h 4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8" h="402">
                    <a:moveTo>
                      <a:pt x="294" y="402"/>
                    </a:moveTo>
                    <a:lnTo>
                      <a:pt x="186" y="384"/>
                    </a:lnTo>
                    <a:lnTo>
                      <a:pt x="0" y="276"/>
                    </a:lnTo>
                    <a:lnTo>
                      <a:pt x="6" y="264"/>
                    </a:lnTo>
                    <a:lnTo>
                      <a:pt x="12" y="264"/>
                    </a:lnTo>
                    <a:lnTo>
                      <a:pt x="24" y="258"/>
                    </a:lnTo>
                    <a:lnTo>
                      <a:pt x="18" y="228"/>
                    </a:lnTo>
                    <a:lnTo>
                      <a:pt x="30" y="210"/>
                    </a:lnTo>
                    <a:lnTo>
                      <a:pt x="36" y="186"/>
                    </a:lnTo>
                    <a:lnTo>
                      <a:pt x="60" y="174"/>
                    </a:lnTo>
                    <a:lnTo>
                      <a:pt x="42" y="120"/>
                    </a:lnTo>
                    <a:lnTo>
                      <a:pt x="42" y="114"/>
                    </a:lnTo>
                    <a:lnTo>
                      <a:pt x="48" y="54"/>
                    </a:lnTo>
                    <a:lnTo>
                      <a:pt x="60" y="48"/>
                    </a:lnTo>
                    <a:lnTo>
                      <a:pt x="78" y="60"/>
                    </a:lnTo>
                    <a:lnTo>
                      <a:pt x="96" y="0"/>
                    </a:lnTo>
                    <a:lnTo>
                      <a:pt x="348" y="42"/>
                    </a:lnTo>
                    <a:lnTo>
                      <a:pt x="306" y="330"/>
                    </a:lnTo>
                    <a:lnTo>
                      <a:pt x="294" y="402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36" name="Freeform 15"/>
              <p:cNvSpPr>
                <a:spLocks noChangeAspect="1"/>
              </p:cNvSpPr>
              <p:nvPr/>
            </p:nvSpPr>
            <p:spPr bwMode="auto">
              <a:xfrm>
                <a:off x="761" y="1547"/>
                <a:ext cx="266" cy="294"/>
              </a:xfrm>
              <a:custGeom>
                <a:avLst/>
                <a:gdLst>
                  <a:gd name="T0" fmla="*/ 131 w 348"/>
                  <a:gd name="T1" fmla="*/ 151 h 408"/>
                  <a:gd name="T2" fmla="*/ 83 w 348"/>
                  <a:gd name="T3" fmla="*/ 144 h 408"/>
                  <a:gd name="T4" fmla="*/ 0 w 348"/>
                  <a:gd name="T5" fmla="*/ 103 h 408"/>
                  <a:gd name="T6" fmla="*/ 3 w 348"/>
                  <a:gd name="T7" fmla="*/ 99 h 408"/>
                  <a:gd name="T8" fmla="*/ 5 w 348"/>
                  <a:gd name="T9" fmla="*/ 99 h 408"/>
                  <a:gd name="T10" fmla="*/ 11 w 348"/>
                  <a:gd name="T11" fmla="*/ 97 h 408"/>
                  <a:gd name="T12" fmla="*/ 8 w 348"/>
                  <a:gd name="T13" fmla="*/ 85 h 408"/>
                  <a:gd name="T14" fmla="*/ 14 w 348"/>
                  <a:gd name="T15" fmla="*/ 79 h 408"/>
                  <a:gd name="T16" fmla="*/ 16 w 348"/>
                  <a:gd name="T17" fmla="*/ 70 h 408"/>
                  <a:gd name="T18" fmla="*/ 27 w 348"/>
                  <a:gd name="T19" fmla="*/ 65 h 408"/>
                  <a:gd name="T20" fmla="*/ 18 w 348"/>
                  <a:gd name="T21" fmla="*/ 45 h 408"/>
                  <a:gd name="T22" fmla="*/ 18 w 348"/>
                  <a:gd name="T23" fmla="*/ 43 h 408"/>
                  <a:gd name="T24" fmla="*/ 21 w 348"/>
                  <a:gd name="T25" fmla="*/ 20 h 408"/>
                  <a:gd name="T26" fmla="*/ 27 w 348"/>
                  <a:gd name="T27" fmla="*/ 18 h 408"/>
                  <a:gd name="T28" fmla="*/ 35 w 348"/>
                  <a:gd name="T29" fmla="*/ 22 h 408"/>
                  <a:gd name="T30" fmla="*/ 43 w 348"/>
                  <a:gd name="T31" fmla="*/ 0 h 408"/>
                  <a:gd name="T32" fmla="*/ 155 w 348"/>
                  <a:gd name="T33" fmla="*/ 16 h 408"/>
                  <a:gd name="T34" fmla="*/ 137 w 348"/>
                  <a:gd name="T35" fmla="*/ 123 h 408"/>
                  <a:gd name="T36" fmla="*/ 131 w 348"/>
                  <a:gd name="T37" fmla="*/ 151 h 408"/>
                  <a:gd name="T38" fmla="*/ 131 w 348"/>
                  <a:gd name="T39" fmla="*/ 153 h 40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48"/>
                  <a:gd name="T61" fmla="*/ 0 h 408"/>
                  <a:gd name="T62" fmla="*/ 348 w 348"/>
                  <a:gd name="T63" fmla="*/ 408 h 40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48" h="408">
                    <a:moveTo>
                      <a:pt x="294" y="402"/>
                    </a:moveTo>
                    <a:lnTo>
                      <a:pt x="186" y="384"/>
                    </a:lnTo>
                    <a:lnTo>
                      <a:pt x="0" y="276"/>
                    </a:lnTo>
                    <a:lnTo>
                      <a:pt x="6" y="264"/>
                    </a:lnTo>
                    <a:lnTo>
                      <a:pt x="12" y="264"/>
                    </a:lnTo>
                    <a:lnTo>
                      <a:pt x="24" y="258"/>
                    </a:lnTo>
                    <a:lnTo>
                      <a:pt x="18" y="228"/>
                    </a:lnTo>
                    <a:lnTo>
                      <a:pt x="30" y="210"/>
                    </a:lnTo>
                    <a:lnTo>
                      <a:pt x="36" y="186"/>
                    </a:lnTo>
                    <a:lnTo>
                      <a:pt x="60" y="174"/>
                    </a:lnTo>
                    <a:lnTo>
                      <a:pt x="42" y="120"/>
                    </a:lnTo>
                    <a:lnTo>
                      <a:pt x="42" y="114"/>
                    </a:lnTo>
                    <a:lnTo>
                      <a:pt x="48" y="54"/>
                    </a:lnTo>
                    <a:lnTo>
                      <a:pt x="60" y="48"/>
                    </a:lnTo>
                    <a:lnTo>
                      <a:pt x="78" y="60"/>
                    </a:lnTo>
                    <a:lnTo>
                      <a:pt x="96" y="0"/>
                    </a:lnTo>
                    <a:lnTo>
                      <a:pt x="348" y="42"/>
                    </a:lnTo>
                    <a:lnTo>
                      <a:pt x="306" y="330"/>
                    </a:lnTo>
                    <a:lnTo>
                      <a:pt x="294" y="402"/>
                    </a:lnTo>
                    <a:lnTo>
                      <a:pt x="294" y="40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37" name="Freeform 16"/>
              <p:cNvSpPr>
                <a:spLocks noChangeAspect="1"/>
              </p:cNvSpPr>
              <p:nvPr/>
            </p:nvSpPr>
            <p:spPr bwMode="auto">
              <a:xfrm>
                <a:off x="1585" y="1629"/>
                <a:ext cx="197" cy="165"/>
              </a:xfrm>
              <a:custGeom>
                <a:avLst/>
                <a:gdLst>
                  <a:gd name="T0" fmla="*/ 82 w 258"/>
                  <a:gd name="T1" fmla="*/ 86 h 228"/>
                  <a:gd name="T2" fmla="*/ 14 w 258"/>
                  <a:gd name="T3" fmla="*/ 86 h 228"/>
                  <a:gd name="T4" fmla="*/ 14 w 258"/>
                  <a:gd name="T5" fmla="*/ 73 h 228"/>
                  <a:gd name="T6" fmla="*/ 3 w 258"/>
                  <a:gd name="T7" fmla="*/ 71 h 228"/>
                  <a:gd name="T8" fmla="*/ 5 w 258"/>
                  <a:gd name="T9" fmla="*/ 30 h 228"/>
                  <a:gd name="T10" fmla="*/ 0 w 258"/>
                  <a:gd name="T11" fmla="*/ 2 h 228"/>
                  <a:gd name="T12" fmla="*/ 102 w 258"/>
                  <a:gd name="T13" fmla="*/ 0 h 228"/>
                  <a:gd name="T14" fmla="*/ 105 w 258"/>
                  <a:gd name="T15" fmla="*/ 5 h 228"/>
                  <a:gd name="T16" fmla="*/ 96 w 258"/>
                  <a:gd name="T17" fmla="*/ 12 h 228"/>
                  <a:gd name="T18" fmla="*/ 115 w 258"/>
                  <a:gd name="T19" fmla="*/ 12 h 228"/>
                  <a:gd name="T20" fmla="*/ 107 w 258"/>
                  <a:gd name="T21" fmla="*/ 18 h 228"/>
                  <a:gd name="T22" fmla="*/ 110 w 258"/>
                  <a:gd name="T23" fmla="*/ 22 h 228"/>
                  <a:gd name="T24" fmla="*/ 102 w 258"/>
                  <a:gd name="T25" fmla="*/ 25 h 228"/>
                  <a:gd name="T26" fmla="*/ 107 w 258"/>
                  <a:gd name="T27" fmla="*/ 32 h 228"/>
                  <a:gd name="T28" fmla="*/ 102 w 258"/>
                  <a:gd name="T29" fmla="*/ 36 h 228"/>
                  <a:gd name="T30" fmla="*/ 96 w 258"/>
                  <a:gd name="T31" fmla="*/ 41 h 228"/>
                  <a:gd name="T32" fmla="*/ 96 w 258"/>
                  <a:gd name="T33" fmla="*/ 50 h 228"/>
                  <a:gd name="T34" fmla="*/ 82 w 258"/>
                  <a:gd name="T35" fmla="*/ 62 h 228"/>
                  <a:gd name="T36" fmla="*/ 86 w 258"/>
                  <a:gd name="T37" fmla="*/ 68 h 228"/>
                  <a:gd name="T38" fmla="*/ 80 w 258"/>
                  <a:gd name="T39" fmla="*/ 68 h 228"/>
                  <a:gd name="T40" fmla="*/ 80 w 258"/>
                  <a:gd name="T41" fmla="*/ 75 h 228"/>
                  <a:gd name="T42" fmla="*/ 86 w 258"/>
                  <a:gd name="T43" fmla="*/ 75 h 228"/>
                  <a:gd name="T44" fmla="*/ 82 w 258"/>
                  <a:gd name="T45" fmla="*/ 77 h 228"/>
                  <a:gd name="T46" fmla="*/ 86 w 258"/>
                  <a:gd name="T47" fmla="*/ 80 h 228"/>
                  <a:gd name="T48" fmla="*/ 82 w 258"/>
                  <a:gd name="T49" fmla="*/ 85 h 228"/>
                  <a:gd name="T50" fmla="*/ 82 w 258"/>
                  <a:gd name="T51" fmla="*/ 86 h 2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8"/>
                  <a:gd name="T79" fmla="*/ 0 h 228"/>
                  <a:gd name="T80" fmla="*/ 258 w 258"/>
                  <a:gd name="T81" fmla="*/ 228 h 2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8" h="228">
                    <a:moveTo>
                      <a:pt x="186" y="228"/>
                    </a:moveTo>
                    <a:lnTo>
                      <a:pt x="30" y="228"/>
                    </a:lnTo>
                    <a:lnTo>
                      <a:pt x="30" y="192"/>
                    </a:lnTo>
                    <a:lnTo>
                      <a:pt x="6" y="186"/>
                    </a:lnTo>
                    <a:lnTo>
                      <a:pt x="12" y="78"/>
                    </a:lnTo>
                    <a:lnTo>
                      <a:pt x="0" y="6"/>
                    </a:lnTo>
                    <a:lnTo>
                      <a:pt x="228" y="0"/>
                    </a:lnTo>
                    <a:lnTo>
                      <a:pt x="234" y="12"/>
                    </a:lnTo>
                    <a:lnTo>
                      <a:pt x="216" y="30"/>
                    </a:lnTo>
                    <a:lnTo>
                      <a:pt x="258" y="30"/>
                    </a:lnTo>
                    <a:lnTo>
                      <a:pt x="240" y="48"/>
                    </a:lnTo>
                    <a:lnTo>
                      <a:pt x="246" y="60"/>
                    </a:lnTo>
                    <a:lnTo>
                      <a:pt x="228" y="66"/>
                    </a:lnTo>
                    <a:lnTo>
                      <a:pt x="240" y="84"/>
                    </a:lnTo>
                    <a:lnTo>
                      <a:pt x="228" y="96"/>
                    </a:lnTo>
                    <a:lnTo>
                      <a:pt x="216" y="108"/>
                    </a:lnTo>
                    <a:lnTo>
                      <a:pt x="216" y="132"/>
                    </a:lnTo>
                    <a:lnTo>
                      <a:pt x="186" y="162"/>
                    </a:lnTo>
                    <a:lnTo>
                      <a:pt x="192" y="180"/>
                    </a:lnTo>
                    <a:lnTo>
                      <a:pt x="180" y="180"/>
                    </a:lnTo>
                    <a:lnTo>
                      <a:pt x="180" y="198"/>
                    </a:lnTo>
                    <a:lnTo>
                      <a:pt x="192" y="198"/>
                    </a:lnTo>
                    <a:lnTo>
                      <a:pt x="186" y="204"/>
                    </a:lnTo>
                    <a:lnTo>
                      <a:pt x="192" y="210"/>
                    </a:lnTo>
                    <a:lnTo>
                      <a:pt x="186" y="222"/>
                    </a:lnTo>
                    <a:lnTo>
                      <a:pt x="186" y="228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38" name="Freeform 17"/>
              <p:cNvSpPr>
                <a:spLocks noChangeAspect="1"/>
              </p:cNvSpPr>
              <p:nvPr/>
            </p:nvSpPr>
            <p:spPr bwMode="auto">
              <a:xfrm>
                <a:off x="1585" y="1629"/>
                <a:ext cx="197" cy="169"/>
              </a:xfrm>
              <a:custGeom>
                <a:avLst/>
                <a:gdLst>
                  <a:gd name="T0" fmla="*/ 82 w 258"/>
                  <a:gd name="T1" fmla="*/ 86 h 234"/>
                  <a:gd name="T2" fmla="*/ 14 w 258"/>
                  <a:gd name="T3" fmla="*/ 86 h 234"/>
                  <a:gd name="T4" fmla="*/ 14 w 258"/>
                  <a:gd name="T5" fmla="*/ 72 h 234"/>
                  <a:gd name="T6" fmla="*/ 3 w 258"/>
                  <a:gd name="T7" fmla="*/ 70 h 234"/>
                  <a:gd name="T8" fmla="*/ 5 w 258"/>
                  <a:gd name="T9" fmla="*/ 29 h 234"/>
                  <a:gd name="T10" fmla="*/ 0 w 258"/>
                  <a:gd name="T11" fmla="*/ 2 h 234"/>
                  <a:gd name="T12" fmla="*/ 102 w 258"/>
                  <a:gd name="T13" fmla="*/ 0 h 234"/>
                  <a:gd name="T14" fmla="*/ 105 w 258"/>
                  <a:gd name="T15" fmla="*/ 5 h 234"/>
                  <a:gd name="T16" fmla="*/ 96 w 258"/>
                  <a:gd name="T17" fmla="*/ 12 h 234"/>
                  <a:gd name="T18" fmla="*/ 115 w 258"/>
                  <a:gd name="T19" fmla="*/ 12 h 234"/>
                  <a:gd name="T20" fmla="*/ 107 w 258"/>
                  <a:gd name="T21" fmla="*/ 18 h 234"/>
                  <a:gd name="T22" fmla="*/ 110 w 258"/>
                  <a:gd name="T23" fmla="*/ 22 h 234"/>
                  <a:gd name="T24" fmla="*/ 102 w 258"/>
                  <a:gd name="T25" fmla="*/ 25 h 234"/>
                  <a:gd name="T26" fmla="*/ 107 w 258"/>
                  <a:gd name="T27" fmla="*/ 32 h 234"/>
                  <a:gd name="T28" fmla="*/ 102 w 258"/>
                  <a:gd name="T29" fmla="*/ 36 h 234"/>
                  <a:gd name="T30" fmla="*/ 96 w 258"/>
                  <a:gd name="T31" fmla="*/ 40 h 234"/>
                  <a:gd name="T32" fmla="*/ 96 w 258"/>
                  <a:gd name="T33" fmla="*/ 50 h 234"/>
                  <a:gd name="T34" fmla="*/ 82 w 258"/>
                  <a:gd name="T35" fmla="*/ 61 h 234"/>
                  <a:gd name="T36" fmla="*/ 86 w 258"/>
                  <a:gd name="T37" fmla="*/ 68 h 234"/>
                  <a:gd name="T38" fmla="*/ 80 w 258"/>
                  <a:gd name="T39" fmla="*/ 68 h 234"/>
                  <a:gd name="T40" fmla="*/ 80 w 258"/>
                  <a:gd name="T41" fmla="*/ 74 h 234"/>
                  <a:gd name="T42" fmla="*/ 86 w 258"/>
                  <a:gd name="T43" fmla="*/ 74 h 234"/>
                  <a:gd name="T44" fmla="*/ 82 w 258"/>
                  <a:gd name="T45" fmla="*/ 77 h 234"/>
                  <a:gd name="T46" fmla="*/ 86 w 258"/>
                  <a:gd name="T47" fmla="*/ 79 h 234"/>
                  <a:gd name="T48" fmla="*/ 82 w 258"/>
                  <a:gd name="T49" fmla="*/ 84 h 234"/>
                  <a:gd name="T50" fmla="*/ 82 w 258"/>
                  <a:gd name="T51" fmla="*/ 86 h 234"/>
                  <a:gd name="T52" fmla="*/ 82 w 258"/>
                  <a:gd name="T53" fmla="*/ 88 h 23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58"/>
                  <a:gd name="T82" fmla="*/ 0 h 234"/>
                  <a:gd name="T83" fmla="*/ 258 w 258"/>
                  <a:gd name="T84" fmla="*/ 234 h 23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58" h="234">
                    <a:moveTo>
                      <a:pt x="186" y="228"/>
                    </a:moveTo>
                    <a:lnTo>
                      <a:pt x="30" y="228"/>
                    </a:lnTo>
                    <a:lnTo>
                      <a:pt x="30" y="192"/>
                    </a:lnTo>
                    <a:lnTo>
                      <a:pt x="6" y="186"/>
                    </a:lnTo>
                    <a:lnTo>
                      <a:pt x="12" y="78"/>
                    </a:lnTo>
                    <a:lnTo>
                      <a:pt x="0" y="6"/>
                    </a:lnTo>
                    <a:lnTo>
                      <a:pt x="228" y="0"/>
                    </a:lnTo>
                    <a:lnTo>
                      <a:pt x="234" y="12"/>
                    </a:lnTo>
                    <a:lnTo>
                      <a:pt x="216" y="30"/>
                    </a:lnTo>
                    <a:lnTo>
                      <a:pt x="258" y="30"/>
                    </a:lnTo>
                    <a:lnTo>
                      <a:pt x="240" y="48"/>
                    </a:lnTo>
                    <a:lnTo>
                      <a:pt x="246" y="60"/>
                    </a:lnTo>
                    <a:lnTo>
                      <a:pt x="228" y="66"/>
                    </a:lnTo>
                    <a:lnTo>
                      <a:pt x="240" y="84"/>
                    </a:lnTo>
                    <a:lnTo>
                      <a:pt x="228" y="96"/>
                    </a:lnTo>
                    <a:lnTo>
                      <a:pt x="216" y="108"/>
                    </a:lnTo>
                    <a:lnTo>
                      <a:pt x="216" y="132"/>
                    </a:lnTo>
                    <a:lnTo>
                      <a:pt x="186" y="162"/>
                    </a:lnTo>
                    <a:lnTo>
                      <a:pt x="192" y="180"/>
                    </a:lnTo>
                    <a:lnTo>
                      <a:pt x="180" y="180"/>
                    </a:lnTo>
                    <a:lnTo>
                      <a:pt x="180" y="198"/>
                    </a:lnTo>
                    <a:lnTo>
                      <a:pt x="192" y="198"/>
                    </a:lnTo>
                    <a:lnTo>
                      <a:pt x="186" y="204"/>
                    </a:lnTo>
                    <a:lnTo>
                      <a:pt x="192" y="210"/>
                    </a:lnTo>
                    <a:lnTo>
                      <a:pt x="186" y="222"/>
                    </a:lnTo>
                    <a:lnTo>
                      <a:pt x="186" y="228"/>
                    </a:lnTo>
                    <a:lnTo>
                      <a:pt x="186" y="2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39" name="Freeform 18"/>
              <p:cNvSpPr>
                <a:spLocks noChangeAspect="1"/>
              </p:cNvSpPr>
              <p:nvPr/>
            </p:nvSpPr>
            <p:spPr bwMode="auto">
              <a:xfrm>
                <a:off x="496" y="1235"/>
                <a:ext cx="311" cy="502"/>
              </a:xfrm>
              <a:custGeom>
                <a:avLst/>
                <a:gdLst>
                  <a:gd name="T0" fmla="*/ 157 w 408"/>
                  <a:gd name="T1" fmla="*/ 261 h 696"/>
                  <a:gd name="T2" fmla="*/ 101 w 408"/>
                  <a:gd name="T3" fmla="*/ 255 h 696"/>
                  <a:gd name="T4" fmla="*/ 98 w 408"/>
                  <a:gd name="T5" fmla="*/ 236 h 696"/>
                  <a:gd name="T6" fmla="*/ 88 w 408"/>
                  <a:gd name="T7" fmla="*/ 221 h 696"/>
                  <a:gd name="T8" fmla="*/ 79 w 408"/>
                  <a:gd name="T9" fmla="*/ 221 h 696"/>
                  <a:gd name="T10" fmla="*/ 79 w 408"/>
                  <a:gd name="T11" fmla="*/ 213 h 696"/>
                  <a:gd name="T12" fmla="*/ 66 w 408"/>
                  <a:gd name="T13" fmla="*/ 209 h 696"/>
                  <a:gd name="T14" fmla="*/ 59 w 408"/>
                  <a:gd name="T15" fmla="*/ 198 h 696"/>
                  <a:gd name="T16" fmla="*/ 40 w 408"/>
                  <a:gd name="T17" fmla="*/ 193 h 696"/>
                  <a:gd name="T18" fmla="*/ 34 w 408"/>
                  <a:gd name="T19" fmla="*/ 191 h 696"/>
                  <a:gd name="T20" fmla="*/ 40 w 408"/>
                  <a:gd name="T21" fmla="*/ 176 h 696"/>
                  <a:gd name="T22" fmla="*/ 34 w 408"/>
                  <a:gd name="T23" fmla="*/ 173 h 696"/>
                  <a:gd name="T24" fmla="*/ 37 w 408"/>
                  <a:gd name="T25" fmla="*/ 169 h 696"/>
                  <a:gd name="T26" fmla="*/ 21 w 408"/>
                  <a:gd name="T27" fmla="*/ 144 h 696"/>
                  <a:gd name="T28" fmla="*/ 21 w 408"/>
                  <a:gd name="T29" fmla="*/ 137 h 696"/>
                  <a:gd name="T30" fmla="*/ 27 w 408"/>
                  <a:gd name="T31" fmla="*/ 131 h 696"/>
                  <a:gd name="T32" fmla="*/ 16 w 408"/>
                  <a:gd name="T33" fmla="*/ 119 h 696"/>
                  <a:gd name="T34" fmla="*/ 18 w 408"/>
                  <a:gd name="T35" fmla="*/ 105 h 696"/>
                  <a:gd name="T36" fmla="*/ 27 w 408"/>
                  <a:gd name="T37" fmla="*/ 117 h 696"/>
                  <a:gd name="T38" fmla="*/ 21 w 408"/>
                  <a:gd name="T39" fmla="*/ 104 h 696"/>
                  <a:gd name="T40" fmla="*/ 29 w 408"/>
                  <a:gd name="T41" fmla="*/ 102 h 696"/>
                  <a:gd name="T42" fmla="*/ 21 w 408"/>
                  <a:gd name="T43" fmla="*/ 97 h 696"/>
                  <a:gd name="T44" fmla="*/ 18 w 408"/>
                  <a:gd name="T45" fmla="*/ 105 h 696"/>
                  <a:gd name="T46" fmla="*/ 14 w 408"/>
                  <a:gd name="T47" fmla="*/ 97 h 696"/>
                  <a:gd name="T48" fmla="*/ 11 w 408"/>
                  <a:gd name="T49" fmla="*/ 99 h 696"/>
                  <a:gd name="T50" fmla="*/ 14 w 408"/>
                  <a:gd name="T51" fmla="*/ 94 h 696"/>
                  <a:gd name="T52" fmla="*/ 3 w 408"/>
                  <a:gd name="T53" fmla="*/ 72 h 696"/>
                  <a:gd name="T54" fmla="*/ 8 w 408"/>
                  <a:gd name="T55" fmla="*/ 52 h 696"/>
                  <a:gd name="T56" fmla="*/ 0 w 408"/>
                  <a:gd name="T57" fmla="*/ 34 h 696"/>
                  <a:gd name="T58" fmla="*/ 11 w 408"/>
                  <a:gd name="T59" fmla="*/ 22 h 696"/>
                  <a:gd name="T60" fmla="*/ 18 w 408"/>
                  <a:gd name="T61" fmla="*/ 0 h 696"/>
                  <a:gd name="T62" fmla="*/ 101 w 408"/>
                  <a:gd name="T63" fmla="*/ 20 h 696"/>
                  <a:gd name="T64" fmla="*/ 79 w 408"/>
                  <a:gd name="T65" fmla="*/ 90 h 696"/>
                  <a:gd name="T66" fmla="*/ 172 w 408"/>
                  <a:gd name="T67" fmla="*/ 207 h 696"/>
                  <a:gd name="T68" fmla="*/ 181 w 408"/>
                  <a:gd name="T69" fmla="*/ 227 h 696"/>
                  <a:gd name="T70" fmla="*/ 170 w 408"/>
                  <a:gd name="T71" fmla="*/ 232 h 696"/>
                  <a:gd name="T72" fmla="*/ 168 w 408"/>
                  <a:gd name="T73" fmla="*/ 241 h 696"/>
                  <a:gd name="T74" fmla="*/ 162 w 408"/>
                  <a:gd name="T75" fmla="*/ 247 h 696"/>
                  <a:gd name="T76" fmla="*/ 165 w 408"/>
                  <a:gd name="T77" fmla="*/ 259 h 696"/>
                  <a:gd name="T78" fmla="*/ 159 w 408"/>
                  <a:gd name="T79" fmla="*/ 261 h 696"/>
                  <a:gd name="T80" fmla="*/ 157 w 408"/>
                  <a:gd name="T81" fmla="*/ 261 h 69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8"/>
                  <a:gd name="T124" fmla="*/ 0 h 696"/>
                  <a:gd name="T125" fmla="*/ 408 w 408"/>
                  <a:gd name="T126" fmla="*/ 696 h 69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8" h="696">
                    <a:moveTo>
                      <a:pt x="354" y="696"/>
                    </a:moveTo>
                    <a:lnTo>
                      <a:pt x="228" y="678"/>
                    </a:lnTo>
                    <a:lnTo>
                      <a:pt x="222" y="630"/>
                    </a:lnTo>
                    <a:lnTo>
                      <a:pt x="198" y="588"/>
                    </a:lnTo>
                    <a:lnTo>
                      <a:pt x="180" y="588"/>
                    </a:lnTo>
                    <a:lnTo>
                      <a:pt x="180" y="570"/>
                    </a:lnTo>
                    <a:lnTo>
                      <a:pt x="150" y="558"/>
                    </a:lnTo>
                    <a:lnTo>
                      <a:pt x="132" y="528"/>
                    </a:lnTo>
                    <a:lnTo>
                      <a:pt x="90" y="516"/>
                    </a:lnTo>
                    <a:lnTo>
                      <a:pt x="78" y="510"/>
                    </a:lnTo>
                    <a:lnTo>
                      <a:pt x="90" y="468"/>
                    </a:lnTo>
                    <a:lnTo>
                      <a:pt x="78" y="462"/>
                    </a:lnTo>
                    <a:lnTo>
                      <a:pt x="84" y="450"/>
                    </a:lnTo>
                    <a:lnTo>
                      <a:pt x="48" y="384"/>
                    </a:lnTo>
                    <a:lnTo>
                      <a:pt x="48" y="366"/>
                    </a:lnTo>
                    <a:lnTo>
                      <a:pt x="60" y="348"/>
                    </a:lnTo>
                    <a:lnTo>
                      <a:pt x="36" y="318"/>
                    </a:lnTo>
                    <a:lnTo>
                      <a:pt x="42" y="282"/>
                    </a:lnTo>
                    <a:lnTo>
                      <a:pt x="60" y="312"/>
                    </a:lnTo>
                    <a:lnTo>
                      <a:pt x="48" y="276"/>
                    </a:lnTo>
                    <a:lnTo>
                      <a:pt x="66" y="270"/>
                    </a:lnTo>
                    <a:lnTo>
                      <a:pt x="48" y="258"/>
                    </a:lnTo>
                    <a:lnTo>
                      <a:pt x="42" y="282"/>
                    </a:lnTo>
                    <a:lnTo>
                      <a:pt x="30" y="258"/>
                    </a:lnTo>
                    <a:lnTo>
                      <a:pt x="24" y="264"/>
                    </a:lnTo>
                    <a:lnTo>
                      <a:pt x="30" y="252"/>
                    </a:lnTo>
                    <a:lnTo>
                      <a:pt x="6" y="192"/>
                    </a:lnTo>
                    <a:lnTo>
                      <a:pt x="18" y="138"/>
                    </a:lnTo>
                    <a:lnTo>
                      <a:pt x="0" y="90"/>
                    </a:lnTo>
                    <a:lnTo>
                      <a:pt x="24" y="60"/>
                    </a:lnTo>
                    <a:lnTo>
                      <a:pt x="42" y="0"/>
                    </a:lnTo>
                    <a:lnTo>
                      <a:pt x="228" y="54"/>
                    </a:lnTo>
                    <a:lnTo>
                      <a:pt x="180" y="240"/>
                    </a:lnTo>
                    <a:lnTo>
                      <a:pt x="390" y="552"/>
                    </a:lnTo>
                    <a:lnTo>
                      <a:pt x="408" y="606"/>
                    </a:lnTo>
                    <a:lnTo>
                      <a:pt x="384" y="618"/>
                    </a:lnTo>
                    <a:lnTo>
                      <a:pt x="378" y="642"/>
                    </a:lnTo>
                    <a:lnTo>
                      <a:pt x="366" y="660"/>
                    </a:lnTo>
                    <a:lnTo>
                      <a:pt x="372" y="690"/>
                    </a:lnTo>
                    <a:lnTo>
                      <a:pt x="360" y="696"/>
                    </a:lnTo>
                    <a:lnTo>
                      <a:pt x="354" y="696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40" name="Freeform 19"/>
              <p:cNvSpPr>
                <a:spLocks noChangeAspect="1"/>
              </p:cNvSpPr>
              <p:nvPr/>
            </p:nvSpPr>
            <p:spPr bwMode="auto">
              <a:xfrm>
                <a:off x="496" y="1235"/>
                <a:ext cx="311" cy="507"/>
              </a:xfrm>
              <a:custGeom>
                <a:avLst/>
                <a:gdLst>
                  <a:gd name="T0" fmla="*/ 157 w 408"/>
                  <a:gd name="T1" fmla="*/ 262 h 702"/>
                  <a:gd name="T2" fmla="*/ 101 w 408"/>
                  <a:gd name="T3" fmla="*/ 256 h 702"/>
                  <a:gd name="T4" fmla="*/ 98 w 408"/>
                  <a:gd name="T5" fmla="*/ 238 h 702"/>
                  <a:gd name="T6" fmla="*/ 88 w 408"/>
                  <a:gd name="T7" fmla="*/ 222 h 702"/>
                  <a:gd name="T8" fmla="*/ 79 w 408"/>
                  <a:gd name="T9" fmla="*/ 222 h 702"/>
                  <a:gd name="T10" fmla="*/ 79 w 408"/>
                  <a:gd name="T11" fmla="*/ 215 h 702"/>
                  <a:gd name="T12" fmla="*/ 66 w 408"/>
                  <a:gd name="T13" fmla="*/ 210 h 702"/>
                  <a:gd name="T14" fmla="*/ 59 w 408"/>
                  <a:gd name="T15" fmla="*/ 199 h 702"/>
                  <a:gd name="T16" fmla="*/ 40 w 408"/>
                  <a:gd name="T17" fmla="*/ 194 h 702"/>
                  <a:gd name="T18" fmla="*/ 34 w 408"/>
                  <a:gd name="T19" fmla="*/ 192 h 702"/>
                  <a:gd name="T20" fmla="*/ 40 w 408"/>
                  <a:gd name="T21" fmla="*/ 176 h 702"/>
                  <a:gd name="T22" fmla="*/ 34 w 408"/>
                  <a:gd name="T23" fmla="*/ 174 h 702"/>
                  <a:gd name="T24" fmla="*/ 37 w 408"/>
                  <a:gd name="T25" fmla="*/ 170 h 702"/>
                  <a:gd name="T26" fmla="*/ 21 w 408"/>
                  <a:gd name="T27" fmla="*/ 144 h 702"/>
                  <a:gd name="T28" fmla="*/ 21 w 408"/>
                  <a:gd name="T29" fmla="*/ 138 h 702"/>
                  <a:gd name="T30" fmla="*/ 27 w 408"/>
                  <a:gd name="T31" fmla="*/ 131 h 702"/>
                  <a:gd name="T32" fmla="*/ 16 w 408"/>
                  <a:gd name="T33" fmla="*/ 120 h 702"/>
                  <a:gd name="T34" fmla="*/ 18 w 408"/>
                  <a:gd name="T35" fmla="*/ 106 h 702"/>
                  <a:gd name="T36" fmla="*/ 27 w 408"/>
                  <a:gd name="T37" fmla="*/ 117 h 702"/>
                  <a:gd name="T38" fmla="*/ 21 w 408"/>
                  <a:gd name="T39" fmla="*/ 104 h 702"/>
                  <a:gd name="T40" fmla="*/ 29 w 408"/>
                  <a:gd name="T41" fmla="*/ 102 h 702"/>
                  <a:gd name="T42" fmla="*/ 21 w 408"/>
                  <a:gd name="T43" fmla="*/ 97 h 702"/>
                  <a:gd name="T44" fmla="*/ 18 w 408"/>
                  <a:gd name="T45" fmla="*/ 106 h 702"/>
                  <a:gd name="T46" fmla="*/ 14 w 408"/>
                  <a:gd name="T47" fmla="*/ 97 h 702"/>
                  <a:gd name="T48" fmla="*/ 11 w 408"/>
                  <a:gd name="T49" fmla="*/ 100 h 702"/>
                  <a:gd name="T50" fmla="*/ 14 w 408"/>
                  <a:gd name="T51" fmla="*/ 95 h 702"/>
                  <a:gd name="T52" fmla="*/ 3 w 408"/>
                  <a:gd name="T53" fmla="*/ 72 h 702"/>
                  <a:gd name="T54" fmla="*/ 8 w 408"/>
                  <a:gd name="T55" fmla="*/ 52 h 702"/>
                  <a:gd name="T56" fmla="*/ 0 w 408"/>
                  <a:gd name="T57" fmla="*/ 34 h 702"/>
                  <a:gd name="T58" fmla="*/ 11 w 408"/>
                  <a:gd name="T59" fmla="*/ 22 h 702"/>
                  <a:gd name="T60" fmla="*/ 18 w 408"/>
                  <a:gd name="T61" fmla="*/ 0 h 702"/>
                  <a:gd name="T62" fmla="*/ 101 w 408"/>
                  <a:gd name="T63" fmla="*/ 20 h 702"/>
                  <a:gd name="T64" fmla="*/ 79 w 408"/>
                  <a:gd name="T65" fmla="*/ 90 h 702"/>
                  <a:gd name="T66" fmla="*/ 172 w 408"/>
                  <a:gd name="T67" fmla="*/ 208 h 702"/>
                  <a:gd name="T68" fmla="*/ 181 w 408"/>
                  <a:gd name="T69" fmla="*/ 228 h 702"/>
                  <a:gd name="T70" fmla="*/ 170 w 408"/>
                  <a:gd name="T71" fmla="*/ 233 h 702"/>
                  <a:gd name="T72" fmla="*/ 168 w 408"/>
                  <a:gd name="T73" fmla="*/ 242 h 702"/>
                  <a:gd name="T74" fmla="*/ 162 w 408"/>
                  <a:gd name="T75" fmla="*/ 248 h 702"/>
                  <a:gd name="T76" fmla="*/ 165 w 408"/>
                  <a:gd name="T77" fmla="*/ 260 h 702"/>
                  <a:gd name="T78" fmla="*/ 159 w 408"/>
                  <a:gd name="T79" fmla="*/ 262 h 702"/>
                  <a:gd name="T80" fmla="*/ 157 w 408"/>
                  <a:gd name="T81" fmla="*/ 262 h 702"/>
                  <a:gd name="T82" fmla="*/ 157 w 408"/>
                  <a:gd name="T83" fmla="*/ 264 h 70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08"/>
                  <a:gd name="T127" fmla="*/ 0 h 702"/>
                  <a:gd name="T128" fmla="*/ 408 w 408"/>
                  <a:gd name="T129" fmla="*/ 702 h 70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08" h="702">
                    <a:moveTo>
                      <a:pt x="354" y="696"/>
                    </a:moveTo>
                    <a:lnTo>
                      <a:pt x="228" y="678"/>
                    </a:lnTo>
                    <a:lnTo>
                      <a:pt x="222" y="630"/>
                    </a:lnTo>
                    <a:lnTo>
                      <a:pt x="198" y="588"/>
                    </a:lnTo>
                    <a:lnTo>
                      <a:pt x="180" y="588"/>
                    </a:lnTo>
                    <a:lnTo>
                      <a:pt x="180" y="570"/>
                    </a:lnTo>
                    <a:lnTo>
                      <a:pt x="150" y="558"/>
                    </a:lnTo>
                    <a:lnTo>
                      <a:pt x="132" y="528"/>
                    </a:lnTo>
                    <a:lnTo>
                      <a:pt x="90" y="516"/>
                    </a:lnTo>
                    <a:lnTo>
                      <a:pt x="78" y="510"/>
                    </a:lnTo>
                    <a:lnTo>
                      <a:pt x="90" y="468"/>
                    </a:lnTo>
                    <a:lnTo>
                      <a:pt x="78" y="462"/>
                    </a:lnTo>
                    <a:lnTo>
                      <a:pt x="84" y="450"/>
                    </a:lnTo>
                    <a:lnTo>
                      <a:pt x="48" y="384"/>
                    </a:lnTo>
                    <a:lnTo>
                      <a:pt x="48" y="366"/>
                    </a:lnTo>
                    <a:lnTo>
                      <a:pt x="60" y="348"/>
                    </a:lnTo>
                    <a:lnTo>
                      <a:pt x="36" y="318"/>
                    </a:lnTo>
                    <a:lnTo>
                      <a:pt x="42" y="282"/>
                    </a:lnTo>
                    <a:lnTo>
                      <a:pt x="60" y="312"/>
                    </a:lnTo>
                    <a:lnTo>
                      <a:pt x="48" y="276"/>
                    </a:lnTo>
                    <a:lnTo>
                      <a:pt x="66" y="270"/>
                    </a:lnTo>
                    <a:lnTo>
                      <a:pt x="48" y="258"/>
                    </a:lnTo>
                    <a:lnTo>
                      <a:pt x="42" y="282"/>
                    </a:lnTo>
                    <a:lnTo>
                      <a:pt x="30" y="258"/>
                    </a:lnTo>
                    <a:lnTo>
                      <a:pt x="24" y="264"/>
                    </a:lnTo>
                    <a:lnTo>
                      <a:pt x="30" y="252"/>
                    </a:lnTo>
                    <a:lnTo>
                      <a:pt x="6" y="192"/>
                    </a:lnTo>
                    <a:lnTo>
                      <a:pt x="18" y="138"/>
                    </a:lnTo>
                    <a:lnTo>
                      <a:pt x="0" y="90"/>
                    </a:lnTo>
                    <a:lnTo>
                      <a:pt x="24" y="60"/>
                    </a:lnTo>
                    <a:lnTo>
                      <a:pt x="42" y="0"/>
                    </a:lnTo>
                    <a:lnTo>
                      <a:pt x="228" y="54"/>
                    </a:lnTo>
                    <a:lnTo>
                      <a:pt x="180" y="240"/>
                    </a:lnTo>
                    <a:lnTo>
                      <a:pt x="390" y="552"/>
                    </a:lnTo>
                    <a:lnTo>
                      <a:pt x="408" y="606"/>
                    </a:lnTo>
                    <a:lnTo>
                      <a:pt x="384" y="618"/>
                    </a:lnTo>
                    <a:lnTo>
                      <a:pt x="378" y="642"/>
                    </a:lnTo>
                    <a:lnTo>
                      <a:pt x="366" y="660"/>
                    </a:lnTo>
                    <a:lnTo>
                      <a:pt x="372" y="690"/>
                    </a:lnTo>
                    <a:lnTo>
                      <a:pt x="360" y="696"/>
                    </a:lnTo>
                    <a:lnTo>
                      <a:pt x="354" y="696"/>
                    </a:lnTo>
                    <a:lnTo>
                      <a:pt x="354" y="70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41" name="Freeform 20"/>
              <p:cNvSpPr>
                <a:spLocks noChangeAspect="1"/>
              </p:cNvSpPr>
              <p:nvPr/>
            </p:nvSpPr>
            <p:spPr bwMode="auto">
              <a:xfrm>
                <a:off x="1027" y="1395"/>
                <a:ext cx="284" cy="208"/>
              </a:xfrm>
              <a:custGeom>
                <a:avLst/>
                <a:gdLst>
                  <a:gd name="T0" fmla="*/ 163 w 372"/>
                  <a:gd name="T1" fmla="*/ 36 h 288"/>
                  <a:gd name="T2" fmla="*/ 157 w 372"/>
                  <a:gd name="T3" fmla="*/ 108 h 288"/>
                  <a:gd name="T4" fmla="*/ 137 w 372"/>
                  <a:gd name="T5" fmla="*/ 106 h 288"/>
                  <a:gd name="T6" fmla="*/ 0 w 372"/>
                  <a:gd name="T7" fmla="*/ 95 h 288"/>
                  <a:gd name="T8" fmla="*/ 3 w 372"/>
                  <a:gd name="T9" fmla="*/ 79 h 288"/>
                  <a:gd name="T10" fmla="*/ 16 w 372"/>
                  <a:gd name="T11" fmla="*/ 0 h 288"/>
                  <a:gd name="T12" fmla="*/ 123 w 372"/>
                  <a:gd name="T13" fmla="*/ 9 h 288"/>
                  <a:gd name="T14" fmla="*/ 166 w 372"/>
                  <a:gd name="T15" fmla="*/ 12 h 288"/>
                  <a:gd name="T16" fmla="*/ 163 w 372"/>
                  <a:gd name="T17" fmla="*/ 27 h 288"/>
                  <a:gd name="T18" fmla="*/ 163 w 372"/>
                  <a:gd name="T19" fmla="*/ 36 h 2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2"/>
                  <a:gd name="T31" fmla="*/ 0 h 288"/>
                  <a:gd name="T32" fmla="*/ 372 w 372"/>
                  <a:gd name="T33" fmla="*/ 288 h 2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2" h="288">
                    <a:moveTo>
                      <a:pt x="366" y="96"/>
                    </a:moveTo>
                    <a:lnTo>
                      <a:pt x="354" y="288"/>
                    </a:lnTo>
                    <a:lnTo>
                      <a:pt x="306" y="282"/>
                    </a:lnTo>
                    <a:lnTo>
                      <a:pt x="0" y="252"/>
                    </a:lnTo>
                    <a:lnTo>
                      <a:pt x="6" y="210"/>
                    </a:lnTo>
                    <a:lnTo>
                      <a:pt x="36" y="0"/>
                    </a:lnTo>
                    <a:lnTo>
                      <a:pt x="276" y="24"/>
                    </a:lnTo>
                    <a:lnTo>
                      <a:pt x="372" y="30"/>
                    </a:lnTo>
                    <a:lnTo>
                      <a:pt x="366" y="72"/>
                    </a:lnTo>
                    <a:lnTo>
                      <a:pt x="366" y="96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42" name="Freeform 21"/>
              <p:cNvSpPr>
                <a:spLocks noChangeAspect="1"/>
              </p:cNvSpPr>
              <p:nvPr/>
            </p:nvSpPr>
            <p:spPr bwMode="auto">
              <a:xfrm>
                <a:off x="1027" y="1395"/>
                <a:ext cx="284" cy="208"/>
              </a:xfrm>
              <a:custGeom>
                <a:avLst/>
                <a:gdLst>
                  <a:gd name="T0" fmla="*/ 163 w 372"/>
                  <a:gd name="T1" fmla="*/ 36 h 288"/>
                  <a:gd name="T2" fmla="*/ 157 w 372"/>
                  <a:gd name="T3" fmla="*/ 108 h 288"/>
                  <a:gd name="T4" fmla="*/ 137 w 372"/>
                  <a:gd name="T5" fmla="*/ 106 h 288"/>
                  <a:gd name="T6" fmla="*/ 0 w 372"/>
                  <a:gd name="T7" fmla="*/ 95 h 288"/>
                  <a:gd name="T8" fmla="*/ 3 w 372"/>
                  <a:gd name="T9" fmla="*/ 79 h 288"/>
                  <a:gd name="T10" fmla="*/ 16 w 372"/>
                  <a:gd name="T11" fmla="*/ 0 h 288"/>
                  <a:gd name="T12" fmla="*/ 123 w 372"/>
                  <a:gd name="T13" fmla="*/ 9 h 288"/>
                  <a:gd name="T14" fmla="*/ 166 w 372"/>
                  <a:gd name="T15" fmla="*/ 12 h 288"/>
                  <a:gd name="T16" fmla="*/ 163 w 372"/>
                  <a:gd name="T17" fmla="*/ 27 h 288"/>
                  <a:gd name="T18" fmla="*/ 163 w 372"/>
                  <a:gd name="T19" fmla="*/ 36 h 288"/>
                  <a:gd name="T20" fmla="*/ 163 w 372"/>
                  <a:gd name="T21" fmla="*/ 38 h 2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2"/>
                  <a:gd name="T34" fmla="*/ 0 h 288"/>
                  <a:gd name="T35" fmla="*/ 372 w 372"/>
                  <a:gd name="T36" fmla="*/ 288 h 28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2" h="288">
                    <a:moveTo>
                      <a:pt x="366" y="96"/>
                    </a:moveTo>
                    <a:lnTo>
                      <a:pt x="354" y="288"/>
                    </a:lnTo>
                    <a:lnTo>
                      <a:pt x="306" y="282"/>
                    </a:lnTo>
                    <a:lnTo>
                      <a:pt x="0" y="252"/>
                    </a:lnTo>
                    <a:lnTo>
                      <a:pt x="6" y="210"/>
                    </a:lnTo>
                    <a:lnTo>
                      <a:pt x="36" y="0"/>
                    </a:lnTo>
                    <a:lnTo>
                      <a:pt x="276" y="24"/>
                    </a:lnTo>
                    <a:lnTo>
                      <a:pt x="372" y="30"/>
                    </a:lnTo>
                    <a:lnTo>
                      <a:pt x="366" y="72"/>
                    </a:lnTo>
                    <a:lnTo>
                      <a:pt x="366" y="96"/>
                    </a:lnTo>
                    <a:lnTo>
                      <a:pt x="366" y="10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43" name="Freeform 22"/>
              <p:cNvSpPr>
                <a:spLocks noChangeAspect="1"/>
              </p:cNvSpPr>
              <p:nvPr/>
            </p:nvSpPr>
            <p:spPr bwMode="auto">
              <a:xfrm>
                <a:off x="2336" y="1274"/>
                <a:ext cx="68" cy="61"/>
              </a:xfrm>
              <a:custGeom>
                <a:avLst/>
                <a:gdLst>
                  <a:gd name="T0" fmla="*/ 36 w 90"/>
                  <a:gd name="T1" fmla="*/ 0 h 84"/>
                  <a:gd name="T2" fmla="*/ 39 w 90"/>
                  <a:gd name="T3" fmla="*/ 17 h 84"/>
                  <a:gd name="T4" fmla="*/ 18 w 90"/>
                  <a:gd name="T5" fmla="*/ 23 h 84"/>
                  <a:gd name="T6" fmla="*/ 5 w 90"/>
                  <a:gd name="T7" fmla="*/ 32 h 84"/>
                  <a:gd name="T8" fmla="*/ 5 w 90"/>
                  <a:gd name="T9" fmla="*/ 28 h 84"/>
                  <a:gd name="T10" fmla="*/ 0 w 90"/>
                  <a:gd name="T11" fmla="*/ 7 h 84"/>
                  <a:gd name="T12" fmla="*/ 34 w 90"/>
                  <a:gd name="T13" fmla="*/ 0 h 84"/>
                  <a:gd name="T14" fmla="*/ 36 w 90"/>
                  <a:gd name="T15" fmla="*/ 0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0"/>
                  <a:gd name="T25" fmla="*/ 0 h 84"/>
                  <a:gd name="T26" fmla="*/ 90 w 90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0" h="84">
                    <a:moveTo>
                      <a:pt x="84" y="0"/>
                    </a:moveTo>
                    <a:lnTo>
                      <a:pt x="90" y="42"/>
                    </a:lnTo>
                    <a:lnTo>
                      <a:pt x="42" y="60"/>
                    </a:lnTo>
                    <a:lnTo>
                      <a:pt x="12" y="84"/>
                    </a:lnTo>
                    <a:lnTo>
                      <a:pt x="12" y="72"/>
                    </a:lnTo>
                    <a:lnTo>
                      <a:pt x="0" y="18"/>
                    </a:lnTo>
                    <a:lnTo>
                      <a:pt x="78" y="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44" name="Freeform 23"/>
              <p:cNvSpPr>
                <a:spLocks noChangeAspect="1"/>
              </p:cNvSpPr>
              <p:nvPr/>
            </p:nvSpPr>
            <p:spPr bwMode="auto">
              <a:xfrm>
                <a:off x="2336" y="1274"/>
                <a:ext cx="68" cy="61"/>
              </a:xfrm>
              <a:custGeom>
                <a:avLst/>
                <a:gdLst>
                  <a:gd name="T0" fmla="*/ 36 w 90"/>
                  <a:gd name="T1" fmla="*/ 0 h 84"/>
                  <a:gd name="T2" fmla="*/ 39 w 90"/>
                  <a:gd name="T3" fmla="*/ 17 h 84"/>
                  <a:gd name="T4" fmla="*/ 18 w 90"/>
                  <a:gd name="T5" fmla="*/ 23 h 84"/>
                  <a:gd name="T6" fmla="*/ 5 w 90"/>
                  <a:gd name="T7" fmla="*/ 32 h 84"/>
                  <a:gd name="T8" fmla="*/ 5 w 90"/>
                  <a:gd name="T9" fmla="*/ 28 h 84"/>
                  <a:gd name="T10" fmla="*/ 0 w 90"/>
                  <a:gd name="T11" fmla="*/ 7 h 84"/>
                  <a:gd name="T12" fmla="*/ 34 w 90"/>
                  <a:gd name="T13" fmla="*/ 0 h 84"/>
                  <a:gd name="T14" fmla="*/ 36 w 90"/>
                  <a:gd name="T15" fmla="*/ 0 h 84"/>
                  <a:gd name="T16" fmla="*/ 36 w 90"/>
                  <a:gd name="T17" fmla="*/ 2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"/>
                  <a:gd name="T28" fmla="*/ 0 h 84"/>
                  <a:gd name="T29" fmla="*/ 90 w 90"/>
                  <a:gd name="T30" fmla="*/ 84 h 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" h="84">
                    <a:moveTo>
                      <a:pt x="84" y="0"/>
                    </a:moveTo>
                    <a:lnTo>
                      <a:pt x="90" y="42"/>
                    </a:lnTo>
                    <a:lnTo>
                      <a:pt x="42" y="60"/>
                    </a:lnTo>
                    <a:lnTo>
                      <a:pt x="12" y="84"/>
                    </a:lnTo>
                    <a:lnTo>
                      <a:pt x="12" y="72"/>
                    </a:lnTo>
                    <a:lnTo>
                      <a:pt x="0" y="18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84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45" name="Freeform 24"/>
              <p:cNvSpPr>
                <a:spLocks noChangeAspect="1"/>
              </p:cNvSpPr>
              <p:nvPr/>
            </p:nvSpPr>
            <p:spPr bwMode="auto">
              <a:xfrm>
                <a:off x="2281" y="1404"/>
                <a:ext cx="41" cy="61"/>
              </a:xfrm>
              <a:custGeom>
                <a:avLst/>
                <a:gdLst>
                  <a:gd name="T0" fmla="*/ 8 w 54"/>
                  <a:gd name="T1" fmla="*/ 0 h 84"/>
                  <a:gd name="T2" fmla="*/ 5 w 54"/>
                  <a:gd name="T3" fmla="*/ 2 h 84"/>
                  <a:gd name="T4" fmla="*/ 5 w 54"/>
                  <a:gd name="T5" fmla="*/ 9 h 84"/>
                  <a:gd name="T6" fmla="*/ 16 w 54"/>
                  <a:gd name="T7" fmla="*/ 20 h 84"/>
                  <a:gd name="T8" fmla="*/ 21 w 54"/>
                  <a:gd name="T9" fmla="*/ 23 h 84"/>
                  <a:gd name="T10" fmla="*/ 18 w 54"/>
                  <a:gd name="T11" fmla="*/ 28 h 84"/>
                  <a:gd name="T12" fmla="*/ 24 w 54"/>
                  <a:gd name="T13" fmla="*/ 30 h 84"/>
                  <a:gd name="T14" fmla="*/ 11 w 54"/>
                  <a:gd name="T15" fmla="*/ 32 h 84"/>
                  <a:gd name="T16" fmla="*/ 0 w 54"/>
                  <a:gd name="T17" fmla="*/ 2 h 84"/>
                  <a:gd name="T18" fmla="*/ 5 w 54"/>
                  <a:gd name="T19" fmla="*/ 0 h 84"/>
                  <a:gd name="T20" fmla="*/ 8 w 54"/>
                  <a:gd name="T21" fmla="*/ 0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"/>
                  <a:gd name="T34" fmla="*/ 0 h 84"/>
                  <a:gd name="T35" fmla="*/ 54 w 54"/>
                  <a:gd name="T36" fmla="*/ 84 h 8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" h="84">
                    <a:moveTo>
                      <a:pt x="18" y="0"/>
                    </a:moveTo>
                    <a:lnTo>
                      <a:pt x="12" y="6"/>
                    </a:lnTo>
                    <a:lnTo>
                      <a:pt x="12" y="24"/>
                    </a:lnTo>
                    <a:lnTo>
                      <a:pt x="36" y="54"/>
                    </a:lnTo>
                    <a:lnTo>
                      <a:pt x="48" y="60"/>
                    </a:lnTo>
                    <a:lnTo>
                      <a:pt x="42" y="72"/>
                    </a:lnTo>
                    <a:lnTo>
                      <a:pt x="54" y="78"/>
                    </a:lnTo>
                    <a:lnTo>
                      <a:pt x="24" y="84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46" name="Freeform 25"/>
              <p:cNvSpPr>
                <a:spLocks noChangeAspect="1"/>
              </p:cNvSpPr>
              <p:nvPr/>
            </p:nvSpPr>
            <p:spPr bwMode="auto">
              <a:xfrm>
                <a:off x="2281" y="1404"/>
                <a:ext cx="41" cy="61"/>
              </a:xfrm>
              <a:custGeom>
                <a:avLst/>
                <a:gdLst>
                  <a:gd name="T0" fmla="*/ 8 w 54"/>
                  <a:gd name="T1" fmla="*/ 0 h 84"/>
                  <a:gd name="T2" fmla="*/ 5 w 54"/>
                  <a:gd name="T3" fmla="*/ 2 h 84"/>
                  <a:gd name="T4" fmla="*/ 5 w 54"/>
                  <a:gd name="T5" fmla="*/ 9 h 84"/>
                  <a:gd name="T6" fmla="*/ 16 w 54"/>
                  <a:gd name="T7" fmla="*/ 20 h 84"/>
                  <a:gd name="T8" fmla="*/ 21 w 54"/>
                  <a:gd name="T9" fmla="*/ 23 h 84"/>
                  <a:gd name="T10" fmla="*/ 18 w 54"/>
                  <a:gd name="T11" fmla="*/ 28 h 84"/>
                  <a:gd name="T12" fmla="*/ 24 w 54"/>
                  <a:gd name="T13" fmla="*/ 30 h 84"/>
                  <a:gd name="T14" fmla="*/ 11 w 54"/>
                  <a:gd name="T15" fmla="*/ 32 h 84"/>
                  <a:gd name="T16" fmla="*/ 0 w 54"/>
                  <a:gd name="T17" fmla="*/ 2 h 84"/>
                  <a:gd name="T18" fmla="*/ 5 w 54"/>
                  <a:gd name="T19" fmla="*/ 0 h 84"/>
                  <a:gd name="T20" fmla="*/ 8 w 54"/>
                  <a:gd name="T21" fmla="*/ 0 h 84"/>
                  <a:gd name="T22" fmla="*/ 8 w 54"/>
                  <a:gd name="T23" fmla="*/ 2 h 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"/>
                  <a:gd name="T37" fmla="*/ 0 h 84"/>
                  <a:gd name="T38" fmla="*/ 54 w 54"/>
                  <a:gd name="T39" fmla="*/ 84 h 8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" h="84">
                    <a:moveTo>
                      <a:pt x="18" y="0"/>
                    </a:moveTo>
                    <a:lnTo>
                      <a:pt x="12" y="6"/>
                    </a:lnTo>
                    <a:lnTo>
                      <a:pt x="12" y="24"/>
                    </a:lnTo>
                    <a:lnTo>
                      <a:pt x="36" y="54"/>
                    </a:lnTo>
                    <a:lnTo>
                      <a:pt x="48" y="60"/>
                    </a:lnTo>
                    <a:lnTo>
                      <a:pt x="42" y="72"/>
                    </a:lnTo>
                    <a:lnTo>
                      <a:pt x="54" y="78"/>
                    </a:lnTo>
                    <a:lnTo>
                      <a:pt x="24" y="84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47" name="Freeform 26"/>
              <p:cNvSpPr>
                <a:spLocks noChangeAspect="1"/>
              </p:cNvSpPr>
              <p:nvPr/>
            </p:nvSpPr>
            <p:spPr bwMode="auto">
              <a:xfrm>
                <a:off x="2240" y="1456"/>
                <a:ext cx="9" cy="4"/>
              </a:xfrm>
              <a:custGeom>
                <a:avLst/>
                <a:gdLst>
                  <a:gd name="T0" fmla="*/ 3 w 12"/>
                  <a:gd name="T1" fmla="*/ 2 h 6"/>
                  <a:gd name="T2" fmla="*/ 0 w 12"/>
                  <a:gd name="T3" fmla="*/ 0 h 6"/>
                  <a:gd name="T4" fmla="*/ 5 w 12"/>
                  <a:gd name="T5" fmla="*/ 0 h 6"/>
                  <a:gd name="T6" fmla="*/ 3 w 12"/>
                  <a:gd name="T7" fmla="*/ 2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6"/>
                  <a:gd name="T14" fmla="*/ 12 w 12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6">
                    <a:moveTo>
                      <a:pt x="6" y="6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48" name="Freeform 27"/>
              <p:cNvSpPr>
                <a:spLocks noChangeAspect="1"/>
              </p:cNvSpPr>
              <p:nvPr/>
            </p:nvSpPr>
            <p:spPr bwMode="auto">
              <a:xfrm>
                <a:off x="2240" y="1456"/>
                <a:ext cx="9" cy="9"/>
              </a:xfrm>
              <a:custGeom>
                <a:avLst/>
                <a:gdLst>
                  <a:gd name="T0" fmla="*/ 3 w 12"/>
                  <a:gd name="T1" fmla="*/ 3 h 12"/>
                  <a:gd name="T2" fmla="*/ 0 w 12"/>
                  <a:gd name="T3" fmla="*/ 0 h 12"/>
                  <a:gd name="T4" fmla="*/ 5 w 12"/>
                  <a:gd name="T5" fmla="*/ 0 h 12"/>
                  <a:gd name="T6" fmla="*/ 3 w 12"/>
                  <a:gd name="T7" fmla="*/ 3 h 12"/>
                  <a:gd name="T8" fmla="*/ 3 w 12"/>
                  <a:gd name="T9" fmla="*/ 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2"/>
                  <a:gd name="T17" fmla="*/ 12 w 1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2">
                    <a:moveTo>
                      <a:pt x="6" y="6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49" name="Freeform 28"/>
              <p:cNvSpPr>
                <a:spLocks noChangeAspect="1"/>
              </p:cNvSpPr>
              <p:nvPr/>
            </p:nvSpPr>
            <p:spPr bwMode="auto">
              <a:xfrm>
                <a:off x="1883" y="1859"/>
                <a:ext cx="352" cy="251"/>
              </a:xfrm>
              <a:custGeom>
                <a:avLst/>
                <a:gdLst>
                  <a:gd name="T0" fmla="*/ 146 w 462"/>
                  <a:gd name="T1" fmla="*/ 0 h 348"/>
                  <a:gd name="T2" fmla="*/ 201 w 462"/>
                  <a:gd name="T3" fmla="*/ 88 h 348"/>
                  <a:gd name="T4" fmla="*/ 204 w 462"/>
                  <a:gd name="T5" fmla="*/ 110 h 348"/>
                  <a:gd name="T6" fmla="*/ 199 w 462"/>
                  <a:gd name="T7" fmla="*/ 117 h 348"/>
                  <a:gd name="T8" fmla="*/ 199 w 462"/>
                  <a:gd name="T9" fmla="*/ 122 h 348"/>
                  <a:gd name="T10" fmla="*/ 197 w 462"/>
                  <a:gd name="T11" fmla="*/ 126 h 348"/>
                  <a:gd name="T12" fmla="*/ 181 w 462"/>
                  <a:gd name="T13" fmla="*/ 131 h 348"/>
                  <a:gd name="T14" fmla="*/ 178 w 462"/>
                  <a:gd name="T15" fmla="*/ 126 h 348"/>
                  <a:gd name="T16" fmla="*/ 183 w 462"/>
                  <a:gd name="T17" fmla="*/ 128 h 348"/>
                  <a:gd name="T18" fmla="*/ 186 w 462"/>
                  <a:gd name="T19" fmla="*/ 124 h 348"/>
                  <a:gd name="T20" fmla="*/ 178 w 462"/>
                  <a:gd name="T21" fmla="*/ 124 h 348"/>
                  <a:gd name="T22" fmla="*/ 170 w 462"/>
                  <a:gd name="T23" fmla="*/ 115 h 348"/>
                  <a:gd name="T24" fmla="*/ 162 w 462"/>
                  <a:gd name="T25" fmla="*/ 113 h 348"/>
                  <a:gd name="T26" fmla="*/ 157 w 462"/>
                  <a:gd name="T27" fmla="*/ 102 h 348"/>
                  <a:gd name="T28" fmla="*/ 149 w 462"/>
                  <a:gd name="T29" fmla="*/ 97 h 348"/>
                  <a:gd name="T30" fmla="*/ 149 w 462"/>
                  <a:gd name="T31" fmla="*/ 90 h 348"/>
                  <a:gd name="T32" fmla="*/ 143 w 462"/>
                  <a:gd name="T33" fmla="*/ 90 h 348"/>
                  <a:gd name="T34" fmla="*/ 146 w 462"/>
                  <a:gd name="T35" fmla="*/ 94 h 348"/>
                  <a:gd name="T36" fmla="*/ 143 w 462"/>
                  <a:gd name="T37" fmla="*/ 94 h 348"/>
                  <a:gd name="T38" fmla="*/ 133 w 462"/>
                  <a:gd name="T39" fmla="*/ 82 h 348"/>
                  <a:gd name="T40" fmla="*/ 138 w 462"/>
                  <a:gd name="T41" fmla="*/ 70 h 348"/>
                  <a:gd name="T42" fmla="*/ 130 w 462"/>
                  <a:gd name="T43" fmla="*/ 68 h 348"/>
                  <a:gd name="T44" fmla="*/ 133 w 462"/>
                  <a:gd name="T45" fmla="*/ 74 h 348"/>
                  <a:gd name="T46" fmla="*/ 125 w 462"/>
                  <a:gd name="T47" fmla="*/ 70 h 348"/>
                  <a:gd name="T48" fmla="*/ 127 w 462"/>
                  <a:gd name="T49" fmla="*/ 48 h 348"/>
                  <a:gd name="T50" fmla="*/ 98 w 462"/>
                  <a:gd name="T51" fmla="*/ 25 h 348"/>
                  <a:gd name="T52" fmla="*/ 82 w 462"/>
                  <a:gd name="T53" fmla="*/ 22 h 348"/>
                  <a:gd name="T54" fmla="*/ 82 w 462"/>
                  <a:gd name="T55" fmla="*/ 27 h 348"/>
                  <a:gd name="T56" fmla="*/ 56 w 462"/>
                  <a:gd name="T57" fmla="*/ 34 h 348"/>
                  <a:gd name="T58" fmla="*/ 56 w 462"/>
                  <a:gd name="T59" fmla="*/ 32 h 348"/>
                  <a:gd name="T60" fmla="*/ 59 w 462"/>
                  <a:gd name="T61" fmla="*/ 34 h 348"/>
                  <a:gd name="T62" fmla="*/ 59 w 462"/>
                  <a:gd name="T63" fmla="*/ 32 h 348"/>
                  <a:gd name="T64" fmla="*/ 45 w 462"/>
                  <a:gd name="T65" fmla="*/ 20 h 348"/>
                  <a:gd name="T66" fmla="*/ 43 w 462"/>
                  <a:gd name="T67" fmla="*/ 22 h 348"/>
                  <a:gd name="T68" fmla="*/ 45 w 462"/>
                  <a:gd name="T69" fmla="*/ 25 h 348"/>
                  <a:gd name="T70" fmla="*/ 27 w 462"/>
                  <a:gd name="T71" fmla="*/ 20 h 348"/>
                  <a:gd name="T72" fmla="*/ 37 w 462"/>
                  <a:gd name="T73" fmla="*/ 18 h 348"/>
                  <a:gd name="T74" fmla="*/ 34 w 462"/>
                  <a:gd name="T75" fmla="*/ 18 h 348"/>
                  <a:gd name="T76" fmla="*/ 11 w 462"/>
                  <a:gd name="T77" fmla="*/ 22 h 348"/>
                  <a:gd name="T78" fmla="*/ 16 w 462"/>
                  <a:gd name="T79" fmla="*/ 20 h 348"/>
                  <a:gd name="T80" fmla="*/ 11 w 462"/>
                  <a:gd name="T81" fmla="*/ 18 h 348"/>
                  <a:gd name="T82" fmla="*/ 11 w 462"/>
                  <a:gd name="T83" fmla="*/ 20 h 348"/>
                  <a:gd name="T84" fmla="*/ 5 w 462"/>
                  <a:gd name="T85" fmla="*/ 22 h 348"/>
                  <a:gd name="T86" fmla="*/ 5 w 462"/>
                  <a:gd name="T87" fmla="*/ 16 h 348"/>
                  <a:gd name="T88" fmla="*/ 0 w 462"/>
                  <a:gd name="T89" fmla="*/ 12 h 348"/>
                  <a:gd name="T90" fmla="*/ 0 w 462"/>
                  <a:gd name="T91" fmla="*/ 6 h 348"/>
                  <a:gd name="T92" fmla="*/ 61 w 462"/>
                  <a:gd name="T93" fmla="*/ 2 h 348"/>
                  <a:gd name="T94" fmla="*/ 66 w 462"/>
                  <a:gd name="T95" fmla="*/ 9 h 348"/>
                  <a:gd name="T96" fmla="*/ 130 w 462"/>
                  <a:gd name="T97" fmla="*/ 6 h 348"/>
                  <a:gd name="T98" fmla="*/ 133 w 462"/>
                  <a:gd name="T99" fmla="*/ 12 h 348"/>
                  <a:gd name="T100" fmla="*/ 136 w 462"/>
                  <a:gd name="T101" fmla="*/ 9 h 348"/>
                  <a:gd name="T102" fmla="*/ 136 w 462"/>
                  <a:gd name="T103" fmla="*/ 0 h 348"/>
                  <a:gd name="T104" fmla="*/ 146 w 462"/>
                  <a:gd name="T105" fmla="*/ 0 h 34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62"/>
                  <a:gd name="T160" fmla="*/ 0 h 348"/>
                  <a:gd name="T161" fmla="*/ 462 w 462"/>
                  <a:gd name="T162" fmla="*/ 348 h 34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62" h="348">
                    <a:moveTo>
                      <a:pt x="330" y="0"/>
                    </a:moveTo>
                    <a:lnTo>
                      <a:pt x="456" y="234"/>
                    </a:lnTo>
                    <a:lnTo>
                      <a:pt x="462" y="294"/>
                    </a:lnTo>
                    <a:lnTo>
                      <a:pt x="450" y="312"/>
                    </a:lnTo>
                    <a:lnTo>
                      <a:pt x="450" y="324"/>
                    </a:lnTo>
                    <a:lnTo>
                      <a:pt x="444" y="336"/>
                    </a:lnTo>
                    <a:lnTo>
                      <a:pt x="408" y="348"/>
                    </a:lnTo>
                    <a:lnTo>
                      <a:pt x="402" y="336"/>
                    </a:lnTo>
                    <a:lnTo>
                      <a:pt x="414" y="342"/>
                    </a:lnTo>
                    <a:lnTo>
                      <a:pt x="420" y="330"/>
                    </a:lnTo>
                    <a:lnTo>
                      <a:pt x="402" y="330"/>
                    </a:lnTo>
                    <a:lnTo>
                      <a:pt x="384" y="306"/>
                    </a:lnTo>
                    <a:lnTo>
                      <a:pt x="366" y="300"/>
                    </a:lnTo>
                    <a:lnTo>
                      <a:pt x="354" y="270"/>
                    </a:lnTo>
                    <a:lnTo>
                      <a:pt x="336" y="258"/>
                    </a:lnTo>
                    <a:lnTo>
                      <a:pt x="336" y="240"/>
                    </a:lnTo>
                    <a:lnTo>
                      <a:pt x="324" y="240"/>
                    </a:lnTo>
                    <a:lnTo>
                      <a:pt x="330" y="252"/>
                    </a:lnTo>
                    <a:lnTo>
                      <a:pt x="324" y="252"/>
                    </a:lnTo>
                    <a:lnTo>
                      <a:pt x="300" y="216"/>
                    </a:lnTo>
                    <a:lnTo>
                      <a:pt x="312" y="186"/>
                    </a:lnTo>
                    <a:lnTo>
                      <a:pt x="294" y="180"/>
                    </a:lnTo>
                    <a:lnTo>
                      <a:pt x="300" y="198"/>
                    </a:lnTo>
                    <a:lnTo>
                      <a:pt x="282" y="186"/>
                    </a:lnTo>
                    <a:lnTo>
                      <a:pt x="288" y="126"/>
                    </a:lnTo>
                    <a:lnTo>
                      <a:pt x="222" y="66"/>
                    </a:lnTo>
                    <a:lnTo>
                      <a:pt x="186" y="60"/>
                    </a:lnTo>
                    <a:lnTo>
                      <a:pt x="186" y="72"/>
                    </a:lnTo>
                    <a:lnTo>
                      <a:pt x="126" y="90"/>
                    </a:lnTo>
                    <a:lnTo>
                      <a:pt x="126" y="84"/>
                    </a:lnTo>
                    <a:lnTo>
                      <a:pt x="132" y="90"/>
                    </a:lnTo>
                    <a:lnTo>
                      <a:pt x="132" y="84"/>
                    </a:lnTo>
                    <a:lnTo>
                      <a:pt x="102" y="54"/>
                    </a:lnTo>
                    <a:lnTo>
                      <a:pt x="96" y="60"/>
                    </a:lnTo>
                    <a:lnTo>
                      <a:pt x="102" y="66"/>
                    </a:lnTo>
                    <a:lnTo>
                      <a:pt x="60" y="54"/>
                    </a:lnTo>
                    <a:lnTo>
                      <a:pt x="84" y="48"/>
                    </a:lnTo>
                    <a:lnTo>
                      <a:pt x="78" y="48"/>
                    </a:lnTo>
                    <a:lnTo>
                      <a:pt x="24" y="60"/>
                    </a:lnTo>
                    <a:lnTo>
                      <a:pt x="36" y="54"/>
                    </a:lnTo>
                    <a:lnTo>
                      <a:pt x="24" y="48"/>
                    </a:lnTo>
                    <a:lnTo>
                      <a:pt x="24" y="54"/>
                    </a:lnTo>
                    <a:lnTo>
                      <a:pt x="12" y="60"/>
                    </a:lnTo>
                    <a:lnTo>
                      <a:pt x="12" y="42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138" y="6"/>
                    </a:lnTo>
                    <a:lnTo>
                      <a:pt x="150" y="24"/>
                    </a:lnTo>
                    <a:lnTo>
                      <a:pt x="294" y="18"/>
                    </a:lnTo>
                    <a:lnTo>
                      <a:pt x="300" y="30"/>
                    </a:lnTo>
                    <a:lnTo>
                      <a:pt x="306" y="24"/>
                    </a:lnTo>
                    <a:lnTo>
                      <a:pt x="306" y="0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50" name="Freeform 29"/>
              <p:cNvSpPr>
                <a:spLocks noChangeAspect="1"/>
              </p:cNvSpPr>
              <p:nvPr/>
            </p:nvSpPr>
            <p:spPr bwMode="auto">
              <a:xfrm>
                <a:off x="1883" y="1859"/>
                <a:ext cx="352" cy="251"/>
              </a:xfrm>
              <a:custGeom>
                <a:avLst/>
                <a:gdLst>
                  <a:gd name="T0" fmla="*/ 146 w 462"/>
                  <a:gd name="T1" fmla="*/ 0 h 348"/>
                  <a:gd name="T2" fmla="*/ 201 w 462"/>
                  <a:gd name="T3" fmla="*/ 88 h 348"/>
                  <a:gd name="T4" fmla="*/ 204 w 462"/>
                  <a:gd name="T5" fmla="*/ 110 h 348"/>
                  <a:gd name="T6" fmla="*/ 199 w 462"/>
                  <a:gd name="T7" fmla="*/ 117 h 348"/>
                  <a:gd name="T8" fmla="*/ 199 w 462"/>
                  <a:gd name="T9" fmla="*/ 122 h 348"/>
                  <a:gd name="T10" fmla="*/ 197 w 462"/>
                  <a:gd name="T11" fmla="*/ 126 h 348"/>
                  <a:gd name="T12" fmla="*/ 181 w 462"/>
                  <a:gd name="T13" fmla="*/ 131 h 348"/>
                  <a:gd name="T14" fmla="*/ 178 w 462"/>
                  <a:gd name="T15" fmla="*/ 126 h 348"/>
                  <a:gd name="T16" fmla="*/ 183 w 462"/>
                  <a:gd name="T17" fmla="*/ 128 h 348"/>
                  <a:gd name="T18" fmla="*/ 186 w 462"/>
                  <a:gd name="T19" fmla="*/ 124 h 348"/>
                  <a:gd name="T20" fmla="*/ 178 w 462"/>
                  <a:gd name="T21" fmla="*/ 124 h 348"/>
                  <a:gd name="T22" fmla="*/ 170 w 462"/>
                  <a:gd name="T23" fmla="*/ 115 h 348"/>
                  <a:gd name="T24" fmla="*/ 162 w 462"/>
                  <a:gd name="T25" fmla="*/ 113 h 348"/>
                  <a:gd name="T26" fmla="*/ 157 w 462"/>
                  <a:gd name="T27" fmla="*/ 102 h 348"/>
                  <a:gd name="T28" fmla="*/ 149 w 462"/>
                  <a:gd name="T29" fmla="*/ 97 h 348"/>
                  <a:gd name="T30" fmla="*/ 149 w 462"/>
                  <a:gd name="T31" fmla="*/ 90 h 348"/>
                  <a:gd name="T32" fmla="*/ 143 w 462"/>
                  <a:gd name="T33" fmla="*/ 90 h 348"/>
                  <a:gd name="T34" fmla="*/ 146 w 462"/>
                  <a:gd name="T35" fmla="*/ 94 h 348"/>
                  <a:gd name="T36" fmla="*/ 143 w 462"/>
                  <a:gd name="T37" fmla="*/ 94 h 348"/>
                  <a:gd name="T38" fmla="*/ 133 w 462"/>
                  <a:gd name="T39" fmla="*/ 82 h 348"/>
                  <a:gd name="T40" fmla="*/ 138 w 462"/>
                  <a:gd name="T41" fmla="*/ 70 h 348"/>
                  <a:gd name="T42" fmla="*/ 130 w 462"/>
                  <a:gd name="T43" fmla="*/ 68 h 348"/>
                  <a:gd name="T44" fmla="*/ 133 w 462"/>
                  <a:gd name="T45" fmla="*/ 74 h 348"/>
                  <a:gd name="T46" fmla="*/ 125 w 462"/>
                  <a:gd name="T47" fmla="*/ 70 h 348"/>
                  <a:gd name="T48" fmla="*/ 127 w 462"/>
                  <a:gd name="T49" fmla="*/ 48 h 348"/>
                  <a:gd name="T50" fmla="*/ 98 w 462"/>
                  <a:gd name="T51" fmla="*/ 25 h 348"/>
                  <a:gd name="T52" fmla="*/ 82 w 462"/>
                  <a:gd name="T53" fmla="*/ 22 h 348"/>
                  <a:gd name="T54" fmla="*/ 82 w 462"/>
                  <a:gd name="T55" fmla="*/ 27 h 348"/>
                  <a:gd name="T56" fmla="*/ 56 w 462"/>
                  <a:gd name="T57" fmla="*/ 34 h 348"/>
                  <a:gd name="T58" fmla="*/ 56 w 462"/>
                  <a:gd name="T59" fmla="*/ 32 h 348"/>
                  <a:gd name="T60" fmla="*/ 59 w 462"/>
                  <a:gd name="T61" fmla="*/ 34 h 348"/>
                  <a:gd name="T62" fmla="*/ 59 w 462"/>
                  <a:gd name="T63" fmla="*/ 32 h 348"/>
                  <a:gd name="T64" fmla="*/ 45 w 462"/>
                  <a:gd name="T65" fmla="*/ 20 h 348"/>
                  <a:gd name="T66" fmla="*/ 43 w 462"/>
                  <a:gd name="T67" fmla="*/ 22 h 348"/>
                  <a:gd name="T68" fmla="*/ 45 w 462"/>
                  <a:gd name="T69" fmla="*/ 25 h 348"/>
                  <a:gd name="T70" fmla="*/ 27 w 462"/>
                  <a:gd name="T71" fmla="*/ 20 h 348"/>
                  <a:gd name="T72" fmla="*/ 37 w 462"/>
                  <a:gd name="T73" fmla="*/ 18 h 348"/>
                  <a:gd name="T74" fmla="*/ 34 w 462"/>
                  <a:gd name="T75" fmla="*/ 18 h 348"/>
                  <a:gd name="T76" fmla="*/ 11 w 462"/>
                  <a:gd name="T77" fmla="*/ 22 h 348"/>
                  <a:gd name="T78" fmla="*/ 16 w 462"/>
                  <a:gd name="T79" fmla="*/ 20 h 348"/>
                  <a:gd name="T80" fmla="*/ 11 w 462"/>
                  <a:gd name="T81" fmla="*/ 18 h 348"/>
                  <a:gd name="T82" fmla="*/ 11 w 462"/>
                  <a:gd name="T83" fmla="*/ 20 h 348"/>
                  <a:gd name="T84" fmla="*/ 5 w 462"/>
                  <a:gd name="T85" fmla="*/ 22 h 348"/>
                  <a:gd name="T86" fmla="*/ 5 w 462"/>
                  <a:gd name="T87" fmla="*/ 16 h 348"/>
                  <a:gd name="T88" fmla="*/ 0 w 462"/>
                  <a:gd name="T89" fmla="*/ 12 h 348"/>
                  <a:gd name="T90" fmla="*/ 0 w 462"/>
                  <a:gd name="T91" fmla="*/ 6 h 348"/>
                  <a:gd name="T92" fmla="*/ 61 w 462"/>
                  <a:gd name="T93" fmla="*/ 2 h 348"/>
                  <a:gd name="T94" fmla="*/ 66 w 462"/>
                  <a:gd name="T95" fmla="*/ 9 h 348"/>
                  <a:gd name="T96" fmla="*/ 130 w 462"/>
                  <a:gd name="T97" fmla="*/ 6 h 348"/>
                  <a:gd name="T98" fmla="*/ 133 w 462"/>
                  <a:gd name="T99" fmla="*/ 12 h 348"/>
                  <a:gd name="T100" fmla="*/ 136 w 462"/>
                  <a:gd name="T101" fmla="*/ 9 h 348"/>
                  <a:gd name="T102" fmla="*/ 136 w 462"/>
                  <a:gd name="T103" fmla="*/ 0 h 348"/>
                  <a:gd name="T104" fmla="*/ 146 w 462"/>
                  <a:gd name="T105" fmla="*/ 0 h 348"/>
                  <a:gd name="T106" fmla="*/ 146 w 462"/>
                  <a:gd name="T107" fmla="*/ 2 h 3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62"/>
                  <a:gd name="T163" fmla="*/ 0 h 348"/>
                  <a:gd name="T164" fmla="*/ 462 w 462"/>
                  <a:gd name="T165" fmla="*/ 348 h 34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62" h="348">
                    <a:moveTo>
                      <a:pt x="330" y="0"/>
                    </a:moveTo>
                    <a:lnTo>
                      <a:pt x="456" y="234"/>
                    </a:lnTo>
                    <a:lnTo>
                      <a:pt x="462" y="294"/>
                    </a:lnTo>
                    <a:lnTo>
                      <a:pt x="450" y="312"/>
                    </a:lnTo>
                    <a:lnTo>
                      <a:pt x="450" y="324"/>
                    </a:lnTo>
                    <a:lnTo>
                      <a:pt x="444" y="336"/>
                    </a:lnTo>
                    <a:lnTo>
                      <a:pt x="408" y="348"/>
                    </a:lnTo>
                    <a:lnTo>
                      <a:pt x="402" y="336"/>
                    </a:lnTo>
                    <a:lnTo>
                      <a:pt x="414" y="342"/>
                    </a:lnTo>
                    <a:lnTo>
                      <a:pt x="420" y="330"/>
                    </a:lnTo>
                    <a:lnTo>
                      <a:pt x="402" y="330"/>
                    </a:lnTo>
                    <a:lnTo>
                      <a:pt x="384" y="306"/>
                    </a:lnTo>
                    <a:lnTo>
                      <a:pt x="366" y="300"/>
                    </a:lnTo>
                    <a:lnTo>
                      <a:pt x="354" y="270"/>
                    </a:lnTo>
                    <a:lnTo>
                      <a:pt x="336" y="258"/>
                    </a:lnTo>
                    <a:lnTo>
                      <a:pt x="336" y="240"/>
                    </a:lnTo>
                    <a:lnTo>
                      <a:pt x="324" y="240"/>
                    </a:lnTo>
                    <a:lnTo>
                      <a:pt x="330" y="252"/>
                    </a:lnTo>
                    <a:lnTo>
                      <a:pt x="324" y="252"/>
                    </a:lnTo>
                    <a:lnTo>
                      <a:pt x="300" y="216"/>
                    </a:lnTo>
                    <a:lnTo>
                      <a:pt x="312" y="186"/>
                    </a:lnTo>
                    <a:lnTo>
                      <a:pt x="294" y="180"/>
                    </a:lnTo>
                    <a:lnTo>
                      <a:pt x="300" y="198"/>
                    </a:lnTo>
                    <a:lnTo>
                      <a:pt x="282" y="186"/>
                    </a:lnTo>
                    <a:lnTo>
                      <a:pt x="288" y="126"/>
                    </a:lnTo>
                    <a:lnTo>
                      <a:pt x="222" y="66"/>
                    </a:lnTo>
                    <a:lnTo>
                      <a:pt x="186" y="60"/>
                    </a:lnTo>
                    <a:lnTo>
                      <a:pt x="186" y="72"/>
                    </a:lnTo>
                    <a:lnTo>
                      <a:pt x="126" y="90"/>
                    </a:lnTo>
                    <a:lnTo>
                      <a:pt x="126" y="84"/>
                    </a:lnTo>
                    <a:lnTo>
                      <a:pt x="132" y="90"/>
                    </a:lnTo>
                    <a:lnTo>
                      <a:pt x="132" y="84"/>
                    </a:lnTo>
                    <a:lnTo>
                      <a:pt x="102" y="54"/>
                    </a:lnTo>
                    <a:lnTo>
                      <a:pt x="96" y="60"/>
                    </a:lnTo>
                    <a:lnTo>
                      <a:pt x="102" y="66"/>
                    </a:lnTo>
                    <a:lnTo>
                      <a:pt x="60" y="54"/>
                    </a:lnTo>
                    <a:lnTo>
                      <a:pt x="84" y="48"/>
                    </a:lnTo>
                    <a:lnTo>
                      <a:pt x="78" y="48"/>
                    </a:lnTo>
                    <a:lnTo>
                      <a:pt x="24" y="60"/>
                    </a:lnTo>
                    <a:lnTo>
                      <a:pt x="36" y="54"/>
                    </a:lnTo>
                    <a:lnTo>
                      <a:pt x="24" y="48"/>
                    </a:lnTo>
                    <a:lnTo>
                      <a:pt x="24" y="54"/>
                    </a:lnTo>
                    <a:lnTo>
                      <a:pt x="12" y="60"/>
                    </a:lnTo>
                    <a:lnTo>
                      <a:pt x="12" y="42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138" y="6"/>
                    </a:lnTo>
                    <a:lnTo>
                      <a:pt x="150" y="24"/>
                    </a:lnTo>
                    <a:lnTo>
                      <a:pt x="294" y="18"/>
                    </a:lnTo>
                    <a:lnTo>
                      <a:pt x="300" y="30"/>
                    </a:lnTo>
                    <a:lnTo>
                      <a:pt x="306" y="24"/>
                    </a:lnTo>
                    <a:lnTo>
                      <a:pt x="306" y="0"/>
                    </a:lnTo>
                    <a:lnTo>
                      <a:pt x="330" y="0"/>
                    </a:lnTo>
                    <a:lnTo>
                      <a:pt x="33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51" name="Freeform 30"/>
              <p:cNvSpPr>
                <a:spLocks noChangeAspect="1"/>
              </p:cNvSpPr>
              <p:nvPr/>
            </p:nvSpPr>
            <p:spPr bwMode="auto">
              <a:xfrm>
                <a:off x="1942" y="1672"/>
                <a:ext cx="211" cy="208"/>
              </a:xfrm>
              <a:custGeom>
                <a:avLst/>
                <a:gdLst>
                  <a:gd name="T0" fmla="*/ 29 w 276"/>
                  <a:gd name="T1" fmla="*/ 2 h 288"/>
                  <a:gd name="T2" fmla="*/ 59 w 276"/>
                  <a:gd name="T3" fmla="*/ 0 h 288"/>
                  <a:gd name="T4" fmla="*/ 54 w 276"/>
                  <a:gd name="T5" fmla="*/ 7 h 288"/>
                  <a:gd name="T6" fmla="*/ 67 w 276"/>
                  <a:gd name="T7" fmla="*/ 12 h 288"/>
                  <a:gd name="T8" fmla="*/ 75 w 276"/>
                  <a:gd name="T9" fmla="*/ 22 h 288"/>
                  <a:gd name="T10" fmla="*/ 105 w 276"/>
                  <a:gd name="T11" fmla="*/ 43 h 288"/>
                  <a:gd name="T12" fmla="*/ 115 w 276"/>
                  <a:gd name="T13" fmla="*/ 61 h 288"/>
                  <a:gd name="T14" fmla="*/ 123 w 276"/>
                  <a:gd name="T15" fmla="*/ 63 h 288"/>
                  <a:gd name="T16" fmla="*/ 118 w 276"/>
                  <a:gd name="T17" fmla="*/ 72 h 288"/>
                  <a:gd name="T18" fmla="*/ 118 w 276"/>
                  <a:gd name="T19" fmla="*/ 74 h 288"/>
                  <a:gd name="T20" fmla="*/ 113 w 276"/>
                  <a:gd name="T21" fmla="*/ 82 h 288"/>
                  <a:gd name="T22" fmla="*/ 113 w 276"/>
                  <a:gd name="T23" fmla="*/ 86 h 288"/>
                  <a:gd name="T24" fmla="*/ 110 w 276"/>
                  <a:gd name="T25" fmla="*/ 86 h 288"/>
                  <a:gd name="T26" fmla="*/ 115 w 276"/>
                  <a:gd name="T27" fmla="*/ 88 h 288"/>
                  <a:gd name="T28" fmla="*/ 113 w 276"/>
                  <a:gd name="T29" fmla="*/ 97 h 288"/>
                  <a:gd name="T30" fmla="*/ 102 w 276"/>
                  <a:gd name="T31" fmla="*/ 97 h 288"/>
                  <a:gd name="T32" fmla="*/ 102 w 276"/>
                  <a:gd name="T33" fmla="*/ 106 h 288"/>
                  <a:gd name="T34" fmla="*/ 99 w 276"/>
                  <a:gd name="T35" fmla="*/ 108 h 288"/>
                  <a:gd name="T36" fmla="*/ 96 w 276"/>
                  <a:gd name="T37" fmla="*/ 104 h 288"/>
                  <a:gd name="T38" fmla="*/ 32 w 276"/>
                  <a:gd name="T39" fmla="*/ 106 h 288"/>
                  <a:gd name="T40" fmla="*/ 27 w 276"/>
                  <a:gd name="T41" fmla="*/ 100 h 288"/>
                  <a:gd name="T42" fmla="*/ 21 w 276"/>
                  <a:gd name="T43" fmla="*/ 79 h 288"/>
                  <a:gd name="T44" fmla="*/ 27 w 276"/>
                  <a:gd name="T45" fmla="*/ 70 h 288"/>
                  <a:gd name="T46" fmla="*/ 16 w 276"/>
                  <a:gd name="T47" fmla="*/ 56 h 288"/>
                  <a:gd name="T48" fmla="*/ 0 w 276"/>
                  <a:gd name="T49" fmla="*/ 7 h 288"/>
                  <a:gd name="T50" fmla="*/ 29 w 276"/>
                  <a:gd name="T51" fmla="*/ 2 h 28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6"/>
                  <a:gd name="T79" fmla="*/ 0 h 288"/>
                  <a:gd name="T80" fmla="*/ 276 w 276"/>
                  <a:gd name="T81" fmla="*/ 288 h 28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6" h="288">
                    <a:moveTo>
                      <a:pt x="66" y="6"/>
                    </a:moveTo>
                    <a:lnTo>
                      <a:pt x="132" y="0"/>
                    </a:lnTo>
                    <a:lnTo>
                      <a:pt x="120" y="18"/>
                    </a:lnTo>
                    <a:lnTo>
                      <a:pt x="150" y="30"/>
                    </a:lnTo>
                    <a:lnTo>
                      <a:pt x="168" y="60"/>
                    </a:lnTo>
                    <a:lnTo>
                      <a:pt x="234" y="114"/>
                    </a:lnTo>
                    <a:lnTo>
                      <a:pt x="258" y="162"/>
                    </a:lnTo>
                    <a:lnTo>
                      <a:pt x="276" y="168"/>
                    </a:lnTo>
                    <a:lnTo>
                      <a:pt x="264" y="192"/>
                    </a:lnTo>
                    <a:lnTo>
                      <a:pt x="264" y="198"/>
                    </a:lnTo>
                    <a:lnTo>
                      <a:pt x="252" y="216"/>
                    </a:lnTo>
                    <a:lnTo>
                      <a:pt x="252" y="228"/>
                    </a:lnTo>
                    <a:lnTo>
                      <a:pt x="246" y="228"/>
                    </a:lnTo>
                    <a:lnTo>
                      <a:pt x="258" y="234"/>
                    </a:lnTo>
                    <a:lnTo>
                      <a:pt x="252" y="258"/>
                    </a:lnTo>
                    <a:lnTo>
                      <a:pt x="228" y="258"/>
                    </a:lnTo>
                    <a:lnTo>
                      <a:pt x="228" y="282"/>
                    </a:lnTo>
                    <a:lnTo>
                      <a:pt x="222" y="288"/>
                    </a:lnTo>
                    <a:lnTo>
                      <a:pt x="216" y="276"/>
                    </a:lnTo>
                    <a:lnTo>
                      <a:pt x="72" y="282"/>
                    </a:lnTo>
                    <a:lnTo>
                      <a:pt x="60" y="264"/>
                    </a:lnTo>
                    <a:lnTo>
                      <a:pt x="48" y="210"/>
                    </a:lnTo>
                    <a:lnTo>
                      <a:pt x="60" y="186"/>
                    </a:lnTo>
                    <a:lnTo>
                      <a:pt x="36" y="150"/>
                    </a:lnTo>
                    <a:lnTo>
                      <a:pt x="0" y="18"/>
                    </a:lnTo>
                    <a:lnTo>
                      <a:pt x="66" y="6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52" name="Freeform 31"/>
              <p:cNvSpPr>
                <a:spLocks noChangeAspect="1"/>
              </p:cNvSpPr>
              <p:nvPr/>
            </p:nvSpPr>
            <p:spPr bwMode="auto">
              <a:xfrm>
                <a:off x="1942" y="1672"/>
                <a:ext cx="211" cy="208"/>
              </a:xfrm>
              <a:custGeom>
                <a:avLst/>
                <a:gdLst>
                  <a:gd name="T0" fmla="*/ 29 w 276"/>
                  <a:gd name="T1" fmla="*/ 2 h 288"/>
                  <a:gd name="T2" fmla="*/ 59 w 276"/>
                  <a:gd name="T3" fmla="*/ 0 h 288"/>
                  <a:gd name="T4" fmla="*/ 54 w 276"/>
                  <a:gd name="T5" fmla="*/ 7 h 288"/>
                  <a:gd name="T6" fmla="*/ 67 w 276"/>
                  <a:gd name="T7" fmla="*/ 12 h 288"/>
                  <a:gd name="T8" fmla="*/ 75 w 276"/>
                  <a:gd name="T9" fmla="*/ 22 h 288"/>
                  <a:gd name="T10" fmla="*/ 105 w 276"/>
                  <a:gd name="T11" fmla="*/ 43 h 288"/>
                  <a:gd name="T12" fmla="*/ 115 w 276"/>
                  <a:gd name="T13" fmla="*/ 61 h 288"/>
                  <a:gd name="T14" fmla="*/ 123 w 276"/>
                  <a:gd name="T15" fmla="*/ 63 h 288"/>
                  <a:gd name="T16" fmla="*/ 118 w 276"/>
                  <a:gd name="T17" fmla="*/ 72 h 288"/>
                  <a:gd name="T18" fmla="*/ 118 w 276"/>
                  <a:gd name="T19" fmla="*/ 74 h 288"/>
                  <a:gd name="T20" fmla="*/ 113 w 276"/>
                  <a:gd name="T21" fmla="*/ 82 h 288"/>
                  <a:gd name="T22" fmla="*/ 113 w 276"/>
                  <a:gd name="T23" fmla="*/ 86 h 288"/>
                  <a:gd name="T24" fmla="*/ 110 w 276"/>
                  <a:gd name="T25" fmla="*/ 86 h 288"/>
                  <a:gd name="T26" fmla="*/ 115 w 276"/>
                  <a:gd name="T27" fmla="*/ 88 h 288"/>
                  <a:gd name="T28" fmla="*/ 113 w 276"/>
                  <a:gd name="T29" fmla="*/ 97 h 288"/>
                  <a:gd name="T30" fmla="*/ 102 w 276"/>
                  <a:gd name="T31" fmla="*/ 97 h 288"/>
                  <a:gd name="T32" fmla="*/ 102 w 276"/>
                  <a:gd name="T33" fmla="*/ 106 h 288"/>
                  <a:gd name="T34" fmla="*/ 99 w 276"/>
                  <a:gd name="T35" fmla="*/ 108 h 288"/>
                  <a:gd name="T36" fmla="*/ 96 w 276"/>
                  <a:gd name="T37" fmla="*/ 104 h 288"/>
                  <a:gd name="T38" fmla="*/ 32 w 276"/>
                  <a:gd name="T39" fmla="*/ 106 h 288"/>
                  <a:gd name="T40" fmla="*/ 27 w 276"/>
                  <a:gd name="T41" fmla="*/ 100 h 288"/>
                  <a:gd name="T42" fmla="*/ 21 w 276"/>
                  <a:gd name="T43" fmla="*/ 79 h 288"/>
                  <a:gd name="T44" fmla="*/ 27 w 276"/>
                  <a:gd name="T45" fmla="*/ 70 h 288"/>
                  <a:gd name="T46" fmla="*/ 16 w 276"/>
                  <a:gd name="T47" fmla="*/ 56 h 288"/>
                  <a:gd name="T48" fmla="*/ 0 w 276"/>
                  <a:gd name="T49" fmla="*/ 7 h 288"/>
                  <a:gd name="T50" fmla="*/ 29 w 276"/>
                  <a:gd name="T51" fmla="*/ 2 h 288"/>
                  <a:gd name="T52" fmla="*/ 29 w 276"/>
                  <a:gd name="T53" fmla="*/ 5 h 28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76"/>
                  <a:gd name="T82" fmla="*/ 0 h 288"/>
                  <a:gd name="T83" fmla="*/ 276 w 276"/>
                  <a:gd name="T84" fmla="*/ 288 h 28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76" h="288">
                    <a:moveTo>
                      <a:pt x="66" y="6"/>
                    </a:moveTo>
                    <a:lnTo>
                      <a:pt x="132" y="0"/>
                    </a:lnTo>
                    <a:lnTo>
                      <a:pt x="120" y="18"/>
                    </a:lnTo>
                    <a:lnTo>
                      <a:pt x="150" y="30"/>
                    </a:lnTo>
                    <a:lnTo>
                      <a:pt x="168" y="60"/>
                    </a:lnTo>
                    <a:lnTo>
                      <a:pt x="234" y="114"/>
                    </a:lnTo>
                    <a:lnTo>
                      <a:pt x="258" y="162"/>
                    </a:lnTo>
                    <a:lnTo>
                      <a:pt x="276" y="168"/>
                    </a:lnTo>
                    <a:lnTo>
                      <a:pt x="264" y="192"/>
                    </a:lnTo>
                    <a:lnTo>
                      <a:pt x="264" y="198"/>
                    </a:lnTo>
                    <a:lnTo>
                      <a:pt x="252" y="216"/>
                    </a:lnTo>
                    <a:lnTo>
                      <a:pt x="252" y="228"/>
                    </a:lnTo>
                    <a:lnTo>
                      <a:pt x="246" y="228"/>
                    </a:lnTo>
                    <a:lnTo>
                      <a:pt x="258" y="234"/>
                    </a:lnTo>
                    <a:lnTo>
                      <a:pt x="252" y="258"/>
                    </a:lnTo>
                    <a:lnTo>
                      <a:pt x="228" y="258"/>
                    </a:lnTo>
                    <a:lnTo>
                      <a:pt x="228" y="282"/>
                    </a:lnTo>
                    <a:lnTo>
                      <a:pt x="222" y="288"/>
                    </a:lnTo>
                    <a:lnTo>
                      <a:pt x="216" y="276"/>
                    </a:lnTo>
                    <a:lnTo>
                      <a:pt x="72" y="282"/>
                    </a:lnTo>
                    <a:lnTo>
                      <a:pt x="60" y="264"/>
                    </a:lnTo>
                    <a:lnTo>
                      <a:pt x="48" y="210"/>
                    </a:lnTo>
                    <a:lnTo>
                      <a:pt x="60" y="186"/>
                    </a:lnTo>
                    <a:lnTo>
                      <a:pt x="36" y="150"/>
                    </a:lnTo>
                    <a:lnTo>
                      <a:pt x="0" y="18"/>
                    </a:lnTo>
                    <a:lnTo>
                      <a:pt x="66" y="6"/>
                    </a:lnTo>
                    <a:lnTo>
                      <a:pt x="66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53" name="Freeform 32"/>
              <p:cNvSpPr>
                <a:spLocks noChangeAspect="1"/>
              </p:cNvSpPr>
              <p:nvPr/>
            </p:nvSpPr>
            <p:spPr bwMode="auto">
              <a:xfrm>
                <a:off x="903" y="1954"/>
                <a:ext cx="19" cy="17"/>
              </a:xfrm>
              <a:custGeom>
                <a:avLst/>
                <a:gdLst>
                  <a:gd name="T0" fmla="*/ 3 w 24"/>
                  <a:gd name="T1" fmla="*/ 0 h 24"/>
                  <a:gd name="T2" fmla="*/ 9 w 24"/>
                  <a:gd name="T3" fmla="*/ 0 h 24"/>
                  <a:gd name="T4" fmla="*/ 12 w 24"/>
                  <a:gd name="T5" fmla="*/ 2 h 24"/>
                  <a:gd name="T6" fmla="*/ 9 w 24"/>
                  <a:gd name="T7" fmla="*/ 4 h 24"/>
                  <a:gd name="T8" fmla="*/ 9 w 24"/>
                  <a:gd name="T9" fmla="*/ 6 h 24"/>
                  <a:gd name="T10" fmla="*/ 6 w 24"/>
                  <a:gd name="T11" fmla="*/ 9 h 24"/>
                  <a:gd name="T12" fmla="*/ 3 w 24"/>
                  <a:gd name="T13" fmla="*/ 9 h 24"/>
                  <a:gd name="T14" fmla="*/ 3 w 24"/>
                  <a:gd name="T15" fmla="*/ 6 h 24"/>
                  <a:gd name="T16" fmla="*/ 0 w 24"/>
                  <a:gd name="T17" fmla="*/ 6 h 24"/>
                  <a:gd name="T18" fmla="*/ 0 w 24"/>
                  <a:gd name="T19" fmla="*/ 2 h 24"/>
                  <a:gd name="T20" fmla="*/ 3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24"/>
                  <a:gd name="T35" fmla="*/ 24 w 24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24">
                    <a:moveTo>
                      <a:pt x="6" y="0"/>
                    </a:moveTo>
                    <a:lnTo>
                      <a:pt x="18" y="0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54" name="Freeform 33"/>
              <p:cNvSpPr>
                <a:spLocks noChangeAspect="1"/>
              </p:cNvSpPr>
              <p:nvPr/>
            </p:nvSpPr>
            <p:spPr bwMode="auto">
              <a:xfrm>
                <a:off x="903" y="1954"/>
                <a:ext cx="19" cy="17"/>
              </a:xfrm>
              <a:custGeom>
                <a:avLst/>
                <a:gdLst>
                  <a:gd name="T0" fmla="*/ 3 w 24"/>
                  <a:gd name="T1" fmla="*/ 0 h 24"/>
                  <a:gd name="T2" fmla="*/ 9 w 24"/>
                  <a:gd name="T3" fmla="*/ 0 h 24"/>
                  <a:gd name="T4" fmla="*/ 12 w 24"/>
                  <a:gd name="T5" fmla="*/ 2 h 24"/>
                  <a:gd name="T6" fmla="*/ 9 w 24"/>
                  <a:gd name="T7" fmla="*/ 4 h 24"/>
                  <a:gd name="T8" fmla="*/ 9 w 24"/>
                  <a:gd name="T9" fmla="*/ 6 h 24"/>
                  <a:gd name="T10" fmla="*/ 6 w 24"/>
                  <a:gd name="T11" fmla="*/ 9 h 24"/>
                  <a:gd name="T12" fmla="*/ 3 w 24"/>
                  <a:gd name="T13" fmla="*/ 9 h 24"/>
                  <a:gd name="T14" fmla="*/ 3 w 24"/>
                  <a:gd name="T15" fmla="*/ 6 h 24"/>
                  <a:gd name="T16" fmla="*/ 0 w 24"/>
                  <a:gd name="T17" fmla="*/ 6 h 24"/>
                  <a:gd name="T18" fmla="*/ 0 w 24"/>
                  <a:gd name="T19" fmla="*/ 2 h 24"/>
                  <a:gd name="T20" fmla="*/ 3 w 24"/>
                  <a:gd name="T21" fmla="*/ 0 h 24"/>
                  <a:gd name="T22" fmla="*/ 3 w 24"/>
                  <a:gd name="T23" fmla="*/ 2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24"/>
                  <a:gd name="T38" fmla="*/ 24 w 24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24">
                    <a:moveTo>
                      <a:pt x="6" y="0"/>
                    </a:moveTo>
                    <a:lnTo>
                      <a:pt x="18" y="0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55" name="Freeform 34"/>
              <p:cNvSpPr>
                <a:spLocks noChangeAspect="1"/>
              </p:cNvSpPr>
              <p:nvPr/>
            </p:nvSpPr>
            <p:spPr bwMode="auto">
              <a:xfrm>
                <a:off x="963" y="1984"/>
                <a:ext cx="23" cy="17"/>
              </a:xfrm>
              <a:custGeom>
                <a:avLst/>
                <a:gdLst>
                  <a:gd name="T0" fmla="*/ 3 w 30"/>
                  <a:gd name="T1" fmla="*/ 2 h 24"/>
                  <a:gd name="T2" fmla="*/ 3 w 30"/>
                  <a:gd name="T3" fmla="*/ 0 h 24"/>
                  <a:gd name="T4" fmla="*/ 5 w 30"/>
                  <a:gd name="T5" fmla="*/ 0 h 24"/>
                  <a:gd name="T6" fmla="*/ 8 w 30"/>
                  <a:gd name="T7" fmla="*/ 2 h 24"/>
                  <a:gd name="T8" fmla="*/ 11 w 30"/>
                  <a:gd name="T9" fmla="*/ 4 h 24"/>
                  <a:gd name="T10" fmla="*/ 14 w 30"/>
                  <a:gd name="T11" fmla="*/ 6 h 24"/>
                  <a:gd name="T12" fmla="*/ 8 w 30"/>
                  <a:gd name="T13" fmla="*/ 6 h 24"/>
                  <a:gd name="T14" fmla="*/ 5 w 30"/>
                  <a:gd name="T15" fmla="*/ 9 h 24"/>
                  <a:gd name="T16" fmla="*/ 3 w 30"/>
                  <a:gd name="T17" fmla="*/ 6 h 24"/>
                  <a:gd name="T18" fmla="*/ 0 w 30"/>
                  <a:gd name="T19" fmla="*/ 2 h 24"/>
                  <a:gd name="T20" fmla="*/ 3 w 30"/>
                  <a:gd name="T21" fmla="*/ 2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"/>
                  <a:gd name="T34" fmla="*/ 0 h 24"/>
                  <a:gd name="T35" fmla="*/ 30 w 30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" h="24">
                    <a:moveTo>
                      <a:pt x="6" y="6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30" y="18"/>
                    </a:lnTo>
                    <a:lnTo>
                      <a:pt x="18" y="18"/>
                    </a:lnTo>
                    <a:lnTo>
                      <a:pt x="12" y="24"/>
                    </a:lnTo>
                    <a:lnTo>
                      <a:pt x="6" y="18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56" name="Freeform 35"/>
              <p:cNvSpPr>
                <a:spLocks noChangeAspect="1"/>
              </p:cNvSpPr>
              <p:nvPr/>
            </p:nvSpPr>
            <p:spPr bwMode="auto">
              <a:xfrm>
                <a:off x="963" y="1984"/>
                <a:ext cx="23" cy="17"/>
              </a:xfrm>
              <a:custGeom>
                <a:avLst/>
                <a:gdLst>
                  <a:gd name="T0" fmla="*/ 3 w 30"/>
                  <a:gd name="T1" fmla="*/ 2 h 24"/>
                  <a:gd name="T2" fmla="*/ 3 w 30"/>
                  <a:gd name="T3" fmla="*/ 0 h 24"/>
                  <a:gd name="T4" fmla="*/ 5 w 30"/>
                  <a:gd name="T5" fmla="*/ 0 h 24"/>
                  <a:gd name="T6" fmla="*/ 8 w 30"/>
                  <a:gd name="T7" fmla="*/ 2 h 24"/>
                  <a:gd name="T8" fmla="*/ 11 w 30"/>
                  <a:gd name="T9" fmla="*/ 4 h 24"/>
                  <a:gd name="T10" fmla="*/ 14 w 30"/>
                  <a:gd name="T11" fmla="*/ 6 h 24"/>
                  <a:gd name="T12" fmla="*/ 8 w 30"/>
                  <a:gd name="T13" fmla="*/ 6 h 24"/>
                  <a:gd name="T14" fmla="*/ 5 w 30"/>
                  <a:gd name="T15" fmla="*/ 9 h 24"/>
                  <a:gd name="T16" fmla="*/ 3 w 30"/>
                  <a:gd name="T17" fmla="*/ 6 h 24"/>
                  <a:gd name="T18" fmla="*/ 0 w 30"/>
                  <a:gd name="T19" fmla="*/ 2 h 24"/>
                  <a:gd name="T20" fmla="*/ 3 w 30"/>
                  <a:gd name="T21" fmla="*/ 2 h 24"/>
                  <a:gd name="T22" fmla="*/ 3 w 30"/>
                  <a:gd name="T23" fmla="*/ 4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"/>
                  <a:gd name="T37" fmla="*/ 0 h 24"/>
                  <a:gd name="T38" fmla="*/ 30 w 30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" h="24">
                    <a:moveTo>
                      <a:pt x="6" y="6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30" y="18"/>
                    </a:lnTo>
                    <a:lnTo>
                      <a:pt x="18" y="18"/>
                    </a:lnTo>
                    <a:lnTo>
                      <a:pt x="12" y="24"/>
                    </a:lnTo>
                    <a:lnTo>
                      <a:pt x="6" y="18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57" name="Freeform 36"/>
              <p:cNvSpPr>
                <a:spLocks noChangeAspect="1"/>
              </p:cNvSpPr>
              <p:nvPr/>
            </p:nvSpPr>
            <p:spPr bwMode="auto">
              <a:xfrm>
                <a:off x="999" y="2006"/>
                <a:ext cx="23" cy="8"/>
              </a:xfrm>
              <a:custGeom>
                <a:avLst/>
                <a:gdLst>
                  <a:gd name="T0" fmla="*/ 0 w 30"/>
                  <a:gd name="T1" fmla="*/ 2 h 12"/>
                  <a:gd name="T2" fmla="*/ 3 w 30"/>
                  <a:gd name="T3" fmla="*/ 0 h 12"/>
                  <a:gd name="T4" fmla="*/ 14 w 30"/>
                  <a:gd name="T5" fmla="*/ 0 h 12"/>
                  <a:gd name="T6" fmla="*/ 14 w 30"/>
                  <a:gd name="T7" fmla="*/ 2 h 12"/>
                  <a:gd name="T8" fmla="*/ 11 w 30"/>
                  <a:gd name="T9" fmla="*/ 3 h 12"/>
                  <a:gd name="T10" fmla="*/ 5 w 30"/>
                  <a:gd name="T11" fmla="*/ 2 h 12"/>
                  <a:gd name="T12" fmla="*/ 3 w 30"/>
                  <a:gd name="T13" fmla="*/ 2 h 12"/>
                  <a:gd name="T14" fmla="*/ 0 w 30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"/>
                  <a:gd name="T25" fmla="*/ 0 h 12"/>
                  <a:gd name="T26" fmla="*/ 30 w 30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" h="12">
                    <a:moveTo>
                      <a:pt x="0" y="6"/>
                    </a:moveTo>
                    <a:lnTo>
                      <a:pt x="6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58" name="Freeform 37"/>
              <p:cNvSpPr>
                <a:spLocks noChangeAspect="1"/>
              </p:cNvSpPr>
              <p:nvPr/>
            </p:nvSpPr>
            <p:spPr bwMode="auto">
              <a:xfrm>
                <a:off x="999" y="2006"/>
                <a:ext cx="23" cy="8"/>
              </a:xfrm>
              <a:custGeom>
                <a:avLst/>
                <a:gdLst>
                  <a:gd name="T0" fmla="*/ 0 w 30"/>
                  <a:gd name="T1" fmla="*/ 2 h 12"/>
                  <a:gd name="T2" fmla="*/ 3 w 30"/>
                  <a:gd name="T3" fmla="*/ 0 h 12"/>
                  <a:gd name="T4" fmla="*/ 14 w 30"/>
                  <a:gd name="T5" fmla="*/ 0 h 12"/>
                  <a:gd name="T6" fmla="*/ 14 w 30"/>
                  <a:gd name="T7" fmla="*/ 2 h 12"/>
                  <a:gd name="T8" fmla="*/ 11 w 30"/>
                  <a:gd name="T9" fmla="*/ 3 h 12"/>
                  <a:gd name="T10" fmla="*/ 5 w 30"/>
                  <a:gd name="T11" fmla="*/ 2 h 12"/>
                  <a:gd name="T12" fmla="*/ 3 w 30"/>
                  <a:gd name="T13" fmla="*/ 2 h 12"/>
                  <a:gd name="T14" fmla="*/ 0 w 30"/>
                  <a:gd name="T15" fmla="*/ 2 h 12"/>
                  <a:gd name="T16" fmla="*/ 0 w 30"/>
                  <a:gd name="T17" fmla="*/ 3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12"/>
                  <a:gd name="T29" fmla="*/ 30 w 30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12">
                    <a:moveTo>
                      <a:pt x="0" y="6"/>
                    </a:moveTo>
                    <a:lnTo>
                      <a:pt x="6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59" name="Freeform 38"/>
              <p:cNvSpPr>
                <a:spLocks noChangeAspect="1"/>
              </p:cNvSpPr>
              <p:nvPr/>
            </p:nvSpPr>
            <p:spPr bwMode="auto">
              <a:xfrm>
                <a:off x="1027" y="2014"/>
                <a:ext cx="27" cy="22"/>
              </a:xfrm>
              <a:custGeom>
                <a:avLst/>
                <a:gdLst>
                  <a:gd name="T0" fmla="*/ 5 w 36"/>
                  <a:gd name="T1" fmla="*/ 2 h 30"/>
                  <a:gd name="T2" fmla="*/ 10 w 36"/>
                  <a:gd name="T3" fmla="*/ 2 h 30"/>
                  <a:gd name="T4" fmla="*/ 15 w 36"/>
                  <a:gd name="T5" fmla="*/ 7 h 30"/>
                  <a:gd name="T6" fmla="*/ 15 w 36"/>
                  <a:gd name="T7" fmla="*/ 10 h 30"/>
                  <a:gd name="T8" fmla="*/ 10 w 36"/>
                  <a:gd name="T9" fmla="*/ 12 h 30"/>
                  <a:gd name="T10" fmla="*/ 7 w 36"/>
                  <a:gd name="T11" fmla="*/ 12 h 30"/>
                  <a:gd name="T12" fmla="*/ 5 w 36"/>
                  <a:gd name="T13" fmla="*/ 7 h 30"/>
                  <a:gd name="T14" fmla="*/ 2 w 36"/>
                  <a:gd name="T15" fmla="*/ 5 h 30"/>
                  <a:gd name="T16" fmla="*/ 0 w 36"/>
                  <a:gd name="T17" fmla="*/ 2 h 30"/>
                  <a:gd name="T18" fmla="*/ 0 w 36"/>
                  <a:gd name="T19" fmla="*/ 0 h 30"/>
                  <a:gd name="T20" fmla="*/ 2 w 36"/>
                  <a:gd name="T21" fmla="*/ 0 h 30"/>
                  <a:gd name="T22" fmla="*/ 5 w 36"/>
                  <a:gd name="T23" fmla="*/ 2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"/>
                  <a:gd name="T37" fmla="*/ 0 h 30"/>
                  <a:gd name="T38" fmla="*/ 36 w 36"/>
                  <a:gd name="T39" fmla="*/ 30 h 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" h="30">
                    <a:moveTo>
                      <a:pt x="12" y="6"/>
                    </a:moveTo>
                    <a:lnTo>
                      <a:pt x="24" y="6"/>
                    </a:lnTo>
                    <a:lnTo>
                      <a:pt x="36" y="18"/>
                    </a:lnTo>
                    <a:lnTo>
                      <a:pt x="36" y="24"/>
                    </a:lnTo>
                    <a:lnTo>
                      <a:pt x="24" y="30"/>
                    </a:lnTo>
                    <a:lnTo>
                      <a:pt x="18" y="30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60" name="Freeform 39"/>
              <p:cNvSpPr>
                <a:spLocks noChangeAspect="1"/>
              </p:cNvSpPr>
              <p:nvPr/>
            </p:nvSpPr>
            <p:spPr bwMode="auto">
              <a:xfrm>
                <a:off x="1027" y="2014"/>
                <a:ext cx="27" cy="22"/>
              </a:xfrm>
              <a:custGeom>
                <a:avLst/>
                <a:gdLst>
                  <a:gd name="T0" fmla="*/ 5 w 36"/>
                  <a:gd name="T1" fmla="*/ 2 h 30"/>
                  <a:gd name="T2" fmla="*/ 10 w 36"/>
                  <a:gd name="T3" fmla="*/ 2 h 30"/>
                  <a:gd name="T4" fmla="*/ 15 w 36"/>
                  <a:gd name="T5" fmla="*/ 7 h 30"/>
                  <a:gd name="T6" fmla="*/ 15 w 36"/>
                  <a:gd name="T7" fmla="*/ 10 h 30"/>
                  <a:gd name="T8" fmla="*/ 10 w 36"/>
                  <a:gd name="T9" fmla="*/ 12 h 30"/>
                  <a:gd name="T10" fmla="*/ 7 w 36"/>
                  <a:gd name="T11" fmla="*/ 12 h 30"/>
                  <a:gd name="T12" fmla="*/ 5 w 36"/>
                  <a:gd name="T13" fmla="*/ 7 h 30"/>
                  <a:gd name="T14" fmla="*/ 2 w 36"/>
                  <a:gd name="T15" fmla="*/ 5 h 30"/>
                  <a:gd name="T16" fmla="*/ 0 w 36"/>
                  <a:gd name="T17" fmla="*/ 2 h 30"/>
                  <a:gd name="T18" fmla="*/ 0 w 36"/>
                  <a:gd name="T19" fmla="*/ 0 h 30"/>
                  <a:gd name="T20" fmla="*/ 2 w 36"/>
                  <a:gd name="T21" fmla="*/ 0 h 30"/>
                  <a:gd name="T22" fmla="*/ 5 w 36"/>
                  <a:gd name="T23" fmla="*/ 2 h 30"/>
                  <a:gd name="T24" fmla="*/ 5 w 36"/>
                  <a:gd name="T25" fmla="*/ 5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30"/>
                  <a:gd name="T41" fmla="*/ 36 w 36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30">
                    <a:moveTo>
                      <a:pt x="12" y="6"/>
                    </a:moveTo>
                    <a:lnTo>
                      <a:pt x="24" y="6"/>
                    </a:lnTo>
                    <a:lnTo>
                      <a:pt x="36" y="18"/>
                    </a:lnTo>
                    <a:lnTo>
                      <a:pt x="36" y="24"/>
                    </a:lnTo>
                    <a:lnTo>
                      <a:pt x="24" y="30"/>
                    </a:lnTo>
                    <a:lnTo>
                      <a:pt x="18" y="30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2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61" name="Freeform 40"/>
              <p:cNvSpPr>
                <a:spLocks noChangeAspect="1"/>
              </p:cNvSpPr>
              <p:nvPr/>
            </p:nvSpPr>
            <p:spPr bwMode="auto">
              <a:xfrm>
                <a:off x="1054" y="2058"/>
                <a:ext cx="51" cy="65"/>
              </a:xfrm>
              <a:custGeom>
                <a:avLst/>
                <a:gdLst>
                  <a:gd name="T0" fmla="*/ 3 w 66"/>
                  <a:gd name="T1" fmla="*/ 0 h 90"/>
                  <a:gd name="T2" fmla="*/ 5 w 66"/>
                  <a:gd name="T3" fmla="*/ 0 h 90"/>
                  <a:gd name="T4" fmla="*/ 8 w 66"/>
                  <a:gd name="T5" fmla="*/ 2 h 90"/>
                  <a:gd name="T6" fmla="*/ 17 w 66"/>
                  <a:gd name="T7" fmla="*/ 2 h 90"/>
                  <a:gd name="T8" fmla="*/ 19 w 66"/>
                  <a:gd name="T9" fmla="*/ 5 h 90"/>
                  <a:gd name="T10" fmla="*/ 22 w 66"/>
                  <a:gd name="T11" fmla="*/ 7 h 90"/>
                  <a:gd name="T12" fmla="*/ 22 w 66"/>
                  <a:gd name="T13" fmla="*/ 9 h 90"/>
                  <a:gd name="T14" fmla="*/ 25 w 66"/>
                  <a:gd name="T15" fmla="*/ 12 h 90"/>
                  <a:gd name="T16" fmla="*/ 28 w 66"/>
                  <a:gd name="T17" fmla="*/ 14 h 90"/>
                  <a:gd name="T18" fmla="*/ 30 w 66"/>
                  <a:gd name="T19" fmla="*/ 16 h 90"/>
                  <a:gd name="T20" fmla="*/ 30 w 66"/>
                  <a:gd name="T21" fmla="*/ 20 h 90"/>
                  <a:gd name="T22" fmla="*/ 28 w 66"/>
                  <a:gd name="T23" fmla="*/ 22 h 90"/>
                  <a:gd name="T24" fmla="*/ 19 w 66"/>
                  <a:gd name="T25" fmla="*/ 22 h 90"/>
                  <a:gd name="T26" fmla="*/ 17 w 66"/>
                  <a:gd name="T27" fmla="*/ 25 h 90"/>
                  <a:gd name="T28" fmla="*/ 14 w 66"/>
                  <a:gd name="T29" fmla="*/ 25 h 90"/>
                  <a:gd name="T30" fmla="*/ 14 w 66"/>
                  <a:gd name="T31" fmla="*/ 29 h 90"/>
                  <a:gd name="T32" fmla="*/ 12 w 66"/>
                  <a:gd name="T33" fmla="*/ 32 h 90"/>
                  <a:gd name="T34" fmla="*/ 8 w 66"/>
                  <a:gd name="T35" fmla="*/ 34 h 90"/>
                  <a:gd name="T36" fmla="*/ 5 w 66"/>
                  <a:gd name="T37" fmla="*/ 32 h 90"/>
                  <a:gd name="T38" fmla="*/ 5 w 66"/>
                  <a:gd name="T39" fmla="*/ 27 h 90"/>
                  <a:gd name="T40" fmla="*/ 3 w 66"/>
                  <a:gd name="T41" fmla="*/ 25 h 90"/>
                  <a:gd name="T42" fmla="*/ 3 w 66"/>
                  <a:gd name="T43" fmla="*/ 18 h 90"/>
                  <a:gd name="T44" fmla="*/ 0 w 66"/>
                  <a:gd name="T45" fmla="*/ 14 h 90"/>
                  <a:gd name="T46" fmla="*/ 0 w 66"/>
                  <a:gd name="T47" fmla="*/ 12 h 90"/>
                  <a:gd name="T48" fmla="*/ 3 w 66"/>
                  <a:gd name="T49" fmla="*/ 7 h 90"/>
                  <a:gd name="T50" fmla="*/ 3 w 66"/>
                  <a:gd name="T51" fmla="*/ 0 h 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"/>
                  <a:gd name="T79" fmla="*/ 0 h 90"/>
                  <a:gd name="T80" fmla="*/ 66 w 66"/>
                  <a:gd name="T81" fmla="*/ 90 h 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" h="90">
                    <a:moveTo>
                      <a:pt x="6" y="0"/>
                    </a:moveTo>
                    <a:lnTo>
                      <a:pt x="12" y="0"/>
                    </a:lnTo>
                    <a:lnTo>
                      <a:pt x="18" y="6"/>
                    </a:lnTo>
                    <a:lnTo>
                      <a:pt x="36" y="6"/>
                    </a:lnTo>
                    <a:lnTo>
                      <a:pt x="42" y="12"/>
                    </a:lnTo>
                    <a:lnTo>
                      <a:pt x="48" y="18"/>
                    </a:lnTo>
                    <a:lnTo>
                      <a:pt x="48" y="24"/>
                    </a:lnTo>
                    <a:lnTo>
                      <a:pt x="54" y="30"/>
                    </a:lnTo>
                    <a:lnTo>
                      <a:pt x="60" y="36"/>
                    </a:lnTo>
                    <a:lnTo>
                      <a:pt x="66" y="42"/>
                    </a:lnTo>
                    <a:lnTo>
                      <a:pt x="66" y="54"/>
                    </a:lnTo>
                    <a:lnTo>
                      <a:pt x="60" y="60"/>
                    </a:lnTo>
                    <a:lnTo>
                      <a:pt x="42" y="60"/>
                    </a:lnTo>
                    <a:lnTo>
                      <a:pt x="36" y="66"/>
                    </a:lnTo>
                    <a:lnTo>
                      <a:pt x="30" y="66"/>
                    </a:lnTo>
                    <a:lnTo>
                      <a:pt x="30" y="78"/>
                    </a:lnTo>
                    <a:lnTo>
                      <a:pt x="24" y="84"/>
                    </a:lnTo>
                    <a:lnTo>
                      <a:pt x="18" y="90"/>
                    </a:lnTo>
                    <a:lnTo>
                      <a:pt x="12" y="84"/>
                    </a:lnTo>
                    <a:lnTo>
                      <a:pt x="12" y="72"/>
                    </a:lnTo>
                    <a:lnTo>
                      <a:pt x="6" y="66"/>
                    </a:lnTo>
                    <a:lnTo>
                      <a:pt x="6" y="48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6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62" name="Freeform 41"/>
              <p:cNvSpPr>
                <a:spLocks noChangeAspect="1"/>
              </p:cNvSpPr>
              <p:nvPr/>
            </p:nvSpPr>
            <p:spPr bwMode="auto">
              <a:xfrm>
                <a:off x="1054" y="2058"/>
                <a:ext cx="51" cy="65"/>
              </a:xfrm>
              <a:custGeom>
                <a:avLst/>
                <a:gdLst>
                  <a:gd name="T0" fmla="*/ 3 w 66"/>
                  <a:gd name="T1" fmla="*/ 0 h 90"/>
                  <a:gd name="T2" fmla="*/ 5 w 66"/>
                  <a:gd name="T3" fmla="*/ 0 h 90"/>
                  <a:gd name="T4" fmla="*/ 8 w 66"/>
                  <a:gd name="T5" fmla="*/ 2 h 90"/>
                  <a:gd name="T6" fmla="*/ 17 w 66"/>
                  <a:gd name="T7" fmla="*/ 2 h 90"/>
                  <a:gd name="T8" fmla="*/ 19 w 66"/>
                  <a:gd name="T9" fmla="*/ 5 h 90"/>
                  <a:gd name="T10" fmla="*/ 22 w 66"/>
                  <a:gd name="T11" fmla="*/ 7 h 90"/>
                  <a:gd name="T12" fmla="*/ 22 w 66"/>
                  <a:gd name="T13" fmla="*/ 9 h 90"/>
                  <a:gd name="T14" fmla="*/ 25 w 66"/>
                  <a:gd name="T15" fmla="*/ 12 h 90"/>
                  <a:gd name="T16" fmla="*/ 28 w 66"/>
                  <a:gd name="T17" fmla="*/ 14 h 90"/>
                  <a:gd name="T18" fmla="*/ 30 w 66"/>
                  <a:gd name="T19" fmla="*/ 16 h 90"/>
                  <a:gd name="T20" fmla="*/ 30 w 66"/>
                  <a:gd name="T21" fmla="*/ 20 h 90"/>
                  <a:gd name="T22" fmla="*/ 28 w 66"/>
                  <a:gd name="T23" fmla="*/ 22 h 90"/>
                  <a:gd name="T24" fmla="*/ 19 w 66"/>
                  <a:gd name="T25" fmla="*/ 22 h 90"/>
                  <a:gd name="T26" fmla="*/ 17 w 66"/>
                  <a:gd name="T27" fmla="*/ 25 h 90"/>
                  <a:gd name="T28" fmla="*/ 14 w 66"/>
                  <a:gd name="T29" fmla="*/ 25 h 90"/>
                  <a:gd name="T30" fmla="*/ 14 w 66"/>
                  <a:gd name="T31" fmla="*/ 29 h 90"/>
                  <a:gd name="T32" fmla="*/ 12 w 66"/>
                  <a:gd name="T33" fmla="*/ 32 h 90"/>
                  <a:gd name="T34" fmla="*/ 8 w 66"/>
                  <a:gd name="T35" fmla="*/ 34 h 90"/>
                  <a:gd name="T36" fmla="*/ 5 w 66"/>
                  <a:gd name="T37" fmla="*/ 32 h 90"/>
                  <a:gd name="T38" fmla="*/ 5 w 66"/>
                  <a:gd name="T39" fmla="*/ 27 h 90"/>
                  <a:gd name="T40" fmla="*/ 3 w 66"/>
                  <a:gd name="T41" fmla="*/ 25 h 90"/>
                  <a:gd name="T42" fmla="*/ 3 w 66"/>
                  <a:gd name="T43" fmla="*/ 18 h 90"/>
                  <a:gd name="T44" fmla="*/ 0 w 66"/>
                  <a:gd name="T45" fmla="*/ 14 h 90"/>
                  <a:gd name="T46" fmla="*/ 0 w 66"/>
                  <a:gd name="T47" fmla="*/ 12 h 90"/>
                  <a:gd name="T48" fmla="*/ 3 w 66"/>
                  <a:gd name="T49" fmla="*/ 7 h 90"/>
                  <a:gd name="T50" fmla="*/ 3 w 66"/>
                  <a:gd name="T51" fmla="*/ 0 h 90"/>
                  <a:gd name="T52" fmla="*/ 3 w 66"/>
                  <a:gd name="T53" fmla="*/ 2 h 9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6"/>
                  <a:gd name="T82" fmla="*/ 0 h 90"/>
                  <a:gd name="T83" fmla="*/ 66 w 66"/>
                  <a:gd name="T84" fmla="*/ 90 h 9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6" h="90">
                    <a:moveTo>
                      <a:pt x="6" y="0"/>
                    </a:moveTo>
                    <a:lnTo>
                      <a:pt x="12" y="0"/>
                    </a:lnTo>
                    <a:lnTo>
                      <a:pt x="18" y="6"/>
                    </a:lnTo>
                    <a:lnTo>
                      <a:pt x="36" y="6"/>
                    </a:lnTo>
                    <a:lnTo>
                      <a:pt x="42" y="12"/>
                    </a:lnTo>
                    <a:lnTo>
                      <a:pt x="48" y="18"/>
                    </a:lnTo>
                    <a:lnTo>
                      <a:pt x="48" y="24"/>
                    </a:lnTo>
                    <a:lnTo>
                      <a:pt x="54" y="30"/>
                    </a:lnTo>
                    <a:lnTo>
                      <a:pt x="60" y="36"/>
                    </a:lnTo>
                    <a:lnTo>
                      <a:pt x="66" y="42"/>
                    </a:lnTo>
                    <a:lnTo>
                      <a:pt x="66" y="54"/>
                    </a:lnTo>
                    <a:lnTo>
                      <a:pt x="60" y="60"/>
                    </a:lnTo>
                    <a:lnTo>
                      <a:pt x="42" y="60"/>
                    </a:lnTo>
                    <a:lnTo>
                      <a:pt x="36" y="66"/>
                    </a:lnTo>
                    <a:lnTo>
                      <a:pt x="30" y="66"/>
                    </a:lnTo>
                    <a:lnTo>
                      <a:pt x="30" y="78"/>
                    </a:lnTo>
                    <a:lnTo>
                      <a:pt x="24" y="84"/>
                    </a:lnTo>
                    <a:lnTo>
                      <a:pt x="18" y="90"/>
                    </a:lnTo>
                    <a:lnTo>
                      <a:pt x="12" y="84"/>
                    </a:lnTo>
                    <a:lnTo>
                      <a:pt x="12" y="72"/>
                    </a:lnTo>
                    <a:lnTo>
                      <a:pt x="6" y="66"/>
                    </a:lnTo>
                    <a:lnTo>
                      <a:pt x="6" y="48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6" y="18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63" name="Freeform 42"/>
              <p:cNvSpPr>
                <a:spLocks noChangeAspect="1"/>
              </p:cNvSpPr>
              <p:nvPr/>
            </p:nvSpPr>
            <p:spPr bwMode="auto">
              <a:xfrm>
                <a:off x="1013" y="2019"/>
                <a:ext cx="9" cy="8"/>
              </a:xfrm>
              <a:custGeom>
                <a:avLst/>
                <a:gdLst>
                  <a:gd name="T0" fmla="*/ 0 w 12"/>
                  <a:gd name="T1" fmla="*/ 2 h 12"/>
                  <a:gd name="T2" fmla="*/ 0 w 12"/>
                  <a:gd name="T3" fmla="*/ 0 h 12"/>
                  <a:gd name="T4" fmla="*/ 3 w 12"/>
                  <a:gd name="T5" fmla="*/ 0 h 12"/>
                  <a:gd name="T6" fmla="*/ 3 w 12"/>
                  <a:gd name="T7" fmla="*/ 2 h 12"/>
                  <a:gd name="T8" fmla="*/ 5 w 12"/>
                  <a:gd name="T9" fmla="*/ 2 h 12"/>
                  <a:gd name="T10" fmla="*/ 3 w 12"/>
                  <a:gd name="T11" fmla="*/ 3 h 12"/>
                  <a:gd name="T12" fmla="*/ 0 w 12"/>
                  <a:gd name="T13" fmla="*/ 3 h 12"/>
                  <a:gd name="T14" fmla="*/ 0 w 12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12"/>
                  <a:gd name="T26" fmla="*/ 12 w 12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12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64" name="Freeform 43"/>
              <p:cNvSpPr>
                <a:spLocks noChangeAspect="1"/>
              </p:cNvSpPr>
              <p:nvPr/>
            </p:nvSpPr>
            <p:spPr bwMode="auto">
              <a:xfrm>
                <a:off x="1013" y="2019"/>
                <a:ext cx="9" cy="8"/>
              </a:xfrm>
              <a:custGeom>
                <a:avLst/>
                <a:gdLst>
                  <a:gd name="T0" fmla="*/ 0 w 12"/>
                  <a:gd name="T1" fmla="*/ 2 h 12"/>
                  <a:gd name="T2" fmla="*/ 0 w 12"/>
                  <a:gd name="T3" fmla="*/ 0 h 12"/>
                  <a:gd name="T4" fmla="*/ 3 w 12"/>
                  <a:gd name="T5" fmla="*/ 0 h 12"/>
                  <a:gd name="T6" fmla="*/ 3 w 12"/>
                  <a:gd name="T7" fmla="*/ 2 h 12"/>
                  <a:gd name="T8" fmla="*/ 5 w 12"/>
                  <a:gd name="T9" fmla="*/ 2 h 12"/>
                  <a:gd name="T10" fmla="*/ 3 w 12"/>
                  <a:gd name="T11" fmla="*/ 3 h 12"/>
                  <a:gd name="T12" fmla="*/ 0 w 12"/>
                  <a:gd name="T13" fmla="*/ 3 h 12"/>
                  <a:gd name="T14" fmla="*/ 0 w 12"/>
                  <a:gd name="T15" fmla="*/ 2 h 12"/>
                  <a:gd name="T16" fmla="*/ 0 w 12"/>
                  <a:gd name="T17" fmla="*/ 3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2"/>
                  <a:gd name="T29" fmla="*/ 12 w 12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2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65" name="Freeform 44"/>
              <p:cNvSpPr>
                <a:spLocks noChangeAspect="1"/>
              </p:cNvSpPr>
              <p:nvPr/>
            </p:nvSpPr>
            <p:spPr bwMode="auto">
              <a:xfrm>
                <a:off x="775" y="984"/>
                <a:ext cx="234" cy="355"/>
              </a:xfrm>
              <a:custGeom>
                <a:avLst/>
                <a:gdLst>
                  <a:gd name="T0" fmla="*/ 62 w 306"/>
                  <a:gd name="T1" fmla="*/ 173 h 492"/>
                  <a:gd name="T2" fmla="*/ 0 w 306"/>
                  <a:gd name="T3" fmla="*/ 165 h 492"/>
                  <a:gd name="T4" fmla="*/ 16 w 306"/>
                  <a:gd name="T5" fmla="*/ 113 h 492"/>
                  <a:gd name="T6" fmla="*/ 11 w 306"/>
                  <a:gd name="T7" fmla="*/ 105 h 492"/>
                  <a:gd name="T8" fmla="*/ 35 w 306"/>
                  <a:gd name="T9" fmla="*/ 82 h 492"/>
                  <a:gd name="T10" fmla="*/ 27 w 306"/>
                  <a:gd name="T11" fmla="*/ 70 h 492"/>
                  <a:gd name="T12" fmla="*/ 46 w 306"/>
                  <a:gd name="T13" fmla="*/ 0 h 492"/>
                  <a:gd name="T14" fmla="*/ 62 w 306"/>
                  <a:gd name="T15" fmla="*/ 4 h 492"/>
                  <a:gd name="T16" fmla="*/ 56 w 306"/>
                  <a:gd name="T17" fmla="*/ 27 h 492"/>
                  <a:gd name="T18" fmla="*/ 62 w 306"/>
                  <a:gd name="T19" fmla="*/ 38 h 492"/>
                  <a:gd name="T20" fmla="*/ 59 w 306"/>
                  <a:gd name="T21" fmla="*/ 40 h 492"/>
                  <a:gd name="T22" fmla="*/ 67 w 306"/>
                  <a:gd name="T23" fmla="*/ 48 h 492"/>
                  <a:gd name="T24" fmla="*/ 73 w 306"/>
                  <a:gd name="T25" fmla="*/ 61 h 492"/>
                  <a:gd name="T26" fmla="*/ 83 w 306"/>
                  <a:gd name="T27" fmla="*/ 66 h 492"/>
                  <a:gd name="T28" fmla="*/ 73 w 306"/>
                  <a:gd name="T29" fmla="*/ 88 h 492"/>
                  <a:gd name="T30" fmla="*/ 75 w 306"/>
                  <a:gd name="T31" fmla="*/ 92 h 492"/>
                  <a:gd name="T32" fmla="*/ 83 w 306"/>
                  <a:gd name="T33" fmla="*/ 88 h 492"/>
                  <a:gd name="T34" fmla="*/ 86 w 306"/>
                  <a:gd name="T35" fmla="*/ 90 h 492"/>
                  <a:gd name="T36" fmla="*/ 91 w 306"/>
                  <a:gd name="T37" fmla="*/ 108 h 492"/>
                  <a:gd name="T38" fmla="*/ 96 w 306"/>
                  <a:gd name="T39" fmla="*/ 113 h 492"/>
                  <a:gd name="T40" fmla="*/ 99 w 306"/>
                  <a:gd name="T41" fmla="*/ 122 h 492"/>
                  <a:gd name="T42" fmla="*/ 102 w 306"/>
                  <a:gd name="T43" fmla="*/ 119 h 492"/>
                  <a:gd name="T44" fmla="*/ 110 w 306"/>
                  <a:gd name="T45" fmla="*/ 122 h 492"/>
                  <a:gd name="T46" fmla="*/ 113 w 306"/>
                  <a:gd name="T47" fmla="*/ 119 h 492"/>
                  <a:gd name="T48" fmla="*/ 128 w 306"/>
                  <a:gd name="T49" fmla="*/ 122 h 492"/>
                  <a:gd name="T50" fmla="*/ 132 w 306"/>
                  <a:gd name="T51" fmla="*/ 117 h 492"/>
                  <a:gd name="T52" fmla="*/ 137 w 306"/>
                  <a:gd name="T53" fmla="*/ 124 h 492"/>
                  <a:gd name="T54" fmla="*/ 126 w 306"/>
                  <a:gd name="T55" fmla="*/ 185 h 492"/>
                  <a:gd name="T56" fmla="*/ 83 w 306"/>
                  <a:gd name="T57" fmla="*/ 178 h 492"/>
                  <a:gd name="T58" fmla="*/ 62 w 306"/>
                  <a:gd name="T59" fmla="*/ 173 h 49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06"/>
                  <a:gd name="T91" fmla="*/ 0 h 492"/>
                  <a:gd name="T92" fmla="*/ 306 w 306"/>
                  <a:gd name="T93" fmla="*/ 492 h 49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06" h="492">
                    <a:moveTo>
                      <a:pt x="138" y="462"/>
                    </a:moveTo>
                    <a:lnTo>
                      <a:pt x="0" y="438"/>
                    </a:lnTo>
                    <a:lnTo>
                      <a:pt x="36" y="300"/>
                    </a:lnTo>
                    <a:lnTo>
                      <a:pt x="24" y="282"/>
                    </a:lnTo>
                    <a:lnTo>
                      <a:pt x="78" y="216"/>
                    </a:lnTo>
                    <a:lnTo>
                      <a:pt x="60" y="186"/>
                    </a:lnTo>
                    <a:lnTo>
                      <a:pt x="102" y="0"/>
                    </a:lnTo>
                    <a:lnTo>
                      <a:pt x="138" y="12"/>
                    </a:lnTo>
                    <a:lnTo>
                      <a:pt x="126" y="72"/>
                    </a:lnTo>
                    <a:lnTo>
                      <a:pt x="138" y="102"/>
                    </a:lnTo>
                    <a:lnTo>
                      <a:pt x="132" y="108"/>
                    </a:lnTo>
                    <a:lnTo>
                      <a:pt x="150" y="126"/>
                    </a:lnTo>
                    <a:lnTo>
                      <a:pt x="162" y="162"/>
                    </a:lnTo>
                    <a:lnTo>
                      <a:pt x="186" y="174"/>
                    </a:lnTo>
                    <a:lnTo>
                      <a:pt x="162" y="234"/>
                    </a:lnTo>
                    <a:lnTo>
                      <a:pt x="168" y="246"/>
                    </a:lnTo>
                    <a:lnTo>
                      <a:pt x="186" y="234"/>
                    </a:lnTo>
                    <a:lnTo>
                      <a:pt x="192" y="240"/>
                    </a:lnTo>
                    <a:lnTo>
                      <a:pt x="204" y="288"/>
                    </a:lnTo>
                    <a:lnTo>
                      <a:pt x="216" y="300"/>
                    </a:lnTo>
                    <a:lnTo>
                      <a:pt x="222" y="324"/>
                    </a:lnTo>
                    <a:lnTo>
                      <a:pt x="228" y="318"/>
                    </a:lnTo>
                    <a:lnTo>
                      <a:pt x="246" y="324"/>
                    </a:lnTo>
                    <a:lnTo>
                      <a:pt x="252" y="318"/>
                    </a:lnTo>
                    <a:lnTo>
                      <a:pt x="288" y="324"/>
                    </a:lnTo>
                    <a:lnTo>
                      <a:pt x="294" y="312"/>
                    </a:lnTo>
                    <a:lnTo>
                      <a:pt x="306" y="330"/>
                    </a:lnTo>
                    <a:lnTo>
                      <a:pt x="282" y="492"/>
                    </a:lnTo>
                    <a:lnTo>
                      <a:pt x="186" y="474"/>
                    </a:lnTo>
                    <a:lnTo>
                      <a:pt x="138" y="462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66" name="Freeform 45"/>
              <p:cNvSpPr>
                <a:spLocks noChangeAspect="1"/>
              </p:cNvSpPr>
              <p:nvPr/>
            </p:nvSpPr>
            <p:spPr bwMode="auto">
              <a:xfrm>
                <a:off x="775" y="984"/>
                <a:ext cx="234" cy="355"/>
              </a:xfrm>
              <a:custGeom>
                <a:avLst/>
                <a:gdLst>
                  <a:gd name="T0" fmla="*/ 62 w 306"/>
                  <a:gd name="T1" fmla="*/ 173 h 492"/>
                  <a:gd name="T2" fmla="*/ 0 w 306"/>
                  <a:gd name="T3" fmla="*/ 165 h 492"/>
                  <a:gd name="T4" fmla="*/ 16 w 306"/>
                  <a:gd name="T5" fmla="*/ 113 h 492"/>
                  <a:gd name="T6" fmla="*/ 11 w 306"/>
                  <a:gd name="T7" fmla="*/ 105 h 492"/>
                  <a:gd name="T8" fmla="*/ 35 w 306"/>
                  <a:gd name="T9" fmla="*/ 82 h 492"/>
                  <a:gd name="T10" fmla="*/ 27 w 306"/>
                  <a:gd name="T11" fmla="*/ 70 h 492"/>
                  <a:gd name="T12" fmla="*/ 46 w 306"/>
                  <a:gd name="T13" fmla="*/ 0 h 492"/>
                  <a:gd name="T14" fmla="*/ 62 w 306"/>
                  <a:gd name="T15" fmla="*/ 4 h 492"/>
                  <a:gd name="T16" fmla="*/ 56 w 306"/>
                  <a:gd name="T17" fmla="*/ 27 h 492"/>
                  <a:gd name="T18" fmla="*/ 62 w 306"/>
                  <a:gd name="T19" fmla="*/ 38 h 492"/>
                  <a:gd name="T20" fmla="*/ 59 w 306"/>
                  <a:gd name="T21" fmla="*/ 40 h 492"/>
                  <a:gd name="T22" fmla="*/ 67 w 306"/>
                  <a:gd name="T23" fmla="*/ 48 h 492"/>
                  <a:gd name="T24" fmla="*/ 73 w 306"/>
                  <a:gd name="T25" fmla="*/ 61 h 492"/>
                  <a:gd name="T26" fmla="*/ 83 w 306"/>
                  <a:gd name="T27" fmla="*/ 66 h 492"/>
                  <a:gd name="T28" fmla="*/ 73 w 306"/>
                  <a:gd name="T29" fmla="*/ 88 h 492"/>
                  <a:gd name="T30" fmla="*/ 75 w 306"/>
                  <a:gd name="T31" fmla="*/ 92 h 492"/>
                  <a:gd name="T32" fmla="*/ 83 w 306"/>
                  <a:gd name="T33" fmla="*/ 88 h 492"/>
                  <a:gd name="T34" fmla="*/ 86 w 306"/>
                  <a:gd name="T35" fmla="*/ 90 h 492"/>
                  <a:gd name="T36" fmla="*/ 91 w 306"/>
                  <a:gd name="T37" fmla="*/ 108 h 492"/>
                  <a:gd name="T38" fmla="*/ 96 w 306"/>
                  <a:gd name="T39" fmla="*/ 113 h 492"/>
                  <a:gd name="T40" fmla="*/ 99 w 306"/>
                  <a:gd name="T41" fmla="*/ 122 h 492"/>
                  <a:gd name="T42" fmla="*/ 102 w 306"/>
                  <a:gd name="T43" fmla="*/ 119 h 492"/>
                  <a:gd name="T44" fmla="*/ 110 w 306"/>
                  <a:gd name="T45" fmla="*/ 122 h 492"/>
                  <a:gd name="T46" fmla="*/ 113 w 306"/>
                  <a:gd name="T47" fmla="*/ 119 h 492"/>
                  <a:gd name="T48" fmla="*/ 128 w 306"/>
                  <a:gd name="T49" fmla="*/ 122 h 492"/>
                  <a:gd name="T50" fmla="*/ 132 w 306"/>
                  <a:gd name="T51" fmla="*/ 117 h 492"/>
                  <a:gd name="T52" fmla="*/ 137 w 306"/>
                  <a:gd name="T53" fmla="*/ 124 h 492"/>
                  <a:gd name="T54" fmla="*/ 126 w 306"/>
                  <a:gd name="T55" fmla="*/ 185 h 492"/>
                  <a:gd name="T56" fmla="*/ 83 w 306"/>
                  <a:gd name="T57" fmla="*/ 178 h 492"/>
                  <a:gd name="T58" fmla="*/ 62 w 306"/>
                  <a:gd name="T59" fmla="*/ 173 h 492"/>
                  <a:gd name="T60" fmla="*/ 62 w 306"/>
                  <a:gd name="T61" fmla="*/ 176 h 4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06"/>
                  <a:gd name="T94" fmla="*/ 0 h 492"/>
                  <a:gd name="T95" fmla="*/ 306 w 306"/>
                  <a:gd name="T96" fmla="*/ 492 h 4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06" h="492">
                    <a:moveTo>
                      <a:pt x="138" y="462"/>
                    </a:moveTo>
                    <a:lnTo>
                      <a:pt x="0" y="438"/>
                    </a:lnTo>
                    <a:lnTo>
                      <a:pt x="36" y="300"/>
                    </a:lnTo>
                    <a:lnTo>
                      <a:pt x="24" y="282"/>
                    </a:lnTo>
                    <a:lnTo>
                      <a:pt x="78" y="216"/>
                    </a:lnTo>
                    <a:lnTo>
                      <a:pt x="60" y="186"/>
                    </a:lnTo>
                    <a:lnTo>
                      <a:pt x="102" y="0"/>
                    </a:lnTo>
                    <a:lnTo>
                      <a:pt x="138" y="12"/>
                    </a:lnTo>
                    <a:lnTo>
                      <a:pt x="126" y="72"/>
                    </a:lnTo>
                    <a:lnTo>
                      <a:pt x="138" y="102"/>
                    </a:lnTo>
                    <a:lnTo>
                      <a:pt x="132" y="108"/>
                    </a:lnTo>
                    <a:lnTo>
                      <a:pt x="150" y="126"/>
                    </a:lnTo>
                    <a:lnTo>
                      <a:pt x="162" y="162"/>
                    </a:lnTo>
                    <a:lnTo>
                      <a:pt x="186" y="174"/>
                    </a:lnTo>
                    <a:lnTo>
                      <a:pt x="162" y="234"/>
                    </a:lnTo>
                    <a:lnTo>
                      <a:pt x="168" y="246"/>
                    </a:lnTo>
                    <a:lnTo>
                      <a:pt x="186" y="234"/>
                    </a:lnTo>
                    <a:lnTo>
                      <a:pt x="192" y="240"/>
                    </a:lnTo>
                    <a:lnTo>
                      <a:pt x="204" y="288"/>
                    </a:lnTo>
                    <a:lnTo>
                      <a:pt x="216" y="300"/>
                    </a:lnTo>
                    <a:lnTo>
                      <a:pt x="222" y="324"/>
                    </a:lnTo>
                    <a:lnTo>
                      <a:pt x="228" y="318"/>
                    </a:lnTo>
                    <a:lnTo>
                      <a:pt x="246" y="324"/>
                    </a:lnTo>
                    <a:lnTo>
                      <a:pt x="252" y="318"/>
                    </a:lnTo>
                    <a:lnTo>
                      <a:pt x="288" y="324"/>
                    </a:lnTo>
                    <a:lnTo>
                      <a:pt x="294" y="312"/>
                    </a:lnTo>
                    <a:lnTo>
                      <a:pt x="306" y="330"/>
                    </a:lnTo>
                    <a:lnTo>
                      <a:pt x="282" y="492"/>
                    </a:lnTo>
                    <a:lnTo>
                      <a:pt x="186" y="474"/>
                    </a:lnTo>
                    <a:lnTo>
                      <a:pt x="138" y="462"/>
                    </a:lnTo>
                    <a:lnTo>
                      <a:pt x="138" y="46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67" name="Freeform 46"/>
              <p:cNvSpPr>
                <a:spLocks noChangeAspect="1"/>
              </p:cNvSpPr>
              <p:nvPr/>
            </p:nvSpPr>
            <p:spPr bwMode="auto">
              <a:xfrm>
                <a:off x="1700" y="1343"/>
                <a:ext cx="151" cy="260"/>
              </a:xfrm>
              <a:custGeom>
                <a:avLst/>
                <a:gdLst>
                  <a:gd name="T0" fmla="*/ 56 w 198"/>
                  <a:gd name="T1" fmla="*/ 136 h 360"/>
                  <a:gd name="T2" fmla="*/ 48 w 198"/>
                  <a:gd name="T3" fmla="*/ 129 h 360"/>
                  <a:gd name="T4" fmla="*/ 48 w 198"/>
                  <a:gd name="T5" fmla="*/ 120 h 360"/>
                  <a:gd name="T6" fmla="*/ 27 w 198"/>
                  <a:gd name="T7" fmla="*/ 106 h 360"/>
                  <a:gd name="T8" fmla="*/ 32 w 198"/>
                  <a:gd name="T9" fmla="*/ 93 h 360"/>
                  <a:gd name="T10" fmla="*/ 24 w 198"/>
                  <a:gd name="T11" fmla="*/ 88 h 360"/>
                  <a:gd name="T12" fmla="*/ 18 w 198"/>
                  <a:gd name="T13" fmla="*/ 90 h 360"/>
                  <a:gd name="T14" fmla="*/ 16 w 198"/>
                  <a:gd name="T15" fmla="*/ 82 h 360"/>
                  <a:gd name="T16" fmla="*/ 5 w 198"/>
                  <a:gd name="T17" fmla="*/ 74 h 360"/>
                  <a:gd name="T18" fmla="*/ 0 w 198"/>
                  <a:gd name="T19" fmla="*/ 68 h 360"/>
                  <a:gd name="T20" fmla="*/ 0 w 198"/>
                  <a:gd name="T21" fmla="*/ 52 h 360"/>
                  <a:gd name="T22" fmla="*/ 8 w 198"/>
                  <a:gd name="T23" fmla="*/ 48 h 360"/>
                  <a:gd name="T24" fmla="*/ 11 w 198"/>
                  <a:gd name="T25" fmla="*/ 40 h 360"/>
                  <a:gd name="T26" fmla="*/ 8 w 198"/>
                  <a:gd name="T27" fmla="*/ 29 h 360"/>
                  <a:gd name="T28" fmla="*/ 18 w 198"/>
                  <a:gd name="T29" fmla="*/ 27 h 360"/>
                  <a:gd name="T30" fmla="*/ 24 w 198"/>
                  <a:gd name="T31" fmla="*/ 20 h 360"/>
                  <a:gd name="T32" fmla="*/ 24 w 198"/>
                  <a:gd name="T33" fmla="*/ 12 h 360"/>
                  <a:gd name="T34" fmla="*/ 14 w 198"/>
                  <a:gd name="T35" fmla="*/ 5 h 360"/>
                  <a:gd name="T36" fmla="*/ 18 w 198"/>
                  <a:gd name="T37" fmla="*/ 2 h 360"/>
                  <a:gd name="T38" fmla="*/ 75 w 198"/>
                  <a:gd name="T39" fmla="*/ 0 h 360"/>
                  <a:gd name="T40" fmla="*/ 79 w 198"/>
                  <a:gd name="T41" fmla="*/ 18 h 360"/>
                  <a:gd name="T42" fmla="*/ 85 w 198"/>
                  <a:gd name="T43" fmla="*/ 74 h 360"/>
                  <a:gd name="T44" fmla="*/ 85 w 198"/>
                  <a:gd name="T45" fmla="*/ 82 h 360"/>
                  <a:gd name="T46" fmla="*/ 88 w 198"/>
                  <a:gd name="T47" fmla="*/ 90 h 360"/>
                  <a:gd name="T48" fmla="*/ 79 w 198"/>
                  <a:gd name="T49" fmla="*/ 104 h 360"/>
                  <a:gd name="T50" fmla="*/ 79 w 198"/>
                  <a:gd name="T51" fmla="*/ 113 h 360"/>
                  <a:gd name="T52" fmla="*/ 77 w 198"/>
                  <a:gd name="T53" fmla="*/ 117 h 360"/>
                  <a:gd name="T54" fmla="*/ 79 w 198"/>
                  <a:gd name="T55" fmla="*/ 122 h 360"/>
                  <a:gd name="T56" fmla="*/ 69 w 198"/>
                  <a:gd name="T57" fmla="*/ 124 h 360"/>
                  <a:gd name="T58" fmla="*/ 72 w 198"/>
                  <a:gd name="T59" fmla="*/ 131 h 360"/>
                  <a:gd name="T60" fmla="*/ 59 w 198"/>
                  <a:gd name="T61" fmla="*/ 129 h 360"/>
                  <a:gd name="T62" fmla="*/ 56 w 198"/>
                  <a:gd name="T63" fmla="*/ 134 h 360"/>
                  <a:gd name="T64" fmla="*/ 56 w 198"/>
                  <a:gd name="T65" fmla="*/ 136 h 3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8"/>
                  <a:gd name="T100" fmla="*/ 0 h 360"/>
                  <a:gd name="T101" fmla="*/ 198 w 198"/>
                  <a:gd name="T102" fmla="*/ 360 h 3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8" h="360">
                    <a:moveTo>
                      <a:pt x="126" y="360"/>
                    </a:moveTo>
                    <a:lnTo>
                      <a:pt x="108" y="342"/>
                    </a:lnTo>
                    <a:lnTo>
                      <a:pt x="108" y="318"/>
                    </a:lnTo>
                    <a:lnTo>
                      <a:pt x="60" y="282"/>
                    </a:lnTo>
                    <a:lnTo>
                      <a:pt x="72" y="246"/>
                    </a:lnTo>
                    <a:lnTo>
                      <a:pt x="54" y="234"/>
                    </a:lnTo>
                    <a:lnTo>
                      <a:pt x="42" y="240"/>
                    </a:lnTo>
                    <a:lnTo>
                      <a:pt x="36" y="216"/>
                    </a:lnTo>
                    <a:lnTo>
                      <a:pt x="12" y="198"/>
                    </a:lnTo>
                    <a:lnTo>
                      <a:pt x="0" y="180"/>
                    </a:lnTo>
                    <a:lnTo>
                      <a:pt x="0" y="138"/>
                    </a:lnTo>
                    <a:lnTo>
                      <a:pt x="18" y="126"/>
                    </a:lnTo>
                    <a:lnTo>
                      <a:pt x="24" y="108"/>
                    </a:lnTo>
                    <a:lnTo>
                      <a:pt x="18" y="78"/>
                    </a:lnTo>
                    <a:lnTo>
                      <a:pt x="42" y="72"/>
                    </a:lnTo>
                    <a:lnTo>
                      <a:pt x="54" y="54"/>
                    </a:lnTo>
                    <a:lnTo>
                      <a:pt x="54" y="30"/>
                    </a:lnTo>
                    <a:lnTo>
                      <a:pt x="30" y="12"/>
                    </a:lnTo>
                    <a:lnTo>
                      <a:pt x="42" y="6"/>
                    </a:lnTo>
                    <a:lnTo>
                      <a:pt x="168" y="0"/>
                    </a:lnTo>
                    <a:lnTo>
                      <a:pt x="180" y="48"/>
                    </a:lnTo>
                    <a:lnTo>
                      <a:pt x="192" y="198"/>
                    </a:lnTo>
                    <a:lnTo>
                      <a:pt x="192" y="216"/>
                    </a:lnTo>
                    <a:lnTo>
                      <a:pt x="198" y="240"/>
                    </a:lnTo>
                    <a:lnTo>
                      <a:pt x="180" y="276"/>
                    </a:lnTo>
                    <a:lnTo>
                      <a:pt x="180" y="300"/>
                    </a:lnTo>
                    <a:lnTo>
                      <a:pt x="174" y="312"/>
                    </a:lnTo>
                    <a:lnTo>
                      <a:pt x="180" y="324"/>
                    </a:lnTo>
                    <a:lnTo>
                      <a:pt x="156" y="330"/>
                    </a:lnTo>
                    <a:lnTo>
                      <a:pt x="162" y="348"/>
                    </a:lnTo>
                    <a:lnTo>
                      <a:pt x="132" y="342"/>
                    </a:lnTo>
                    <a:lnTo>
                      <a:pt x="126" y="354"/>
                    </a:lnTo>
                    <a:lnTo>
                      <a:pt x="126" y="36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68" name="Freeform 47"/>
              <p:cNvSpPr>
                <a:spLocks noChangeAspect="1"/>
              </p:cNvSpPr>
              <p:nvPr/>
            </p:nvSpPr>
            <p:spPr bwMode="auto">
              <a:xfrm>
                <a:off x="1700" y="1343"/>
                <a:ext cx="151" cy="264"/>
              </a:xfrm>
              <a:custGeom>
                <a:avLst/>
                <a:gdLst>
                  <a:gd name="T0" fmla="*/ 56 w 198"/>
                  <a:gd name="T1" fmla="*/ 136 h 366"/>
                  <a:gd name="T2" fmla="*/ 48 w 198"/>
                  <a:gd name="T3" fmla="*/ 128 h 366"/>
                  <a:gd name="T4" fmla="*/ 48 w 198"/>
                  <a:gd name="T5" fmla="*/ 119 h 366"/>
                  <a:gd name="T6" fmla="*/ 27 w 198"/>
                  <a:gd name="T7" fmla="*/ 105 h 366"/>
                  <a:gd name="T8" fmla="*/ 32 w 198"/>
                  <a:gd name="T9" fmla="*/ 92 h 366"/>
                  <a:gd name="T10" fmla="*/ 24 w 198"/>
                  <a:gd name="T11" fmla="*/ 88 h 366"/>
                  <a:gd name="T12" fmla="*/ 18 w 198"/>
                  <a:gd name="T13" fmla="*/ 90 h 366"/>
                  <a:gd name="T14" fmla="*/ 16 w 198"/>
                  <a:gd name="T15" fmla="*/ 82 h 366"/>
                  <a:gd name="T16" fmla="*/ 5 w 198"/>
                  <a:gd name="T17" fmla="*/ 74 h 366"/>
                  <a:gd name="T18" fmla="*/ 0 w 198"/>
                  <a:gd name="T19" fmla="*/ 68 h 366"/>
                  <a:gd name="T20" fmla="*/ 0 w 198"/>
                  <a:gd name="T21" fmla="*/ 52 h 366"/>
                  <a:gd name="T22" fmla="*/ 8 w 198"/>
                  <a:gd name="T23" fmla="*/ 48 h 366"/>
                  <a:gd name="T24" fmla="*/ 11 w 198"/>
                  <a:gd name="T25" fmla="*/ 40 h 366"/>
                  <a:gd name="T26" fmla="*/ 8 w 198"/>
                  <a:gd name="T27" fmla="*/ 29 h 366"/>
                  <a:gd name="T28" fmla="*/ 18 w 198"/>
                  <a:gd name="T29" fmla="*/ 27 h 366"/>
                  <a:gd name="T30" fmla="*/ 24 w 198"/>
                  <a:gd name="T31" fmla="*/ 20 h 366"/>
                  <a:gd name="T32" fmla="*/ 24 w 198"/>
                  <a:gd name="T33" fmla="*/ 12 h 366"/>
                  <a:gd name="T34" fmla="*/ 14 w 198"/>
                  <a:gd name="T35" fmla="*/ 4 h 366"/>
                  <a:gd name="T36" fmla="*/ 18 w 198"/>
                  <a:gd name="T37" fmla="*/ 2 h 366"/>
                  <a:gd name="T38" fmla="*/ 75 w 198"/>
                  <a:gd name="T39" fmla="*/ 0 h 366"/>
                  <a:gd name="T40" fmla="*/ 79 w 198"/>
                  <a:gd name="T41" fmla="*/ 18 h 366"/>
                  <a:gd name="T42" fmla="*/ 85 w 198"/>
                  <a:gd name="T43" fmla="*/ 74 h 366"/>
                  <a:gd name="T44" fmla="*/ 85 w 198"/>
                  <a:gd name="T45" fmla="*/ 82 h 366"/>
                  <a:gd name="T46" fmla="*/ 88 w 198"/>
                  <a:gd name="T47" fmla="*/ 90 h 366"/>
                  <a:gd name="T48" fmla="*/ 79 w 198"/>
                  <a:gd name="T49" fmla="*/ 104 h 366"/>
                  <a:gd name="T50" fmla="*/ 79 w 198"/>
                  <a:gd name="T51" fmla="*/ 113 h 366"/>
                  <a:gd name="T52" fmla="*/ 77 w 198"/>
                  <a:gd name="T53" fmla="*/ 117 h 366"/>
                  <a:gd name="T54" fmla="*/ 79 w 198"/>
                  <a:gd name="T55" fmla="*/ 122 h 366"/>
                  <a:gd name="T56" fmla="*/ 69 w 198"/>
                  <a:gd name="T57" fmla="*/ 124 h 366"/>
                  <a:gd name="T58" fmla="*/ 72 w 198"/>
                  <a:gd name="T59" fmla="*/ 131 h 366"/>
                  <a:gd name="T60" fmla="*/ 59 w 198"/>
                  <a:gd name="T61" fmla="*/ 128 h 366"/>
                  <a:gd name="T62" fmla="*/ 56 w 198"/>
                  <a:gd name="T63" fmla="*/ 133 h 366"/>
                  <a:gd name="T64" fmla="*/ 56 w 198"/>
                  <a:gd name="T65" fmla="*/ 136 h 366"/>
                  <a:gd name="T66" fmla="*/ 56 w 198"/>
                  <a:gd name="T67" fmla="*/ 137 h 36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8"/>
                  <a:gd name="T103" fmla="*/ 0 h 366"/>
                  <a:gd name="T104" fmla="*/ 198 w 198"/>
                  <a:gd name="T105" fmla="*/ 366 h 36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8" h="366">
                    <a:moveTo>
                      <a:pt x="126" y="360"/>
                    </a:moveTo>
                    <a:lnTo>
                      <a:pt x="108" y="342"/>
                    </a:lnTo>
                    <a:lnTo>
                      <a:pt x="108" y="318"/>
                    </a:lnTo>
                    <a:lnTo>
                      <a:pt x="60" y="282"/>
                    </a:lnTo>
                    <a:lnTo>
                      <a:pt x="72" y="246"/>
                    </a:lnTo>
                    <a:lnTo>
                      <a:pt x="54" y="234"/>
                    </a:lnTo>
                    <a:lnTo>
                      <a:pt x="42" y="240"/>
                    </a:lnTo>
                    <a:lnTo>
                      <a:pt x="36" y="216"/>
                    </a:lnTo>
                    <a:lnTo>
                      <a:pt x="12" y="198"/>
                    </a:lnTo>
                    <a:lnTo>
                      <a:pt x="0" y="180"/>
                    </a:lnTo>
                    <a:lnTo>
                      <a:pt x="0" y="138"/>
                    </a:lnTo>
                    <a:lnTo>
                      <a:pt x="18" y="126"/>
                    </a:lnTo>
                    <a:lnTo>
                      <a:pt x="24" y="108"/>
                    </a:lnTo>
                    <a:lnTo>
                      <a:pt x="18" y="78"/>
                    </a:lnTo>
                    <a:lnTo>
                      <a:pt x="42" y="72"/>
                    </a:lnTo>
                    <a:lnTo>
                      <a:pt x="54" y="54"/>
                    </a:lnTo>
                    <a:lnTo>
                      <a:pt x="54" y="30"/>
                    </a:lnTo>
                    <a:lnTo>
                      <a:pt x="30" y="12"/>
                    </a:lnTo>
                    <a:lnTo>
                      <a:pt x="42" y="6"/>
                    </a:lnTo>
                    <a:lnTo>
                      <a:pt x="168" y="0"/>
                    </a:lnTo>
                    <a:lnTo>
                      <a:pt x="180" y="48"/>
                    </a:lnTo>
                    <a:lnTo>
                      <a:pt x="192" y="198"/>
                    </a:lnTo>
                    <a:lnTo>
                      <a:pt x="192" y="216"/>
                    </a:lnTo>
                    <a:lnTo>
                      <a:pt x="198" y="240"/>
                    </a:lnTo>
                    <a:lnTo>
                      <a:pt x="180" y="276"/>
                    </a:lnTo>
                    <a:lnTo>
                      <a:pt x="180" y="300"/>
                    </a:lnTo>
                    <a:lnTo>
                      <a:pt x="174" y="312"/>
                    </a:lnTo>
                    <a:lnTo>
                      <a:pt x="180" y="324"/>
                    </a:lnTo>
                    <a:lnTo>
                      <a:pt x="156" y="330"/>
                    </a:lnTo>
                    <a:lnTo>
                      <a:pt x="162" y="348"/>
                    </a:lnTo>
                    <a:lnTo>
                      <a:pt x="132" y="342"/>
                    </a:lnTo>
                    <a:lnTo>
                      <a:pt x="126" y="354"/>
                    </a:lnTo>
                    <a:lnTo>
                      <a:pt x="126" y="360"/>
                    </a:lnTo>
                    <a:lnTo>
                      <a:pt x="126" y="36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69" name="Freeform 48"/>
              <p:cNvSpPr>
                <a:spLocks noChangeAspect="1"/>
              </p:cNvSpPr>
              <p:nvPr/>
            </p:nvSpPr>
            <p:spPr bwMode="auto">
              <a:xfrm>
                <a:off x="1837" y="1369"/>
                <a:ext cx="114" cy="191"/>
              </a:xfrm>
              <a:custGeom>
                <a:avLst/>
                <a:gdLst>
                  <a:gd name="T0" fmla="*/ 0 w 150"/>
                  <a:gd name="T1" fmla="*/ 100 h 264"/>
                  <a:gd name="T2" fmla="*/ 0 w 150"/>
                  <a:gd name="T3" fmla="*/ 91 h 264"/>
                  <a:gd name="T4" fmla="*/ 8 w 150"/>
                  <a:gd name="T5" fmla="*/ 77 h 264"/>
                  <a:gd name="T6" fmla="*/ 5 w 150"/>
                  <a:gd name="T7" fmla="*/ 68 h 264"/>
                  <a:gd name="T8" fmla="*/ 5 w 150"/>
                  <a:gd name="T9" fmla="*/ 61 h 264"/>
                  <a:gd name="T10" fmla="*/ 0 w 150"/>
                  <a:gd name="T11" fmla="*/ 5 h 264"/>
                  <a:gd name="T12" fmla="*/ 8 w 150"/>
                  <a:gd name="T13" fmla="*/ 7 h 264"/>
                  <a:gd name="T14" fmla="*/ 16 w 150"/>
                  <a:gd name="T15" fmla="*/ 2 h 264"/>
                  <a:gd name="T16" fmla="*/ 58 w 150"/>
                  <a:gd name="T17" fmla="*/ 0 h 264"/>
                  <a:gd name="T18" fmla="*/ 66 w 150"/>
                  <a:gd name="T19" fmla="*/ 64 h 264"/>
                  <a:gd name="T20" fmla="*/ 66 w 150"/>
                  <a:gd name="T21" fmla="*/ 71 h 264"/>
                  <a:gd name="T22" fmla="*/ 52 w 150"/>
                  <a:gd name="T23" fmla="*/ 75 h 264"/>
                  <a:gd name="T24" fmla="*/ 55 w 150"/>
                  <a:gd name="T25" fmla="*/ 77 h 264"/>
                  <a:gd name="T26" fmla="*/ 45 w 150"/>
                  <a:gd name="T27" fmla="*/ 93 h 264"/>
                  <a:gd name="T28" fmla="*/ 40 w 150"/>
                  <a:gd name="T29" fmla="*/ 91 h 264"/>
                  <a:gd name="T30" fmla="*/ 37 w 150"/>
                  <a:gd name="T31" fmla="*/ 88 h 264"/>
                  <a:gd name="T32" fmla="*/ 29 w 150"/>
                  <a:gd name="T33" fmla="*/ 98 h 264"/>
                  <a:gd name="T34" fmla="*/ 27 w 150"/>
                  <a:gd name="T35" fmla="*/ 93 h 264"/>
                  <a:gd name="T36" fmla="*/ 21 w 150"/>
                  <a:gd name="T37" fmla="*/ 100 h 264"/>
                  <a:gd name="T38" fmla="*/ 8 w 150"/>
                  <a:gd name="T39" fmla="*/ 96 h 264"/>
                  <a:gd name="T40" fmla="*/ 8 w 150"/>
                  <a:gd name="T41" fmla="*/ 100 h 264"/>
                  <a:gd name="T42" fmla="*/ 3 w 150"/>
                  <a:gd name="T43" fmla="*/ 98 h 264"/>
                  <a:gd name="T44" fmla="*/ 0 w 150"/>
                  <a:gd name="T45" fmla="*/ 100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0"/>
                  <a:gd name="T70" fmla="*/ 0 h 264"/>
                  <a:gd name="T71" fmla="*/ 150 w 150"/>
                  <a:gd name="T72" fmla="*/ 264 h 2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0" h="264">
                    <a:moveTo>
                      <a:pt x="0" y="264"/>
                    </a:moveTo>
                    <a:lnTo>
                      <a:pt x="0" y="240"/>
                    </a:lnTo>
                    <a:lnTo>
                      <a:pt x="18" y="204"/>
                    </a:lnTo>
                    <a:lnTo>
                      <a:pt x="12" y="180"/>
                    </a:lnTo>
                    <a:lnTo>
                      <a:pt x="12" y="162"/>
                    </a:lnTo>
                    <a:lnTo>
                      <a:pt x="0" y="12"/>
                    </a:lnTo>
                    <a:lnTo>
                      <a:pt x="18" y="18"/>
                    </a:lnTo>
                    <a:lnTo>
                      <a:pt x="36" y="6"/>
                    </a:lnTo>
                    <a:lnTo>
                      <a:pt x="132" y="0"/>
                    </a:lnTo>
                    <a:lnTo>
                      <a:pt x="150" y="168"/>
                    </a:lnTo>
                    <a:lnTo>
                      <a:pt x="150" y="186"/>
                    </a:lnTo>
                    <a:lnTo>
                      <a:pt x="120" y="198"/>
                    </a:lnTo>
                    <a:lnTo>
                      <a:pt x="126" y="204"/>
                    </a:lnTo>
                    <a:lnTo>
                      <a:pt x="102" y="246"/>
                    </a:lnTo>
                    <a:lnTo>
                      <a:pt x="90" y="240"/>
                    </a:lnTo>
                    <a:lnTo>
                      <a:pt x="84" y="234"/>
                    </a:lnTo>
                    <a:lnTo>
                      <a:pt x="66" y="258"/>
                    </a:lnTo>
                    <a:lnTo>
                      <a:pt x="60" y="246"/>
                    </a:lnTo>
                    <a:lnTo>
                      <a:pt x="48" y="264"/>
                    </a:lnTo>
                    <a:lnTo>
                      <a:pt x="18" y="252"/>
                    </a:lnTo>
                    <a:lnTo>
                      <a:pt x="18" y="264"/>
                    </a:lnTo>
                    <a:lnTo>
                      <a:pt x="6" y="258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70" name="Freeform 49"/>
              <p:cNvSpPr>
                <a:spLocks noChangeAspect="1"/>
              </p:cNvSpPr>
              <p:nvPr/>
            </p:nvSpPr>
            <p:spPr bwMode="auto">
              <a:xfrm>
                <a:off x="1837" y="1369"/>
                <a:ext cx="114" cy="195"/>
              </a:xfrm>
              <a:custGeom>
                <a:avLst/>
                <a:gdLst>
                  <a:gd name="T0" fmla="*/ 0 w 150"/>
                  <a:gd name="T1" fmla="*/ 100 h 270"/>
                  <a:gd name="T2" fmla="*/ 0 w 150"/>
                  <a:gd name="T3" fmla="*/ 90 h 270"/>
                  <a:gd name="T4" fmla="*/ 8 w 150"/>
                  <a:gd name="T5" fmla="*/ 77 h 270"/>
                  <a:gd name="T6" fmla="*/ 5 w 150"/>
                  <a:gd name="T7" fmla="*/ 68 h 270"/>
                  <a:gd name="T8" fmla="*/ 5 w 150"/>
                  <a:gd name="T9" fmla="*/ 61 h 270"/>
                  <a:gd name="T10" fmla="*/ 0 w 150"/>
                  <a:gd name="T11" fmla="*/ 4 h 270"/>
                  <a:gd name="T12" fmla="*/ 8 w 150"/>
                  <a:gd name="T13" fmla="*/ 6 h 270"/>
                  <a:gd name="T14" fmla="*/ 16 w 150"/>
                  <a:gd name="T15" fmla="*/ 2 h 270"/>
                  <a:gd name="T16" fmla="*/ 58 w 150"/>
                  <a:gd name="T17" fmla="*/ 0 h 270"/>
                  <a:gd name="T18" fmla="*/ 66 w 150"/>
                  <a:gd name="T19" fmla="*/ 63 h 270"/>
                  <a:gd name="T20" fmla="*/ 66 w 150"/>
                  <a:gd name="T21" fmla="*/ 70 h 270"/>
                  <a:gd name="T22" fmla="*/ 52 w 150"/>
                  <a:gd name="T23" fmla="*/ 74 h 270"/>
                  <a:gd name="T24" fmla="*/ 55 w 150"/>
                  <a:gd name="T25" fmla="*/ 77 h 270"/>
                  <a:gd name="T26" fmla="*/ 45 w 150"/>
                  <a:gd name="T27" fmla="*/ 93 h 270"/>
                  <a:gd name="T28" fmla="*/ 40 w 150"/>
                  <a:gd name="T29" fmla="*/ 90 h 270"/>
                  <a:gd name="T30" fmla="*/ 37 w 150"/>
                  <a:gd name="T31" fmla="*/ 88 h 270"/>
                  <a:gd name="T32" fmla="*/ 29 w 150"/>
                  <a:gd name="T33" fmla="*/ 97 h 270"/>
                  <a:gd name="T34" fmla="*/ 27 w 150"/>
                  <a:gd name="T35" fmla="*/ 93 h 270"/>
                  <a:gd name="T36" fmla="*/ 21 w 150"/>
                  <a:gd name="T37" fmla="*/ 100 h 270"/>
                  <a:gd name="T38" fmla="*/ 8 w 150"/>
                  <a:gd name="T39" fmla="*/ 95 h 270"/>
                  <a:gd name="T40" fmla="*/ 8 w 150"/>
                  <a:gd name="T41" fmla="*/ 100 h 270"/>
                  <a:gd name="T42" fmla="*/ 3 w 150"/>
                  <a:gd name="T43" fmla="*/ 97 h 270"/>
                  <a:gd name="T44" fmla="*/ 0 w 150"/>
                  <a:gd name="T45" fmla="*/ 100 h 270"/>
                  <a:gd name="T46" fmla="*/ 0 w 150"/>
                  <a:gd name="T47" fmla="*/ 102 h 27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270"/>
                  <a:gd name="T74" fmla="*/ 150 w 150"/>
                  <a:gd name="T75" fmla="*/ 270 h 27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270">
                    <a:moveTo>
                      <a:pt x="0" y="264"/>
                    </a:moveTo>
                    <a:lnTo>
                      <a:pt x="0" y="240"/>
                    </a:lnTo>
                    <a:lnTo>
                      <a:pt x="18" y="204"/>
                    </a:lnTo>
                    <a:lnTo>
                      <a:pt x="12" y="180"/>
                    </a:lnTo>
                    <a:lnTo>
                      <a:pt x="12" y="162"/>
                    </a:lnTo>
                    <a:lnTo>
                      <a:pt x="0" y="12"/>
                    </a:lnTo>
                    <a:lnTo>
                      <a:pt x="18" y="18"/>
                    </a:lnTo>
                    <a:lnTo>
                      <a:pt x="36" y="6"/>
                    </a:lnTo>
                    <a:lnTo>
                      <a:pt x="132" y="0"/>
                    </a:lnTo>
                    <a:lnTo>
                      <a:pt x="150" y="168"/>
                    </a:lnTo>
                    <a:lnTo>
                      <a:pt x="150" y="186"/>
                    </a:lnTo>
                    <a:lnTo>
                      <a:pt x="120" y="198"/>
                    </a:lnTo>
                    <a:lnTo>
                      <a:pt x="126" y="204"/>
                    </a:lnTo>
                    <a:lnTo>
                      <a:pt x="102" y="246"/>
                    </a:lnTo>
                    <a:lnTo>
                      <a:pt x="90" y="240"/>
                    </a:lnTo>
                    <a:lnTo>
                      <a:pt x="84" y="234"/>
                    </a:lnTo>
                    <a:lnTo>
                      <a:pt x="66" y="258"/>
                    </a:lnTo>
                    <a:lnTo>
                      <a:pt x="60" y="246"/>
                    </a:lnTo>
                    <a:lnTo>
                      <a:pt x="48" y="264"/>
                    </a:lnTo>
                    <a:lnTo>
                      <a:pt x="18" y="252"/>
                    </a:lnTo>
                    <a:lnTo>
                      <a:pt x="18" y="264"/>
                    </a:lnTo>
                    <a:lnTo>
                      <a:pt x="6" y="258"/>
                    </a:lnTo>
                    <a:lnTo>
                      <a:pt x="0" y="264"/>
                    </a:lnTo>
                    <a:lnTo>
                      <a:pt x="0" y="27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71" name="Freeform 50"/>
              <p:cNvSpPr>
                <a:spLocks noChangeAspect="1"/>
              </p:cNvSpPr>
              <p:nvPr/>
            </p:nvSpPr>
            <p:spPr bwMode="auto">
              <a:xfrm>
                <a:off x="1507" y="1304"/>
                <a:ext cx="234" cy="148"/>
              </a:xfrm>
              <a:custGeom>
                <a:avLst/>
                <a:gdLst>
                  <a:gd name="T0" fmla="*/ 113 w 306"/>
                  <a:gd name="T1" fmla="*/ 78 h 204"/>
                  <a:gd name="T2" fmla="*/ 108 w 306"/>
                  <a:gd name="T3" fmla="*/ 71 h 204"/>
                  <a:gd name="T4" fmla="*/ 18 w 306"/>
                  <a:gd name="T5" fmla="*/ 73 h 204"/>
                  <a:gd name="T6" fmla="*/ 16 w 306"/>
                  <a:gd name="T7" fmla="*/ 57 h 204"/>
                  <a:gd name="T8" fmla="*/ 5 w 306"/>
                  <a:gd name="T9" fmla="*/ 28 h 204"/>
                  <a:gd name="T10" fmla="*/ 0 w 306"/>
                  <a:gd name="T11" fmla="*/ 20 h 204"/>
                  <a:gd name="T12" fmla="*/ 5 w 306"/>
                  <a:gd name="T13" fmla="*/ 12 h 204"/>
                  <a:gd name="T14" fmla="*/ 3 w 306"/>
                  <a:gd name="T15" fmla="*/ 5 h 204"/>
                  <a:gd name="T16" fmla="*/ 5 w 306"/>
                  <a:gd name="T17" fmla="*/ 2 h 204"/>
                  <a:gd name="T18" fmla="*/ 113 w 306"/>
                  <a:gd name="T19" fmla="*/ 0 h 204"/>
                  <a:gd name="T20" fmla="*/ 118 w 306"/>
                  <a:gd name="T21" fmla="*/ 7 h 204"/>
                  <a:gd name="T22" fmla="*/ 115 w 306"/>
                  <a:gd name="T23" fmla="*/ 12 h 204"/>
                  <a:gd name="T24" fmla="*/ 118 w 306"/>
                  <a:gd name="T25" fmla="*/ 18 h 204"/>
                  <a:gd name="T26" fmla="*/ 126 w 306"/>
                  <a:gd name="T27" fmla="*/ 25 h 204"/>
                  <a:gd name="T28" fmla="*/ 137 w 306"/>
                  <a:gd name="T29" fmla="*/ 32 h 204"/>
                  <a:gd name="T30" fmla="*/ 137 w 306"/>
                  <a:gd name="T31" fmla="*/ 41 h 204"/>
                  <a:gd name="T32" fmla="*/ 132 w 306"/>
                  <a:gd name="T33" fmla="*/ 48 h 204"/>
                  <a:gd name="T34" fmla="*/ 121 w 306"/>
                  <a:gd name="T35" fmla="*/ 51 h 204"/>
                  <a:gd name="T36" fmla="*/ 123 w 306"/>
                  <a:gd name="T37" fmla="*/ 62 h 204"/>
                  <a:gd name="T38" fmla="*/ 121 w 306"/>
                  <a:gd name="T39" fmla="*/ 69 h 204"/>
                  <a:gd name="T40" fmla="*/ 113 w 306"/>
                  <a:gd name="T41" fmla="*/ 73 h 204"/>
                  <a:gd name="T42" fmla="*/ 113 w 306"/>
                  <a:gd name="T43" fmla="*/ 78 h 20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06"/>
                  <a:gd name="T67" fmla="*/ 0 h 204"/>
                  <a:gd name="T68" fmla="*/ 306 w 306"/>
                  <a:gd name="T69" fmla="*/ 204 h 20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06" h="204">
                    <a:moveTo>
                      <a:pt x="252" y="204"/>
                    </a:moveTo>
                    <a:lnTo>
                      <a:pt x="240" y="186"/>
                    </a:lnTo>
                    <a:lnTo>
                      <a:pt x="42" y="192"/>
                    </a:lnTo>
                    <a:lnTo>
                      <a:pt x="36" y="150"/>
                    </a:lnTo>
                    <a:lnTo>
                      <a:pt x="12" y="72"/>
                    </a:lnTo>
                    <a:lnTo>
                      <a:pt x="0" y="54"/>
                    </a:lnTo>
                    <a:lnTo>
                      <a:pt x="12" y="30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252" y="0"/>
                    </a:lnTo>
                    <a:lnTo>
                      <a:pt x="264" y="18"/>
                    </a:lnTo>
                    <a:lnTo>
                      <a:pt x="258" y="30"/>
                    </a:lnTo>
                    <a:lnTo>
                      <a:pt x="264" y="48"/>
                    </a:lnTo>
                    <a:lnTo>
                      <a:pt x="282" y="66"/>
                    </a:lnTo>
                    <a:lnTo>
                      <a:pt x="306" y="84"/>
                    </a:lnTo>
                    <a:lnTo>
                      <a:pt x="306" y="108"/>
                    </a:lnTo>
                    <a:lnTo>
                      <a:pt x="294" y="126"/>
                    </a:lnTo>
                    <a:lnTo>
                      <a:pt x="270" y="132"/>
                    </a:lnTo>
                    <a:lnTo>
                      <a:pt x="276" y="162"/>
                    </a:lnTo>
                    <a:lnTo>
                      <a:pt x="270" y="180"/>
                    </a:lnTo>
                    <a:lnTo>
                      <a:pt x="252" y="192"/>
                    </a:lnTo>
                    <a:lnTo>
                      <a:pt x="252" y="204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72" name="Freeform 51"/>
              <p:cNvSpPr>
                <a:spLocks noChangeAspect="1"/>
              </p:cNvSpPr>
              <p:nvPr/>
            </p:nvSpPr>
            <p:spPr bwMode="auto">
              <a:xfrm>
                <a:off x="1507" y="1304"/>
                <a:ext cx="234" cy="152"/>
              </a:xfrm>
              <a:custGeom>
                <a:avLst/>
                <a:gdLst>
                  <a:gd name="T0" fmla="*/ 113 w 306"/>
                  <a:gd name="T1" fmla="*/ 77 h 210"/>
                  <a:gd name="T2" fmla="*/ 108 w 306"/>
                  <a:gd name="T3" fmla="*/ 71 h 210"/>
                  <a:gd name="T4" fmla="*/ 18 w 306"/>
                  <a:gd name="T5" fmla="*/ 73 h 210"/>
                  <a:gd name="T6" fmla="*/ 16 w 306"/>
                  <a:gd name="T7" fmla="*/ 57 h 210"/>
                  <a:gd name="T8" fmla="*/ 5 w 306"/>
                  <a:gd name="T9" fmla="*/ 28 h 210"/>
                  <a:gd name="T10" fmla="*/ 0 w 306"/>
                  <a:gd name="T11" fmla="*/ 20 h 210"/>
                  <a:gd name="T12" fmla="*/ 5 w 306"/>
                  <a:gd name="T13" fmla="*/ 12 h 210"/>
                  <a:gd name="T14" fmla="*/ 3 w 306"/>
                  <a:gd name="T15" fmla="*/ 5 h 210"/>
                  <a:gd name="T16" fmla="*/ 5 w 306"/>
                  <a:gd name="T17" fmla="*/ 2 h 210"/>
                  <a:gd name="T18" fmla="*/ 113 w 306"/>
                  <a:gd name="T19" fmla="*/ 0 h 210"/>
                  <a:gd name="T20" fmla="*/ 118 w 306"/>
                  <a:gd name="T21" fmla="*/ 7 h 210"/>
                  <a:gd name="T22" fmla="*/ 115 w 306"/>
                  <a:gd name="T23" fmla="*/ 12 h 210"/>
                  <a:gd name="T24" fmla="*/ 118 w 306"/>
                  <a:gd name="T25" fmla="*/ 18 h 210"/>
                  <a:gd name="T26" fmla="*/ 126 w 306"/>
                  <a:gd name="T27" fmla="*/ 25 h 210"/>
                  <a:gd name="T28" fmla="*/ 137 w 306"/>
                  <a:gd name="T29" fmla="*/ 32 h 210"/>
                  <a:gd name="T30" fmla="*/ 137 w 306"/>
                  <a:gd name="T31" fmla="*/ 41 h 210"/>
                  <a:gd name="T32" fmla="*/ 132 w 306"/>
                  <a:gd name="T33" fmla="*/ 48 h 210"/>
                  <a:gd name="T34" fmla="*/ 121 w 306"/>
                  <a:gd name="T35" fmla="*/ 50 h 210"/>
                  <a:gd name="T36" fmla="*/ 123 w 306"/>
                  <a:gd name="T37" fmla="*/ 62 h 210"/>
                  <a:gd name="T38" fmla="*/ 121 w 306"/>
                  <a:gd name="T39" fmla="*/ 68 h 210"/>
                  <a:gd name="T40" fmla="*/ 113 w 306"/>
                  <a:gd name="T41" fmla="*/ 73 h 210"/>
                  <a:gd name="T42" fmla="*/ 113 w 306"/>
                  <a:gd name="T43" fmla="*/ 77 h 210"/>
                  <a:gd name="T44" fmla="*/ 113 w 306"/>
                  <a:gd name="T45" fmla="*/ 80 h 2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06"/>
                  <a:gd name="T70" fmla="*/ 0 h 210"/>
                  <a:gd name="T71" fmla="*/ 306 w 306"/>
                  <a:gd name="T72" fmla="*/ 210 h 2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06" h="210">
                    <a:moveTo>
                      <a:pt x="252" y="204"/>
                    </a:moveTo>
                    <a:lnTo>
                      <a:pt x="240" y="186"/>
                    </a:lnTo>
                    <a:lnTo>
                      <a:pt x="42" y="192"/>
                    </a:lnTo>
                    <a:lnTo>
                      <a:pt x="36" y="150"/>
                    </a:lnTo>
                    <a:lnTo>
                      <a:pt x="12" y="72"/>
                    </a:lnTo>
                    <a:lnTo>
                      <a:pt x="0" y="54"/>
                    </a:lnTo>
                    <a:lnTo>
                      <a:pt x="12" y="30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252" y="0"/>
                    </a:lnTo>
                    <a:lnTo>
                      <a:pt x="264" y="18"/>
                    </a:lnTo>
                    <a:lnTo>
                      <a:pt x="258" y="30"/>
                    </a:lnTo>
                    <a:lnTo>
                      <a:pt x="264" y="48"/>
                    </a:lnTo>
                    <a:lnTo>
                      <a:pt x="282" y="66"/>
                    </a:lnTo>
                    <a:lnTo>
                      <a:pt x="306" y="84"/>
                    </a:lnTo>
                    <a:lnTo>
                      <a:pt x="306" y="108"/>
                    </a:lnTo>
                    <a:lnTo>
                      <a:pt x="294" y="126"/>
                    </a:lnTo>
                    <a:lnTo>
                      <a:pt x="270" y="132"/>
                    </a:lnTo>
                    <a:lnTo>
                      <a:pt x="276" y="162"/>
                    </a:lnTo>
                    <a:lnTo>
                      <a:pt x="270" y="180"/>
                    </a:lnTo>
                    <a:lnTo>
                      <a:pt x="252" y="192"/>
                    </a:lnTo>
                    <a:lnTo>
                      <a:pt x="252" y="204"/>
                    </a:lnTo>
                    <a:lnTo>
                      <a:pt x="252" y="2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73" name="Freeform 52"/>
              <p:cNvSpPr>
                <a:spLocks noChangeAspect="1"/>
              </p:cNvSpPr>
              <p:nvPr/>
            </p:nvSpPr>
            <p:spPr bwMode="auto">
              <a:xfrm>
                <a:off x="1297" y="1465"/>
                <a:ext cx="288" cy="142"/>
              </a:xfrm>
              <a:custGeom>
                <a:avLst/>
                <a:gdLst>
                  <a:gd name="T0" fmla="*/ 152 w 378"/>
                  <a:gd name="T1" fmla="*/ 2 h 198"/>
                  <a:gd name="T2" fmla="*/ 159 w 378"/>
                  <a:gd name="T3" fmla="*/ 6 h 198"/>
                  <a:gd name="T4" fmla="*/ 154 w 378"/>
                  <a:gd name="T5" fmla="*/ 14 h 198"/>
                  <a:gd name="T6" fmla="*/ 167 w 378"/>
                  <a:gd name="T7" fmla="*/ 22 h 198"/>
                  <a:gd name="T8" fmla="*/ 167 w 378"/>
                  <a:gd name="T9" fmla="*/ 73 h 198"/>
                  <a:gd name="T10" fmla="*/ 0 w 378"/>
                  <a:gd name="T11" fmla="*/ 71 h 198"/>
                  <a:gd name="T12" fmla="*/ 5 w 378"/>
                  <a:gd name="T13" fmla="*/ 0 h 198"/>
                  <a:gd name="T14" fmla="*/ 149 w 378"/>
                  <a:gd name="T15" fmla="*/ 2 h 198"/>
                  <a:gd name="T16" fmla="*/ 152 w 378"/>
                  <a:gd name="T17" fmla="*/ 2 h 1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8"/>
                  <a:gd name="T28" fmla="*/ 0 h 198"/>
                  <a:gd name="T29" fmla="*/ 378 w 378"/>
                  <a:gd name="T30" fmla="*/ 198 h 1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8" h="198">
                    <a:moveTo>
                      <a:pt x="342" y="6"/>
                    </a:moveTo>
                    <a:lnTo>
                      <a:pt x="360" y="18"/>
                    </a:lnTo>
                    <a:lnTo>
                      <a:pt x="348" y="36"/>
                    </a:lnTo>
                    <a:lnTo>
                      <a:pt x="378" y="60"/>
                    </a:lnTo>
                    <a:lnTo>
                      <a:pt x="378" y="198"/>
                    </a:lnTo>
                    <a:lnTo>
                      <a:pt x="0" y="192"/>
                    </a:lnTo>
                    <a:lnTo>
                      <a:pt x="12" y="0"/>
                    </a:lnTo>
                    <a:lnTo>
                      <a:pt x="336" y="6"/>
                    </a:lnTo>
                    <a:lnTo>
                      <a:pt x="342" y="6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74" name="Freeform 53"/>
              <p:cNvSpPr>
                <a:spLocks noChangeAspect="1"/>
              </p:cNvSpPr>
              <p:nvPr/>
            </p:nvSpPr>
            <p:spPr bwMode="auto">
              <a:xfrm>
                <a:off x="1297" y="1465"/>
                <a:ext cx="288" cy="142"/>
              </a:xfrm>
              <a:custGeom>
                <a:avLst/>
                <a:gdLst>
                  <a:gd name="T0" fmla="*/ 152 w 378"/>
                  <a:gd name="T1" fmla="*/ 2 h 198"/>
                  <a:gd name="T2" fmla="*/ 159 w 378"/>
                  <a:gd name="T3" fmla="*/ 6 h 198"/>
                  <a:gd name="T4" fmla="*/ 154 w 378"/>
                  <a:gd name="T5" fmla="*/ 14 h 198"/>
                  <a:gd name="T6" fmla="*/ 167 w 378"/>
                  <a:gd name="T7" fmla="*/ 22 h 198"/>
                  <a:gd name="T8" fmla="*/ 167 w 378"/>
                  <a:gd name="T9" fmla="*/ 73 h 198"/>
                  <a:gd name="T10" fmla="*/ 0 w 378"/>
                  <a:gd name="T11" fmla="*/ 71 h 198"/>
                  <a:gd name="T12" fmla="*/ 5 w 378"/>
                  <a:gd name="T13" fmla="*/ 0 h 198"/>
                  <a:gd name="T14" fmla="*/ 149 w 378"/>
                  <a:gd name="T15" fmla="*/ 2 h 198"/>
                  <a:gd name="T16" fmla="*/ 152 w 378"/>
                  <a:gd name="T17" fmla="*/ 2 h 198"/>
                  <a:gd name="T18" fmla="*/ 152 w 378"/>
                  <a:gd name="T19" fmla="*/ 4 h 1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8"/>
                  <a:gd name="T31" fmla="*/ 0 h 198"/>
                  <a:gd name="T32" fmla="*/ 378 w 378"/>
                  <a:gd name="T33" fmla="*/ 198 h 1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8" h="198">
                    <a:moveTo>
                      <a:pt x="342" y="6"/>
                    </a:moveTo>
                    <a:lnTo>
                      <a:pt x="360" y="18"/>
                    </a:lnTo>
                    <a:lnTo>
                      <a:pt x="348" y="36"/>
                    </a:lnTo>
                    <a:lnTo>
                      <a:pt x="378" y="60"/>
                    </a:lnTo>
                    <a:lnTo>
                      <a:pt x="378" y="198"/>
                    </a:lnTo>
                    <a:lnTo>
                      <a:pt x="0" y="192"/>
                    </a:lnTo>
                    <a:lnTo>
                      <a:pt x="12" y="0"/>
                    </a:lnTo>
                    <a:lnTo>
                      <a:pt x="336" y="6"/>
                    </a:lnTo>
                    <a:lnTo>
                      <a:pt x="342" y="6"/>
                    </a:lnTo>
                    <a:lnTo>
                      <a:pt x="342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75" name="Freeform 54"/>
              <p:cNvSpPr>
                <a:spLocks noChangeAspect="1"/>
              </p:cNvSpPr>
              <p:nvPr/>
            </p:nvSpPr>
            <p:spPr bwMode="auto">
              <a:xfrm>
                <a:off x="1787" y="1486"/>
                <a:ext cx="283" cy="139"/>
              </a:xfrm>
              <a:custGeom>
                <a:avLst/>
                <a:gdLst>
                  <a:gd name="T0" fmla="*/ 129 w 372"/>
                  <a:gd name="T1" fmla="*/ 59 h 192"/>
                  <a:gd name="T2" fmla="*/ 32 w 372"/>
                  <a:gd name="T3" fmla="*/ 66 h 192"/>
                  <a:gd name="T4" fmla="*/ 32 w 372"/>
                  <a:gd name="T5" fmla="*/ 71 h 192"/>
                  <a:gd name="T6" fmla="*/ 0 w 372"/>
                  <a:gd name="T7" fmla="*/ 73 h 192"/>
                  <a:gd name="T8" fmla="*/ 3 w 372"/>
                  <a:gd name="T9" fmla="*/ 71 h 192"/>
                  <a:gd name="T10" fmla="*/ 5 w 372"/>
                  <a:gd name="T11" fmla="*/ 71 h 192"/>
                  <a:gd name="T12" fmla="*/ 5 w 372"/>
                  <a:gd name="T13" fmla="*/ 59 h 192"/>
                  <a:gd name="T14" fmla="*/ 8 w 372"/>
                  <a:gd name="T15" fmla="*/ 54 h 192"/>
                  <a:gd name="T16" fmla="*/ 21 w 372"/>
                  <a:gd name="T17" fmla="*/ 57 h 192"/>
                  <a:gd name="T18" fmla="*/ 18 w 372"/>
                  <a:gd name="T19" fmla="*/ 51 h 192"/>
                  <a:gd name="T20" fmla="*/ 29 w 372"/>
                  <a:gd name="T21" fmla="*/ 48 h 192"/>
                  <a:gd name="T22" fmla="*/ 27 w 372"/>
                  <a:gd name="T23" fmla="*/ 43 h 192"/>
                  <a:gd name="T24" fmla="*/ 29 w 372"/>
                  <a:gd name="T25" fmla="*/ 39 h 192"/>
                  <a:gd name="T26" fmla="*/ 32 w 372"/>
                  <a:gd name="T27" fmla="*/ 37 h 192"/>
                  <a:gd name="T28" fmla="*/ 37 w 372"/>
                  <a:gd name="T29" fmla="*/ 39 h 192"/>
                  <a:gd name="T30" fmla="*/ 37 w 372"/>
                  <a:gd name="T31" fmla="*/ 34 h 192"/>
                  <a:gd name="T32" fmla="*/ 50 w 372"/>
                  <a:gd name="T33" fmla="*/ 39 h 192"/>
                  <a:gd name="T34" fmla="*/ 56 w 372"/>
                  <a:gd name="T35" fmla="*/ 32 h 192"/>
                  <a:gd name="T36" fmla="*/ 58 w 372"/>
                  <a:gd name="T37" fmla="*/ 37 h 192"/>
                  <a:gd name="T38" fmla="*/ 66 w 372"/>
                  <a:gd name="T39" fmla="*/ 28 h 192"/>
                  <a:gd name="T40" fmla="*/ 69 w 372"/>
                  <a:gd name="T41" fmla="*/ 30 h 192"/>
                  <a:gd name="T42" fmla="*/ 74 w 372"/>
                  <a:gd name="T43" fmla="*/ 32 h 192"/>
                  <a:gd name="T44" fmla="*/ 84 w 372"/>
                  <a:gd name="T45" fmla="*/ 16 h 192"/>
                  <a:gd name="T46" fmla="*/ 82 w 372"/>
                  <a:gd name="T47" fmla="*/ 14 h 192"/>
                  <a:gd name="T48" fmla="*/ 95 w 372"/>
                  <a:gd name="T49" fmla="*/ 9 h 192"/>
                  <a:gd name="T50" fmla="*/ 95 w 372"/>
                  <a:gd name="T51" fmla="*/ 2 h 192"/>
                  <a:gd name="T52" fmla="*/ 103 w 372"/>
                  <a:gd name="T53" fmla="*/ 0 h 192"/>
                  <a:gd name="T54" fmla="*/ 108 w 372"/>
                  <a:gd name="T55" fmla="*/ 7 h 192"/>
                  <a:gd name="T56" fmla="*/ 122 w 372"/>
                  <a:gd name="T57" fmla="*/ 12 h 192"/>
                  <a:gd name="T58" fmla="*/ 137 w 372"/>
                  <a:gd name="T59" fmla="*/ 7 h 192"/>
                  <a:gd name="T60" fmla="*/ 145 w 372"/>
                  <a:gd name="T61" fmla="*/ 14 h 192"/>
                  <a:gd name="T62" fmla="*/ 151 w 372"/>
                  <a:gd name="T63" fmla="*/ 25 h 192"/>
                  <a:gd name="T64" fmla="*/ 164 w 372"/>
                  <a:gd name="T65" fmla="*/ 32 h 192"/>
                  <a:gd name="T66" fmla="*/ 140 w 372"/>
                  <a:gd name="T67" fmla="*/ 54 h 192"/>
                  <a:gd name="T68" fmla="*/ 129 w 372"/>
                  <a:gd name="T69" fmla="*/ 59 h 19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2"/>
                  <a:gd name="T106" fmla="*/ 0 h 192"/>
                  <a:gd name="T107" fmla="*/ 372 w 372"/>
                  <a:gd name="T108" fmla="*/ 192 h 19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2" h="192">
                    <a:moveTo>
                      <a:pt x="294" y="156"/>
                    </a:moveTo>
                    <a:lnTo>
                      <a:pt x="72" y="174"/>
                    </a:lnTo>
                    <a:lnTo>
                      <a:pt x="72" y="186"/>
                    </a:lnTo>
                    <a:lnTo>
                      <a:pt x="0" y="192"/>
                    </a:lnTo>
                    <a:lnTo>
                      <a:pt x="6" y="186"/>
                    </a:lnTo>
                    <a:lnTo>
                      <a:pt x="12" y="186"/>
                    </a:lnTo>
                    <a:lnTo>
                      <a:pt x="12" y="156"/>
                    </a:lnTo>
                    <a:lnTo>
                      <a:pt x="18" y="144"/>
                    </a:lnTo>
                    <a:lnTo>
                      <a:pt x="48" y="150"/>
                    </a:lnTo>
                    <a:lnTo>
                      <a:pt x="42" y="132"/>
                    </a:lnTo>
                    <a:lnTo>
                      <a:pt x="66" y="126"/>
                    </a:lnTo>
                    <a:lnTo>
                      <a:pt x="60" y="114"/>
                    </a:lnTo>
                    <a:lnTo>
                      <a:pt x="66" y="102"/>
                    </a:lnTo>
                    <a:lnTo>
                      <a:pt x="72" y="96"/>
                    </a:lnTo>
                    <a:lnTo>
                      <a:pt x="84" y="102"/>
                    </a:lnTo>
                    <a:lnTo>
                      <a:pt x="84" y="90"/>
                    </a:lnTo>
                    <a:lnTo>
                      <a:pt x="114" y="102"/>
                    </a:lnTo>
                    <a:lnTo>
                      <a:pt x="126" y="84"/>
                    </a:lnTo>
                    <a:lnTo>
                      <a:pt x="132" y="96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68" y="84"/>
                    </a:lnTo>
                    <a:lnTo>
                      <a:pt x="192" y="42"/>
                    </a:lnTo>
                    <a:lnTo>
                      <a:pt x="186" y="36"/>
                    </a:lnTo>
                    <a:lnTo>
                      <a:pt x="216" y="24"/>
                    </a:lnTo>
                    <a:lnTo>
                      <a:pt x="216" y="6"/>
                    </a:lnTo>
                    <a:lnTo>
                      <a:pt x="234" y="0"/>
                    </a:lnTo>
                    <a:lnTo>
                      <a:pt x="246" y="18"/>
                    </a:lnTo>
                    <a:lnTo>
                      <a:pt x="276" y="30"/>
                    </a:lnTo>
                    <a:lnTo>
                      <a:pt x="312" y="18"/>
                    </a:lnTo>
                    <a:lnTo>
                      <a:pt x="330" y="36"/>
                    </a:lnTo>
                    <a:lnTo>
                      <a:pt x="342" y="66"/>
                    </a:lnTo>
                    <a:lnTo>
                      <a:pt x="372" y="84"/>
                    </a:lnTo>
                    <a:lnTo>
                      <a:pt x="318" y="144"/>
                    </a:lnTo>
                    <a:lnTo>
                      <a:pt x="294" y="156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76" name="Freeform 55"/>
              <p:cNvSpPr>
                <a:spLocks noChangeAspect="1"/>
              </p:cNvSpPr>
              <p:nvPr/>
            </p:nvSpPr>
            <p:spPr bwMode="auto">
              <a:xfrm>
                <a:off x="1787" y="1486"/>
                <a:ext cx="283" cy="139"/>
              </a:xfrm>
              <a:custGeom>
                <a:avLst/>
                <a:gdLst>
                  <a:gd name="T0" fmla="*/ 129 w 372"/>
                  <a:gd name="T1" fmla="*/ 59 h 192"/>
                  <a:gd name="T2" fmla="*/ 32 w 372"/>
                  <a:gd name="T3" fmla="*/ 66 h 192"/>
                  <a:gd name="T4" fmla="*/ 32 w 372"/>
                  <a:gd name="T5" fmla="*/ 71 h 192"/>
                  <a:gd name="T6" fmla="*/ 0 w 372"/>
                  <a:gd name="T7" fmla="*/ 73 h 192"/>
                  <a:gd name="T8" fmla="*/ 3 w 372"/>
                  <a:gd name="T9" fmla="*/ 71 h 192"/>
                  <a:gd name="T10" fmla="*/ 5 w 372"/>
                  <a:gd name="T11" fmla="*/ 71 h 192"/>
                  <a:gd name="T12" fmla="*/ 5 w 372"/>
                  <a:gd name="T13" fmla="*/ 59 h 192"/>
                  <a:gd name="T14" fmla="*/ 8 w 372"/>
                  <a:gd name="T15" fmla="*/ 54 h 192"/>
                  <a:gd name="T16" fmla="*/ 21 w 372"/>
                  <a:gd name="T17" fmla="*/ 57 h 192"/>
                  <a:gd name="T18" fmla="*/ 18 w 372"/>
                  <a:gd name="T19" fmla="*/ 51 h 192"/>
                  <a:gd name="T20" fmla="*/ 29 w 372"/>
                  <a:gd name="T21" fmla="*/ 48 h 192"/>
                  <a:gd name="T22" fmla="*/ 27 w 372"/>
                  <a:gd name="T23" fmla="*/ 43 h 192"/>
                  <a:gd name="T24" fmla="*/ 29 w 372"/>
                  <a:gd name="T25" fmla="*/ 39 h 192"/>
                  <a:gd name="T26" fmla="*/ 32 w 372"/>
                  <a:gd name="T27" fmla="*/ 37 h 192"/>
                  <a:gd name="T28" fmla="*/ 37 w 372"/>
                  <a:gd name="T29" fmla="*/ 39 h 192"/>
                  <a:gd name="T30" fmla="*/ 37 w 372"/>
                  <a:gd name="T31" fmla="*/ 34 h 192"/>
                  <a:gd name="T32" fmla="*/ 50 w 372"/>
                  <a:gd name="T33" fmla="*/ 39 h 192"/>
                  <a:gd name="T34" fmla="*/ 56 w 372"/>
                  <a:gd name="T35" fmla="*/ 32 h 192"/>
                  <a:gd name="T36" fmla="*/ 58 w 372"/>
                  <a:gd name="T37" fmla="*/ 37 h 192"/>
                  <a:gd name="T38" fmla="*/ 66 w 372"/>
                  <a:gd name="T39" fmla="*/ 28 h 192"/>
                  <a:gd name="T40" fmla="*/ 69 w 372"/>
                  <a:gd name="T41" fmla="*/ 30 h 192"/>
                  <a:gd name="T42" fmla="*/ 74 w 372"/>
                  <a:gd name="T43" fmla="*/ 32 h 192"/>
                  <a:gd name="T44" fmla="*/ 84 w 372"/>
                  <a:gd name="T45" fmla="*/ 16 h 192"/>
                  <a:gd name="T46" fmla="*/ 82 w 372"/>
                  <a:gd name="T47" fmla="*/ 14 h 192"/>
                  <a:gd name="T48" fmla="*/ 95 w 372"/>
                  <a:gd name="T49" fmla="*/ 9 h 192"/>
                  <a:gd name="T50" fmla="*/ 95 w 372"/>
                  <a:gd name="T51" fmla="*/ 2 h 192"/>
                  <a:gd name="T52" fmla="*/ 103 w 372"/>
                  <a:gd name="T53" fmla="*/ 0 h 192"/>
                  <a:gd name="T54" fmla="*/ 108 w 372"/>
                  <a:gd name="T55" fmla="*/ 7 h 192"/>
                  <a:gd name="T56" fmla="*/ 122 w 372"/>
                  <a:gd name="T57" fmla="*/ 12 h 192"/>
                  <a:gd name="T58" fmla="*/ 137 w 372"/>
                  <a:gd name="T59" fmla="*/ 7 h 192"/>
                  <a:gd name="T60" fmla="*/ 145 w 372"/>
                  <a:gd name="T61" fmla="*/ 14 h 192"/>
                  <a:gd name="T62" fmla="*/ 151 w 372"/>
                  <a:gd name="T63" fmla="*/ 25 h 192"/>
                  <a:gd name="T64" fmla="*/ 164 w 372"/>
                  <a:gd name="T65" fmla="*/ 32 h 192"/>
                  <a:gd name="T66" fmla="*/ 140 w 372"/>
                  <a:gd name="T67" fmla="*/ 54 h 192"/>
                  <a:gd name="T68" fmla="*/ 129 w 372"/>
                  <a:gd name="T69" fmla="*/ 59 h 192"/>
                  <a:gd name="T70" fmla="*/ 129 w 372"/>
                  <a:gd name="T71" fmla="*/ 62 h 1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72"/>
                  <a:gd name="T109" fmla="*/ 0 h 192"/>
                  <a:gd name="T110" fmla="*/ 372 w 372"/>
                  <a:gd name="T111" fmla="*/ 192 h 19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72" h="192">
                    <a:moveTo>
                      <a:pt x="294" y="156"/>
                    </a:moveTo>
                    <a:lnTo>
                      <a:pt x="72" y="174"/>
                    </a:lnTo>
                    <a:lnTo>
                      <a:pt x="72" y="186"/>
                    </a:lnTo>
                    <a:lnTo>
                      <a:pt x="0" y="192"/>
                    </a:lnTo>
                    <a:lnTo>
                      <a:pt x="6" y="186"/>
                    </a:lnTo>
                    <a:lnTo>
                      <a:pt x="12" y="186"/>
                    </a:lnTo>
                    <a:lnTo>
                      <a:pt x="12" y="156"/>
                    </a:lnTo>
                    <a:lnTo>
                      <a:pt x="18" y="144"/>
                    </a:lnTo>
                    <a:lnTo>
                      <a:pt x="48" y="150"/>
                    </a:lnTo>
                    <a:lnTo>
                      <a:pt x="42" y="132"/>
                    </a:lnTo>
                    <a:lnTo>
                      <a:pt x="66" y="126"/>
                    </a:lnTo>
                    <a:lnTo>
                      <a:pt x="60" y="114"/>
                    </a:lnTo>
                    <a:lnTo>
                      <a:pt x="66" y="102"/>
                    </a:lnTo>
                    <a:lnTo>
                      <a:pt x="72" y="96"/>
                    </a:lnTo>
                    <a:lnTo>
                      <a:pt x="84" y="102"/>
                    </a:lnTo>
                    <a:lnTo>
                      <a:pt x="84" y="90"/>
                    </a:lnTo>
                    <a:lnTo>
                      <a:pt x="114" y="102"/>
                    </a:lnTo>
                    <a:lnTo>
                      <a:pt x="126" y="84"/>
                    </a:lnTo>
                    <a:lnTo>
                      <a:pt x="132" y="96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68" y="84"/>
                    </a:lnTo>
                    <a:lnTo>
                      <a:pt x="192" y="42"/>
                    </a:lnTo>
                    <a:lnTo>
                      <a:pt x="186" y="36"/>
                    </a:lnTo>
                    <a:lnTo>
                      <a:pt x="216" y="24"/>
                    </a:lnTo>
                    <a:lnTo>
                      <a:pt x="216" y="6"/>
                    </a:lnTo>
                    <a:lnTo>
                      <a:pt x="234" y="0"/>
                    </a:lnTo>
                    <a:lnTo>
                      <a:pt x="246" y="18"/>
                    </a:lnTo>
                    <a:lnTo>
                      <a:pt x="276" y="30"/>
                    </a:lnTo>
                    <a:lnTo>
                      <a:pt x="312" y="18"/>
                    </a:lnTo>
                    <a:lnTo>
                      <a:pt x="330" y="36"/>
                    </a:lnTo>
                    <a:lnTo>
                      <a:pt x="342" y="66"/>
                    </a:lnTo>
                    <a:lnTo>
                      <a:pt x="372" y="84"/>
                    </a:lnTo>
                    <a:lnTo>
                      <a:pt x="318" y="144"/>
                    </a:lnTo>
                    <a:lnTo>
                      <a:pt x="294" y="156"/>
                    </a:lnTo>
                    <a:lnTo>
                      <a:pt x="294" y="16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77" name="Freeform 56"/>
              <p:cNvSpPr>
                <a:spLocks noChangeAspect="1"/>
              </p:cNvSpPr>
              <p:nvPr/>
            </p:nvSpPr>
            <p:spPr bwMode="auto">
              <a:xfrm>
                <a:off x="1608" y="1794"/>
                <a:ext cx="220" cy="177"/>
              </a:xfrm>
              <a:custGeom>
                <a:avLst/>
                <a:gdLst>
                  <a:gd name="T0" fmla="*/ 115 w 288"/>
                  <a:gd name="T1" fmla="*/ 65 h 246"/>
                  <a:gd name="T2" fmla="*/ 96 w 288"/>
                  <a:gd name="T3" fmla="*/ 60 h 246"/>
                  <a:gd name="T4" fmla="*/ 91 w 288"/>
                  <a:gd name="T5" fmla="*/ 65 h 246"/>
                  <a:gd name="T6" fmla="*/ 102 w 288"/>
                  <a:gd name="T7" fmla="*/ 68 h 246"/>
                  <a:gd name="T8" fmla="*/ 110 w 288"/>
                  <a:gd name="T9" fmla="*/ 65 h 246"/>
                  <a:gd name="T10" fmla="*/ 107 w 288"/>
                  <a:gd name="T11" fmla="*/ 69 h 246"/>
                  <a:gd name="T12" fmla="*/ 112 w 288"/>
                  <a:gd name="T13" fmla="*/ 71 h 246"/>
                  <a:gd name="T14" fmla="*/ 115 w 288"/>
                  <a:gd name="T15" fmla="*/ 68 h 246"/>
                  <a:gd name="T16" fmla="*/ 123 w 288"/>
                  <a:gd name="T17" fmla="*/ 65 h 246"/>
                  <a:gd name="T18" fmla="*/ 123 w 288"/>
                  <a:gd name="T19" fmla="*/ 69 h 246"/>
                  <a:gd name="T20" fmla="*/ 112 w 288"/>
                  <a:gd name="T21" fmla="*/ 78 h 246"/>
                  <a:gd name="T22" fmla="*/ 115 w 288"/>
                  <a:gd name="T23" fmla="*/ 83 h 246"/>
                  <a:gd name="T24" fmla="*/ 128 w 288"/>
                  <a:gd name="T25" fmla="*/ 87 h 246"/>
                  <a:gd name="T26" fmla="*/ 125 w 288"/>
                  <a:gd name="T27" fmla="*/ 91 h 246"/>
                  <a:gd name="T28" fmla="*/ 123 w 288"/>
                  <a:gd name="T29" fmla="*/ 89 h 246"/>
                  <a:gd name="T30" fmla="*/ 120 w 288"/>
                  <a:gd name="T31" fmla="*/ 91 h 246"/>
                  <a:gd name="T32" fmla="*/ 118 w 288"/>
                  <a:gd name="T33" fmla="*/ 85 h 246"/>
                  <a:gd name="T34" fmla="*/ 102 w 288"/>
                  <a:gd name="T35" fmla="*/ 81 h 246"/>
                  <a:gd name="T36" fmla="*/ 105 w 288"/>
                  <a:gd name="T37" fmla="*/ 87 h 246"/>
                  <a:gd name="T38" fmla="*/ 99 w 288"/>
                  <a:gd name="T39" fmla="*/ 89 h 246"/>
                  <a:gd name="T40" fmla="*/ 96 w 288"/>
                  <a:gd name="T41" fmla="*/ 85 h 246"/>
                  <a:gd name="T42" fmla="*/ 93 w 288"/>
                  <a:gd name="T43" fmla="*/ 87 h 246"/>
                  <a:gd name="T44" fmla="*/ 91 w 288"/>
                  <a:gd name="T45" fmla="*/ 85 h 246"/>
                  <a:gd name="T46" fmla="*/ 88 w 288"/>
                  <a:gd name="T47" fmla="*/ 89 h 246"/>
                  <a:gd name="T48" fmla="*/ 82 w 288"/>
                  <a:gd name="T49" fmla="*/ 91 h 246"/>
                  <a:gd name="T50" fmla="*/ 78 w 288"/>
                  <a:gd name="T51" fmla="*/ 89 h 246"/>
                  <a:gd name="T52" fmla="*/ 73 w 288"/>
                  <a:gd name="T53" fmla="*/ 83 h 246"/>
                  <a:gd name="T54" fmla="*/ 64 w 288"/>
                  <a:gd name="T55" fmla="*/ 81 h 246"/>
                  <a:gd name="T56" fmla="*/ 64 w 288"/>
                  <a:gd name="T57" fmla="*/ 76 h 246"/>
                  <a:gd name="T58" fmla="*/ 56 w 288"/>
                  <a:gd name="T59" fmla="*/ 76 h 246"/>
                  <a:gd name="T60" fmla="*/ 56 w 288"/>
                  <a:gd name="T61" fmla="*/ 73 h 246"/>
                  <a:gd name="T62" fmla="*/ 48 w 288"/>
                  <a:gd name="T63" fmla="*/ 76 h 246"/>
                  <a:gd name="T64" fmla="*/ 53 w 288"/>
                  <a:gd name="T65" fmla="*/ 81 h 246"/>
                  <a:gd name="T66" fmla="*/ 46 w 288"/>
                  <a:gd name="T67" fmla="*/ 83 h 246"/>
                  <a:gd name="T68" fmla="*/ 24 w 288"/>
                  <a:gd name="T69" fmla="*/ 76 h 246"/>
                  <a:gd name="T70" fmla="*/ 8 w 288"/>
                  <a:gd name="T71" fmla="*/ 78 h 246"/>
                  <a:gd name="T72" fmla="*/ 5 w 288"/>
                  <a:gd name="T73" fmla="*/ 76 h 246"/>
                  <a:gd name="T74" fmla="*/ 11 w 288"/>
                  <a:gd name="T75" fmla="*/ 71 h 246"/>
                  <a:gd name="T76" fmla="*/ 11 w 288"/>
                  <a:gd name="T77" fmla="*/ 58 h 246"/>
                  <a:gd name="T78" fmla="*/ 16 w 288"/>
                  <a:gd name="T79" fmla="*/ 47 h 246"/>
                  <a:gd name="T80" fmla="*/ 3 w 288"/>
                  <a:gd name="T81" fmla="*/ 24 h 246"/>
                  <a:gd name="T82" fmla="*/ 0 w 288"/>
                  <a:gd name="T83" fmla="*/ 0 h 246"/>
                  <a:gd name="T84" fmla="*/ 73 w 288"/>
                  <a:gd name="T85" fmla="*/ 0 h 246"/>
                  <a:gd name="T86" fmla="*/ 73 w 288"/>
                  <a:gd name="T87" fmla="*/ 9 h 246"/>
                  <a:gd name="T88" fmla="*/ 75 w 288"/>
                  <a:gd name="T89" fmla="*/ 6 h 246"/>
                  <a:gd name="T90" fmla="*/ 73 w 288"/>
                  <a:gd name="T91" fmla="*/ 12 h 246"/>
                  <a:gd name="T92" fmla="*/ 78 w 288"/>
                  <a:gd name="T93" fmla="*/ 14 h 246"/>
                  <a:gd name="T94" fmla="*/ 73 w 288"/>
                  <a:gd name="T95" fmla="*/ 18 h 246"/>
                  <a:gd name="T96" fmla="*/ 75 w 288"/>
                  <a:gd name="T97" fmla="*/ 18 h 246"/>
                  <a:gd name="T98" fmla="*/ 64 w 288"/>
                  <a:gd name="T99" fmla="*/ 31 h 246"/>
                  <a:gd name="T100" fmla="*/ 61 w 288"/>
                  <a:gd name="T101" fmla="*/ 47 h 246"/>
                  <a:gd name="T102" fmla="*/ 107 w 288"/>
                  <a:gd name="T103" fmla="*/ 45 h 246"/>
                  <a:gd name="T104" fmla="*/ 107 w 288"/>
                  <a:gd name="T105" fmla="*/ 54 h 246"/>
                  <a:gd name="T106" fmla="*/ 112 w 288"/>
                  <a:gd name="T107" fmla="*/ 63 h 246"/>
                  <a:gd name="T108" fmla="*/ 115 w 288"/>
                  <a:gd name="T109" fmla="*/ 65 h 24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88"/>
                  <a:gd name="T166" fmla="*/ 0 h 246"/>
                  <a:gd name="T167" fmla="*/ 288 w 288"/>
                  <a:gd name="T168" fmla="*/ 246 h 24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88" h="246">
                    <a:moveTo>
                      <a:pt x="258" y="174"/>
                    </a:moveTo>
                    <a:lnTo>
                      <a:pt x="216" y="162"/>
                    </a:lnTo>
                    <a:lnTo>
                      <a:pt x="204" y="174"/>
                    </a:lnTo>
                    <a:lnTo>
                      <a:pt x="228" y="180"/>
                    </a:lnTo>
                    <a:lnTo>
                      <a:pt x="246" y="174"/>
                    </a:lnTo>
                    <a:lnTo>
                      <a:pt x="240" y="186"/>
                    </a:lnTo>
                    <a:lnTo>
                      <a:pt x="252" y="192"/>
                    </a:lnTo>
                    <a:lnTo>
                      <a:pt x="258" y="180"/>
                    </a:lnTo>
                    <a:lnTo>
                      <a:pt x="276" y="174"/>
                    </a:lnTo>
                    <a:lnTo>
                      <a:pt x="276" y="186"/>
                    </a:lnTo>
                    <a:lnTo>
                      <a:pt x="252" y="210"/>
                    </a:lnTo>
                    <a:lnTo>
                      <a:pt x="258" y="222"/>
                    </a:lnTo>
                    <a:lnTo>
                      <a:pt x="288" y="234"/>
                    </a:lnTo>
                    <a:lnTo>
                      <a:pt x="282" y="246"/>
                    </a:lnTo>
                    <a:lnTo>
                      <a:pt x="276" y="240"/>
                    </a:lnTo>
                    <a:lnTo>
                      <a:pt x="270" y="246"/>
                    </a:lnTo>
                    <a:lnTo>
                      <a:pt x="264" y="228"/>
                    </a:lnTo>
                    <a:lnTo>
                      <a:pt x="228" y="216"/>
                    </a:lnTo>
                    <a:lnTo>
                      <a:pt x="234" y="234"/>
                    </a:lnTo>
                    <a:lnTo>
                      <a:pt x="222" y="240"/>
                    </a:lnTo>
                    <a:lnTo>
                      <a:pt x="216" y="228"/>
                    </a:lnTo>
                    <a:lnTo>
                      <a:pt x="210" y="234"/>
                    </a:lnTo>
                    <a:lnTo>
                      <a:pt x="204" y="228"/>
                    </a:lnTo>
                    <a:lnTo>
                      <a:pt x="198" y="240"/>
                    </a:lnTo>
                    <a:lnTo>
                      <a:pt x="186" y="246"/>
                    </a:lnTo>
                    <a:lnTo>
                      <a:pt x="174" y="240"/>
                    </a:lnTo>
                    <a:lnTo>
                      <a:pt x="162" y="222"/>
                    </a:lnTo>
                    <a:lnTo>
                      <a:pt x="144" y="216"/>
                    </a:lnTo>
                    <a:lnTo>
                      <a:pt x="144" y="204"/>
                    </a:lnTo>
                    <a:lnTo>
                      <a:pt x="126" y="204"/>
                    </a:lnTo>
                    <a:lnTo>
                      <a:pt x="126" y="198"/>
                    </a:lnTo>
                    <a:lnTo>
                      <a:pt x="108" y="204"/>
                    </a:lnTo>
                    <a:lnTo>
                      <a:pt x="120" y="216"/>
                    </a:lnTo>
                    <a:lnTo>
                      <a:pt x="102" y="222"/>
                    </a:lnTo>
                    <a:lnTo>
                      <a:pt x="54" y="204"/>
                    </a:lnTo>
                    <a:lnTo>
                      <a:pt x="18" y="210"/>
                    </a:lnTo>
                    <a:lnTo>
                      <a:pt x="12" y="204"/>
                    </a:lnTo>
                    <a:lnTo>
                      <a:pt x="24" y="192"/>
                    </a:lnTo>
                    <a:lnTo>
                      <a:pt x="24" y="156"/>
                    </a:lnTo>
                    <a:lnTo>
                      <a:pt x="36" y="126"/>
                    </a:lnTo>
                    <a:lnTo>
                      <a:pt x="6" y="66"/>
                    </a:lnTo>
                    <a:lnTo>
                      <a:pt x="0" y="0"/>
                    </a:lnTo>
                    <a:lnTo>
                      <a:pt x="162" y="0"/>
                    </a:lnTo>
                    <a:lnTo>
                      <a:pt x="162" y="24"/>
                    </a:lnTo>
                    <a:lnTo>
                      <a:pt x="168" y="18"/>
                    </a:lnTo>
                    <a:lnTo>
                      <a:pt x="162" y="30"/>
                    </a:lnTo>
                    <a:lnTo>
                      <a:pt x="174" y="36"/>
                    </a:lnTo>
                    <a:lnTo>
                      <a:pt x="162" y="48"/>
                    </a:lnTo>
                    <a:lnTo>
                      <a:pt x="168" y="48"/>
                    </a:lnTo>
                    <a:lnTo>
                      <a:pt x="144" y="84"/>
                    </a:lnTo>
                    <a:lnTo>
                      <a:pt x="138" y="126"/>
                    </a:lnTo>
                    <a:lnTo>
                      <a:pt x="240" y="120"/>
                    </a:lnTo>
                    <a:lnTo>
                      <a:pt x="240" y="144"/>
                    </a:lnTo>
                    <a:lnTo>
                      <a:pt x="252" y="168"/>
                    </a:lnTo>
                    <a:lnTo>
                      <a:pt x="258" y="174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78" name="Freeform 57"/>
              <p:cNvSpPr>
                <a:spLocks noChangeAspect="1"/>
              </p:cNvSpPr>
              <p:nvPr/>
            </p:nvSpPr>
            <p:spPr bwMode="auto">
              <a:xfrm>
                <a:off x="1608" y="1794"/>
                <a:ext cx="220" cy="177"/>
              </a:xfrm>
              <a:custGeom>
                <a:avLst/>
                <a:gdLst>
                  <a:gd name="T0" fmla="*/ 115 w 288"/>
                  <a:gd name="T1" fmla="*/ 65 h 246"/>
                  <a:gd name="T2" fmla="*/ 96 w 288"/>
                  <a:gd name="T3" fmla="*/ 60 h 246"/>
                  <a:gd name="T4" fmla="*/ 91 w 288"/>
                  <a:gd name="T5" fmla="*/ 65 h 246"/>
                  <a:gd name="T6" fmla="*/ 102 w 288"/>
                  <a:gd name="T7" fmla="*/ 68 h 246"/>
                  <a:gd name="T8" fmla="*/ 110 w 288"/>
                  <a:gd name="T9" fmla="*/ 65 h 246"/>
                  <a:gd name="T10" fmla="*/ 107 w 288"/>
                  <a:gd name="T11" fmla="*/ 69 h 246"/>
                  <a:gd name="T12" fmla="*/ 112 w 288"/>
                  <a:gd name="T13" fmla="*/ 71 h 246"/>
                  <a:gd name="T14" fmla="*/ 115 w 288"/>
                  <a:gd name="T15" fmla="*/ 68 h 246"/>
                  <a:gd name="T16" fmla="*/ 123 w 288"/>
                  <a:gd name="T17" fmla="*/ 65 h 246"/>
                  <a:gd name="T18" fmla="*/ 123 w 288"/>
                  <a:gd name="T19" fmla="*/ 69 h 246"/>
                  <a:gd name="T20" fmla="*/ 112 w 288"/>
                  <a:gd name="T21" fmla="*/ 78 h 246"/>
                  <a:gd name="T22" fmla="*/ 115 w 288"/>
                  <a:gd name="T23" fmla="*/ 83 h 246"/>
                  <a:gd name="T24" fmla="*/ 128 w 288"/>
                  <a:gd name="T25" fmla="*/ 87 h 246"/>
                  <a:gd name="T26" fmla="*/ 125 w 288"/>
                  <a:gd name="T27" fmla="*/ 91 h 246"/>
                  <a:gd name="T28" fmla="*/ 123 w 288"/>
                  <a:gd name="T29" fmla="*/ 89 h 246"/>
                  <a:gd name="T30" fmla="*/ 120 w 288"/>
                  <a:gd name="T31" fmla="*/ 91 h 246"/>
                  <a:gd name="T32" fmla="*/ 118 w 288"/>
                  <a:gd name="T33" fmla="*/ 85 h 246"/>
                  <a:gd name="T34" fmla="*/ 102 w 288"/>
                  <a:gd name="T35" fmla="*/ 81 h 246"/>
                  <a:gd name="T36" fmla="*/ 105 w 288"/>
                  <a:gd name="T37" fmla="*/ 87 h 246"/>
                  <a:gd name="T38" fmla="*/ 99 w 288"/>
                  <a:gd name="T39" fmla="*/ 89 h 246"/>
                  <a:gd name="T40" fmla="*/ 96 w 288"/>
                  <a:gd name="T41" fmla="*/ 85 h 246"/>
                  <a:gd name="T42" fmla="*/ 93 w 288"/>
                  <a:gd name="T43" fmla="*/ 87 h 246"/>
                  <a:gd name="T44" fmla="*/ 91 w 288"/>
                  <a:gd name="T45" fmla="*/ 85 h 246"/>
                  <a:gd name="T46" fmla="*/ 88 w 288"/>
                  <a:gd name="T47" fmla="*/ 89 h 246"/>
                  <a:gd name="T48" fmla="*/ 82 w 288"/>
                  <a:gd name="T49" fmla="*/ 91 h 246"/>
                  <a:gd name="T50" fmla="*/ 78 w 288"/>
                  <a:gd name="T51" fmla="*/ 89 h 246"/>
                  <a:gd name="T52" fmla="*/ 73 w 288"/>
                  <a:gd name="T53" fmla="*/ 83 h 246"/>
                  <a:gd name="T54" fmla="*/ 64 w 288"/>
                  <a:gd name="T55" fmla="*/ 81 h 246"/>
                  <a:gd name="T56" fmla="*/ 64 w 288"/>
                  <a:gd name="T57" fmla="*/ 76 h 246"/>
                  <a:gd name="T58" fmla="*/ 56 w 288"/>
                  <a:gd name="T59" fmla="*/ 76 h 246"/>
                  <a:gd name="T60" fmla="*/ 56 w 288"/>
                  <a:gd name="T61" fmla="*/ 73 h 246"/>
                  <a:gd name="T62" fmla="*/ 48 w 288"/>
                  <a:gd name="T63" fmla="*/ 76 h 246"/>
                  <a:gd name="T64" fmla="*/ 53 w 288"/>
                  <a:gd name="T65" fmla="*/ 81 h 246"/>
                  <a:gd name="T66" fmla="*/ 46 w 288"/>
                  <a:gd name="T67" fmla="*/ 83 h 246"/>
                  <a:gd name="T68" fmla="*/ 24 w 288"/>
                  <a:gd name="T69" fmla="*/ 76 h 246"/>
                  <a:gd name="T70" fmla="*/ 8 w 288"/>
                  <a:gd name="T71" fmla="*/ 78 h 246"/>
                  <a:gd name="T72" fmla="*/ 5 w 288"/>
                  <a:gd name="T73" fmla="*/ 76 h 246"/>
                  <a:gd name="T74" fmla="*/ 11 w 288"/>
                  <a:gd name="T75" fmla="*/ 71 h 246"/>
                  <a:gd name="T76" fmla="*/ 11 w 288"/>
                  <a:gd name="T77" fmla="*/ 58 h 246"/>
                  <a:gd name="T78" fmla="*/ 16 w 288"/>
                  <a:gd name="T79" fmla="*/ 47 h 246"/>
                  <a:gd name="T80" fmla="*/ 3 w 288"/>
                  <a:gd name="T81" fmla="*/ 24 h 246"/>
                  <a:gd name="T82" fmla="*/ 0 w 288"/>
                  <a:gd name="T83" fmla="*/ 0 h 246"/>
                  <a:gd name="T84" fmla="*/ 73 w 288"/>
                  <a:gd name="T85" fmla="*/ 0 h 246"/>
                  <a:gd name="T86" fmla="*/ 73 w 288"/>
                  <a:gd name="T87" fmla="*/ 9 h 246"/>
                  <a:gd name="T88" fmla="*/ 75 w 288"/>
                  <a:gd name="T89" fmla="*/ 6 h 246"/>
                  <a:gd name="T90" fmla="*/ 73 w 288"/>
                  <a:gd name="T91" fmla="*/ 12 h 246"/>
                  <a:gd name="T92" fmla="*/ 78 w 288"/>
                  <a:gd name="T93" fmla="*/ 14 h 246"/>
                  <a:gd name="T94" fmla="*/ 73 w 288"/>
                  <a:gd name="T95" fmla="*/ 18 h 246"/>
                  <a:gd name="T96" fmla="*/ 75 w 288"/>
                  <a:gd name="T97" fmla="*/ 18 h 246"/>
                  <a:gd name="T98" fmla="*/ 64 w 288"/>
                  <a:gd name="T99" fmla="*/ 31 h 246"/>
                  <a:gd name="T100" fmla="*/ 61 w 288"/>
                  <a:gd name="T101" fmla="*/ 47 h 246"/>
                  <a:gd name="T102" fmla="*/ 107 w 288"/>
                  <a:gd name="T103" fmla="*/ 45 h 246"/>
                  <a:gd name="T104" fmla="*/ 107 w 288"/>
                  <a:gd name="T105" fmla="*/ 54 h 246"/>
                  <a:gd name="T106" fmla="*/ 112 w 288"/>
                  <a:gd name="T107" fmla="*/ 63 h 246"/>
                  <a:gd name="T108" fmla="*/ 115 w 288"/>
                  <a:gd name="T109" fmla="*/ 65 h 246"/>
                  <a:gd name="T110" fmla="*/ 115 w 288"/>
                  <a:gd name="T111" fmla="*/ 68 h 24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88"/>
                  <a:gd name="T169" fmla="*/ 0 h 246"/>
                  <a:gd name="T170" fmla="*/ 288 w 288"/>
                  <a:gd name="T171" fmla="*/ 246 h 24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88" h="246">
                    <a:moveTo>
                      <a:pt x="258" y="174"/>
                    </a:moveTo>
                    <a:lnTo>
                      <a:pt x="216" y="162"/>
                    </a:lnTo>
                    <a:lnTo>
                      <a:pt x="204" y="174"/>
                    </a:lnTo>
                    <a:lnTo>
                      <a:pt x="228" y="180"/>
                    </a:lnTo>
                    <a:lnTo>
                      <a:pt x="246" y="174"/>
                    </a:lnTo>
                    <a:lnTo>
                      <a:pt x="240" y="186"/>
                    </a:lnTo>
                    <a:lnTo>
                      <a:pt x="252" y="192"/>
                    </a:lnTo>
                    <a:lnTo>
                      <a:pt x="258" y="180"/>
                    </a:lnTo>
                    <a:lnTo>
                      <a:pt x="276" y="174"/>
                    </a:lnTo>
                    <a:lnTo>
                      <a:pt x="276" y="186"/>
                    </a:lnTo>
                    <a:lnTo>
                      <a:pt x="252" y="210"/>
                    </a:lnTo>
                    <a:lnTo>
                      <a:pt x="258" y="222"/>
                    </a:lnTo>
                    <a:lnTo>
                      <a:pt x="288" y="234"/>
                    </a:lnTo>
                    <a:lnTo>
                      <a:pt x="282" y="246"/>
                    </a:lnTo>
                    <a:lnTo>
                      <a:pt x="276" y="240"/>
                    </a:lnTo>
                    <a:lnTo>
                      <a:pt x="270" y="246"/>
                    </a:lnTo>
                    <a:lnTo>
                      <a:pt x="264" y="228"/>
                    </a:lnTo>
                    <a:lnTo>
                      <a:pt x="228" y="216"/>
                    </a:lnTo>
                    <a:lnTo>
                      <a:pt x="234" y="234"/>
                    </a:lnTo>
                    <a:lnTo>
                      <a:pt x="222" y="240"/>
                    </a:lnTo>
                    <a:lnTo>
                      <a:pt x="216" y="228"/>
                    </a:lnTo>
                    <a:lnTo>
                      <a:pt x="210" y="234"/>
                    </a:lnTo>
                    <a:lnTo>
                      <a:pt x="204" y="228"/>
                    </a:lnTo>
                    <a:lnTo>
                      <a:pt x="198" y="240"/>
                    </a:lnTo>
                    <a:lnTo>
                      <a:pt x="186" y="246"/>
                    </a:lnTo>
                    <a:lnTo>
                      <a:pt x="174" y="240"/>
                    </a:lnTo>
                    <a:lnTo>
                      <a:pt x="162" y="222"/>
                    </a:lnTo>
                    <a:lnTo>
                      <a:pt x="144" y="216"/>
                    </a:lnTo>
                    <a:lnTo>
                      <a:pt x="144" y="204"/>
                    </a:lnTo>
                    <a:lnTo>
                      <a:pt x="126" y="204"/>
                    </a:lnTo>
                    <a:lnTo>
                      <a:pt x="126" y="198"/>
                    </a:lnTo>
                    <a:lnTo>
                      <a:pt x="108" y="204"/>
                    </a:lnTo>
                    <a:lnTo>
                      <a:pt x="120" y="216"/>
                    </a:lnTo>
                    <a:lnTo>
                      <a:pt x="102" y="222"/>
                    </a:lnTo>
                    <a:lnTo>
                      <a:pt x="54" y="204"/>
                    </a:lnTo>
                    <a:lnTo>
                      <a:pt x="18" y="210"/>
                    </a:lnTo>
                    <a:lnTo>
                      <a:pt x="12" y="204"/>
                    </a:lnTo>
                    <a:lnTo>
                      <a:pt x="24" y="192"/>
                    </a:lnTo>
                    <a:lnTo>
                      <a:pt x="24" y="156"/>
                    </a:lnTo>
                    <a:lnTo>
                      <a:pt x="36" y="126"/>
                    </a:lnTo>
                    <a:lnTo>
                      <a:pt x="6" y="66"/>
                    </a:lnTo>
                    <a:lnTo>
                      <a:pt x="0" y="0"/>
                    </a:lnTo>
                    <a:lnTo>
                      <a:pt x="162" y="0"/>
                    </a:lnTo>
                    <a:lnTo>
                      <a:pt x="162" y="24"/>
                    </a:lnTo>
                    <a:lnTo>
                      <a:pt x="168" y="18"/>
                    </a:lnTo>
                    <a:lnTo>
                      <a:pt x="162" y="30"/>
                    </a:lnTo>
                    <a:lnTo>
                      <a:pt x="174" y="36"/>
                    </a:lnTo>
                    <a:lnTo>
                      <a:pt x="162" y="48"/>
                    </a:lnTo>
                    <a:lnTo>
                      <a:pt x="168" y="48"/>
                    </a:lnTo>
                    <a:lnTo>
                      <a:pt x="144" y="84"/>
                    </a:lnTo>
                    <a:lnTo>
                      <a:pt x="138" y="126"/>
                    </a:lnTo>
                    <a:lnTo>
                      <a:pt x="240" y="120"/>
                    </a:lnTo>
                    <a:lnTo>
                      <a:pt x="240" y="144"/>
                    </a:lnTo>
                    <a:lnTo>
                      <a:pt x="252" y="168"/>
                    </a:lnTo>
                    <a:lnTo>
                      <a:pt x="258" y="174"/>
                    </a:lnTo>
                    <a:lnTo>
                      <a:pt x="258" y="18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79" name="Freeform 58"/>
              <p:cNvSpPr>
                <a:spLocks noChangeAspect="1"/>
              </p:cNvSpPr>
              <p:nvPr/>
            </p:nvSpPr>
            <p:spPr bwMode="auto">
              <a:xfrm>
                <a:off x="2381" y="1006"/>
                <a:ext cx="142" cy="212"/>
              </a:xfrm>
              <a:custGeom>
                <a:avLst/>
                <a:gdLst>
                  <a:gd name="T0" fmla="*/ 24 w 186"/>
                  <a:gd name="T1" fmla="*/ 110 h 294"/>
                  <a:gd name="T2" fmla="*/ 21 w 186"/>
                  <a:gd name="T3" fmla="*/ 110 h 294"/>
                  <a:gd name="T4" fmla="*/ 16 w 186"/>
                  <a:gd name="T5" fmla="*/ 103 h 294"/>
                  <a:gd name="T6" fmla="*/ 0 w 186"/>
                  <a:gd name="T7" fmla="*/ 61 h 294"/>
                  <a:gd name="T8" fmla="*/ 5 w 186"/>
                  <a:gd name="T9" fmla="*/ 61 h 294"/>
                  <a:gd name="T10" fmla="*/ 5 w 186"/>
                  <a:gd name="T11" fmla="*/ 56 h 294"/>
                  <a:gd name="T12" fmla="*/ 8 w 186"/>
                  <a:gd name="T13" fmla="*/ 56 h 294"/>
                  <a:gd name="T14" fmla="*/ 5 w 186"/>
                  <a:gd name="T15" fmla="*/ 54 h 294"/>
                  <a:gd name="T16" fmla="*/ 11 w 186"/>
                  <a:gd name="T17" fmla="*/ 43 h 294"/>
                  <a:gd name="T18" fmla="*/ 11 w 186"/>
                  <a:gd name="T19" fmla="*/ 22 h 294"/>
                  <a:gd name="T20" fmla="*/ 18 w 186"/>
                  <a:gd name="T21" fmla="*/ 2 h 294"/>
                  <a:gd name="T22" fmla="*/ 21 w 186"/>
                  <a:gd name="T23" fmla="*/ 2 h 294"/>
                  <a:gd name="T24" fmla="*/ 27 w 186"/>
                  <a:gd name="T25" fmla="*/ 6 h 294"/>
                  <a:gd name="T26" fmla="*/ 40 w 186"/>
                  <a:gd name="T27" fmla="*/ 0 h 294"/>
                  <a:gd name="T28" fmla="*/ 50 w 186"/>
                  <a:gd name="T29" fmla="*/ 6 h 294"/>
                  <a:gd name="T30" fmla="*/ 61 w 186"/>
                  <a:gd name="T31" fmla="*/ 36 h 294"/>
                  <a:gd name="T32" fmla="*/ 67 w 186"/>
                  <a:gd name="T33" fmla="*/ 36 h 294"/>
                  <a:gd name="T34" fmla="*/ 69 w 186"/>
                  <a:gd name="T35" fmla="*/ 45 h 294"/>
                  <a:gd name="T36" fmla="*/ 78 w 186"/>
                  <a:gd name="T37" fmla="*/ 45 h 294"/>
                  <a:gd name="T38" fmla="*/ 80 w 186"/>
                  <a:gd name="T39" fmla="*/ 52 h 294"/>
                  <a:gd name="T40" fmla="*/ 82 w 186"/>
                  <a:gd name="T41" fmla="*/ 52 h 294"/>
                  <a:gd name="T42" fmla="*/ 80 w 186"/>
                  <a:gd name="T43" fmla="*/ 58 h 294"/>
                  <a:gd name="T44" fmla="*/ 69 w 186"/>
                  <a:gd name="T45" fmla="*/ 63 h 294"/>
                  <a:gd name="T46" fmla="*/ 67 w 186"/>
                  <a:gd name="T47" fmla="*/ 70 h 294"/>
                  <a:gd name="T48" fmla="*/ 61 w 186"/>
                  <a:gd name="T49" fmla="*/ 65 h 294"/>
                  <a:gd name="T50" fmla="*/ 59 w 186"/>
                  <a:gd name="T51" fmla="*/ 70 h 294"/>
                  <a:gd name="T52" fmla="*/ 56 w 186"/>
                  <a:gd name="T53" fmla="*/ 68 h 294"/>
                  <a:gd name="T54" fmla="*/ 56 w 186"/>
                  <a:gd name="T55" fmla="*/ 72 h 294"/>
                  <a:gd name="T56" fmla="*/ 50 w 186"/>
                  <a:gd name="T57" fmla="*/ 72 h 294"/>
                  <a:gd name="T58" fmla="*/ 53 w 186"/>
                  <a:gd name="T59" fmla="*/ 70 h 294"/>
                  <a:gd name="T60" fmla="*/ 50 w 186"/>
                  <a:gd name="T61" fmla="*/ 68 h 294"/>
                  <a:gd name="T62" fmla="*/ 46 w 186"/>
                  <a:gd name="T63" fmla="*/ 83 h 294"/>
                  <a:gd name="T64" fmla="*/ 43 w 186"/>
                  <a:gd name="T65" fmla="*/ 81 h 294"/>
                  <a:gd name="T66" fmla="*/ 43 w 186"/>
                  <a:gd name="T67" fmla="*/ 88 h 294"/>
                  <a:gd name="T68" fmla="*/ 35 w 186"/>
                  <a:gd name="T69" fmla="*/ 88 h 294"/>
                  <a:gd name="T70" fmla="*/ 37 w 186"/>
                  <a:gd name="T71" fmla="*/ 92 h 294"/>
                  <a:gd name="T72" fmla="*/ 35 w 186"/>
                  <a:gd name="T73" fmla="*/ 88 h 294"/>
                  <a:gd name="T74" fmla="*/ 29 w 186"/>
                  <a:gd name="T75" fmla="*/ 90 h 294"/>
                  <a:gd name="T76" fmla="*/ 24 w 186"/>
                  <a:gd name="T77" fmla="*/ 110 h 29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6"/>
                  <a:gd name="T118" fmla="*/ 0 h 294"/>
                  <a:gd name="T119" fmla="*/ 186 w 186"/>
                  <a:gd name="T120" fmla="*/ 294 h 29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6" h="294">
                    <a:moveTo>
                      <a:pt x="54" y="294"/>
                    </a:moveTo>
                    <a:lnTo>
                      <a:pt x="48" y="294"/>
                    </a:lnTo>
                    <a:lnTo>
                      <a:pt x="36" y="276"/>
                    </a:lnTo>
                    <a:lnTo>
                      <a:pt x="0" y="162"/>
                    </a:lnTo>
                    <a:lnTo>
                      <a:pt x="12" y="162"/>
                    </a:lnTo>
                    <a:lnTo>
                      <a:pt x="12" y="150"/>
                    </a:lnTo>
                    <a:lnTo>
                      <a:pt x="18" y="150"/>
                    </a:lnTo>
                    <a:lnTo>
                      <a:pt x="12" y="144"/>
                    </a:lnTo>
                    <a:lnTo>
                      <a:pt x="24" y="114"/>
                    </a:lnTo>
                    <a:lnTo>
                      <a:pt x="24" y="60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60" y="18"/>
                    </a:lnTo>
                    <a:lnTo>
                      <a:pt x="90" y="0"/>
                    </a:lnTo>
                    <a:lnTo>
                      <a:pt x="114" y="18"/>
                    </a:lnTo>
                    <a:lnTo>
                      <a:pt x="138" y="96"/>
                    </a:lnTo>
                    <a:lnTo>
                      <a:pt x="150" y="96"/>
                    </a:lnTo>
                    <a:lnTo>
                      <a:pt x="156" y="120"/>
                    </a:lnTo>
                    <a:lnTo>
                      <a:pt x="174" y="120"/>
                    </a:lnTo>
                    <a:lnTo>
                      <a:pt x="180" y="138"/>
                    </a:lnTo>
                    <a:lnTo>
                      <a:pt x="186" y="138"/>
                    </a:lnTo>
                    <a:lnTo>
                      <a:pt x="180" y="156"/>
                    </a:lnTo>
                    <a:lnTo>
                      <a:pt x="156" y="168"/>
                    </a:lnTo>
                    <a:lnTo>
                      <a:pt x="150" y="186"/>
                    </a:lnTo>
                    <a:lnTo>
                      <a:pt x="138" y="174"/>
                    </a:lnTo>
                    <a:lnTo>
                      <a:pt x="132" y="186"/>
                    </a:lnTo>
                    <a:lnTo>
                      <a:pt x="126" y="180"/>
                    </a:lnTo>
                    <a:lnTo>
                      <a:pt x="126" y="192"/>
                    </a:lnTo>
                    <a:lnTo>
                      <a:pt x="114" y="192"/>
                    </a:lnTo>
                    <a:lnTo>
                      <a:pt x="120" y="186"/>
                    </a:lnTo>
                    <a:lnTo>
                      <a:pt x="114" y="180"/>
                    </a:lnTo>
                    <a:lnTo>
                      <a:pt x="102" y="222"/>
                    </a:lnTo>
                    <a:lnTo>
                      <a:pt x="96" y="216"/>
                    </a:lnTo>
                    <a:lnTo>
                      <a:pt x="96" y="234"/>
                    </a:lnTo>
                    <a:lnTo>
                      <a:pt x="78" y="234"/>
                    </a:lnTo>
                    <a:lnTo>
                      <a:pt x="84" y="246"/>
                    </a:lnTo>
                    <a:lnTo>
                      <a:pt x="78" y="234"/>
                    </a:lnTo>
                    <a:lnTo>
                      <a:pt x="66" y="240"/>
                    </a:lnTo>
                    <a:lnTo>
                      <a:pt x="54" y="294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80" name="Freeform 59"/>
              <p:cNvSpPr>
                <a:spLocks noChangeAspect="1"/>
              </p:cNvSpPr>
              <p:nvPr/>
            </p:nvSpPr>
            <p:spPr bwMode="auto">
              <a:xfrm>
                <a:off x="2381" y="1006"/>
                <a:ext cx="142" cy="216"/>
              </a:xfrm>
              <a:custGeom>
                <a:avLst/>
                <a:gdLst>
                  <a:gd name="T0" fmla="*/ 24 w 186"/>
                  <a:gd name="T1" fmla="*/ 110 h 300"/>
                  <a:gd name="T2" fmla="*/ 21 w 186"/>
                  <a:gd name="T3" fmla="*/ 110 h 300"/>
                  <a:gd name="T4" fmla="*/ 16 w 186"/>
                  <a:gd name="T5" fmla="*/ 103 h 300"/>
                  <a:gd name="T6" fmla="*/ 0 w 186"/>
                  <a:gd name="T7" fmla="*/ 60 h 300"/>
                  <a:gd name="T8" fmla="*/ 5 w 186"/>
                  <a:gd name="T9" fmla="*/ 60 h 300"/>
                  <a:gd name="T10" fmla="*/ 5 w 186"/>
                  <a:gd name="T11" fmla="*/ 56 h 300"/>
                  <a:gd name="T12" fmla="*/ 8 w 186"/>
                  <a:gd name="T13" fmla="*/ 56 h 300"/>
                  <a:gd name="T14" fmla="*/ 5 w 186"/>
                  <a:gd name="T15" fmla="*/ 54 h 300"/>
                  <a:gd name="T16" fmla="*/ 11 w 186"/>
                  <a:gd name="T17" fmla="*/ 42 h 300"/>
                  <a:gd name="T18" fmla="*/ 11 w 186"/>
                  <a:gd name="T19" fmla="*/ 22 h 300"/>
                  <a:gd name="T20" fmla="*/ 18 w 186"/>
                  <a:gd name="T21" fmla="*/ 2 h 300"/>
                  <a:gd name="T22" fmla="*/ 21 w 186"/>
                  <a:gd name="T23" fmla="*/ 2 h 300"/>
                  <a:gd name="T24" fmla="*/ 27 w 186"/>
                  <a:gd name="T25" fmla="*/ 6 h 300"/>
                  <a:gd name="T26" fmla="*/ 40 w 186"/>
                  <a:gd name="T27" fmla="*/ 0 h 300"/>
                  <a:gd name="T28" fmla="*/ 50 w 186"/>
                  <a:gd name="T29" fmla="*/ 6 h 300"/>
                  <a:gd name="T30" fmla="*/ 61 w 186"/>
                  <a:gd name="T31" fmla="*/ 36 h 300"/>
                  <a:gd name="T32" fmla="*/ 67 w 186"/>
                  <a:gd name="T33" fmla="*/ 36 h 300"/>
                  <a:gd name="T34" fmla="*/ 69 w 186"/>
                  <a:gd name="T35" fmla="*/ 45 h 300"/>
                  <a:gd name="T36" fmla="*/ 78 w 186"/>
                  <a:gd name="T37" fmla="*/ 45 h 300"/>
                  <a:gd name="T38" fmla="*/ 80 w 186"/>
                  <a:gd name="T39" fmla="*/ 51 h 300"/>
                  <a:gd name="T40" fmla="*/ 82 w 186"/>
                  <a:gd name="T41" fmla="*/ 51 h 300"/>
                  <a:gd name="T42" fmla="*/ 80 w 186"/>
                  <a:gd name="T43" fmla="*/ 58 h 300"/>
                  <a:gd name="T44" fmla="*/ 69 w 186"/>
                  <a:gd name="T45" fmla="*/ 63 h 300"/>
                  <a:gd name="T46" fmla="*/ 67 w 186"/>
                  <a:gd name="T47" fmla="*/ 69 h 300"/>
                  <a:gd name="T48" fmla="*/ 61 w 186"/>
                  <a:gd name="T49" fmla="*/ 65 h 300"/>
                  <a:gd name="T50" fmla="*/ 59 w 186"/>
                  <a:gd name="T51" fmla="*/ 69 h 300"/>
                  <a:gd name="T52" fmla="*/ 56 w 186"/>
                  <a:gd name="T53" fmla="*/ 68 h 300"/>
                  <a:gd name="T54" fmla="*/ 56 w 186"/>
                  <a:gd name="T55" fmla="*/ 71 h 300"/>
                  <a:gd name="T56" fmla="*/ 50 w 186"/>
                  <a:gd name="T57" fmla="*/ 71 h 300"/>
                  <a:gd name="T58" fmla="*/ 53 w 186"/>
                  <a:gd name="T59" fmla="*/ 69 h 300"/>
                  <a:gd name="T60" fmla="*/ 50 w 186"/>
                  <a:gd name="T61" fmla="*/ 68 h 300"/>
                  <a:gd name="T62" fmla="*/ 46 w 186"/>
                  <a:gd name="T63" fmla="*/ 83 h 300"/>
                  <a:gd name="T64" fmla="*/ 43 w 186"/>
                  <a:gd name="T65" fmla="*/ 81 h 300"/>
                  <a:gd name="T66" fmla="*/ 43 w 186"/>
                  <a:gd name="T67" fmla="*/ 87 h 300"/>
                  <a:gd name="T68" fmla="*/ 35 w 186"/>
                  <a:gd name="T69" fmla="*/ 87 h 300"/>
                  <a:gd name="T70" fmla="*/ 37 w 186"/>
                  <a:gd name="T71" fmla="*/ 91 h 300"/>
                  <a:gd name="T72" fmla="*/ 35 w 186"/>
                  <a:gd name="T73" fmla="*/ 87 h 300"/>
                  <a:gd name="T74" fmla="*/ 29 w 186"/>
                  <a:gd name="T75" fmla="*/ 90 h 300"/>
                  <a:gd name="T76" fmla="*/ 24 w 186"/>
                  <a:gd name="T77" fmla="*/ 110 h 300"/>
                  <a:gd name="T78" fmla="*/ 24 w 186"/>
                  <a:gd name="T79" fmla="*/ 112 h 30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6"/>
                  <a:gd name="T121" fmla="*/ 0 h 300"/>
                  <a:gd name="T122" fmla="*/ 186 w 186"/>
                  <a:gd name="T123" fmla="*/ 300 h 30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6" h="300">
                    <a:moveTo>
                      <a:pt x="54" y="294"/>
                    </a:moveTo>
                    <a:lnTo>
                      <a:pt x="48" y="294"/>
                    </a:lnTo>
                    <a:lnTo>
                      <a:pt x="36" y="276"/>
                    </a:lnTo>
                    <a:lnTo>
                      <a:pt x="0" y="162"/>
                    </a:lnTo>
                    <a:lnTo>
                      <a:pt x="12" y="162"/>
                    </a:lnTo>
                    <a:lnTo>
                      <a:pt x="12" y="150"/>
                    </a:lnTo>
                    <a:lnTo>
                      <a:pt x="18" y="150"/>
                    </a:lnTo>
                    <a:lnTo>
                      <a:pt x="12" y="144"/>
                    </a:lnTo>
                    <a:lnTo>
                      <a:pt x="24" y="114"/>
                    </a:lnTo>
                    <a:lnTo>
                      <a:pt x="24" y="60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60" y="18"/>
                    </a:lnTo>
                    <a:lnTo>
                      <a:pt x="90" y="0"/>
                    </a:lnTo>
                    <a:lnTo>
                      <a:pt x="114" y="18"/>
                    </a:lnTo>
                    <a:lnTo>
                      <a:pt x="138" y="96"/>
                    </a:lnTo>
                    <a:lnTo>
                      <a:pt x="150" y="96"/>
                    </a:lnTo>
                    <a:lnTo>
                      <a:pt x="156" y="120"/>
                    </a:lnTo>
                    <a:lnTo>
                      <a:pt x="174" y="120"/>
                    </a:lnTo>
                    <a:lnTo>
                      <a:pt x="180" y="138"/>
                    </a:lnTo>
                    <a:lnTo>
                      <a:pt x="186" y="138"/>
                    </a:lnTo>
                    <a:lnTo>
                      <a:pt x="180" y="156"/>
                    </a:lnTo>
                    <a:lnTo>
                      <a:pt x="156" y="168"/>
                    </a:lnTo>
                    <a:lnTo>
                      <a:pt x="150" y="186"/>
                    </a:lnTo>
                    <a:lnTo>
                      <a:pt x="138" y="174"/>
                    </a:lnTo>
                    <a:lnTo>
                      <a:pt x="132" y="186"/>
                    </a:lnTo>
                    <a:lnTo>
                      <a:pt x="126" y="180"/>
                    </a:lnTo>
                    <a:lnTo>
                      <a:pt x="126" y="192"/>
                    </a:lnTo>
                    <a:lnTo>
                      <a:pt x="114" y="192"/>
                    </a:lnTo>
                    <a:lnTo>
                      <a:pt x="120" y="186"/>
                    </a:lnTo>
                    <a:lnTo>
                      <a:pt x="114" y="180"/>
                    </a:lnTo>
                    <a:lnTo>
                      <a:pt x="102" y="222"/>
                    </a:lnTo>
                    <a:lnTo>
                      <a:pt x="96" y="216"/>
                    </a:lnTo>
                    <a:lnTo>
                      <a:pt x="96" y="234"/>
                    </a:lnTo>
                    <a:lnTo>
                      <a:pt x="78" y="234"/>
                    </a:lnTo>
                    <a:lnTo>
                      <a:pt x="84" y="246"/>
                    </a:lnTo>
                    <a:lnTo>
                      <a:pt x="78" y="234"/>
                    </a:lnTo>
                    <a:lnTo>
                      <a:pt x="66" y="240"/>
                    </a:lnTo>
                    <a:lnTo>
                      <a:pt x="54" y="294"/>
                    </a:lnTo>
                    <a:lnTo>
                      <a:pt x="54" y="30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81" name="Freeform 60"/>
              <p:cNvSpPr>
                <a:spLocks noChangeAspect="1"/>
              </p:cNvSpPr>
              <p:nvPr/>
            </p:nvSpPr>
            <p:spPr bwMode="auto">
              <a:xfrm>
                <a:off x="2144" y="1408"/>
                <a:ext cx="178" cy="83"/>
              </a:xfrm>
              <a:custGeom>
                <a:avLst/>
                <a:gdLst>
                  <a:gd name="T0" fmla="*/ 79 w 234"/>
                  <a:gd name="T1" fmla="*/ 0 h 114"/>
                  <a:gd name="T2" fmla="*/ 90 w 234"/>
                  <a:gd name="T3" fmla="*/ 31 h 114"/>
                  <a:gd name="T4" fmla="*/ 103 w 234"/>
                  <a:gd name="T5" fmla="*/ 28 h 114"/>
                  <a:gd name="T6" fmla="*/ 100 w 234"/>
                  <a:gd name="T7" fmla="*/ 39 h 114"/>
                  <a:gd name="T8" fmla="*/ 100 w 234"/>
                  <a:gd name="T9" fmla="*/ 35 h 114"/>
                  <a:gd name="T10" fmla="*/ 98 w 234"/>
                  <a:gd name="T11" fmla="*/ 39 h 114"/>
                  <a:gd name="T12" fmla="*/ 93 w 234"/>
                  <a:gd name="T13" fmla="*/ 42 h 114"/>
                  <a:gd name="T14" fmla="*/ 87 w 234"/>
                  <a:gd name="T15" fmla="*/ 44 h 114"/>
                  <a:gd name="T16" fmla="*/ 84 w 234"/>
                  <a:gd name="T17" fmla="*/ 35 h 114"/>
                  <a:gd name="T18" fmla="*/ 81 w 234"/>
                  <a:gd name="T19" fmla="*/ 37 h 114"/>
                  <a:gd name="T20" fmla="*/ 76 w 234"/>
                  <a:gd name="T21" fmla="*/ 35 h 114"/>
                  <a:gd name="T22" fmla="*/ 76 w 234"/>
                  <a:gd name="T23" fmla="*/ 31 h 114"/>
                  <a:gd name="T24" fmla="*/ 79 w 234"/>
                  <a:gd name="T25" fmla="*/ 31 h 114"/>
                  <a:gd name="T26" fmla="*/ 76 w 234"/>
                  <a:gd name="T27" fmla="*/ 25 h 114"/>
                  <a:gd name="T28" fmla="*/ 76 w 234"/>
                  <a:gd name="T29" fmla="*/ 25 h 114"/>
                  <a:gd name="T30" fmla="*/ 76 w 234"/>
                  <a:gd name="T31" fmla="*/ 17 h 114"/>
                  <a:gd name="T32" fmla="*/ 72 w 234"/>
                  <a:gd name="T33" fmla="*/ 17 h 114"/>
                  <a:gd name="T34" fmla="*/ 79 w 234"/>
                  <a:gd name="T35" fmla="*/ 7 h 114"/>
                  <a:gd name="T36" fmla="*/ 76 w 234"/>
                  <a:gd name="T37" fmla="*/ 5 h 114"/>
                  <a:gd name="T38" fmla="*/ 69 w 234"/>
                  <a:gd name="T39" fmla="*/ 17 h 114"/>
                  <a:gd name="T40" fmla="*/ 64 w 234"/>
                  <a:gd name="T41" fmla="*/ 17 h 114"/>
                  <a:gd name="T42" fmla="*/ 69 w 234"/>
                  <a:gd name="T43" fmla="*/ 18 h 114"/>
                  <a:gd name="T44" fmla="*/ 69 w 234"/>
                  <a:gd name="T45" fmla="*/ 28 h 114"/>
                  <a:gd name="T46" fmla="*/ 74 w 234"/>
                  <a:gd name="T47" fmla="*/ 37 h 114"/>
                  <a:gd name="T48" fmla="*/ 69 w 234"/>
                  <a:gd name="T49" fmla="*/ 35 h 114"/>
                  <a:gd name="T50" fmla="*/ 74 w 234"/>
                  <a:gd name="T51" fmla="*/ 37 h 114"/>
                  <a:gd name="T52" fmla="*/ 76 w 234"/>
                  <a:gd name="T53" fmla="*/ 44 h 114"/>
                  <a:gd name="T54" fmla="*/ 58 w 234"/>
                  <a:gd name="T55" fmla="*/ 39 h 114"/>
                  <a:gd name="T56" fmla="*/ 56 w 234"/>
                  <a:gd name="T57" fmla="*/ 39 h 114"/>
                  <a:gd name="T58" fmla="*/ 52 w 234"/>
                  <a:gd name="T59" fmla="*/ 37 h 114"/>
                  <a:gd name="T60" fmla="*/ 58 w 234"/>
                  <a:gd name="T61" fmla="*/ 28 h 114"/>
                  <a:gd name="T62" fmla="*/ 61 w 234"/>
                  <a:gd name="T63" fmla="*/ 25 h 114"/>
                  <a:gd name="T64" fmla="*/ 56 w 234"/>
                  <a:gd name="T65" fmla="*/ 25 h 114"/>
                  <a:gd name="T66" fmla="*/ 40 w 234"/>
                  <a:gd name="T67" fmla="*/ 18 h 114"/>
                  <a:gd name="T68" fmla="*/ 37 w 234"/>
                  <a:gd name="T69" fmla="*/ 12 h 114"/>
                  <a:gd name="T70" fmla="*/ 29 w 234"/>
                  <a:gd name="T71" fmla="*/ 12 h 114"/>
                  <a:gd name="T72" fmla="*/ 24 w 234"/>
                  <a:gd name="T73" fmla="*/ 17 h 114"/>
                  <a:gd name="T74" fmla="*/ 16 w 234"/>
                  <a:gd name="T75" fmla="*/ 14 h 114"/>
                  <a:gd name="T76" fmla="*/ 3 w 234"/>
                  <a:gd name="T77" fmla="*/ 25 h 114"/>
                  <a:gd name="T78" fmla="*/ 0 w 234"/>
                  <a:gd name="T79" fmla="*/ 14 h 114"/>
                  <a:gd name="T80" fmla="*/ 72 w 234"/>
                  <a:gd name="T81" fmla="*/ 2 h 114"/>
                  <a:gd name="T82" fmla="*/ 79 w 234"/>
                  <a:gd name="T83" fmla="*/ 0 h 1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4"/>
                  <a:gd name="T127" fmla="*/ 0 h 114"/>
                  <a:gd name="T128" fmla="*/ 234 w 234"/>
                  <a:gd name="T129" fmla="*/ 114 h 1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4" h="114">
                    <a:moveTo>
                      <a:pt x="180" y="0"/>
                    </a:moveTo>
                    <a:lnTo>
                      <a:pt x="204" y="78"/>
                    </a:lnTo>
                    <a:lnTo>
                      <a:pt x="234" y="72"/>
                    </a:lnTo>
                    <a:lnTo>
                      <a:pt x="228" y="102"/>
                    </a:lnTo>
                    <a:lnTo>
                      <a:pt x="228" y="90"/>
                    </a:lnTo>
                    <a:lnTo>
                      <a:pt x="222" y="102"/>
                    </a:lnTo>
                    <a:lnTo>
                      <a:pt x="210" y="108"/>
                    </a:lnTo>
                    <a:lnTo>
                      <a:pt x="198" y="114"/>
                    </a:lnTo>
                    <a:lnTo>
                      <a:pt x="192" y="90"/>
                    </a:lnTo>
                    <a:lnTo>
                      <a:pt x="186" y="96"/>
                    </a:lnTo>
                    <a:lnTo>
                      <a:pt x="174" y="90"/>
                    </a:lnTo>
                    <a:lnTo>
                      <a:pt x="174" y="78"/>
                    </a:lnTo>
                    <a:lnTo>
                      <a:pt x="180" y="78"/>
                    </a:lnTo>
                    <a:lnTo>
                      <a:pt x="174" y="66"/>
                    </a:lnTo>
                    <a:lnTo>
                      <a:pt x="174" y="42"/>
                    </a:lnTo>
                    <a:lnTo>
                      <a:pt x="162" y="42"/>
                    </a:lnTo>
                    <a:lnTo>
                      <a:pt x="180" y="18"/>
                    </a:lnTo>
                    <a:lnTo>
                      <a:pt x="174" y="12"/>
                    </a:lnTo>
                    <a:lnTo>
                      <a:pt x="156" y="42"/>
                    </a:lnTo>
                    <a:lnTo>
                      <a:pt x="144" y="42"/>
                    </a:lnTo>
                    <a:lnTo>
                      <a:pt x="156" y="48"/>
                    </a:lnTo>
                    <a:lnTo>
                      <a:pt x="156" y="72"/>
                    </a:lnTo>
                    <a:lnTo>
                      <a:pt x="168" y="96"/>
                    </a:lnTo>
                    <a:lnTo>
                      <a:pt x="156" y="90"/>
                    </a:lnTo>
                    <a:lnTo>
                      <a:pt x="168" y="96"/>
                    </a:lnTo>
                    <a:lnTo>
                      <a:pt x="174" y="114"/>
                    </a:lnTo>
                    <a:lnTo>
                      <a:pt x="132" y="102"/>
                    </a:lnTo>
                    <a:lnTo>
                      <a:pt x="126" y="102"/>
                    </a:lnTo>
                    <a:lnTo>
                      <a:pt x="120" y="96"/>
                    </a:lnTo>
                    <a:lnTo>
                      <a:pt x="132" y="72"/>
                    </a:lnTo>
                    <a:lnTo>
                      <a:pt x="138" y="66"/>
                    </a:lnTo>
                    <a:lnTo>
                      <a:pt x="126" y="66"/>
                    </a:lnTo>
                    <a:lnTo>
                      <a:pt x="90" y="48"/>
                    </a:lnTo>
                    <a:lnTo>
                      <a:pt x="84" y="30"/>
                    </a:lnTo>
                    <a:lnTo>
                      <a:pt x="66" y="30"/>
                    </a:lnTo>
                    <a:lnTo>
                      <a:pt x="54" y="42"/>
                    </a:lnTo>
                    <a:lnTo>
                      <a:pt x="36" y="36"/>
                    </a:lnTo>
                    <a:lnTo>
                      <a:pt x="6" y="66"/>
                    </a:lnTo>
                    <a:lnTo>
                      <a:pt x="0" y="36"/>
                    </a:lnTo>
                    <a:lnTo>
                      <a:pt x="162" y="6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82" name="Freeform 61"/>
              <p:cNvSpPr>
                <a:spLocks noChangeAspect="1"/>
              </p:cNvSpPr>
              <p:nvPr/>
            </p:nvSpPr>
            <p:spPr bwMode="auto">
              <a:xfrm>
                <a:off x="2144" y="1408"/>
                <a:ext cx="178" cy="83"/>
              </a:xfrm>
              <a:custGeom>
                <a:avLst/>
                <a:gdLst>
                  <a:gd name="T0" fmla="*/ 79 w 234"/>
                  <a:gd name="T1" fmla="*/ 0 h 114"/>
                  <a:gd name="T2" fmla="*/ 90 w 234"/>
                  <a:gd name="T3" fmla="*/ 31 h 114"/>
                  <a:gd name="T4" fmla="*/ 103 w 234"/>
                  <a:gd name="T5" fmla="*/ 28 h 114"/>
                  <a:gd name="T6" fmla="*/ 100 w 234"/>
                  <a:gd name="T7" fmla="*/ 39 h 114"/>
                  <a:gd name="T8" fmla="*/ 100 w 234"/>
                  <a:gd name="T9" fmla="*/ 35 h 114"/>
                  <a:gd name="T10" fmla="*/ 98 w 234"/>
                  <a:gd name="T11" fmla="*/ 39 h 114"/>
                  <a:gd name="T12" fmla="*/ 93 w 234"/>
                  <a:gd name="T13" fmla="*/ 42 h 114"/>
                  <a:gd name="T14" fmla="*/ 87 w 234"/>
                  <a:gd name="T15" fmla="*/ 44 h 114"/>
                  <a:gd name="T16" fmla="*/ 84 w 234"/>
                  <a:gd name="T17" fmla="*/ 35 h 114"/>
                  <a:gd name="T18" fmla="*/ 81 w 234"/>
                  <a:gd name="T19" fmla="*/ 37 h 114"/>
                  <a:gd name="T20" fmla="*/ 76 w 234"/>
                  <a:gd name="T21" fmla="*/ 35 h 114"/>
                  <a:gd name="T22" fmla="*/ 76 w 234"/>
                  <a:gd name="T23" fmla="*/ 31 h 114"/>
                  <a:gd name="T24" fmla="*/ 79 w 234"/>
                  <a:gd name="T25" fmla="*/ 31 h 114"/>
                  <a:gd name="T26" fmla="*/ 76 w 234"/>
                  <a:gd name="T27" fmla="*/ 25 h 114"/>
                  <a:gd name="T28" fmla="*/ 74 w 234"/>
                  <a:gd name="T29" fmla="*/ 25 h 114"/>
                  <a:gd name="T30" fmla="*/ 76 w 234"/>
                  <a:gd name="T31" fmla="*/ 25 h 114"/>
                  <a:gd name="T32" fmla="*/ 76 w 234"/>
                  <a:gd name="T33" fmla="*/ 17 h 114"/>
                  <a:gd name="T34" fmla="*/ 72 w 234"/>
                  <a:gd name="T35" fmla="*/ 17 h 114"/>
                  <a:gd name="T36" fmla="*/ 79 w 234"/>
                  <a:gd name="T37" fmla="*/ 7 h 114"/>
                  <a:gd name="T38" fmla="*/ 76 w 234"/>
                  <a:gd name="T39" fmla="*/ 5 h 114"/>
                  <a:gd name="T40" fmla="*/ 69 w 234"/>
                  <a:gd name="T41" fmla="*/ 17 h 114"/>
                  <a:gd name="T42" fmla="*/ 64 w 234"/>
                  <a:gd name="T43" fmla="*/ 17 h 114"/>
                  <a:gd name="T44" fmla="*/ 69 w 234"/>
                  <a:gd name="T45" fmla="*/ 18 h 114"/>
                  <a:gd name="T46" fmla="*/ 69 w 234"/>
                  <a:gd name="T47" fmla="*/ 28 h 114"/>
                  <a:gd name="T48" fmla="*/ 74 w 234"/>
                  <a:gd name="T49" fmla="*/ 37 h 114"/>
                  <a:gd name="T50" fmla="*/ 69 w 234"/>
                  <a:gd name="T51" fmla="*/ 35 h 114"/>
                  <a:gd name="T52" fmla="*/ 74 w 234"/>
                  <a:gd name="T53" fmla="*/ 37 h 114"/>
                  <a:gd name="T54" fmla="*/ 76 w 234"/>
                  <a:gd name="T55" fmla="*/ 44 h 114"/>
                  <a:gd name="T56" fmla="*/ 58 w 234"/>
                  <a:gd name="T57" fmla="*/ 39 h 114"/>
                  <a:gd name="T58" fmla="*/ 56 w 234"/>
                  <a:gd name="T59" fmla="*/ 39 h 114"/>
                  <a:gd name="T60" fmla="*/ 52 w 234"/>
                  <a:gd name="T61" fmla="*/ 37 h 114"/>
                  <a:gd name="T62" fmla="*/ 58 w 234"/>
                  <a:gd name="T63" fmla="*/ 28 h 114"/>
                  <a:gd name="T64" fmla="*/ 61 w 234"/>
                  <a:gd name="T65" fmla="*/ 25 h 114"/>
                  <a:gd name="T66" fmla="*/ 56 w 234"/>
                  <a:gd name="T67" fmla="*/ 25 h 114"/>
                  <a:gd name="T68" fmla="*/ 40 w 234"/>
                  <a:gd name="T69" fmla="*/ 18 h 114"/>
                  <a:gd name="T70" fmla="*/ 37 w 234"/>
                  <a:gd name="T71" fmla="*/ 12 h 114"/>
                  <a:gd name="T72" fmla="*/ 29 w 234"/>
                  <a:gd name="T73" fmla="*/ 12 h 114"/>
                  <a:gd name="T74" fmla="*/ 24 w 234"/>
                  <a:gd name="T75" fmla="*/ 17 h 114"/>
                  <a:gd name="T76" fmla="*/ 16 w 234"/>
                  <a:gd name="T77" fmla="*/ 14 h 114"/>
                  <a:gd name="T78" fmla="*/ 3 w 234"/>
                  <a:gd name="T79" fmla="*/ 25 h 114"/>
                  <a:gd name="T80" fmla="*/ 0 w 234"/>
                  <a:gd name="T81" fmla="*/ 14 h 114"/>
                  <a:gd name="T82" fmla="*/ 72 w 234"/>
                  <a:gd name="T83" fmla="*/ 2 h 114"/>
                  <a:gd name="T84" fmla="*/ 79 w 234"/>
                  <a:gd name="T85" fmla="*/ 0 h 114"/>
                  <a:gd name="T86" fmla="*/ 79 w 234"/>
                  <a:gd name="T87" fmla="*/ 2 h 1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4"/>
                  <a:gd name="T133" fmla="*/ 0 h 114"/>
                  <a:gd name="T134" fmla="*/ 234 w 234"/>
                  <a:gd name="T135" fmla="*/ 114 h 11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4" h="114">
                    <a:moveTo>
                      <a:pt x="180" y="0"/>
                    </a:moveTo>
                    <a:lnTo>
                      <a:pt x="204" y="78"/>
                    </a:lnTo>
                    <a:lnTo>
                      <a:pt x="234" y="72"/>
                    </a:lnTo>
                    <a:lnTo>
                      <a:pt x="228" y="102"/>
                    </a:lnTo>
                    <a:lnTo>
                      <a:pt x="228" y="90"/>
                    </a:lnTo>
                    <a:lnTo>
                      <a:pt x="222" y="102"/>
                    </a:lnTo>
                    <a:lnTo>
                      <a:pt x="210" y="108"/>
                    </a:lnTo>
                    <a:lnTo>
                      <a:pt x="198" y="114"/>
                    </a:lnTo>
                    <a:lnTo>
                      <a:pt x="192" y="90"/>
                    </a:lnTo>
                    <a:lnTo>
                      <a:pt x="186" y="96"/>
                    </a:lnTo>
                    <a:lnTo>
                      <a:pt x="174" y="90"/>
                    </a:lnTo>
                    <a:lnTo>
                      <a:pt x="174" y="78"/>
                    </a:lnTo>
                    <a:lnTo>
                      <a:pt x="180" y="78"/>
                    </a:lnTo>
                    <a:lnTo>
                      <a:pt x="174" y="66"/>
                    </a:lnTo>
                    <a:lnTo>
                      <a:pt x="168" y="66"/>
                    </a:lnTo>
                    <a:lnTo>
                      <a:pt x="174" y="66"/>
                    </a:lnTo>
                    <a:lnTo>
                      <a:pt x="174" y="42"/>
                    </a:lnTo>
                    <a:lnTo>
                      <a:pt x="162" y="42"/>
                    </a:lnTo>
                    <a:lnTo>
                      <a:pt x="180" y="18"/>
                    </a:lnTo>
                    <a:lnTo>
                      <a:pt x="174" y="12"/>
                    </a:lnTo>
                    <a:lnTo>
                      <a:pt x="156" y="42"/>
                    </a:lnTo>
                    <a:lnTo>
                      <a:pt x="144" y="42"/>
                    </a:lnTo>
                    <a:lnTo>
                      <a:pt x="156" y="48"/>
                    </a:lnTo>
                    <a:lnTo>
                      <a:pt x="156" y="72"/>
                    </a:lnTo>
                    <a:lnTo>
                      <a:pt x="168" y="96"/>
                    </a:lnTo>
                    <a:lnTo>
                      <a:pt x="156" y="90"/>
                    </a:lnTo>
                    <a:lnTo>
                      <a:pt x="168" y="96"/>
                    </a:lnTo>
                    <a:lnTo>
                      <a:pt x="174" y="114"/>
                    </a:lnTo>
                    <a:lnTo>
                      <a:pt x="132" y="102"/>
                    </a:lnTo>
                    <a:lnTo>
                      <a:pt x="126" y="102"/>
                    </a:lnTo>
                    <a:lnTo>
                      <a:pt x="120" y="96"/>
                    </a:lnTo>
                    <a:lnTo>
                      <a:pt x="132" y="72"/>
                    </a:lnTo>
                    <a:lnTo>
                      <a:pt x="138" y="66"/>
                    </a:lnTo>
                    <a:lnTo>
                      <a:pt x="126" y="66"/>
                    </a:lnTo>
                    <a:lnTo>
                      <a:pt x="90" y="48"/>
                    </a:lnTo>
                    <a:lnTo>
                      <a:pt x="84" y="30"/>
                    </a:lnTo>
                    <a:lnTo>
                      <a:pt x="66" y="30"/>
                    </a:lnTo>
                    <a:lnTo>
                      <a:pt x="54" y="42"/>
                    </a:lnTo>
                    <a:lnTo>
                      <a:pt x="36" y="36"/>
                    </a:lnTo>
                    <a:lnTo>
                      <a:pt x="6" y="66"/>
                    </a:lnTo>
                    <a:lnTo>
                      <a:pt x="0" y="36"/>
                    </a:lnTo>
                    <a:lnTo>
                      <a:pt x="162" y="6"/>
                    </a:lnTo>
                    <a:lnTo>
                      <a:pt x="180" y="0"/>
                    </a:lnTo>
                    <a:lnTo>
                      <a:pt x="18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83" name="Freeform 62"/>
              <p:cNvSpPr>
                <a:spLocks noChangeAspect="1"/>
              </p:cNvSpPr>
              <p:nvPr/>
            </p:nvSpPr>
            <p:spPr bwMode="auto">
              <a:xfrm>
                <a:off x="2336" y="1226"/>
                <a:ext cx="132" cy="65"/>
              </a:xfrm>
              <a:custGeom>
                <a:avLst/>
                <a:gdLst>
                  <a:gd name="T0" fmla="*/ 15 w 174"/>
                  <a:gd name="T1" fmla="*/ 12 h 90"/>
                  <a:gd name="T2" fmla="*/ 39 w 174"/>
                  <a:gd name="T3" fmla="*/ 7 h 90"/>
                  <a:gd name="T4" fmla="*/ 47 w 174"/>
                  <a:gd name="T5" fmla="*/ 0 h 90"/>
                  <a:gd name="T6" fmla="*/ 52 w 174"/>
                  <a:gd name="T7" fmla="*/ 7 h 90"/>
                  <a:gd name="T8" fmla="*/ 49 w 174"/>
                  <a:gd name="T9" fmla="*/ 16 h 90"/>
                  <a:gd name="T10" fmla="*/ 55 w 174"/>
                  <a:gd name="T11" fmla="*/ 16 h 90"/>
                  <a:gd name="T12" fmla="*/ 65 w 174"/>
                  <a:gd name="T13" fmla="*/ 25 h 90"/>
                  <a:gd name="T14" fmla="*/ 73 w 174"/>
                  <a:gd name="T15" fmla="*/ 22 h 90"/>
                  <a:gd name="T16" fmla="*/ 65 w 174"/>
                  <a:gd name="T17" fmla="*/ 18 h 90"/>
                  <a:gd name="T18" fmla="*/ 71 w 174"/>
                  <a:gd name="T19" fmla="*/ 16 h 90"/>
                  <a:gd name="T20" fmla="*/ 76 w 174"/>
                  <a:gd name="T21" fmla="*/ 25 h 90"/>
                  <a:gd name="T22" fmla="*/ 61 w 174"/>
                  <a:gd name="T23" fmla="*/ 32 h 90"/>
                  <a:gd name="T24" fmla="*/ 61 w 174"/>
                  <a:gd name="T25" fmla="*/ 27 h 90"/>
                  <a:gd name="T26" fmla="*/ 52 w 174"/>
                  <a:gd name="T27" fmla="*/ 34 h 90"/>
                  <a:gd name="T28" fmla="*/ 52 w 174"/>
                  <a:gd name="T29" fmla="*/ 32 h 90"/>
                  <a:gd name="T30" fmla="*/ 44 w 174"/>
                  <a:gd name="T31" fmla="*/ 22 h 90"/>
                  <a:gd name="T32" fmla="*/ 37 w 174"/>
                  <a:gd name="T33" fmla="*/ 25 h 90"/>
                  <a:gd name="T34" fmla="*/ 34 w 174"/>
                  <a:gd name="T35" fmla="*/ 25 h 90"/>
                  <a:gd name="T36" fmla="*/ 0 w 174"/>
                  <a:gd name="T37" fmla="*/ 32 h 90"/>
                  <a:gd name="T38" fmla="*/ 0 w 174"/>
                  <a:gd name="T39" fmla="*/ 14 h 90"/>
                  <a:gd name="T40" fmla="*/ 8 w 174"/>
                  <a:gd name="T41" fmla="*/ 14 h 90"/>
                  <a:gd name="T42" fmla="*/ 15 w 174"/>
                  <a:gd name="T43" fmla="*/ 12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4"/>
                  <a:gd name="T67" fmla="*/ 0 h 90"/>
                  <a:gd name="T68" fmla="*/ 174 w 174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4" h="90">
                    <a:moveTo>
                      <a:pt x="36" y="30"/>
                    </a:moveTo>
                    <a:lnTo>
                      <a:pt x="90" y="18"/>
                    </a:lnTo>
                    <a:lnTo>
                      <a:pt x="108" y="0"/>
                    </a:lnTo>
                    <a:lnTo>
                      <a:pt x="120" y="18"/>
                    </a:lnTo>
                    <a:lnTo>
                      <a:pt x="114" y="42"/>
                    </a:lnTo>
                    <a:lnTo>
                      <a:pt x="126" y="42"/>
                    </a:lnTo>
                    <a:lnTo>
                      <a:pt x="150" y="66"/>
                    </a:lnTo>
                    <a:lnTo>
                      <a:pt x="168" y="60"/>
                    </a:lnTo>
                    <a:lnTo>
                      <a:pt x="150" y="48"/>
                    </a:lnTo>
                    <a:lnTo>
                      <a:pt x="162" y="42"/>
                    </a:lnTo>
                    <a:lnTo>
                      <a:pt x="174" y="66"/>
                    </a:lnTo>
                    <a:lnTo>
                      <a:pt x="138" y="84"/>
                    </a:lnTo>
                    <a:lnTo>
                      <a:pt x="138" y="72"/>
                    </a:lnTo>
                    <a:lnTo>
                      <a:pt x="120" y="90"/>
                    </a:lnTo>
                    <a:lnTo>
                      <a:pt x="120" y="84"/>
                    </a:lnTo>
                    <a:lnTo>
                      <a:pt x="102" y="60"/>
                    </a:lnTo>
                    <a:lnTo>
                      <a:pt x="84" y="66"/>
                    </a:lnTo>
                    <a:lnTo>
                      <a:pt x="78" y="66"/>
                    </a:lnTo>
                    <a:lnTo>
                      <a:pt x="0" y="84"/>
                    </a:lnTo>
                    <a:lnTo>
                      <a:pt x="0" y="36"/>
                    </a:lnTo>
                    <a:lnTo>
                      <a:pt x="18" y="36"/>
                    </a:lnTo>
                    <a:lnTo>
                      <a:pt x="36" y="30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84" name="Freeform 63"/>
              <p:cNvSpPr>
                <a:spLocks noChangeAspect="1"/>
              </p:cNvSpPr>
              <p:nvPr/>
            </p:nvSpPr>
            <p:spPr bwMode="auto">
              <a:xfrm>
                <a:off x="2336" y="1226"/>
                <a:ext cx="132" cy="65"/>
              </a:xfrm>
              <a:custGeom>
                <a:avLst/>
                <a:gdLst>
                  <a:gd name="T0" fmla="*/ 15 w 174"/>
                  <a:gd name="T1" fmla="*/ 12 h 90"/>
                  <a:gd name="T2" fmla="*/ 39 w 174"/>
                  <a:gd name="T3" fmla="*/ 7 h 90"/>
                  <a:gd name="T4" fmla="*/ 47 w 174"/>
                  <a:gd name="T5" fmla="*/ 0 h 90"/>
                  <a:gd name="T6" fmla="*/ 52 w 174"/>
                  <a:gd name="T7" fmla="*/ 7 h 90"/>
                  <a:gd name="T8" fmla="*/ 49 w 174"/>
                  <a:gd name="T9" fmla="*/ 16 h 90"/>
                  <a:gd name="T10" fmla="*/ 55 w 174"/>
                  <a:gd name="T11" fmla="*/ 16 h 90"/>
                  <a:gd name="T12" fmla="*/ 65 w 174"/>
                  <a:gd name="T13" fmla="*/ 25 h 90"/>
                  <a:gd name="T14" fmla="*/ 73 w 174"/>
                  <a:gd name="T15" fmla="*/ 22 h 90"/>
                  <a:gd name="T16" fmla="*/ 65 w 174"/>
                  <a:gd name="T17" fmla="*/ 18 h 90"/>
                  <a:gd name="T18" fmla="*/ 71 w 174"/>
                  <a:gd name="T19" fmla="*/ 16 h 90"/>
                  <a:gd name="T20" fmla="*/ 76 w 174"/>
                  <a:gd name="T21" fmla="*/ 25 h 90"/>
                  <a:gd name="T22" fmla="*/ 61 w 174"/>
                  <a:gd name="T23" fmla="*/ 32 h 90"/>
                  <a:gd name="T24" fmla="*/ 61 w 174"/>
                  <a:gd name="T25" fmla="*/ 27 h 90"/>
                  <a:gd name="T26" fmla="*/ 52 w 174"/>
                  <a:gd name="T27" fmla="*/ 34 h 90"/>
                  <a:gd name="T28" fmla="*/ 52 w 174"/>
                  <a:gd name="T29" fmla="*/ 32 h 90"/>
                  <a:gd name="T30" fmla="*/ 44 w 174"/>
                  <a:gd name="T31" fmla="*/ 22 h 90"/>
                  <a:gd name="T32" fmla="*/ 37 w 174"/>
                  <a:gd name="T33" fmla="*/ 25 h 90"/>
                  <a:gd name="T34" fmla="*/ 34 w 174"/>
                  <a:gd name="T35" fmla="*/ 25 h 90"/>
                  <a:gd name="T36" fmla="*/ 0 w 174"/>
                  <a:gd name="T37" fmla="*/ 32 h 90"/>
                  <a:gd name="T38" fmla="*/ 0 w 174"/>
                  <a:gd name="T39" fmla="*/ 14 h 90"/>
                  <a:gd name="T40" fmla="*/ 8 w 174"/>
                  <a:gd name="T41" fmla="*/ 14 h 90"/>
                  <a:gd name="T42" fmla="*/ 15 w 174"/>
                  <a:gd name="T43" fmla="*/ 12 h 90"/>
                  <a:gd name="T44" fmla="*/ 15 w 174"/>
                  <a:gd name="T45" fmla="*/ 14 h 9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4"/>
                  <a:gd name="T70" fmla="*/ 0 h 90"/>
                  <a:gd name="T71" fmla="*/ 174 w 174"/>
                  <a:gd name="T72" fmla="*/ 90 h 9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4" h="90">
                    <a:moveTo>
                      <a:pt x="36" y="30"/>
                    </a:moveTo>
                    <a:lnTo>
                      <a:pt x="90" y="18"/>
                    </a:lnTo>
                    <a:lnTo>
                      <a:pt x="108" y="0"/>
                    </a:lnTo>
                    <a:lnTo>
                      <a:pt x="120" y="18"/>
                    </a:lnTo>
                    <a:lnTo>
                      <a:pt x="114" y="42"/>
                    </a:lnTo>
                    <a:lnTo>
                      <a:pt x="126" y="42"/>
                    </a:lnTo>
                    <a:lnTo>
                      <a:pt x="150" y="66"/>
                    </a:lnTo>
                    <a:lnTo>
                      <a:pt x="168" y="60"/>
                    </a:lnTo>
                    <a:lnTo>
                      <a:pt x="150" y="48"/>
                    </a:lnTo>
                    <a:lnTo>
                      <a:pt x="162" y="42"/>
                    </a:lnTo>
                    <a:lnTo>
                      <a:pt x="174" y="66"/>
                    </a:lnTo>
                    <a:lnTo>
                      <a:pt x="138" y="84"/>
                    </a:lnTo>
                    <a:lnTo>
                      <a:pt x="138" y="72"/>
                    </a:lnTo>
                    <a:lnTo>
                      <a:pt x="120" y="90"/>
                    </a:lnTo>
                    <a:lnTo>
                      <a:pt x="120" y="84"/>
                    </a:lnTo>
                    <a:lnTo>
                      <a:pt x="102" y="60"/>
                    </a:lnTo>
                    <a:lnTo>
                      <a:pt x="84" y="66"/>
                    </a:lnTo>
                    <a:lnTo>
                      <a:pt x="78" y="66"/>
                    </a:lnTo>
                    <a:lnTo>
                      <a:pt x="0" y="84"/>
                    </a:lnTo>
                    <a:lnTo>
                      <a:pt x="0" y="36"/>
                    </a:lnTo>
                    <a:lnTo>
                      <a:pt x="18" y="36"/>
                    </a:lnTo>
                    <a:lnTo>
                      <a:pt x="36" y="30"/>
                    </a:lnTo>
                    <a:lnTo>
                      <a:pt x="36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85" name="Freeform 64"/>
              <p:cNvSpPr>
                <a:spLocks noChangeAspect="1"/>
              </p:cNvSpPr>
              <p:nvPr/>
            </p:nvSpPr>
            <p:spPr bwMode="auto">
              <a:xfrm>
                <a:off x="1864" y="1183"/>
                <a:ext cx="151" cy="191"/>
              </a:xfrm>
              <a:custGeom>
                <a:avLst/>
                <a:gdLst>
                  <a:gd name="T0" fmla="*/ 43 w 198"/>
                  <a:gd name="T1" fmla="*/ 98 h 264"/>
                  <a:gd name="T2" fmla="*/ 0 w 198"/>
                  <a:gd name="T3" fmla="*/ 100 h 264"/>
                  <a:gd name="T4" fmla="*/ 11 w 198"/>
                  <a:gd name="T5" fmla="*/ 77 h 264"/>
                  <a:gd name="T6" fmla="*/ 0 w 198"/>
                  <a:gd name="T7" fmla="*/ 54 h 264"/>
                  <a:gd name="T8" fmla="*/ 3 w 198"/>
                  <a:gd name="T9" fmla="*/ 30 h 264"/>
                  <a:gd name="T10" fmla="*/ 16 w 198"/>
                  <a:gd name="T11" fmla="*/ 16 h 264"/>
                  <a:gd name="T12" fmla="*/ 16 w 198"/>
                  <a:gd name="T13" fmla="*/ 25 h 264"/>
                  <a:gd name="T14" fmla="*/ 18 w 198"/>
                  <a:gd name="T15" fmla="*/ 20 h 264"/>
                  <a:gd name="T16" fmla="*/ 18 w 198"/>
                  <a:gd name="T17" fmla="*/ 14 h 264"/>
                  <a:gd name="T18" fmla="*/ 27 w 198"/>
                  <a:gd name="T19" fmla="*/ 9 h 264"/>
                  <a:gd name="T20" fmla="*/ 24 w 198"/>
                  <a:gd name="T21" fmla="*/ 5 h 264"/>
                  <a:gd name="T22" fmla="*/ 29 w 198"/>
                  <a:gd name="T23" fmla="*/ 0 h 264"/>
                  <a:gd name="T24" fmla="*/ 56 w 198"/>
                  <a:gd name="T25" fmla="*/ 7 h 264"/>
                  <a:gd name="T26" fmla="*/ 61 w 198"/>
                  <a:gd name="T27" fmla="*/ 14 h 264"/>
                  <a:gd name="T28" fmla="*/ 59 w 198"/>
                  <a:gd name="T29" fmla="*/ 16 h 264"/>
                  <a:gd name="T30" fmla="*/ 64 w 198"/>
                  <a:gd name="T31" fmla="*/ 22 h 264"/>
                  <a:gd name="T32" fmla="*/ 64 w 198"/>
                  <a:gd name="T33" fmla="*/ 32 h 264"/>
                  <a:gd name="T34" fmla="*/ 53 w 198"/>
                  <a:gd name="T35" fmla="*/ 41 h 264"/>
                  <a:gd name="T36" fmla="*/ 53 w 198"/>
                  <a:gd name="T37" fmla="*/ 48 h 264"/>
                  <a:gd name="T38" fmla="*/ 59 w 198"/>
                  <a:gd name="T39" fmla="*/ 50 h 264"/>
                  <a:gd name="T40" fmla="*/ 72 w 198"/>
                  <a:gd name="T41" fmla="*/ 36 h 264"/>
                  <a:gd name="T42" fmla="*/ 79 w 198"/>
                  <a:gd name="T43" fmla="*/ 43 h 264"/>
                  <a:gd name="T44" fmla="*/ 88 w 198"/>
                  <a:gd name="T45" fmla="*/ 61 h 264"/>
                  <a:gd name="T46" fmla="*/ 85 w 198"/>
                  <a:gd name="T47" fmla="*/ 71 h 264"/>
                  <a:gd name="T48" fmla="*/ 85 w 198"/>
                  <a:gd name="T49" fmla="*/ 73 h 264"/>
                  <a:gd name="T50" fmla="*/ 82 w 198"/>
                  <a:gd name="T51" fmla="*/ 71 h 264"/>
                  <a:gd name="T52" fmla="*/ 79 w 198"/>
                  <a:gd name="T53" fmla="*/ 71 h 264"/>
                  <a:gd name="T54" fmla="*/ 69 w 198"/>
                  <a:gd name="T55" fmla="*/ 93 h 264"/>
                  <a:gd name="T56" fmla="*/ 50 w 198"/>
                  <a:gd name="T57" fmla="*/ 98 h 264"/>
                  <a:gd name="T58" fmla="*/ 43 w 198"/>
                  <a:gd name="T59" fmla="*/ 98 h 26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98"/>
                  <a:gd name="T91" fmla="*/ 0 h 264"/>
                  <a:gd name="T92" fmla="*/ 198 w 198"/>
                  <a:gd name="T93" fmla="*/ 264 h 26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98" h="264">
                    <a:moveTo>
                      <a:pt x="96" y="258"/>
                    </a:moveTo>
                    <a:lnTo>
                      <a:pt x="0" y="264"/>
                    </a:lnTo>
                    <a:lnTo>
                      <a:pt x="24" y="204"/>
                    </a:lnTo>
                    <a:lnTo>
                      <a:pt x="0" y="144"/>
                    </a:lnTo>
                    <a:lnTo>
                      <a:pt x="6" y="78"/>
                    </a:lnTo>
                    <a:lnTo>
                      <a:pt x="36" y="42"/>
                    </a:lnTo>
                    <a:lnTo>
                      <a:pt x="36" y="66"/>
                    </a:lnTo>
                    <a:lnTo>
                      <a:pt x="42" y="54"/>
                    </a:lnTo>
                    <a:lnTo>
                      <a:pt x="42" y="36"/>
                    </a:lnTo>
                    <a:lnTo>
                      <a:pt x="60" y="24"/>
                    </a:lnTo>
                    <a:lnTo>
                      <a:pt x="54" y="12"/>
                    </a:lnTo>
                    <a:lnTo>
                      <a:pt x="66" y="0"/>
                    </a:lnTo>
                    <a:lnTo>
                      <a:pt x="126" y="18"/>
                    </a:lnTo>
                    <a:lnTo>
                      <a:pt x="138" y="36"/>
                    </a:lnTo>
                    <a:lnTo>
                      <a:pt x="132" y="42"/>
                    </a:lnTo>
                    <a:lnTo>
                      <a:pt x="144" y="60"/>
                    </a:lnTo>
                    <a:lnTo>
                      <a:pt x="144" y="84"/>
                    </a:lnTo>
                    <a:lnTo>
                      <a:pt x="120" y="108"/>
                    </a:lnTo>
                    <a:lnTo>
                      <a:pt x="120" y="126"/>
                    </a:lnTo>
                    <a:lnTo>
                      <a:pt x="132" y="132"/>
                    </a:lnTo>
                    <a:lnTo>
                      <a:pt x="162" y="96"/>
                    </a:lnTo>
                    <a:lnTo>
                      <a:pt x="180" y="114"/>
                    </a:lnTo>
                    <a:lnTo>
                      <a:pt x="198" y="162"/>
                    </a:lnTo>
                    <a:lnTo>
                      <a:pt x="192" y="186"/>
                    </a:lnTo>
                    <a:lnTo>
                      <a:pt x="192" y="192"/>
                    </a:lnTo>
                    <a:lnTo>
                      <a:pt x="186" y="186"/>
                    </a:lnTo>
                    <a:lnTo>
                      <a:pt x="180" y="186"/>
                    </a:lnTo>
                    <a:lnTo>
                      <a:pt x="156" y="246"/>
                    </a:lnTo>
                    <a:lnTo>
                      <a:pt x="114" y="258"/>
                    </a:lnTo>
                    <a:lnTo>
                      <a:pt x="96" y="258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86" name="Freeform 65"/>
              <p:cNvSpPr>
                <a:spLocks noChangeAspect="1"/>
              </p:cNvSpPr>
              <p:nvPr/>
            </p:nvSpPr>
            <p:spPr bwMode="auto">
              <a:xfrm>
                <a:off x="1864" y="1183"/>
                <a:ext cx="151" cy="191"/>
              </a:xfrm>
              <a:custGeom>
                <a:avLst/>
                <a:gdLst>
                  <a:gd name="T0" fmla="*/ 43 w 198"/>
                  <a:gd name="T1" fmla="*/ 98 h 264"/>
                  <a:gd name="T2" fmla="*/ 0 w 198"/>
                  <a:gd name="T3" fmla="*/ 100 h 264"/>
                  <a:gd name="T4" fmla="*/ 11 w 198"/>
                  <a:gd name="T5" fmla="*/ 77 h 264"/>
                  <a:gd name="T6" fmla="*/ 0 w 198"/>
                  <a:gd name="T7" fmla="*/ 54 h 264"/>
                  <a:gd name="T8" fmla="*/ 3 w 198"/>
                  <a:gd name="T9" fmla="*/ 30 h 264"/>
                  <a:gd name="T10" fmla="*/ 16 w 198"/>
                  <a:gd name="T11" fmla="*/ 16 h 264"/>
                  <a:gd name="T12" fmla="*/ 16 w 198"/>
                  <a:gd name="T13" fmla="*/ 25 h 264"/>
                  <a:gd name="T14" fmla="*/ 18 w 198"/>
                  <a:gd name="T15" fmla="*/ 20 h 264"/>
                  <a:gd name="T16" fmla="*/ 18 w 198"/>
                  <a:gd name="T17" fmla="*/ 25 h 264"/>
                  <a:gd name="T18" fmla="*/ 18 w 198"/>
                  <a:gd name="T19" fmla="*/ 14 h 264"/>
                  <a:gd name="T20" fmla="*/ 27 w 198"/>
                  <a:gd name="T21" fmla="*/ 9 h 264"/>
                  <a:gd name="T22" fmla="*/ 24 w 198"/>
                  <a:gd name="T23" fmla="*/ 5 h 264"/>
                  <a:gd name="T24" fmla="*/ 29 w 198"/>
                  <a:gd name="T25" fmla="*/ 0 h 264"/>
                  <a:gd name="T26" fmla="*/ 56 w 198"/>
                  <a:gd name="T27" fmla="*/ 7 h 264"/>
                  <a:gd name="T28" fmla="*/ 61 w 198"/>
                  <a:gd name="T29" fmla="*/ 14 h 264"/>
                  <a:gd name="T30" fmla="*/ 59 w 198"/>
                  <a:gd name="T31" fmla="*/ 16 h 264"/>
                  <a:gd name="T32" fmla="*/ 64 w 198"/>
                  <a:gd name="T33" fmla="*/ 22 h 264"/>
                  <a:gd name="T34" fmla="*/ 64 w 198"/>
                  <a:gd name="T35" fmla="*/ 32 h 264"/>
                  <a:gd name="T36" fmla="*/ 53 w 198"/>
                  <a:gd name="T37" fmla="*/ 41 h 264"/>
                  <a:gd name="T38" fmla="*/ 53 w 198"/>
                  <a:gd name="T39" fmla="*/ 48 h 264"/>
                  <a:gd name="T40" fmla="*/ 59 w 198"/>
                  <a:gd name="T41" fmla="*/ 50 h 264"/>
                  <a:gd name="T42" fmla="*/ 72 w 198"/>
                  <a:gd name="T43" fmla="*/ 36 h 264"/>
                  <a:gd name="T44" fmla="*/ 79 w 198"/>
                  <a:gd name="T45" fmla="*/ 43 h 264"/>
                  <a:gd name="T46" fmla="*/ 88 w 198"/>
                  <a:gd name="T47" fmla="*/ 61 h 264"/>
                  <a:gd name="T48" fmla="*/ 85 w 198"/>
                  <a:gd name="T49" fmla="*/ 71 h 264"/>
                  <a:gd name="T50" fmla="*/ 85 w 198"/>
                  <a:gd name="T51" fmla="*/ 73 h 264"/>
                  <a:gd name="T52" fmla="*/ 82 w 198"/>
                  <a:gd name="T53" fmla="*/ 71 h 264"/>
                  <a:gd name="T54" fmla="*/ 79 w 198"/>
                  <a:gd name="T55" fmla="*/ 71 h 264"/>
                  <a:gd name="T56" fmla="*/ 69 w 198"/>
                  <a:gd name="T57" fmla="*/ 93 h 264"/>
                  <a:gd name="T58" fmla="*/ 50 w 198"/>
                  <a:gd name="T59" fmla="*/ 98 h 264"/>
                  <a:gd name="T60" fmla="*/ 43 w 198"/>
                  <a:gd name="T61" fmla="*/ 98 h 264"/>
                  <a:gd name="T62" fmla="*/ 43 w 198"/>
                  <a:gd name="T63" fmla="*/ 100 h 26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8"/>
                  <a:gd name="T97" fmla="*/ 0 h 264"/>
                  <a:gd name="T98" fmla="*/ 198 w 198"/>
                  <a:gd name="T99" fmla="*/ 264 h 26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8" h="264">
                    <a:moveTo>
                      <a:pt x="96" y="258"/>
                    </a:moveTo>
                    <a:lnTo>
                      <a:pt x="0" y="264"/>
                    </a:lnTo>
                    <a:lnTo>
                      <a:pt x="24" y="204"/>
                    </a:lnTo>
                    <a:lnTo>
                      <a:pt x="0" y="144"/>
                    </a:lnTo>
                    <a:lnTo>
                      <a:pt x="6" y="78"/>
                    </a:lnTo>
                    <a:lnTo>
                      <a:pt x="36" y="42"/>
                    </a:lnTo>
                    <a:lnTo>
                      <a:pt x="36" y="66"/>
                    </a:lnTo>
                    <a:lnTo>
                      <a:pt x="42" y="54"/>
                    </a:lnTo>
                    <a:lnTo>
                      <a:pt x="42" y="66"/>
                    </a:lnTo>
                    <a:lnTo>
                      <a:pt x="42" y="36"/>
                    </a:lnTo>
                    <a:lnTo>
                      <a:pt x="60" y="24"/>
                    </a:lnTo>
                    <a:lnTo>
                      <a:pt x="54" y="12"/>
                    </a:lnTo>
                    <a:lnTo>
                      <a:pt x="66" y="0"/>
                    </a:lnTo>
                    <a:lnTo>
                      <a:pt x="126" y="18"/>
                    </a:lnTo>
                    <a:lnTo>
                      <a:pt x="138" y="36"/>
                    </a:lnTo>
                    <a:lnTo>
                      <a:pt x="132" y="42"/>
                    </a:lnTo>
                    <a:lnTo>
                      <a:pt x="144" y="60"/>
                    </a:lnTo>
                    <a:lnTo>
                      <a:pt x="144" y="84"/>
                    </a:lnTo>
                    <a:lnTo>
                      <a:pt x="120" y="108"/>
                    </a:lnTo>
                    <a:lnTo>
                      <a:pt x="120" y="126"/>
                    </a:lnTo>
                    <a:lnTo>
                      <a:pt x="132" y="132"/>
                    </a:lnTo>
                    <a:lnTo>
                      <a:pt x="162" y="96"/>
                    </a:lnTo>
                    <a:lnTo>
                      <a:pt x="180" y="114"/>
                    </a:lnTo>
                    <a:lnTo>
                      <a:pt x="198" y="162"/>
                    </a:lnTo>
                    <a:lnTo>
                      <a:pt x="192" y="186"/>
                    </a:lnTo>
                    <a:lnTo>
                      <a:pt x="192" y="192"/>
                    </a:lnTo>
                    <a:lnTo>
                      <a:pt x="186" y="186"/>
                    </a:lnTo>
                    <a:lnTo>
                      <a:pt x="180" y="186"/>
                    </a:lnTo>
                    <a:lnTo>
                      <a:pt x="156" y="246"/>
                    </a:lnTo>
                    <a:lnTo>
                      <a:pt x="114" y="258"/>
                    </a:lnTo>
                    <a:lnTo>
                      <a:pt x="96" y="258"/>
                    </a:lnTo>
                    <a:lnTo>
                      <a:pt x="96" y="26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87" name="Freeform 66"/>
              <p:cNvSpPr>
                <a:spLocks noChangeAspect="1"/>
              </p:cNvSpPr>
              <p:nvPr/>
            </p:nvSpPr>
            <p:spPr bwMode="auto">
              <a:xfrm>
                <a:off x="1723" y="1118"/>
                <a:ext cx="219" cy="104"/>
              </a:xfrm>
              <a:custGeom>
                <a:avLst/>
                <a:gdLst>
                  <a:gd name="T0" fmla="*/ 127 w 288"/>
                  <a:gd name="T1" fmla="*/ 27 h 144"/>
                  <a:gd name="T2" fmla="*/ 113 w 288"/>
                  <a:gd name="T3" fmla="*/ 27 h 144"/>
                  <a:gd name="T4" fmla="*/ 111 w 288"/>
                  <a:gd name="T5" fmla="*/ 32 h 144"/>
                  <a:gd name="T6" fmla="*/ 95 w 288"/>
                  <a:gd name="T7" fmla="*/ 27 h 144"/>
                  <a:gd name="T8" fmla="*/ 81 w 288"/>
                  <a:gd name="T9" fmla="*/ 34 h 144"/>
                  <a:gd name="T10" fmla="*/ 76 w 288"/>
                  <a:gd name="T11" fmla="*/ 40 h 144"/>
                  <a:gd name="T12" fmla="*/ 76 w 288"/>
                  <a:gd name="T13" fmla="*/ 34 h 144"/>
                  <a:gd name="T14" fmla="*/ 68 w 288"/>
                  <a:gd name="T15" fmla="*/ 40 h 144"/>
                  <a:gd name="T16" fmla="*/ 68 w 288"/>
                  <a:gd name="T17" fmla="*/ 34 h 144"/>
                  <a:gd name="T18" fmla="*/ 58 w 288"/>
                  <a:gd name="T19" fmla="*/ 54 h 144"/>
                  <a:gd name="T20" fmla="*/ 52 w 288"/>
                  <a:gd name="T21" fmla="*/ 54 h 144"/>
                  <a:gd name="T22" fmla="*/ 56 w 288"/>
                  <a:gd name="T23" fmla="*/ 50 h 144"/>
                  <a:gd name="T24" fmla="*/ 50 w 288"/>
                  <a:gd name="T25" fmla="*/ 50 h 144"/>
                  <a:gd name="T26" fmla="*/ 52 w 288"/>
                  <a:gd name="T27" fmla="*/ 40 h 144"/>
                  <a:gd name="T28" fmla="*/ 45 w 288"/>
                  <a:gd name="T29" fmla="*/ 36 h 144"/>
                  <a:gd name="T30" fmla="*/ 5 w 288"/>
                  <a:gd name="T31" fmla="*/ 29 h 144"/>
                  <a:gd name="T32" fmla="*/ 0 w 288"/>
                  <a:gd name="T33" fmla="*/ 25 h 144"/>
                  <a:gd name="T34" fmla="*/ 47 w 288"/>
                  <a:gd name="T35" fmla="*/ 0 h 144"/>
                  <a:gd name="T36" fmla="*/ 50 w 288"/>
                  <a:gd name="T37" fmla="*/ 0 h 144"/>
                  <a:gd name="T38" fmla="*/ 37 w 288"/>
                  <a:gd name="T39" fmla="*/ 12 h 144"/>
                  <a:gd name="T40" fmla="*/ 37 w 288"/>
                  <a:gd name="T41" fmla="*/ 16 h 144"/>
                  <a:gd name="T42" fmla="*/ 43 w 288"/>
                  <a:gd name="T43" fmla="*/ 12 h 144"/>
                  <a:gd name="T44" fmla="*/ 40 w 288"/>
                  <a:gd name="T45" fmla="*/ 16 h 144"/>
                  <a:gd name="T46" fmla="*/ 47 w 288"/>
                  <a:gd name="T47" fmla="*/ 14 h 144"/>
                  <a:gd name="T48" fmla="*/ 58 w 288"/>
                  <a:gd name="T49" fmla="*/ 20 h 144"/>
                  <a:gd name="T50" fmla="*/ 71 w 288"/>
                  <a:gd name="T51" fmla="*/ 22 h 144"/>
                  <a:gd name="T52" fmla="*/ 81 w 288"/>
                  <a:gd name="T53" fmla="*/ 16 h 144"/>
                  <a:gd name="T54" fmla="*/ 103 w 288"/>
                  <a:gd name="T55" fmla="*/ 12 h 144"/>
                  <a:gd name="T56" fmla="*/ 105 w 288"/>
                  <a:gd name="T57" fmla="*/ 18 h 144"/>
                  <a:gd name="T58" fmla="*/ 119 w 288"/>
                  <a:gd name="T59" fmla="*/ 18 h 144"/>
                  <a:gd name="T60" fmla="*/ 119 w 288"/>
                  <a:gd name="T61" fmla="*/ 22 h 144"/>
                  <a:gd name="T62" fmla="*/ 127 w 288"/>
                  <a:gd name="T63" fmla="*/ 27 h 14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88"/>
                  <a:gd name="T97" fmla="*/ 0 h 144"/>
                  <a:gd name="T98" fmla="*/ 288 w 288"/>
                  <a:gd name="T99" fmla="*/ 144 h 14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88" h="144">
                    <a:moveTo>
                      <a:pt x="288" y="72"/>
                    </a:moveTo>
                    <a:lnTo>
                      <a:pt x="258" y="72"/>
                    </a:lnTo>
                    <a:lnTo>
                      <a:pt x="252" y="84"/>
                    </a:lnTo>
                    <a:lnTo>
                      <a:pt x="216" y="72"/>
                    </a:lnTo>
                    <a:lnTo>
                      <a:pt x="186" y="90"/>
                    </a:lnTo>
                    <a:lnTo>
                      <a:pt x="174" y="108"/>
                    </a:lnTo>
                    <a:lnTo>
                      <a:pt x="174" y="90"/>
                    </a:lnTo>
                    <a:lnTo>
                      <a:pt x="156" y="108"/>
                    </a:lnTo>
                    <a:lnTo>
                      <a:pt x="156" y="90"/>
                    </a:lnTo>
                    <a:lnTo>
                      <a:pt x="132" y="144"/>
                    </a:lnTo>
                    <a:lnTo>
                      <a:pt x="120" y="144"/>
                    </a:lnTo>
                    <a:lnTo>
                      <a:pt x="126" y="132"/>
                    </a:lnTo>
                    <a:lnTo>
                      <a:pt x="114" y="132"/>
                    </a:lnTo>
                    <a:lnTo>
                      <a:pt x="120" y="108"/>
                    </a:lnTo>
                    <a:lnTo>
                      <a:pt x="102" y="96"/>
                    </a:lnTo>
                    <a:lnTo>
                      <a:pt x="12" y="78"/>
                    </a:lnTo>
                    <a:lnTo>
                      <a:pt x="0" y="66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84" y="30"/>
                    </a:lnTo>
                    <a:lnTo>
                      <a:pt x="84" y="42"/>
                    </a:lnTo>
                    <a:lnTo>
                      <a:pt x="96" y="30"/>
                    </a:lnTo>
                    <a:lnTo>
                      <a:pt x="90" y="42"/>
                    </a:lnTo>
                    <a:lnTo>
                      <a:pt x="108" y="36"/>
                    </a:lnTo>
                    <a:lnTo>
                      <a:pt x="132" y="54"/>
                    </a:lnTo>
                    <a:lnTo>
                      <a:pt x="162" y="60"/>
                    </a:lnTo>
                    <a:lnTo>
                      <a:pt x="186" y="42"/>
                    </a:lnTo>
                    <a:lnTo>
                      <a:pt x="234" y="30"/>
                    </a:lnTo>
                    <a:lnTo>
                      <a:pt x="240" y="48"/>
                    </a:lnTo>
                    <a:lnTo>
                      <a:pt x="270" y="48"/>
                    </a:lnTo>
                    <a:lnTo>
                      <a:pt x="270" y="60"/>
                    </a:lnTo>
                    <a:lnTo>
                      <a:pt x="288" y="72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88" name="Freeform 67"/>
              <p:cNvSpPr>
                <a:spLocks noChangeAspect="1"/>
              </p:cNvSpPr>
              <p:nvPr/>
            </p:nvSpPr>
            <p:spPr bwMode="auto">
              <a:xfrm>
                <a:off x="1723" y="1118"/>
                <a:ext cx="219" cy="104"/>
              </a:xfrm>
              <a:custGeom>
                <a:avLst/>
                <a:gdLst>
                  <a:gd name="T0" fmla="*/ 127 w 288"/>
                  <a:gd name="T1" fmla="*/ 27 h 144"/>
                  <a:gd name="T2" fmla="*/ 113 w 288"/>
                  <a:gd name="T3" fmla="*/ 27 h 144"/>
                  <a:gd name="T4" fmla="*/ 111 w 288"/>
                  <a:gd name="T5" fmla="*/ 32 h 144"/>
                  <a:gd name="T6" fmla="*/ 95 w 288"/>
                  <a:gd name="T7" fmla="*/ 27 h 144"/>
                  <a:gd name="T8" fmla="*/ 81 w 288"/>
                  <a:gd name="T9" fmla="*/ 34 h 144"/>
                  <a:gd name="T10" fmla="*/ 76 w 288"/>
                  <a:gd name="T11" fmla="*/ 40 h 144"/>
                  <a:gd name="T12" fmla="*/ 76 w 288"/>
                  <a:gd name="T13" fmla="*/ 34 h 144"/>
                  <a:gd name="T14" fmla="*/ 68 w 288"/>
                  <a:gd name="T15" fmla="*/ 40 h 144"/>
                  <a:gd name="T16" fmla="*/ 68 w 288"/>
                  <a:gd name="T17" fmla="*/ 34 h 144"/>
                  <a:gd name="T18" fmla="*/ 58 w 288"/>
                  <a:gd name="T19" fmla="*/ 54 h 144"/>
                  <a:gd name="T20" fmla="*/ 52 w 288"/>
                  <a:gd name="T21" fmla="*/ 54 h 144"/>
                  <a:gd name="T22" fmla="*/ 56 w 288"/>
                  <a:gd name="T23" fmla="*/ 50 h 144"/>
                  <a:gd name="T24" fmla="*/ 50 w 288"/>
                  <a:gd name="T25" fmla="*/ 50 h 144"/>
                  <a:gd name="T26" fmla="*/ 52 w 288"/>
                  <a:gd name="T27" fmla="*/ 40 h 144"/>
                  <a:gd name="T28" fmla="*/ 45 w 288"/>
                  <a:gd name="T29" fmla="*/ 36 h 144"/>
                  <a:gd name="T30" fmla="*/ 5 w 288"/>
                  <a:gd name="T31" fmla="*/ 29 h 144"/>
                  <a:gd name="T32" fmla="*/ 0 w 288"/>
                  <a:gd name="T33" fmla="*/ 25 h 144"/>
                  <a:gd name="T34" fmla="*/ 47 w 288"/>
                  <a:gd name="T35" fmla="*/ 0 h 144"/>
                  <a:gd name="T36" fmla="*/ 50 w 288"/>
                  <a:gd name="T37" fmla="*/ 0 h 144"/>
                  <a:gd name="T38" fmla="*/ 37 w 288"/>
                  <a:gd name="T39" fmla="*/ 12 h 144"/>
                  <a:gd name="T40" fmla="*/ 37 w 288"/>
                  <a:gd name="T41" fmla="*/ 16 h 144"/>
                  <a:gd name="T42" fmla="*/ 43 w 288"/>
                  <a:gd name="T43" fmla="*/ 12 h 144"/>
                  <a:gd name="T44" fmla="*/ 40 w 288"/>
                  <a:gd name="T45" fmla="*/ 16 h 144"/>
                  <a:gd name="T46" fmla="*/ 47 w 288"/>
                  <a:gd name="T47" fmla="*/ 14 h 144"/>
                  <a:gd name="T48" fmla="*/ 58 w 288"/>
                  <a:gd name="T49" fmla="*/ 20 h 144"/>
                  <a:gd name="T50" fmla="*/ 71 w 288"/>
                  <a:gd name="T51" fmla="*/ 22 h 144"/>
                  <a:gd name="T52" fmla="*/ 81 w 288"/>
                  <a:gd name="T53" fmla="*/ 16 h 144"/>
                  <a:gd name="T54" fmla="*/ 103 w 288"/>
                  <a:gd name="T55" fmla="*/ 12 h 144"/>
                  <a:gd name="T56" fmla="*/ 105 w 288"/>
                  <a:gd name="T57" fmla="*/ 18 h 144"/>
                  <a:gd name="T58" fmla="*/ 119 w 288"/>
                  <a:gd name="T59" fmla="*/ 18 h 144"/>
                  <a:gd name="T60" fmla="*/ 119 w 288"/>
                  <a:gd name="T61" fmla="*/ 22 h 144"/>
                  <a:gd name="T62" fmla="*/ 127 w 288"/>
                  <a:gd name="T63" fmla="*/ 27 h 144"/>
                  <a:gd name="T64" fmla="*/ 127 w 288"/>
                  <a:gd name="T65" fmla="*/ 29 h 1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8"/>
                  <a:gd name="T100" fmla="*/ 0 h 144"/>
                  <a:gd name="T101" fmla="*/ 288 w 288"/>
                  <a:gd name="T102" fmla="*/ 144 h 1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8" h="144">
                    <a:moveTo>
                      <a:pt x="288" y="72"/>
                    </a:moveTo>
                    <a:lnTo>
                      <a:pt x="258" y="72"/>
                    </a:lnTo>
                    <a:lnTo>
                      <a:pt x="252" y="84"/>
                    </a:lnTo>
                    <a:lnTo>
                      <a:pt x="216" y="72"/>
                    </a:lnTo>
                    <a:lnTo>
                      <a:pt x="186" y="90"/>
                    </a:lnTo>
                    <a:lnTo>
                      <a:pt x="174" y="108"/>
                    </a:lnTo>
                    <a:lnTo>
                      <a:pt x="174" y="90"/>
                    </a:lnTo>
                    <a:lnTo>
                      <a:pt x="156" y="108"/>
                    </a:lnTo>
                    <a:lnTo>
                      <a:pt x="156" y="90"/>
                    </a:lnTo>
                    <a:lnTo>
                      <a:pt x="132" y="144"/>
                    </a:lnTo>
                    <a:lnTo>
                      <a:pt x="120" y="144"/>
                    </a:lnTo>
                    <a:lnTo>
                      <a:pt x="126" y="132"/>
                    </a:lnTo>
                    <a:lnTo>
                      <a:pt x="114" y="132"/>
                    </a:lnTo>
                    <a:lnTo>
                      <a:pt x="120" y="108"/>
                    </a:lnTo>
                    <a:lnTo>
                      <a:pt x="102" y="96"/>
                    </a:lnTo>
                    <a:lnTo>
                      <a:pt x="12" y="78"/>
                    </a:lnTo>
                    <a:lnTo>
                      <a:pt x="0" y="66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84" y="30"/>
                    </a:lnTo>
                    <a:lnTo>
                      <a:pt x="84" y="42"/>
                    </a:lnTo>
                    <a:lnTo>
                      <a:pt x="96" y="30"/>
                    </a:lnTo>
                    <a:lnTo>
                      <a:pt x="90" y="42"/>
                    </a:lnTo>
                    <a:lnTo>
                      <a:pt x="108" y="36"/>
                    </a:lnTo>
                    <a:lnTo>
                      <a:pt x="132" y="54"/>
                    </a:lnTo>
                    <a:lnTo>
                      <a:pt x="162" y="60"/>
                    </a:lnTo>
                    <a:lnTo>
                      <a:pt x="186" y="42"/>
                    </a:lnTo>
                    <a:lnTo>
                      <a:pt x="234" y="30"/>
                    </a:lnTo>
                    <a:lnTo>
                      <a:pt x="240" y="48"/>
                    </a:lnTo>
                    <a:lnTo>
                      <a:pt x="270" y="48"/>
                    </a:lnTo>
                    <a:lnTo>
                      <a:pt x="270" y="60"/>
                    </a:lnTo>
                    <a:lnTo>
                      <a:pt x="288" y="72"/>
                    </a:lnTo>
                    <a:lnTo>
                      <a:pt x="288" y="7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89" name="Freeform 68"/>
              <p:cNvSpPr>
                <a:spLocks noChangeAspect="1"/>
              </p:cNvSpPr>
              <p:nvPr/>
            </p:nvSpPr>
            <p:spPr bwMode="auto">
              <a:xfrm>
                <a:off x="1494" y="1040"/>
                <a:ext cx="251" cy="269"/>
              </a:xfrm>
              <a:custGeom>
                <a:avLst/>
                <a:gdLst>
                  <a:gd name="T0" fmla="*/ 119 w 330"/>
                  <a:gd name="T1" fmla="*/ 139 h 372"/>
                  <a:gd name="T2" fmla="*/ 13 w 330"/>
                  <a:gd name="T3" fmla="*/ 141 h 372"/>
                  <a:gd name="T4" fmla="*/ 13 w 330"/>
                  <a:gd name="T5" fmla="*/ 98 h 372"/>
                  <a:gd name="T6" fmla="*/ 5 w 330"/>
                  <a:gd name="T7" fmla="*/ 88 h 372"/>
                  <a:gd name="T8" fmla="*/ 11 w 330"/>
                  <a:gd name="T9" fmla="*/ 82 h 372"/>
                  <a:gd name="T10" fmla="*/ 0 w 330"/>
                  <a:gd name="T11" fmla="*/ 9 h 372"/>
                  <a:gd name="T12" fmla="*/ 37 w 330"/>
                  <a:gd name="T13" fmla="*/ 9 h 372"/>
                  <a:gd name="T14" fmla="*/ 37 w 330"/>
                  <a:gd name="T15" fmla="*/ 0 h 372"/>
                  <a:gd name="T16" fmla="*/ 43 w 330"/>
                  <a:gd name="T17" fmla="*/ 0 h 372"/>
                  <a:gd name="T18" fmla="*/ 47 w 330"/>
                  <a:gd name="T19" fmla="*/ 14 h 372"/>
                  <a:gd name="T20" fmla="*/ 64 w 330"/>
                  <a:gd name="T21" fmla="*/ 18 h 372"/>
                  <a:gd name="T22" fmla="*/ 64 w 330"/>
                  <a:gd name="T23" fmla="*/ 20 h 372"/>
                  <a:gd name="T24" fmla="*/ 79 w 330"/>
                  <a:gd name="T25" fmla="*/ 18 h 372"/>
                  <a:gd name="T26" fmla="*/ 87 w 330"/>
                  <a:gd name="T27" fmla="*/ 18 h 372"/>
                  <a:gd name="T28" fmla="*/ 84 w 330"/>
                  <a:gd name="T29" fmla="*/ 20 h 372"/>
                  <a:gd name="T30" fmla="*/ 87 w 330"/>
                  <a:gd name="T31" fmla="*/ 20 h 372"/>
                  <a:gd name="T32" fmla="*/ 90 w 330"/>
                  <a:gd name="T33" fmla="*/ 27 h 372"/>
                  <a:gd name="T34" fmla="*/ 98 w 330"/>
                  <a:gd name="T35" fmla="*/ 22 h 372"/>
                  <a:gd name="T36" fmla="*/ 106 w 330"/>
                  <a:gd name="T37" fmla="*/ 29 h 372"/>
                  <a:gd name="T38" fmla="*/ 119 w 330"/>
                  <a:gd name="T39" fmla="*/ 25 h 372"/>
                  <a:gd name="T40" fmla="*/ 122 w 330"/>
                  <a:gd name="T41" fmla="*/ 27 h 372"/>
                  <a:gd name="T42" fmla="*/ 145 w 330"/>
                  <a:gd name="T43" fmla="*/ 29 h 372"/>
                  <a:gd name="T44" fmla="*/ 122 w 330"/>
                  <a:gd name="T45" fmla="*/ 40 h 372"/>
                  <a:gd name="T46" fmla="*/ 98 w 330"/>
                  <a:gd name="T47" fmla="*/ 61 h 372"/>
                  <a:gd name="T48" fmla="*/ 95 w 330"/>
                  <a:gd name="T49" fmla="*/ 63 h 372"/>
                  <a:gd name="T50" fmla="*/ 95 w 330"/>
                  <a:gd name="T51" fmla="*/ 77 h 372"/>
                  <a:gd name="T52" fmla="*/ 87 w 330"/>
                  <a:gd name="T53" fmla="*/ 82 h 372"/>
                  <a:gd name="T54" fmla="*/ 81 w 330"/>
                  <a:gd name="T55" fmla="*/ 88 h 372"/>
                  <a:gd name="T56" fmla="*/ 87 w 330"/>
                  <a:gd name="T57" fmla="*/ 93 h 372"/>
                  <a:gd name="T58" fmla="*/ 87 w 330"/>
                  <a:gd name="T59" fmla="*/ 108 h 372"/>
                  <a:gd name="T60" fmla="*/ 116 w 330"/>
                  <a:gd name="T61" fmla="*/ 127 h 372"/>
                  <a:gd name="T62" fmla="*/ 119 w 330"/>
                  <a:gd name="T63" fmla="*/ 139 h 37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0"/>
                  <a:gd name="T97" fmla="*/ 0 h 372"/>
                  <a:gd name="T98" fmla="*/ 330 w 330"/>
                  <a:gd name="T99" fmla="*/ 372 h 37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0" h="372">
                    <a:moveTo>
                      <a:pt x="270" y="366"/>
                    </a:moveTo>
                    <a:lnTo>
                      <a:pt x="30" y="372"/>
                    </a:lnTo>
                    <a:lnTo>
                      <a:pt x="30" y="258"/>
                    </a:lnTo>
                    <a:lnTo>
                      <a:pt x="12" y="234"/>
                    </a:lnTo>
                    <a:lnTo>
                      <a:pt x="24" y="216"/>
                    </a:lnTo>
                    <a:lnTo>
                      <a:pt x="0" y="24"/>
                    </a:lnTo>
                    <a:lnTo>
                      <a:pt x="84" y="24"/>
                    </a:lnTo>
                    <a:lnTo>
                      <a:pt x="84" y="0"/>
                    </a:lnTo>
                    <a:lnTo>
                      <a:pt x="96" y="0"/>
                    </a:lnTo>
                    <a:lnTo>
                      <a:pt x="108" y="36"/>
                    </a:lnTo>
                    <a:lnTo>
                      <a:pt x="144" y="48"/>
                    </a:lnTo>
                    <a:lnTo>
                      <a:pt x="144" y="54"/>
                    </a:lnTo>
                    <a:lnTo>
                      <a:pt x="180" y="48"/>
                    </a:lnTo>
                    <a:lnTo>
                      <a:pt x="198" y="48"/>
                    </a:lnTo>
                    <a:lnTo>
                      <a:pt x="192" y="54"/>
                    </a:lnTo>
                    <a:lnTo>
                      <a:pt x="198" y="54"/>
                    </a:lnTo>
                    <a:lnTo>
                      <a:pt x="204" y="72"/>
                    </a:lnTo>
                    <a:lnTo>
                      <a:pt x="222" y="60"/>
                    </a:lnTo>
                    <a:lnTo>
                      <a:pt x="240" y="78"/>
                    </a:lnTo>
                    <a:lnTo>
                      <a:pt x="270" y="66"/>
                    </a:lnTo>
                    <a:lnTo>
                      <a:pt x="276" y="72"/>
                    </a:lnTo>
                    <a:lnTo>
                      <a:pt x="330" y="78"/>
                    </a:lnTo>
                    <a:lnTo>
                      <a:pt x="276" y="108"/>
                    </a:lnTo>
                    <a:lnTo>
                      <a:pt x="222" y="162"/>
                    </a:lnTo>
                    <a:lnTo>
                      <a:pt x="216" y="168"/>
                    </a:lnTo>
                    <a:lnTo>
                      <a:pt x="216" y="204"/>
                    </a:lnTo>
                    <a:lnTo>
                      <a:pt x="198" y="216"/>
                    </a:lnTo>
                    <a:lnTo>
                      <a:pt x="186" y="234"/>
                    </a:lnTo>
                    <a:lnTo>
                      <a:pt x="198" y="246"/>
                    </a:lnTo>
                    <a:lnTo>
                      <a:pt x="198" y="288"/>
                    </a:lnTo>
                    <a:lnTo>
                      <a:pt x="264" y="336"/>
                    </a:lnTo>
                    <a:lnTo>
                      <a:pt x="270" y="366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90" name="Freeform 69"/>
              <p:cNvSpPr>
                <a:spLocks noChangeAspect="1"/>
              </p:cNvSpPr>
              <p:nvPr/>
            </p:nvSpPr>
            <p:spPr bwMode="auto">
              <a:xfrm>
                <a:off x="1494" y="1040"/>
                <a:ext cx="251" cy="269"/>
              </a:xfrm>
              <a:custGeom>
                <a:avLst/>
                <a:gdLst>
                  <a:gd name="T0" fmla="*/ 119 w 330"/>
                  <a:gd name="T1" fmla="*/ 139 h 372"/>
                  <a:gd name="T2" fmla="*/ 13 w 330"/>
                  <a:gd name="T3" fmla="*/ 141 h 372"/>
                  <a:gd name="T4" fmla="*/ 13 w 330"/>
                  <a:gd name="T5" fmla="*/ 98 h 372"/>
                  <a:gd name="T6" fmla="*/ 5 w 330"/>
                  <a:gd name="T7" fmla="*/ 88 h 372"/>
                  <a:gd name="T8" fmla="*/ 11 w 330"/>
                  <a:gd name="T9" fmla="*/ 82 h 372"/>
                  <a:gd name="T10" fmla="*/ 0 w 330"/>
                  <a:gd name="T11" fmla="*/ 9 h 372"/>
                  <a:gd name="T12" fmla="*/ 37 w 330"/>
                  <a:gd name="T13" fmla="*/ 9 h 372"/>
                  <a:gd name="T14" fmla="*/ 37 w 330"/>
                  <a:gd name="T15" fmla="*/ 0 h 372"/>
                  <a:gd name="T16" fmla="*/ 43 w 330"/>
                  <a:gd name="T17" fmla="*/ 0 h 372"/>
                  <a:gd name="T18" fmla="*/ 47 w 330"/>
                  <a:gd name="T19" fmla="*/ 14 h 372"/>
                  <a:gd name="T20" fmla="*/ 64 w 330"/>
                  <a:gd name="T21" fmla="*/ 18 h 372"/>
                  <a:gd name="T22" fmla="*/ 64 w 330"/>
                  <a:gd name="T23" fmla="*/ 20 h 372"/>
                  <a:gd name="T24" fmla="*/ 79 w 330"/>
                  <a:gd name="T25" fmla="*/ 18 h 372"/>
                  <a:gd name="T26" fmla="*/ 87 w 330"/>
                  <a:gd name="T27" fmla="*/ 18 h 372"/>
                  <a:gd name="T28" fmla="*/ 84 w 330"/>
                  <a:gd name="T29" fmla="*/ 20 h 372"/>
                  <a:gd name="T30" fmla="*/ 87 w 330"/>
                  <a:gd name="T31" fmla="*/ 20 h 372"/>
                  <a:gd name="T32" fmla="*/ 90 w 330"/>
                  <a:gd name="T33" fmla="*/ 27 h 372"/>
                  <a:gd name="T34" fmla="*/ 98 w 330"/>
                  <a:gd name="T35" fmla="*/ 22 h 372"/>
                  <a:gd name="T36" fmla="*/ 106 w 330"/>
                  <a:gd name="T37" fmla="*/ 29 h 372"/>
                  <a:gd name="T38" fmla="*/ 119 w 330"/>
                  <a:gd name="T39" fmla="*/ 25 h 372"/>
                  <a:gd name="T40" fmla="*/ 122 w 330"/>
                  <a:gd name="T41" fmla="*/ 27 h 372"/>
                  <a:gd name="T42" fmla="*/ 145 w 330"/>
                  <a:gd name="T43" fmla="*/ 29 h 372"/>
                  <a:gd name="T44" fmla="*/ 122 w 330"/>
                  <a:gd name="T45" fmla="*/ 40 h 372"/>
                  <a:gd name="T46" fmla="*/ 98 w 330"/>
                  <a:gd name="T47" fmla="*/ 61 h 372"/>
                  <a:gd name="T48" fmla="*/ 95 w 330"/>
                  <a:gd name="T49" fmla="*/ 63 h 372"/>
                  <a:gd name="T50" fmla="*/ 95 w 330"/>
                  <a:gd name="T51" fmla="*/ 77 h 372"/>
                  <a:gd name="T52" fmla="*/ 87 w 330"/>
                  <a:gd name="T53" fmla="*/ 82 h 372"/>
                  <a:gd name="T54" fmla="*/ 81 w 330"/>
                  <a:gd name="T55" fmla="*/ 88 h 372"/>
                  <a:gd name="T56" fmla="*/ 87 w 330"/>
                  <a:gd name="T57" fmla="*/ 93 h 372"/>
                  <a:gd name="T58" fmla="*/ 87 w 330"/>
                  <a:gd name="T59" fmla="*/ 108 h 372"/>
                  <a:gd name="T60" fmla="*/ 116 w 330"/>
                  <a:gd name="T61" fmla="*/ 127 h 372"/>
                  <a:gd name="T62" fmla="*/ 119 w 330"/>
                  <a:gd name="T63" fmla="*/ 139 h 372"/>
                  <a:gd name="T64" fmla="*/ 119 w 330"/>
                  <a:gd name="T65" fmla="*/ 141 h 3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0"/>
                  <a:gd name="T100" fmla="*/ 0 h 372"/>
                  <a:gd name="T101" fmla="*/ 330 w 330"/>
                  <a:gd name="T102" fmla="*/ 372 h 3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0" h="372">
                    <a:moveTo>
                      <a:pt x="270" y="366"/>
                    </a:moveTo>
                    <a:lnTo>
                      <a:pt x="30" y="372"/>
                    </a:lnTo>
                    <a:lnTo>
                      <a:pt x="30" y="258"/>
                    </a:lnTo>
                    <a:lnTo>
                      <a:pt x="12" y="234"/>
                    </a:lnTo>
                    <a:lnTo>
                      <a:pt x="24" y="216"/>
                    </a:lnTo>
                    <a:lnTo>
                      <a:pt x="0" y="24"/>
                    </a:lnTo>
                    <a:lnTo>
                      <a:pt x="84" y="24"/>
                    </a:lnTo>
                    <a:lnTo>
                      <a:pt x="84" y="0"/>
                    </a:lnTo>
                    <a:lnTo>
                      <a:pt x="96" y="0"/>
                    </a:lnTo>
                    <a:lnTo>
                      <a:pt x="108" y="36"/>
                    </a:lnTo>
                    <a:lnTo>
                      <a:pt x="144" y="48"/>
                    </a:lnTo>
                    <a:lnTo>
                      <a:pt x="144" y="54"/>
                    </a:lnTo>
                    <a:lnTo>
                      <a:pt x="180" y="48"/>
                    </a:lnTo>
                    <a:lnTo>
                      <a:pt x="198" y="48"/>
                    </a:lnTo>
                    <a:lnTo>
                      <a:pt x="192" y="54"/>
                    </a:lnTo>
                    <a:lnTo>
                      <a:pt x="198" y="54"/>
                    </a:lnTo>
                    <a:lnTo>
                      <a:pt x="204" y="72"/>
                    </a:lnTo>
                    <a:lnTo>
                      <a:pt x="222" y="60"/>
                    </a:lnTo>
                    <a:lnTo>
                      <a:pt x="240" y="78"/>
                    </a:lnTo>
                    <a:lnTo>
                      <a:pt x="270" y="66"/>
                    </a:lnTo>
                    <a:lnTo>
                      <a:pt x="276" y="72"/>
                    </a:lnTo>
                    <a:lnTo>
                      <a:pt x="330" y="78"/>
                    </a:lnTo>
                    <a:lnTo>
                      <a:pt x="276" y="108"/>
                    </a:lnTo>
                    <a:lnTo>
                      <a:pt x="222" y="162"/>
                    </a:lnTo>
                    <a:lnTo>
                      <a:pt x="216" y="168"/>
                    </a:lnTo>
                    <a:lnTo>
                      <a:pt x="216" y="204"/>
                    </a:lnTo>
                    <a:lnTo>
                      <a:pt x="198" y="216"/>
                    </a:lnTo>
                    <a:lnTo>
                      <a:pt x="186" y="234"/>
                    </a:lnTo>
                    <a:lnTo>
                      <a:pt x="198" y="246"/>
                    </a:lnTo>
                    <a:lnTo>
                      <a:pt x="198" y="288"/>
                    </a:lnTo>
                    <a:lnTo>
                      <a:pt x="264" y="336"/>
                    </a:lnTo>
                    <a:lnTo>
                      <a:pt x="270" y="366"/>
                    </a:lnTo>
                    <a:lnTo>
                      <a:pt x="270" y="37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91" name="Freeform 70"/>
              <p:cNvSpPr>
                <a:spLocks noChangeAspect="1"/>
              </p:cNvSpPr>
              <p:nvPr/>
            </p:nvSpPr>
            <p:spPr bwMode="auto">
              <a:xfrm>
                <a:off x="1713" y="1690"/>
                <a:ext cx="138" cy="229"/>
              </a:xfrm>
              <a:custGeom>
                <a:avLst/>
                <a:gdLst>
                  <a:gd name="T0" fmla="*/ 81 w 180"/>
                  <a:gd name="T1" fmla="*/ 110 h 318"/>
                  <a:gd name="T2" fmla="*/ 57 w 180"/>
                  <a:gd name="T3" fmla="*/ 112 h 318"/>
                  <a:gd name="T4" fmla="*/ 54 w 180"/>
                  <a:gd name="T5" fmla="*/ 119 h 318"/>
                  <a:gd name="T6" fmla="*/ 51 w 180"/>
                  <a:gd name="T7" fmla="*/ 117 h 318"/>
                  <a:gd name="T8" fmla="*/ 46 w 180"/>
                  <a:gd name="T9" fmla="*/ 107 h 318"/>
                  <a:gd name="T10" fmla="*/ 46 w 180"/>
                  <a:gd name="T11" fmla="*/ 99 h 318"/>
                  <a:gd name="T12" fmla="*/ 0 w 180"/>
                  <a:gd name="T13" fmla="*/ 101 h 318"/>
                  <a:gd name="T14" fmla="*/ 3 w 180"/>
                  <a:gd name="T15" fmla="*/ 85 h 318"/>
                  <a:gd name="T16" fmla="*/ 14 w 180"/>
                  <a:gd name="T17" fmla="*/ 71 h 318"/>
                  <a:gd name="T18" fmla="*/ 11 w 180"/>
                  <a:gd name="T19" fmla="*/ 71 h 318"/>
                  <a:gd name="T20" fmla="*/ 16 w 180"/>
                  <a:gd name="T21" fmla="*/ 68 h 318"/>
                  <a:gd name="T22" fmla="*/ 11 w 180"/>
                  <a:gd name="T23" fmla="*/ 65 h 318"/>
                  <a:gd name="T24" fmla="*/ 14 w 180"/>
                  <a:gd name="T25" fmla="*/ 60 h 318"/>
                  <a:gd name="T26" fmla="*/ 11 w 180"/>
                  <a:gd name="T27" fmla="*/ 63 h 318"/>
                  <a:gd name="T28" fmla="*/ 11 w 180"/>
                  <a:gd name="T29" fmla="*/ 54 h 318"/>
                  <a:gd name="T30" fmla="*/ 8 w 180"/>
                  <a:gd name="T31" fmla="*/ 54 h 318"/>
                  <a:gd name="T32" fmla="*/ 8 w 180"/>
                  <a:gd name="T33" fmla="*/ 51 h 318"/>
                  <a:gd name="T34" fmla="*/ 11 w 180"/>
                  <a:gd name="T35" fmla="*/ 48 h 318"/>
                  <a:gd name="T36" fmla="*/ 8 w 180"/>
                  <a:gd name="T37" fmla="*/ 45 h 318"/>
                  <a:gd name="T38" fmla="*/ 11 w 180"/>
                  <a:gd name="T39" fmla="*/ 42 h 318"/>
                  <a:gd name="T40" fmla="*/ 5 w 180"/>
                  <a:gd name="T41" fmla="*/ 42 h 318"/>
                  <a:gd name="T42" fmla="*/ 5 w 180"/>
                  <a:gd name="T43" fmla="*/ 36 h 318"/>
                  <a:gd name="T44" fmla="*/ 11 w 180"/>
                  <a:gd name="T45" fmla="*/ 36 h 318"/>
                  <a:gd name="T46" fmla="*/ 8 w 180"/>
                  <a:gd name="T47" fmla="*/ 29 h 318"/>
                  <a:gd name="T48" fmla="*/ 21 w 180"/>
                  <a:gd name="T49" fmla="*/ 18 h 318"/>
                  <a:gd name="T50" fmla="*/ 21 w 180"/>
                  <a:gd name="T51" fmla="*/ 9 h 318"/>
                  <a:gd name="T52" fmla="*/ 27 w 180"/>
                  <a:gd name="T53" fmla="*/ 4 h 318"/>
                  <a:gd name="T54" fmla="*/ 76 w 180"/>
                  <a:gd name="T55" fmla="*/ 0 h 318"/>
                  <a:gd name="T56" fmla="*/ 76 w 180"/>
                  <a:gd name="T57" fmla="*/ 76 h 318"/>
                  <a:gd name="T58" fmla="*/ 81 w 180"/>
                  <a:gd name="T59" fmla="*/ 103 h 318"/>
                  <a:gd name="T60" fmla="*/ 81 w 180"/>
                  <a:gd name="T61" fmla="*/ 110 h 31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80"/>
                  <a:gd name="T94" fmla="*/ 0 h 318"/>
                  <a:gd name="T95" fmla="*/ 180 w 180"/>
                  <a:gd name="T96" fmla="*/ 318 h 31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80" h="318">
                    <a:moveTo>
                      <a:pt x="180" y="294"/>
                    </a:moveTo>
                    <a:lnTo>
                      <a:pt x="126" y="300"/>
                    </a:lnTo>
                    <a:lnTo>
                      <a:pt x="120" y="318"/>
                    </a:lnTo>
                    <a:lnTo>
                      <a:pt x="114" y="312"/>
                    </a:lnTo>
                    <a:lnTo>
                      <a:pt x="102" y="288"/>
                    </a:lnTo>
                    <a:lnTo>
                      <a:pt x="102" y="264"/>
                    </a:lnTo>
                    <a:lnTo>
                      <a:pt x="0" y="270"/>
                    </a:lnTo>
                    <a:lnTo>
                      <a:pt x="6" y="228"/>
                    </a:lnTo>
                    <a:lnTo>
                      <a:pt x="30" y="192"/>
                    </a:lnTo>
                    <a:lnTo>
                      <a:pt x="24" y="192"/>
                    </a:lnTo>
                    <a:lnTo>
                      <a:pt x="36" y="180"/>
                    </a:lnTo>
                    <a:lnTo>
                      <a:pt x="24" y="174"/>
                    </a:lnTo>
                    <a:lnTo>
                      <a:pt x="30" y="162"/>
                    </a:lnTo>
                    <a:lnTo>
                      <a:pt x="24" y="168"/>
                    </a:lnTo>
                    <a:lnTo>
                      <a:pt x="24" y="144"/>
                    </a:lnTo>
                    <a:lnTo>
                      <a:pt x="18" y="144"/>
                    </a:lnTo>
                    <a:lnTo>
                      <a:pt x="18" y="138"/>
                    </a:lnTo>
                    <a:lnTo>
                      <a:pt x="24" y="126"/>
                    </a:lnTo>
                    <a:lnTo>
                      <a:pt x="18" y="120"/>
                    </a:lnTo>
                    <a:lnTo>
                      <a:pt x="24" y="114"/>
                    </a:lnTo>
                    <a:lnTo>
                      <a:pt x="12" y="114"/>
                    </a:lnTo>
                    <a:lnTo>
                      <a:pt x="12" y="96"/>
                    </a:lnTo>
                    <a:lnTo>
                      <a:pt x="24" y="96"/>
                    </a:lnTo>
                    <a:lnTo>
                      <a:pt x="18" y="78"/>
                    </a:lnTo>
                    <a:lnTo>
                      <a:pt x="48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168" y="0"/>
                    </a:lnTo>
                    <a:lnTo>
                      <a:pt x="168" y="204"/>
                    </a:lnTo>
                    <a:lnTo>
                      <a:pt x="180" y="276"/>
                    </a:lnTo>
                    <a:lnTo>
                      <a:pt x="180" y="294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92" name="Freeform 71"/>
              <p:cNvSpPr>
                <a:spLocks noChangeAspect="1"/>
              </p:cNvSpPr>
              <p:nvPr/>
            </p:nvSpPr>
            <p:spPr bwMode="auto">
              <a:xfrm>
                <a:off x="1713" y="1690"/>
                <a:ext cx="138" cy="229"/>
              </a:xfrm>
              <a:custGeom>
                <a:avLst/>
                <a:gdLst>
                  <a:gd name="T0" fmla="*/ 81 w 180"/>
                  <a:gd name="T1" fmla="*/ 110 h 318"/>
                  <a:gd name="T2" fmla="*/ 57 w 180"/>
                  <a:gd name="T3" fmla="*/ 112 h 318"/>
                  <a:gd name="T4" fmla="*/ 54 w 180"/>
                  <a:gd name="T5" fmla="*/ 119 h 318"/>
                  <a:gd name="T6" fmla="*/ 51 w 180"/>
                  <a:gd name="T7" fmla="*/ 117 h 318"/>
                  <a:gd name="T8" fmla="*/ 46 w 180"/>
                  <a:gd name="T9" fmla="*/ 107 h 318"/>
                  <a:gd name="T10" fmla="*/ 46 w 180"/>
                  <a:gd name="T11" fmla="*/ 99 h 318"/>
                  <a:gd name="T12" fmla="*/ 0 w 180"/>
                  <a:gd name="T13" fmla="*/ 101 h 318"/>
                  <a:gd name="T14" fmla="*/ 3 w 180"/>
                  <a:gd name="T15" fmla="*/ 85 h 318"/>
                  <a:gd name="T16" fmla="*/ 14 w 180"/>
                  <a:gd name="T17" fmla="*/ 71 h 318"/>
                  <a:gd name="T18" fmla="*/ 11 w 180"/>
                  <a:gd name="T19" fmla="*/ 71 h 318"/>
                  <a:gd name="T20" fmla="*/ 16 w 180"/>
                  <a:gd name="T21" fmla="*/ 68 h 318"/>
                  <a:gd name="T22" fmla="*/ 11 w 180"/>
                  <a:gd name="T23" fmla="*/ 65 h 318"/>
                  <a:gd name="T24" fmla="*/ 14 w 180"/>
                  <a:gd name="T25" fmla="*/ 60 h 318"/>
                  <a:gd name="T26" fmla="*/ 11 w 180"/>
                  <a:gd name="T27" fmla="*/ 63 h 318"/>
                  <a:gd name="T28" fmla="*/ 11 w 180"/>
                  <a:gd name="T29" fmla="*/ 54 h 318"/>
                  <a:gd name="T30" fmla="*/ 8 w 180"/>
                  <a:gd name="T31" fmla="*/ 54 h 318"/>
                  <a:gd name="T32" fmla="*/ 8 w 180"/>
                  <a:gd name="T33" fmla="*/ 51 h 318"/>
                  <a:gd name="T34" fmla="*/ 11 w 180"/>
                  <a:gd name="T35" fmla="*/ 48 h 318"/>
                  <a:gd name="T36" fmla="*/ 8 w 180"/>
                  <a:gd name="T37" fmla="*/ 45 h 318"/>
                  <a:gd name="T38" fmla="*/ 11 w 180"/>
                  <a:gd name="T39" fmla="*/ 42 h 318"/>
                  <a:gd name="T40" fmla="*/ 5 w 180"/>
                  <a:gd name="T41" fmla="*/ 42 h 318"/>
                  <a:gd name="T42" fmla="*/ 5 w 180"/>
                  <a:gd name="T43" fmla="*/ 36 h 318"/>
                  <a:gd name="T44" fmla="*/ 11 w 180"/>
                  <a:gd name="T45" fmla="*/ 36 h 318"/>
                  <a:gd name="T46" fmla="*/ 8 w 180"/>
                  <a:gd name="T47" fmla="*/ 29 h 318"/>
                  <a:gd name="T48" fmla="*/ 21 w 180"/>
                  <a:gd name="T49" fmla="*/ 18 h 318"/>
                  <a:gd name="T50" fmla="*/ 21 w 180"/>
                  <a:gd name="T51" fmla="*/ 9 h 318"/>
                  <a:gd name="T52" fmla="*/ 27 w 180"/>
                  <a:gd name="T53" fmla="*/ 4 h 318"/>
                  <a:gd name="T54" fmla="*/ 76 w 180"/>
                  <a:gd name="T55" fmla="*/ 0 h 318"/>
                  <a:gd name="T56" fmla="*/ 76 w 180"/>
                  <a:gd name="T57" fmla="*/ 76 h 318"/>
                  <a:gd name="T58" fmla="*/ 81 w 180"/>
                  <a:gd name="T59" fmla="*/ 103 h 318"/>
                  <a:gd name="T60" fmla="*/ 81 w 180"/>
                  <a:gd name="T61" fmla="*/ 110 h 318"/>
                  <a:gd name="T62" fmla="*/ 81 w 180"/>
                  <a:gd name="T63" fmla="*/ 112 h 3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0"/>
                  <a:gd name="T97" fmla="*/ 0 h 318"/>
                  <a:gd name="T98" fmla="*/ 180 w 180"/>
                  <a:gd name="T99" fmla="*/ 318 h 3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0" h="318">
                    <a:moveTo>
                      <a:pt x="180" y="294"/>
                    </a:moveTo>
                    <a:lnTo>
                      <a:pt x="126" y="300"/>
                    </a:lnTo>
                    <a:lnTo>
                      <a:pt x="120" y="318"/>
                    </a:lnTo>
                    <a:lnTo>
                      <a:pt x="114" y="312"/>
                    </a:lnTo>
                    <a:lnTo>
                      <a:pt x="102" y="288"/>
                    </a:lnTo>
                    <a:lnTo>
                      <a:pt x="102" y="264"/>
                    </a:lnTo>
                    <a:lnTo>
                      <a:pt x="0" y="270"/>
                    </a:lnTo>
                    <a:lnTo>
                      <a:pt x="6" y="228"/>
                    </a:lnTo>
                    <a:lnTo>
                      <a:pt x="30" y="192"/>
                    </a:lnTo>
                    <a:lnTo>
                      <a:pt x="24" y="192"/>
                    </a:lnTo>
                    <a:lnTo>
                      <a:pt x="36" y="180"/>
                    </a:lnTo>
                    <a:lnTo>
                      <a:pt x="24" y="174"/>
                    </a:lnTo>
                    <a:lnTo>
                      <a:pt x="30" y="162"/>
                    </a:lnTo>
                    <a:lnTo>
                      <a:pt x="24" y="168"/>
                    </a:lnTo>
                    <a:lnTo>
                      <a:pt x="24" y="144"/>
                    </a:lnTo>
                    <a:lnTo>
                      <a:pt x="18" y="144"/>
                    </a:lnTo>
                    <a:lnTo>
                      <a:pt x="18" y="138"/>
                    </a:lnTo>
                    <a:lnTo>
                      <a:pt x="24" y="126"/>
                    </a:lnTo>
                    <a:lnTo>
                      <a:pt x="18" y="120"/>
                    </a:lnTo>
                    <a:lnTo>
                      <a:pt x="24" y="114"/>
                    </a:lnTo>
                    <a:lnTo>
                      <a:pt x="12" y="114"/>
                    </a:lnTo>
                    <a:lnTo>
                      <a:pt x="12" y="96"/>
                    </a:lnTo>
                    <a:lnTo>
                      <a:pt x="24" y="96"/>
                    </a:lnTo>
                    <a:lnTo>
                      <a:pt x="18" y="78"/>
                    </a:lnTo>
                    <a:lnTo>
                      <a:pt x="48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168" y="0"/>
                    </a:lnTo>
                    <a:lnTo>
                      <a:pt x="168" y="204"/>
                    </a:lnTo>
                    <a:lnTo>
                      <a:pt x="180" y="276"/>
                    </a:lnTo>
                    <a:lnTo>
                      <a:pt x="180" y="294"/>
                    </a:lnTo>
                    <a:lnTo>
                      <a:pt x="180" y="30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93" name="Freeform 72"/>
              <p:cNvSpPr>
                <a:spLocks noChangeAspect="1"/>
              </p:cNvSpPr>
              <p:nvPr/>
            </p:nvSpPr>
            <p:spPr bwMode="auto">
              <a:xfrm>
                <a:off x="1539" y="1439"/>
                <a:ext cx="257" cy="212"/>
              </a:xfrm>
              <a:custGeom>
                <a:avLst/>
                <a:gdLst>
                  <a:gd name="T0" fmla="*/ 140 w 336"/>
                  <a:gd name="T1" fmla="*/ 110 h 294"/>
                  <a:gd name="T2" fmla="*/ 123 w 336"/>
                  <a:gd name="T3" fmla="*/ 110 h 294"/>
                  <a:gd name="T4" fmla="*/ 132 w 336"/>
                  <a:gd name="T5" fmla="*/ 103 h 294"/>
                  <a:gd name="T6" fmla="*/ 129 w 336"/>
                  <a:gd name="T7" fmla="*/ 99 h 294"/>
                  <a:gd name="T8" fmla="*/ 27 w 336"/>
                  <a:gd name="T9" fmla="*/ 102 h 294"/>
                  <a:gd name="T10" fmla="*/ 27 w 336"/>
                  <a:gd name="T11" fmla="*/ 36 h 294"/>
                  <a:gd name="T12" fmla="*/ 14 w 336"/>
                  <a:gd name="T13" fmla="*/ 27 h 294"/>
                  <a:gd name="T14" fmla="*/ 18 w 336"/>
                  <a:gd name="T15" fmla="*/ 20 h 294"/>
                  <a:gd name="T16" fmla="*/ 11 w 336"/>
                  <a:gd name="T17" fmla="*/ 16 h 294"/>
                  <a:gd name="T18" fmla="*/ 0 w 336"/>
                  <a:gd name="T19" fmla="*/ 2 h 294"/>
                  <a:gd name="T20" fmla="*/ 88 w 336"/>
                  <a:gd name="T21" fmla="*/ 0 h 294"/>
                  <a:gd name="T22" fmla="*/ 94 w 336"/>
                  <a:gd name="T23" fmla="*/ 6 h 294"/>
                  <a:gd name="T24" fmla="*/ 94 w 336"/>
                  <a:gd name="T25" fmla="*/ 18 h 294"/>
                  <a:gd name="T26" fmla="*/ 99 w 336"/>
                  <a:gd name="T27" fmla="*/ 25 h 294"/>
                  <a:gd name="T28" fmla="*/ 110 w 336"/>
                  <a:gd name="T29" fmla="*/ 32 h 294"/>
                  <a:gd name="T30" fmla="*/ 113 w 336"/>
                  <a:gd name="T31" fmla="*/ 40 h 294"/>
                  <a:gd name="T32" fmla="*/ 119 w 336"/>
                  <a:gd name="T33" fmla="*/ 38 h 294"/>
                  <a:gd name="T34" fmla="*/ 126 w 336"/>
                  <a:gd name="T35" fmla="*/ 43 h 294"/>
                  <a:gd name="T36" fmla="*/ 121 w 336"/>
                  <a:gd name="T37" fmla="*/ 56 h 294"/>
                  <a:gd name="T38" fmla="*/ 142 w 336"/>
                  <a:gd name="T39" fmla="*/ 70 h 294"/>
                  <a:gd name="T40" fmla="*/ 142 w 336"/>
                  <a:gd name="T41" fmla="*/ 79 h 294"/>
                  <a:gd name="T42" fmla="*/ 151 w 336"/>
                  <a:gd name="T43" fmla="*/ 85 h 294"/>
                  <a:gd name="T44" fmla="*/ 151 w 336"/>
                  <a:gd name="T45" fmla="*/ 94 h 294"/>
                  <a:gd name="T46" fmla="*/ 148 w 336"/>
                  <a:gd name="T47" fmla="*/ 94 h 294"/>
                  <a:gd name="T48" fmla="*/ 145 w 336"/>
                  <a:gd name="T49" fmla="*/ 97 h 294"/>
                  <a:gd name="T50" fmla="*/ 142 w 336"/>
                  <a:gd name="T51" fmla="*/ 94 h 294"/>
                  <a:gd name="T52" fmla="*/ 140 w 336"/>
                  <a:gd name="T53" fmla="*/ 108 h 294"/>
                  <a:gd name="T54" fmla="*/ 140 w 336"/>
                  <a:gd name="T55" fmla="*/ 110 h 29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36"/>
                  <a:gd name="T85" fmla="*/ 0 h 294"/>
                  <a:gd name="T86" fmla="*/ 336 w 336"/>
                  <a:gd name="T87" fmla="*/ 294 h 29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36" h="294">
                    <a:moveTo>
                      <a:pt x="312" y="294"/>
                    </a:moveTo>
                    <a:lnTo>
                      <a:pt x="276" y="294"/>
                    </a:lnTo>
                    <a:lnTo>
                      <a:pt x="294" y="276"/>
                    </a:lnTo>
                    <a:lnTo>
                      <a:pt x="288" y="264"/>
                    </a:lnTo>
                    <a:lnTo>
                      <a:pt x="60" y="270"/>
                    </a:lnTo>
                    <a:lnTo>
                      <a:pt x="60" y="96"/>
                    </a:lnTo>
                    <a:lnTo>
                      <a:pt x="30" y="72"/>
                    </a:lnTo>
                    <a:lnTo>
                      <a:pt x="42" y="54"/>
                    </a:lnTo>
                    <a:lnTo>
                      <a:pt x="24" y="42"/>
                    </a:lnTo>
                    <a:lnTo>
                      <a:pt x="0" y="6"/>
                    </a:lnTo>
                    <a:lnTo>
                      <a:pt x="198" y="0"/>
                    </a:lnTo>
                    <a:lnTo>
                      <a:pt x="210" y="18"/>
                    </a:lnTo>
                    <a:lnTo>
                      <a:pt x="210" y="48"/>
                    </a:lnTo>
                    <a:lnTo>
                      <a:pt x="222" y="66"/>
                    </a:lnTo>
                    <a:lnTo>
                      <a:pt x="246" y="84"/>
                    </a:lnTo>
                    <a:lnTo>
                      <a:pt x="252" y="108"/>
                    </a:lnTo>
                    <a:lnTo>
                      <a:pt x="264" y="102"/>
                    </a:lnTo>
                    <a:lnTo>
                      <a:pt x="282" y="114"/>
                    </a:lnTo>
                    <a:lnTo>
                      <a:pt x="270" y="150"/>
                    </a:lnTo>
                    <a:lnTo>
                      <a:pt x="318" y="186"/>
                    </a:lnTo>
                    <a:lnTo>
                      <a:pt x="318" y="210"/>
                    </a:lnTo>
                    <a:lnTo>
                      <a:pt x="336" y="228"/>
                    </a:lnTo>
                    <a:lnTo>
                      <a:pt x="336" y="252"/>
                    </a:lnTo>
                    <a:lnTo>
                      <a:pt x="330" y="252"/>
                    </a:lnTo>
                    <a:lnTo>
                      <a:pt x="324" y="258"/>
                    </a:lnTo>
                    <a:lnTo>
                      <a:pt x="318" y="252"/>
                    </a:lnTo>
                    <a:lnTo>
                      <a:pt x="312" y="288"/>
                    </a:lnTo>
                    <a:lnTo>
                      <a:pt x="312" y="294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94" name="Freeform 73"/>
              <p:cNvSpPr>
                <a:spLocks noChangeAspect="1"/>
              </p:cNvSpPr>
              <p:nvPr/>
            </p:nvSpPr>
            <p:spPr bwMode="auto">
              <a:xfrm>
                <a:off x="1539" y="1439"/>
                <a:ext cx="257" cy="216"/>
              </a:xfrm>
              <a:custGeom>
                <a:avLst/>
                <a:gdLst>
                  <a:gd name="T0" fmla="*/ 140 w 336"/>
                  <a:gd name="T1" fmla="*/ 110 h 300"/>
                  <a:gd name="T2" fmla="*/ 123 w 336"/>
                  <a:gd name="T3" fmla="*/ 110 h 300"/>
                  <a:gd name="T4" fmla="*/ 132 w 336"/>
                  <a:gd name="T5" fmla="*/ 103 h 300"/>
                  <a:gd name="T6" fmla="*/ 129 w 336"/>
                  <a:gd name="T7" fmla="*/ 99 h 300"/>
                  <a:gd name="T8" fmla="*/ 27 w 336"/>
                  <a:gd name="T9" fmla="*/ 101 h 300"/>
                  <a:gd name="T10" fmla="*/ 27 w 336"/>
                  <a:gd name="T11" fmla="*/ 36 h 300"/>
                  <a:gd name="T12" fmla="*/ 14 w 336"/>
                  <a:gd name="T13" fmla="*/ 27 h 300"/>
                  <a:gd name="T14" fmla="*/ 18 w 336"/>
                  <a:gd name="T15" fmla="*/ 20 h 300"/>
                  <a:gd name="T16" fmla="*/ 11 w 336"/>
                  <a:gd name="T17" fmla="*/ 16 h 300"/>
                  <a:gd name="T18" fmla="*/ 0 w 336"/>
                  <a:gd name="T19" fmla="*/ 2 h 300"/>
                  <a:gd name="T20" fmla="*/ 88 w 336"/>
                  <a:gd name="T21" fmla="*/ 0 h 300"/>
                  <a:gd name="T22" fmla="*/ 94 w 336"/>
                  <a:gd name="T23" fmla="*/ 6 h 300"/>
                  <a:gd name="T24" fmla="*/ 94 w 336"/>
                  <a:gd name="T25" fmla="*/ 18 h 300"/>
                  <a:gd name="T26" fmla="*/ 99 w 336"/>
                  <a:gd name="T27" fmla="*/ 25 h 300"/>
                  <a:gd name="T28" fmla="*/ 110 w 336"/>
                  <a:gd name="T29" fmla="*/ 31 h 300"/>
                  <a:gd name="T30" fmla="*/ 113 w 336"/>
                  <a:gd name="T31" fmla="*/ 40 h 300"/>
                  <a:gd name="T32" fmla="*/ 119 w 336"/>
                  <a:gd name="T33" fmla="*/ 38 h 300"/>
                  <a:gd name="T34" fmla="*/ 126 w 336"/>
                  <a:gd name="T35" fmla="*/ 42 h 300"/>
                  <a:gd name="T36" fmla="*/ 121 w 336"/>
                  <a:gd name="T37" fmla="*/ 56 h 300"/>
                  <a:gd name="T38" fmla="*/ 142 w 336"/>
                  <a:gd name="T39" fmla="*/ 69 h 300"/>
                  <a:gd name="T40" fmla="*/ 142 w 336"/>
                  <a:gd name="T41" fmla="*/ 78 h 300"/>
                  <a:gd name="T42" fmla="*/ 151 w 336"/>
                  <a:gd name="T43" fmla="*/ 85 h 300"/>
                  <a:gd name="T44" fmla="*/ 151 w 336"/>
                  <a:gd name="T45" fmla="*/ 94 h 300"/>
                  <a:gd name="T46" fmla="*/ 148 w 336"/>
                  <a:gd name="T47" fmla="*/ 94 h 300"/>
                  <a:gd name="T48" fmla="*/ 145 w 336"/>
                  <a:gd name="T49" fmla="*/ 96 h 300"/>
                  <a:gd name="T50" fmla="*/ 142 w 336"/>
                  <a:gd name="T51" fmla="*/ 94 h 300"/>
                  <a:gd name="T52" fmla="*/ 140 w 336"/>
                  <a:gd name="T53" fmla="*/ 107 h 300"/>
                  <a:gd name="T54" fmla="*/ 140 w 336"/>
                  <a:gd name="T55" fmla="*/ 110 h 300"/>
                  <a:gd name="T56" fmla="*/ 140 w 336"/>
                  <a:gd name="T57" fmla="*/ 112 h 3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36"/>
                  <a:gd name="T88" fmla="*/ 0 h 300"/>
                  <a:gd name="T89" fmla="*/ 336 w 336"/>
                  <a:gd name="T90" fmla="*/ 300 h 30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36" h="300">
                    <a:moveTo>
                      <a:pt x="312" y="294"/>
                    </a:moveTo>
                    <a:lnTo>
                      <a:pt x="276" y="294"/>
                    </a:lnTo>
                    <a:lnTo>
                      <a:pt x="294" y="276"/>
                    </a:lnTo>
                    <a:lnTo>
                      <a:pt x="288" y="264"/>
                    </a:lnTo>
                    <a:lnTo>
                      <a:pt x="60" y="270"/>
                    </a:lnTo>
                    <a:lnTo>
                      <a:pt x="60" y="96"/>
                    </a:lnTo>
                    <a:lnTo>
                      <a:pt x="30" y="72"/>
                    </a:lnTo>
                    <a:lnTo>
                      <a:pt x="42" y="54"/>
                    </a:lnTo>
                    <a:lnTo>
                      <a:pt x="24" y="42"/>
                    </a:lnTo>
                    <a:lnTo>
                      <a:pt x="0" y="6"/>
                    </a:lnTo>
                    <a:lnTo>
                      <a:pt x="198" y="0"/>
                    </a:lnTo>
                    <a:lnTo>
                      <a:pt x="210" y="18"/>
                    </a:lnTo>
                    <a:lnTo>
                      <a:pt x="210" y="48"/>
                    </a:lnTo>
                    <a:lnTo>
                      <a:pt x="222" y="66"/>
                    </a:lnTo>
                    <a:lnTo>
                      <a:pt x="246" y="84"/>
                    </a:lnTo>
                    <a:lnTo>
                      <a:pt x="252" y="108"/>
                    </a:lnTo>
                    <a:lnTo>
                      <a:pt x="264" y="102"/>
                    </a:lnTo>
                    <a:lnTo>
                      <a:pt x="282" y="114"/>
                    </a:lnTo>
                    <a:lnTo>
                      <a:pt x="270" y="150"/>
                    </a:lnTo>
                    <a:lnTo>
                      <a:pt x="318" y="186"/>
                    </a:lnTo>
                    <a:lnTo>
                      <a:pt x="318" y="210"/>
                    </a:lnTo>
                    <a:lnTo>
                      <a:pt x="336" y="228"/>
                    </a:lnTo>
                    <a:lnTo>
                      <a:pt x="336" y="252"/>
                    </a:lnTo>
                    <a:lnTo>
                      <a:pt x="330" y="252"/>
                    </a:lnTo>
                    <a:lnTo>
                      <a:pt x="324" y="258"/>
                    </a:lnTo>
                    <a:lnTo>
                      <a:pt x="318" y="252"/>
                    </a:lnTo>
                    <a:lnTo>
                      <a:pt x="312" y="288"/>
                    </a:lnTo>
                    <a:lnTo>
                      <a:pt x="312" y="294"/>
                    </a:lnTo>
                    <a:lnTo>
                      <a:pt x="312" y="30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95" name="Freeform 74"/>
              <p:cNvSpPr>
                <a:spLocks noChangeAspect="1"/>
              </p:cNvSpPr>
              <p:nvPr/>
            </p:nvSpPr>
            <p:spPr bwMode="auto">
              <a:xfrm>
                <a:off x="871" y="993"/>
                <a:ext cx="398" cy="233"/>
              </a:xfrm>
              <a:custGeom>
                <a:avLst/>
                <a:gdLst>
                  <a:gd name="T0" fmla="*/ 223 w 522"/>
                  <a:gd name="T1" fmla="*/ 101 h 324"/>
                  <a:gd name="T2" fmla="*/ 221 w 522"/>
                  <a:gd name="T3" fmla="*/ 121 h 324"/>
                  <a:gd name="T4" fmla="*/ 82 w 522"/>
                  <a:gd name="T5" fmla="*/ 107 h 324"/>
                  <a:gd name="T6" fmla="*/ 79 w 522"/>
                  <a:gd name="T7" fmla="*/ 119 h 324"/>
                  <a:gd name="T8" fmla="*/ 75 w 522"/>
                  <a:gd name="T9" fmla="*/ 111 h 324"/>
                  <a:gd name="T10" fmla="*/ 72 w 522"/>
                  <a:gd name="T11" fmla="*/ 116 h 324"/>
                  <a:gd name="T12" fmla="*/ 56 w 522"/>
                  <a:gd name="T13" fmla="*/ 114 h 324"/>
                  <a:gd name="T14" fmla="*/ 53 w 522"/>
                  <a:gd name="T15" fmla="*/ 116 h 324"/>
                  <a:gd name="T16" fmla="*/ 45 w 522"/>
                  <a:gd name="T17" fmla="*/ 114 h 324"/>
                  <a:gd name="T18" fmla="*/ 43 w 522"/>
                  <a:gd name="T19" fmla="*/ 116 h 324"/>
                  <a:gd name="T20" fmla="*/ 40 w 522"/>
                  <a:gd name="T21" fmla="*/ 107 h 324"/>
                  <a:gd name="T22" fmla="*/ 34 w 522"/>
                  <a:gd name="T23" fmla="*/ 102 h 324"/>
                  <a:gd name="T24" fmla="*/ 29 w 522"/>
                  <a:gd name="T25" fmla="*/ 85 h 324"/>
                  <a:gd name="T26" fmla="*/ 27 w 522"/>
                  <a:gd name="T27" fmla="*/ 83 h 324"/>
                  <a:gd name="T28" fmla="*/ 18 w 522"/>
                  <a:gd name="T29" fmla="*/ 87 h 324"/>
                  <a:gd name="T30" fmla="*/ 16 w 522"/>
                  <a:gd name="T31" fmla="*/ 83 h 324"/>
                  <a:gd name="T32" fmla="*/ 27 w 522"/>
                  <a:gd name="T33" fmla="*/ 60 h 324"/>
                  <a:gd name="T34" fmla="*/ 16 w 522"/>
                  <a:gd name="T35" fmla="*/ 56 h 324"/>
                  <a:gd name="T36" fmla="*/ 11 w 522"/>
                  <a:gd name="T37" fmla="*/ 42 h 324"/>
                  <a:gd name="T38" fmla="*/ 3 w 522"/>
                  <a:gd name="T39" fmla="*/ 36 h 324"/>
                  <a:gd name="T40" fmla="*/ 5 w 522"/>
                  <a:gd name="T41" fmla="*/ 34 h 324"/>
                  <a:gd name="T42" fmla="*/ 0 w 522"/>
                  <a:gd name="T43" fmla="*/ 22 h 324"/>
                  <a:gd name="T44" fmla="*/ 5 w 522"/>
                  <a:gd name="T45" fmla="*/ 0 h 324"/>
                  <a:gd name="T46" fmla="*/ 125 w 522"/>
                  <a:gd name="T47" fmla="*/ 18 h 324"/>
                  <a:gd name="T48" fmla="*/ 231 w 522"/>
                  <a:gd name="T49" fmla="*/ 27 h 324"/>
                  <a:gd name="T50" fmla="*/ 226 w 522"/>
                  <a:gd name="T51" fmla="*/ 91 h 324"/>
                  <a:gd name="T52" fmla="*/ 223 w 522"/>
                  <a:gd name="T53" fmla="*/ 101 h 32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2"/>
                  <a:gd name="T82" fmla="*/ 0 h 324"/>
                  <a:gd name="T83" fmla="*/ 522 w 522"/>
                  <a:gd name="T84" fmla="*/ 324 h 32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2" h="324">
                    <a:moveTo>
                      <a:pt x="504" y="270"/>
                    </a:moveTo>
                    <a:lnTo>
                      <a:pt x="498" y="324"/>
                    </a:lnTo>
                    <a:lnTo>
                      <a:pt x="186" y="288"/>
                    </a:lnTo>
                    <a:lnTo>
                      <a:pt x="180" y="318"/>
                    </a:lnTo>
                    <a:lnTo>
                      <a:pt x="168" y="300"/>
                    </a:lnTo>
                    <a:lnTo>
                      <a:pt x="162" y="312"/>
                    </a:lnTo>
                    <a:lnTo>
                      <a:pt x="126" y="306"/>
                    </a:lnTo>
                    <a:lnTo>
                      <a:pt x="120" y="312"/>
                    </a:lnTo>
                    <a:lnTo>
                      <a:pt x="102" y="306"/>
                    </a:lnTo>
                    <a:lnTo>
                      <a:pt x="96" y="312"/>
                    </a:lnTo>
                    <a:lnTo>
                      <a:pt x="90" y="288"/>
                    </a:lnTo>
                    <a:lnTo>
                      <a:pt x="78" y="276"/>
                    </a:lnTo>
                    <a:lnTo>
                      <a:pt x="66" y="228"/>
                    </a:lnTo>
                    <a:lnTo>
                      <a:pt x="60" y="222"/>
                    </a:lnTo>
                    <a:lnTo>
                      <a:pt x="42" y="234"/>
                    </a:lnTo>
                    <a:lnTo>
                      <a:pt x="36" y="222"/>
                    </a:lnTo>
                    <a:lnTo>
                      <a:pt x="60" y="162"/>
                    </a:lnTo>
                    <a:lnTo>
                      <a:pt x="36" y="150"/>
                    </a:lnTo>
                    <a:lnTo>
                      <a:pt x="24" y="114"/>
                    </a:lnTo>
                    <a:lnTo>
                      <a:pt x="6" y="96"/>
                    </a:lnTo>
                    <a:lnTo>
                      <a:pt x="12" y="90"/>
                    </a:lnTo>
                    <a:lnTo>
                      <a:pt x="0" y="60"/>
                    </a:lnTo>
                    <a:lnTo>
                      <a:pt x="12" y="0"/>
                    </a:lnTo>
                    <a:lnTo>
                      <a:pt x="282" y="48"/>
                    </a:lnTo>
                    <a:lnTo>
                      <a:pt x="522" y="72"/>
                    </a:lnTo>
                    <a:lnTo>
                      <a:pt x="510" y="246"/>
                    </a:lnTo>
                    <a:lnTo>
                      <a:pt x="504" y="270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96" name="Freeform 75"/>
              <p:cNvSpPr>
                <a:spLocks noChangeAspect="1"/>
              </p:cNvSpPr>
              <p:nvPr/>
            </p:nvSpPr>
            <p:spPr bwMode="auto">
              <a:xfrm>
                <a:off x="871" y="993"/>
                <a:ext cx="398" cy="233"/>
              </a:xfrm>
              <a:custGeom>
                <a:avLst/>
                <a:gdLst>
                  <a:gd name="T0" fmla="*/ 223 w 522"/>
                  <a:gd name="T1" fmla="*/ 101 h 324"/>
                  <a:gd name="T2" fmla="*/ 221 w 522"/>
                  <a:gd name="T3" fmla="*/ 121 h 324"/>
                  <a:gd name="T4" fmla="*/ 82 w 522"/>
                  <a:gd name="T5" fmla="*/ 107 h 324"/>
                  <a:gd name="T6" fmla="*/ 79 w 522"/>
                  <a:gd name="T7" fmla="*/ 119 h 324"/>
                  <a:gd name="T8" fmla="*/ 75 w 522"/>
                  <a:gd name="T9" fmla="*/ 111 h 324"/>
                  <a:gd name="T10" fmla="*/ 72 w 522"/>
                  <a:gd name="T11" fmla="*/ 116 h 324"/>
                  <a:gd name="T12" fmla="*/ 56 w 522"/>
                  <a:gd name="T13" fmla="*/ 114 h 324"/>
                  <a:gd name="T14" fmla="*/ 53 w 522"/>
                  <a:gd name="T15" fmla="*/ 116 h 324"/>
                  <a:gd name="T16" fmla="*/ 45 w 522"/>
                  <a:gd name="T17" fmla="*/ 114 h 324"/>
                  <a:gd name="T18" fmla="*/ 43 w 522"/>
                  <a:gd name="T19" fmla="*/ 116 h 324"/>
                  <a:gd name="T20" fmla="*/ 40 w 522"/>
                  <a:gd name="T21" fmla="*/ 107 h 324"/>
                  <a:gd name="T22" fmla="*/ 34 w 522"/>
                  <a:gd name="T23" fmla="*/ 102 h 324"/>
                  <a:gd name="T24" fmla="*/ 29 w 522"/>
                  <a:gd name="T25" fmla="*/ 85 h 324"/>
                  <a:gd name="T26" fmla="*/ 27 w 522"/>
                  <a:gd name="T27" fmla="*/ 83 h 324"/>
                  <a:gd name="T28" fmla="*/ 18 w 522"/>
                  <a:gd name="T29" fmla="*/ 87 h 324"/>
                  <a:gd name="T30" fmla="*/ 16 w 522"/>
                  <a:gd name="T31" fmla="*/ 83 h 324"/>
                  <a:gd name="T32" fmla="*/ 27 w 522"/>
                  <a:gd name="T33" fmla="*/ 60 h 324"/>
                  <a:gd name="T34" fmla="*/ 16 w 522"/>
                  <a:gd name="T35" fmla="*/ 56 h 324"/>
                  <a:gd name="T36" fmla="*/ 11 w 522"/>
                  <a:gd name="T37" fmla="*/ 42 h 324"/>
                  <a:gd name="T38" fmla="*/ 3 w 522"/>
                  <a:gd name="T39" fmla="*/ 36 h 324"/>
                  <a:gd name="T40" fmla="*/ 5 w 522"/>
                  <a:gd name="T41" fmla="*/ 34 h 324"/>
                  <a:gd name="T42" fmla="*/ 0 w 522"/>
                  <a:gd name="T43" fmla="*/ 22 h 324"/>
                  <a:gd name="T44" fmla="*/ 5 w 522"/>
                  <a:gd name="T45" fmla="*/ 0 h 324"/>
                  <a:gd name="T46" fmla="*/ 125 w 522"/>
                  <a:gd name="T47" fmla="*/ 18 h 324"/>
                  <a:gd name="T48" fmla="*/ 231 w 522"/>
                  <a:gd name="T49" fmla="*/ 27 h 324"/>
                  <a:gd name="T50" fmla="*/ 226 w 522"/>
                  <a:gd name="T51" fmla="*/ 91 h 324"/>
                  <a:gd name="T52" fmla="*/ 223 w 522"/>
                  <a:gd name="T53" fmla="*/ 101 h 324"/>
                  <a:gd name="T54" fmla="*/ 223 w 522"/>
                  <a:gd name="T55" fmla="*/ 102 h 32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22"/>
                  <a:gd name="T85" fmla="*/ 0 h 324"/>
                  <a:gd name="T86" fmla="*/ 522 w 522"/>
                  <a:gd name="T87" fmla="*/ 324 h 32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22" h="324">
                    <a:moveTo>
                      <a:pt x="504" y="270"/>
                    </a:moveTo>
                    <a:lnTo>
                      <a:pt x="498" y="324"/>
                    </a:lnTo>
                    <a:lnTo>
                      <a:pt x="186" y="288"/>
                    </a:lnTo>
                    <a:lnTo>
                      <a:pt x="180" y="318"/>
                    </a:lnTo>
                    <a:lnTo>
                      <a:pt x="168" y="300"/>
                    </a:lnTo>
                    <a:lnTo>
                      <a:pt x="162" y="312"/>
                    </a:lnTo>
                    <a:lnTo>
                      <a:pt x="126" y="306"/>
                    </a:lnTo>
                    <a:lnTo>
                      <a:pt x="120" y="312"/>
                    </a:lnTo>
                    <a:lnTo>
                      <a:pt x="102" y="306"/>
                    </a:lnTo>
                    <a:lnTo>
                      <a:pt x="96" y="312"/>
                    </a:lnTo>
                    <a:lnTo>
                      <a:pt x="90" y="288"/>
                    </a:lnTo>
                    <a:lnTo>
                      <a:pt x="78" y="276"/>
                    </a:lnTo>
                    <a:lnTo>
                      <a:pt x="66" y="228"/>
                    </a:lnTo>
                    <a:lnTo>
                      <a:pt x="60" y="222"/>
                    </a:lnTo>
                    <a:lnTo>
                      <a:pt x="42" y="234"/>
                    </a:lnTo>
                    <a:lnTo>
                      <a:pt x="36" y="222"/>
                    </a:lnTo>
                    <a:lnTo>
                      <a:pt x="60" y="162"/>
                    </a:lnTo>
                    <a:lnTo>
                      <a:pt x="36" y="150"/>
                    </a:lnTo>
                    <a:lnTo>
                      <a:pt x="24" y="114"/>
                    </a:lnTo>
                    <a:lnTo>
                      <a:pt x="6" y="96"/>
                    </a:lnTo>
                    <a:lnTo>
                      <a:pt x="12" y="90"/>
                    </a:lnTo>
                    <a:lnTo>
                      <a:pt x="0" y="60"/>
                    </a:lnTo>
                    <a:lnTo>
                      <a:pt x="12" y="0"/>
                    </a:lnTo>
                    <a:lnTo>
                      <a:pt x="282" y="48"/>
                    </a:lnTo>
                    <a:lnTo>
                      <a:pt x="522" y="72"/>
                    </a:lnTo>
                    <a:lnTo>
                      <a:pt x="510" y="246"/>
                    </a:lnTo>
                    <a:lnTo>
                      <a:pt x="504" y="270"/>
                    </a:lnTo>
                    <a:lnTo>
                      <a:pt x="504" y="27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97" name="Freeform 76"/>
              <p:cNvSpPr>
                <a:spLocks noChangeAspect="1"/>
              </p:cNvSpPr>
              <p:nvPr/>
            </p:nvSpPr>
            <p:spPr bwMode="auto">
              <a:xfrm>
                <a:off x="1237" y="1322"/>
                <a:ext cx="321" cy="147"/>
              </a:xfrm>
              <a:custGeom>
                <a:avLst/>
                <a:gdLst>
                  <a:gd name="T0" fmla="*/ 164 w 420"/>
                  <a:gd name="T1" fmla="*/ 18 h 204"/>
                  <a:gd name="T2" fmla="*/ 174 w 420"/>
                  <a:gd name="T3" fmla="*/ 48 h 204"/>
                  <a:gd name="T4" fmla="*/ 177 w 420"/>
                  <a:gd name="T5" fmla="*/ 63 h 204"/>
                  <a:gd name="T6" fmla="*/ 187 w 420"/>
                  <a:gd name="T7" fmla="*/ 76 h 204"/>
                  <a:gd name="T8" fmla="*/ 185 w 420"/>
                  <a:gd name="T9" fmla="*/ 76 h 204"/>
                  <a:gd name="T10" fmla="*/ 41 w 420"/>
                  <a:gd name="T11" fmla="*/ 74 h 204"/>
                  <a:gd name="T12" fmla="*/ 41 w 420"/>
                  <a:gd name="T13" fmla="*/ 65 h 204"/>
                  <a:gd name="T14" fmla="*/ 43 w 420"/>
                  <a:gd name="T15" fmla="*/ 49 h 204"/>
                  <a:gd name="T16" fmla="*/ 0 w 420"/>
                  <a:gd name="T17" fmla="*/ 48 h 204"/>
                  <a:gd name="T18" fmla="*/ 3 w 420"/>
                  <a:gd name="T19" fmla="*/ 0 h 204"/>
                  <a:gd name="T20" fmla="*/ 120 w 420"/>
                  <a:gd name="T21" fmla="*/ 4 h 204"/>
                  <a:gd name="T22" fmla="*/ 131 w 420"/>
                  <a:gd name="T23" fmla="*/ 12 h 204"/>
                  <a:gd name="T24" fmla="*/ 148 w 420"/>
                  <a:gd name="T25" fmla="*/ 9 h 204"/>
                  <a:gd name="T26" fmla="*/ 161 w 420"/>
                  <a:gd name="T27" fmla="*/ 18 h 204"/>
                  <a:gd name="T28" fmla="*/ 164 w 420"/>
                  <a:gd name="T29" fmla="*/ 18 h 20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20"/>
                  <a:gd name="T46" fmla="*/ 0 h 204"/>
                  <a:gd name="T47" fmla="*/ 420 w 420"/>
                  <a:gd name="T48" fmla="*/ 204 h 20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20" h="204">
                    <a:moveTo>
                      <a:pt x="366" y="48"/>
                    </a:moveTo>
                    <a:lnTo>
                      <a:pt x="390" y="126"/>
                    </a:lnTo>
                    <a:lnTo>
                      <a:pt x="396" y="168"/>
                    </a:lnTo>
                    <a:lnTo>
                      <a:pt x="420" y="204"/>
                    </a:lnTo>
                    <a:lnTo>
                      <a:pt x="414" y="204"/>
                    </a:lnTo>
                    <a:lnTo>
                      <a:pt x="90" y="198"/>
                    </a:lnTo>
                    <a:lnTo>
                      <a:pt x="90" y="174"/>
                    </a:lnTo>
                    <a:lnTo>
                      <a:pt x="96" y="132"/>
                    </a:lnTo>
                    <a:lnTo>
                      <a:pt x="0" y="126"/>
                    </a:lnTo>
                    <a:lnTo>
                      <a:pt x="6" y="0"/>
                    </a:lnTo>
                    <a:lnTo>
                      <a:pt x="270" y="12"/>
                    </a:lnTo>
                    <a:lnTo>
                      <a:pt x="294" y="30"/>
                    </a:lnTo>
                    <a:lnTo>
                      <a:pt x="330" y="24"/>
                    </a:lnTo>
                    <a:lnTo>
                      <a:pt x="360" y="48"/>
                    </a:lnTo>
                    <a:lnTo>
                      <a:pt x="366" y="48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98" name="Freeform 77"/>
              <p:cNvSpPr>
                <a:spLocks noChangeAspect="1"/>
              </p:cNvSpPr>
              <p:nvPr/>
            </p:nvSpPr>
            <p:spPr bwMode="auto">
              <a:xfrm>
                <a:off x="1237" y="1322"/>
                <a:ext cx="321" cy="147"/>
              </a:xfrm>
              <a:custGeom>
                <a:avLst/>
                <a:gdLst>
                  <a:gd name="T0" fmla="*/ 164 w 420"/>
                  <a:gd name="T1" fmla="*/ 18 h 204"/>
                  <a:gd name="T2" fmla="*/ 174 w 420"/>
                  <a:gd name="T3" fmla="*/ 48 h 204"/>
                  <a:gd name="T4" fmla="*/ 177 w 420"/>
                  <a:gd name="T5" fmla="*/ 63 h 204"/>
                  <a:gd name="T6" fmla="*/ 187 w 420"/>
                  <a:gd name="T7" fmla="*/ 76 h 204"/>
                  <a:gd name="T8" fmla="*/ 185 w 420"/>
                  <a:gd name="T9" fmla="*/ 76 h 204"/>
                  <a:gd name="T10" fmla="*/ 41 w 420"/>
                  <a:gd name="T11" fmla="*/ 74 h 204"/>
                  <a:gd name="T12" fmla="*/ 41 w 420"/>
                  <a:gd name="T13" fmla="*/ 65 h 204"/>
                  <a:gd name="T14" fmla="*/ 43 w 420"/>
                  <a:gd name="T15" fmla="*/ 49 h 204"/>
                  <a:gd name="T16" fmla="*/ 0 w 420"/>
                  <a:gd name="T17" fmla="*/ 48 h 204"/>
                  <a:gd name="T18" fmla="*/ 3 w 420"/>
                  <a:gd name="T19" fmla="*/ 0 h 204"/>
                  <a:gd name="T20" fmla="*/ 120 w 420"/>
                  <a:gd name="T21" fmla="*/ 4 h 204"/>
                  <a:gd name="T22" fmla="*/ 131 w 420"/>
                  <a:gd name="T23" fmla="*/ 12 h 204"/>
                  <a:gd name="T24" fmla="*/ 148 w 420"/>
                  <a:gd name="T25" fmla="*/ 9 h 204"/>
                  <a:gd name="T26" fmla="*/ 161 w 420"/>
                  <a:gd name="T27" fmla="*/ 18 h 204"/>
                  <a:gd name="T28" fmla="*/ 164 w 420"/>
                  <a:gd name="T29" fmla="*/ 18 h 204"/>
                  <a:gd name="T30" fmla="*/ 164 w 420"/>
                  <a:gd name="T31" fmla="*/ 20 h 2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0"/>
                  <a:gd name="T49" fmla="*/ 0 h 204"/>
                  <a:gd name="T50" fmla="*/ 420 w 420"/>
                  <a:gd name="T51" fmla="*/ 204 h 20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0" h="204">
                    <a:moveTo>
                      <a:pt x="366" y="48"/>
                    </a:moveTo>
                    <a:lnTo>
                      <a:pt x="390" y="126"/>
                    </a:lnTo>
                    <a:lnTo>
                      <a:pt x="396" y="168"/>
                    </a:lnTo>
                    <a:lnTo>
                      <a:pt x="420" y="204"/>
                    </a:lnTo>
                    <a:lnTo>
                      <a:pt x="414" y="204"/>
                    </a:lnTo>
                    <a:lnTo>
                      <a:pt x="90" y="198"/>
                    </a:lnTo>
                    <a:lnTo>
                      <a:pt x="90" y="174"/>
                    </a:lnTo>
                    <a:lnTo>
                      <a:pt x="96" y="132"/>
                    </a:lnTo>
                    <a:lnTo>
                      <a:pt x="0" y="126"/>
                    </a:lnTo>
                    <a:lnTo>
                      <a:pt x="6" y="0"/>
                    </a:lnTo>
                    <a:lnTo>
                      <a:pt x="270" y="12"/>
                    </a:lnTo>
                    <a:lnTo>
                      <a:pt x="294" y="30"/>
                    </a:lnTo>
                    <a:lnTo>
                      <a:pt x="330" y="24"/>
                    </a:lnTo>
                    <a:lnTo>
                      <a:pt x="360" y="48"/>
                    </a:lnTo>
                    <a:lnTo>
                      <a:pt x="366" y="48"/>
                    </a:lnTo>
                    <a:lnTo>
                      <a:pt x="366" y="5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99" name="Freeform 78"/>
              <p:cNvSpPr>
                <a:spLocks noChangeAspect="1"/>
              </p:cNvSpPr>
              <p:nvPr/>
            </p:nvSpPr>
            <p:spPr bwMode="auto">
              <a:xfrm>
                <a:off x="633" y="1274"/>
                <a:ext cx="247" cy="359"/>
              </a:xfrm>
              <a:custGeom>
                <a:avLst/>
                <a:gdLst>
                  <a:gd name="T0" fmla="*/ 93 w 324"/>
                  <a:gd name="T1" fmla="*/ 187 h 498"/>
                  <a:gd name="T2" fmla="*/ 0 w 324"/>
                  <a:gd name="T3" fmla="*/ 70 h 498"/>
                  <a:gd name="T4" fmla="*/ 21 w 324"/>
                  <a:gd name="T5" fmla="*/ 0 h 498"/>
                  <a:gd name="T6" fmla="*/ 34 w 324"/>
                  <a:gd name="T7" fmla="*/ 2 h 498"/>
                  <a:gd name="T8" fmla="*/ 82 w 324"/>
                  <a:gd name="T9" fmla="*/ 14 h 498"/>
                  <a:gd name="T10" fmla="*/ 143 w 324"/>
                  <a:gd name="T11" fmla="*/ 22 h 498"/>
                  <a:gd name="T12" fmla="*/ 117 w 324"/>
                  <a:gd name="T13" fmla="*/ 141 h 498"/>
                  <a:gd name="T14" fmla="*/ 109 w 324"/>
                  <a:gd name="T15" fmla="*/ 164 h 498"/>
                  <a:gd name="T16" fmla="*/ 101 w 324"/>
                  <a:gd name="T17" fmla="*/ 159 h 498"/>
                  <a:gd name="T18" fmla="*/ 96 w 324"/>
                  <a:gd name="T19" fmla="*/ 161 h 498"/>
                  <a:gd name="T20" fmla="*/ 93 w 324"/>
                  <a:gd name="T21" fmla="*/ 185 h 498"/>
                  <a:gd name="T22" fmla="*/ 93 w 324"/>
                  <a:gd name="T23" fmla="*/ 187 h 4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4"/>
                  <a:gd name="T37" fmla="*/ 0 h 498"/>
                  <a:gd name="T38" fmla="*/ 324 w 324"/>
                  <a:gd name="T39" fmla="*/ 498 h 4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4" h="498">
                    <a:moveTo>
                      <a:pt x="210" y="498"/>
                    </a:moveTo>
                    <a:lnTo>
                      <a:pt x="0" y="186"/>
                    </a:lnTo>
                    <a:lnTo>
                      <a:pt x="48" y="0"/>
                    </a:lnTo>
                    <a:lnTo>
                      <a:pt x="78" y="6"/>
                    </a:lnTo>
                    <a:lnTo>
                      <a:pt x="186" y="36"/>
                    </a:lnTo>
                    <a:lnTo>
                      <a:pt x="324" y="60"/>
                    </a:lnTo>
                    <a:lnTo>
                      <a:pt x="264" y="378"/>
                    </a:lnTo>
                    <a:lnTo>
                      <a:pt x="246" y="438"/>
                    </a:lnTo>
                    <a:lnTo>
                      <a:pt x="228" y="426"/>
                    </a:lnTo>
                    <a:lnTo>
                      <a:pt x="216" y="432"/>
                    </a:lnTo>
                    <a:lnTo>
                      <a:pt x="210" y="492"/>
                    </a:lnTo>
                    <a:lnTo>
                      <a:pt x="210" y="498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00" name="Freeform 79"/>
              <p:cNvSpPr>
                <a:spLocks noChangeAspect="1"/>
              </p:cNvSpPr>
              <p:nvPr/>
            </p:nvSpPr>
            <p:spPr bwMode="auto">
              <a:xfrm>
                <a:off x="633" y="1274"/>
                <a:ext cx="247" cy="364"/>
              </a:xfrm>
              <a:custGeom>
                <a:avLst/>
                <a:gdLst>
                  <a:gd name="T0" fmla="*/ 93 w 324"/>
                  <a:gd name="T1" fmla="*/ 188 h 504"/>
                  <a:gd name="T2" fmla="*/ 0 w 324"/>
                  <a:gd name="T3" fmla="*/ 70 h 504"/>
                  <a:gd name="T4" fmla="*/ 21 w 324"/>
                  <a:gd name="T5" fmla="*/ 0 h 504"/>
                  <a:gd name="T6" fmla="*/ 34 w 324"/>
                  <a:gd name="T7" fmla="*/ 2 h 504"/>
                  <a:gd name="T8" fmla="*/ 82 w 324"/>
                  <a:gd name="T9" fmla="*/ 14 h 504"/>
                  <a:gd name="T10" fmla="*/ 143 w 324"/>
                  <a:gd name="T11" fmla="*/ 22 h 504"/>
                  <a:gd name="T12" fmla="*/ 117 w 324"/>
                  <a:gd name="T13" fmla="*/ 142 h 504"/>
                  <a:gd name="T14" fmla="*/ 109 w 324"/>
                  <a:gd name="T15" fmla="*/ 165 h 504"/>
                  <a:gd name="T16" fmla="*/ 101 w 324"/>
                  <a:gd name="T17" fmla="*/ 160 h 504"/>
                  <a:gd name="T18" fmla="*/ 96 w 324"/>
                  <a:gd name="T19" fmla="*/ 163 h 504"/>
                  <a:gd name="T20" fmla="*/ 93 w 324"/>
                  <a:gd name="T21" fmla="*/ 185 h 504"/>
                  <a:gd name="T22" fmla="*/ 93 w 324"/>
                  <a:gd name="T23" fmla="*/ 188 h 504"/>
                  <a:gd name="T24" fmla="*/ 93 w 324"/>
                  <a:gd name="T25" fmla="*/ 190 h 50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4"/>
                  <a:gd name="T40" fmla="*/ 0 h 504"/>
                  <a:gd name="T41" fmla="*/ 324 w 324"/>
                  <a:gd name="T42" fmla="*/ 504 h 50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4" h="504">
                    <a:moveTo>
                      <a:pt x="210" y="498"/>
                    </a:moveTo>
                    <a:lnTo>
                      <a:pt x="0" y="186"/>
                    </a:lnTo>
                    <a:lnTo>
                      <a:pt x="48" y="0"/>
                    </a:lnTo>
                    <a:lnTo>
                      <a:pt x="78" y="6"/>
                    </a:lnTo>
                    <a:lnTo>
                      <a:pt x="186" y="36"/>
                    </a:lnTo>
                    <a:lnTo>
                      <a:pt x="324" y="60"/>
                    </a:lnTo>
                    <a:lnTo>
                      <a:pt x="264" y="378"/>
                    </a:lnTo>
                    <a:lnTo>
                      <a:pt x="246" y="438"/>
                    </a:lnTo>
                    <a:lnTo>
                      <a:pt x="228" y="426"/>
                    </a:lnTo>
                    <a:lnTo>
                      <a:pt x="216" y="432"/>
                    </a:lnTo>
                    <a:lnTo>
                      <a:pt x="210" y="492"/>
                    </a:lnTo>
                    <a:lnTo>
                      <a:pt x="210" y="498"/>
                    </a:lnTo>
                    <a:lnTo>
                      <a:pt x="210" y="50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01" name="Freeform 80"/>
              <p:cNvSpPr>
                <a:spLocks noChangeAspect="1"/>
              </p:cNvSpPr>
              <p:nvPr/>
            </p:nvSpPr>
            <p:spPr bwMode="auto">
              <a:xfrm>
                <a:off x="2359" y="1123"/>
                <a:ext cx="64" cy="125"/>
              </a:xfrm>
              <a:custGeom>
                <a:avLst/>
                <a:gdLst>
                  <a:gd name="T0" fmla="*/ 37 w 84"/>
                  <a:gd name="T1" fmla="*/ 49 h 174"/>
                  <a:gd name="T2" fmla="*/ 34 w 84"/>
                  <a:gd name="T3" fmla="*/ 53 h 174"/>
                  <a:gd name="T4" fmla="*/ 27 w 84"/>
                  <a:gd name="T5" fmla="*/ 60 h 174"/>
                  <a:gd name="T6" fmla="*/ 3 w 84"/>
                  <a:gd name="T7" fmla="*/ 65 h 174"/>
                  <a:gd name="T8" fmla="*/ 0 w 84"/>
                  <a:gd name="T9" fmla="*/ 45 h 174"/>
                  <a:gd name="T10" fmla="*/ 3 w 84"/>
                  <a:gd name="T11" fmla="*/ 27 h 174"/>
                  <a:gd name="T12" fmla="*/ 8 w 84"/>
                  <a:gd name="T13" fmla="*/ 20 h 174"/>
                  <a:gd name="T14" fmla="*/ 8 w 84"/>
                  <a:gd name="T15" fmla="*/ 2 h 174"/>
                  <a:gd name="T16" fmla="*/ 14 w 84"/>
                  <a:gd name="T17" fmla="*/ 0 h 174"/>
                  <a:gd name="T18" fmla="*/ 29 w 84"/>
                  <a:gd name="T19" fmla="*/ 42 h 174"/>
                  <a:gd name="T20" fmla="*/ 34 w 84"/>
                  <a:gd name="T21" fmla="*/ 49 h 174"/>
                  <a:gd name="T22" fmla="*/ 37 w 84"/>
                  <a:gd name="T23" fmla="*/ 49 h 1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4"/>
                  <a:gd name="T37" fmla="*/ 0 h 174"/>
                  <a:gd name="T38" fmla="*/ 84 w 84"/>
                  <a:gd name="T39" fmla="*/ 174 h 17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4" h="174">
                    <a:moveTo>
                      <a:pt x="84" y="132"/>
                    </a:moveTo>
                    <a:lnTo>
                      <a:pt x="78" y="144"/>
                    </a:lnTo>
                    <a:lnTo>
                      <a:pt x="60" y="162"/>
                    </a:lnTo>
                    <a:lnTo>
                      <a:pt x="6" y="174"/>
                    </a:lnTo>
                    <a:lnTo>
                      <a:pt x="0" y="120"/>
                    </a:lnTo>
                    <a:lnTo>
                      <a:pt x="6" y="72"/>
                    </a:lnTo>
                    <a:lnTo>
                      <a:pt x="18" y="54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66" y="114"/>
                    </a:lnTo>
                    <a:lnTo>
                      <a:pt x="78" y="132"/>
                    </a:lnTo>
                    <a:lnTo>
                      <a:pt x="84" y="132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02" name="Freeform 81"/>
              <p:cNvSpPr>
                <a:spLocks noChangeAspect="1"/>
              </p:cNvSpPr>
              <p:nvPr/>
            </p:nvSpPr>
            <p:spPr bwMode="auto">
              <a:xfrm>
                <a:off x="2359" y="1123"/>
                <a:ext cx="64" cy="125"/>
              </a:xfrm>
              <a:custGeom>
                <a:avLst/>
                <a:gdLst>
                  <a:gd name="T0" fmla="*/ 37 w 84"/>
                  <a:gd name="T1" fmla="*/ 49 h 174"/>
                  <a:gd name="T2" fmla="*/ 34 w 84"/>
                  <a:gd name="T3" fmla="*/ 53 h 174"/>
                  <a:gd name="T4" fmla="*/ 27 w 84"/>
                  <a:gd name="T5" fmla="*/ 60 h 174"/>
                  <a:gd name="T6" fmla="*/ 3 w 84"/>
                  <a:gd name="T7" fmla="*/ 65 h 174"/>
                  <a:gd name="T8" fmla="*/ 0 w 84"/>
                  <a:gd name="T9" fmla="*/ 45 h 174"/>
                  <a:gd name="T10" fmla="*/ 3 w 84"/>
                  <a:gd name="T11" fmla="*/ 27 h 174"/>
                  <a:gd name="T12" fmla="*/ 8 w 84"/>
                  <a:gd name="T13" fmla="*/ 20 h 174"/>
                  <a:gd name="T14" fmla="*/ 8 w 84"/>
                  <a:gd name="T15" fmla="*/ 2 h 174"/>
                  <a:gd name="T16" fmla="*/ 14 w 84"/>
                  <a:gd name="T17" fmla="*/ 0 h 174"/>
                  <a:gd name="T18" fmla="*/ 29 w 84"/>
                  <a:gd name="T19" fmla="*/ 42 h 174"/>
                  <a:gd name="T20" fmla="*/ 34 w 84"/>
                  <a:gd name="T21" fmla="*/ 49 h 174"/>
                  <a:gd name="T22" fmla="*/ 37 w 84"/>
                  <a:gd name="T23" fmla="*/ 49 h 174"/>
                  <a:gd name="T24" fmla="*/ 37 w 84"/>
                  <a:gd name="T25" fmla="*/ 51 h 1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4"/>
                  <a:gd name="T40" fmla="*/ 0 h 174"/>
                  <a:gd name="T41" fmla="*/ 84 w 84"/>
                  <a:gd name="T42" fmla="*/ 174 h 1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4" h="174">
                    <a:moveTo>
                      <a:pt x="84" y="132"/>
                    </a:moveTo>
                    <a:lnTo>
                      <a:pt x="78" y="144"/>
                    </a:lnTo>
                    <a:lnTo>
                      <a:pt x="60" y="162"/>
                    </a:lnTo>
                    <a:lnTo>
                      <a:pt x="6" y="174"/>
                    </a:lnTo>
                    <a:lnTo>
                      <a:pt x="0" y="120"/>
                    </a:lnTo>
                    <a:lnTo>
                      <a:pt x="6" y="72"/>
                    </a:lnTo>
                    <a:lnTo>
                      <a:pt x="18" y="54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66" y="114"/>
                    </a:lnTo>
                    <a:lnTo>
                      <a:pt x="78" y="132"/>
                    </a:lnTo>
                    <a:lnTo>
                      <a:pt x="84" y="132"/>
                    </a:lnTo>
                    <a:lnTo>
                      <a:pt x="84" y="1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03" name="Freeform 82"/>
              <p:cNvSpPr>
                <a:spLocks noChangeAspect="1"/>
              </p:cNvSpPr>
              <p:nvPr/>
            </p:nvSpPr>
            <p:spPr bwMode="auto">
              <a:xfrm>
                <a:off x="2290" y="1326"/>
                <a:ext cx="50" cy="113"/>
              </a:xfrm>
              <a:custGeom>
                <a:avLst/>
                <a:gdLst>
                  <a:gd name="T0" fmla="*/ 26 w 66"/>
                  <a:gd name="T1" fmla="*/ 9 h 156"/>
                  <a:gd name="T2" fmla="*/ 20 w 66"/>
                  <a:gd name="T3" fmla="*/ 18 h 156"/>
                  <a:gd name="T4" fmla="*/ 29 w 66"/>
                  <a:gd name="T5" fmla="*/ 20 h 156"/>
                  <a:gd name="T6" fmla="*/ 29 w 66"/>
                  <a:gd name="T7" fmla="*/ 39 h 156"/>
                  <a:gd name="T8" fmla="*/ 18 w 66"/>
                  <a:gd name="T9" fmla="*/ 59 h 156"/>
                  <a:gd name="T10" fmla="*/ 15 w 66"/>
                  <a:gd name="T11" fmla="*/ 59 h 156"/>
                  <a:gd name="T12" fmla="*/ 18 w 66"/>
                  <a:gd name="T13" fmla="*/ 54 h 156"/>
                  <a:gd name="T14" fmla="*/ 3 w 66"/>
                  <a:gd name="T15" fmla="*/ 51 h 156"/>
                  <a:gd name="T16" fmla="*/ 0 w 66"/>
                  <a:gd name="T17" fmla="*/ 43 h 156"/>
                  <a:gd name="T18" fmla="*/ 3 w 66"/>
                  <a:gd name="T19" fmla="*/ 41 h 156"/>
                  <a:gd name="T20" fmla="*/ 13 w 66"/>
                  <a:gd name="T21" fmla="*/ 30 h 156"/>
                  <a:gd name="T22" fmla="*/ 3 w 66"/>
                  <a:gd name="T23" fmla="*/ 20 h 156"/>
                  <a:gd name="T24" fmla="*/ 0 w 66"/>
                  <a:gd name="T25" fmla="*/ 12 h 156"/>
                  <a:gd name="T26" fmla="*/ 8 w 66"/>
                  <a:gd name="T27" fmla="*/ 0 h 156"/>
                  <a:gd name="T28" fmla="*/ 26 w 66"/>
                  <a:gd name="T29" fmla="*/ 9 h 1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6"/>
                  <a:gd name="T46" fmla="*/ 0 h 156"/>
                  <a:gd name="T47" fmla="*/ 66 w 66"/>
                  <a:gd name="T48" fmla="*/ 156 h 1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6" h="156">
                    <a:moveTo>
                      <a:pt x="60" y="24"/>
                    </a:moveTo>
                    <a:lnTo>
                      <a:pt x="48" y="48"/>
                    </a:lnTo>
                    <a:lnTo>
                      <a:pt x="66" y="54"/>
                    </a:lnTo>
                    <a:lnTo>
                      <a:pt x="66" y="102"/>
                    </a:lnTo>
                    <a:lnTo>
                      <a:pt x="42" y="156"/>
                    </a:lnTo>
                    <a:lnTo>
                      <a:pt x="36" y="156"/>
                    </a:lnTo>
                    <a:lnTo>
                      <a:pt x="42" y="144"/>
                    </a:lnTo>
                    <a:lnTo>
                      <a:pt x="6" y="132"/>
                    </a:lnTo>
                    <a:lnTo>
                      <a:pt x="0" y="114"/>
                    </a:lnTo>
                    <a:lnTo>
                      <a:pt x="6" y="108"/>
                    </a:lnTo>
                    <a:lnTo>
                      <a:pt x="30" y="78"/>
                    </a:lnTo>
                    <a:lnTo>
                      <a:pt x="6" y="54"/>
                    </a:lnTo>
                    <a:lnTo>
                      <a:pt x="0" y="30"/>
                    </a:lnTo>
                    <a:lnTo>
                      <a:pt x="18" y="0"/>
                    </a:lnTo>
                    <a:lnTo>
                      <a:pt x="60" y="24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04" name="Freeform 83"/>
              <p:cNvSpPr>
                <a:spLocks noChangeAspect="1"/>
              </p:cNvSpPr>
              <p:nvPr/>
            </p:nvSpPr>
            <p:spPr bwMode="auto">
              <a:xfrm>
                <a:off x="2290" y="1326"/>
                <a:ext cx="50" cy="113"/>
              </a:xfrm>
              <a:custGeom>
                <a:avLst/>
                <a:gdLst>
                  <a:gd name="T0" fmla="*/ 26 w 66"/>
                  <a:gd name="T1" fmla="*/ 9 h 156"/>
                  <a:gd name="T2" fmla="*/ 20 w 66"/>
                  <a:gd name="T3" fmla="*/ 18 h 156"/>
                  <a:gd name="T4" fmla="*/ 29 w 66"/>
                  <a:gd name="T5" fmla="*/ 20 h 156"/>
                  <a:gd name="T6" fmla="*/ 29 w 66"/>
                  <a:gd name="T7" fmla="*/ 37 h 156"/>
                  <a:gd name="T8" fmla="*/ 29 w 66"/>
                  <a:gd name="T9" fmla="*/ 30 h 156"/>
                  <a:gd name="T10" fmla="*/ 29 w 66"/>
                  <a:gd name="T11" fmla="*/ 39 h 156"/>
                  <a:gd name="T12" fmla="*/ 18 w 66"/>
                  <a:gd name="T13" fmla="*/ 59 h 156"/>
                  <a:gd name="T14" fmla="*/ 15 w 66"/>
                  <a:gd name="T15" fmla="*/ 59 h 156"/>
                  <a:gd name="T16" fmla="*/ 18 w 66"/>
                  <a:gd name="T17" fmla="*/ 54 h 156"/>
                  <a:gd name="T18" fmla="*/ 3 w 66"/>
                  <a:gd name="T19" fmla="*/ 51 h 156"/>
                  <a:gd name="T20" fmla="*/ 0 w 66"/>
                  <a:gd name="T21" fmla="*/ 43 h 156"/>
                  <a:gd name="T22" fmla="*/ 3 w 66"/>
                  <a:gd name="T23" fmla="*/ 41 h 156"/>
                  <a:gd name="T24" fmla="*/ 13 w 66"/>
                  <a:gd name="T25" fmla="*/ 30 h 156"/>
                  <a:gd name="T26" fmla="*/ 3 w 66"/>
                  <a:gd name="T27" fmla="*/ 20 h 156"/>
                  <a:gd name="T28" fmla="*/ 0 w 66"/>
                  <a:gd name="T29" fmla="*/ 12 h 156"/>
                  <a:gd name="T30" fmla="*/ 8 w 66"/>
                  <a:gd name="T31" fmla="*/ 0 h 156"/>
                  <a:gd name="T32" fmla="*/ 26 w 66"/>
                  <a:gd name="T33" fmla="*/ 9 h 156"/>
                  <a:gd name="T34" fmla="*/ 26 w 66"/>
                  <a:gd name="T35" fmla="*/ 12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6"/>
                  <a:gd name="T55" fmla="*/ 0 h 156"/>
                  <a:gd name="T56" fmla="*/ 66 w 66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6" h="156">
                    <a:moveTo>
                      <a:pt x="60" y="24"/>
                    </a:moveTo>
                    <a:lnTo>
                      <a:pt x="48" y="48"/>
                    </a:lnTo>
                    <a:lnTo>
                      <a:pt x="66" y="54"/>
                    </a:lnTo>
                    <a:lnTo>
                      <a:pt x="66" y="96"/>
                    </a:lnTo>
                    <a:lnTo>
                      <a:pt x="66" y="78"/>
                    </a:lnTo>
                    <a:lnTo>
                      <a:pt x="66" y="102"/>
                    </a:lnTo>
                    <a:lnTo>
                      <a:pt x="42" y="156"/>
                    </a:lnTo>
                    <a:lnTo>
                      <a:pt x="36" y="156"/>
                    </a:lnTo>
                    <a:lnTo>
                      <a:pt x="42" y="144"/>
                    </a:lnTo>
                    <a:lnTo>
                      <a:pt x="6" y="132"/>
                    </a:lnTo>
                    <a:lnTo>
                      <a:pt x="0" y="114"/>
                    </a:lnTo>
                    <a:lnTo>
                      <a:pt x="6" y="108"/>
                    </a:lnTo>
                    <a:lnTo>
                      <a:pt x="30" y="78"/>
                    </a:lnTo>
                    <a:lnTo>
                      <a:pt x="6" y="54"/>
                    </a:lnTo>
                    <a:lnTo>
                      <a:pt x="0" y="30"/>
                    </a:lnTo>
                    <a:lnTo>
                      <a:pt x="18" y="0"/>
                    </a:lnTo>
                    <a:lnTo>
                      <a:pt x="60" y="24"/>
                    </a:lnTo>
                    <a:lnTo>
                      <a:pt x="6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05" name="Freeform 84"/>
              <p:cNvSpPr>
                <a:spLocks noChangeAspect="1"/>
              </p:cNvSpPr>
              <p:nvPr/>
            </p:nvSpPr>
            <p:spPr bwMode="auto">
              <a:xfrm>
                <a:off x="986" y="1577"/>
                <a:ext cx="274" cy="264"/>
              </a:xfrm>
              <a:custGeom>
                <a:avLst/>
                <a:gdLst>
                  <a:gd name="T0" fmla="*/ 156 w 360"/>
                  <a:gd name="T1" fmla="*/ 25 h 366"/>
                  <a:gd name="T2" fmla="*/ 145 w 360"/>
                  <a:gd name="T3" fmla="*/ 133 h 366"/>
                  <a:gd name="T4" fmla="*/ 61 w 360"/>
                  <a:gd name="T5" fmla="*/ 126 h 366"/>
                  <a:gd name="T6" fmla="*/ 64 w 360"/>
                  <a:gd name="T7" fmla="*/ 131 h 366"/>
                  <a:gd name="T8" fmla="*/ 24 w 360"/>
                  <a:gd name="T9" fmla="*/ 126 h 366"/>
                  <a:gd name="T10" fmla="*/ 21 w 360"/>
                  <a:gd name="T11" fmla="*/ 137 h 366"/>
                  <a:gd name="T12" fmla="*/ 0 w 360"/>
                  <a:gd name="T13" fmla="*/ 136 h 366"/>
                  <a:gd name="T14" fmla="*/ 5 w 360"/>
                  <a:gd name="T15" fmla="*/ 108 h 366"/>
                  <a:gd name="T16" fmla="*/ 24 w 360"/>
                  <a:gd name="T17" fmla="*/ 0 h 366"/>
                  <a:gd name="T18" fmla="*/ 159 w 360"/>
                  <a:gd name="T19" fmla="*/ 12 h 366"/>
                  <a:gd name="T20" fmla="*/ 156 w 360"/>
                  <a:gd name="T21" fmla="*/ 25 h 36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0"/>
                  <a:gd name="T34" fmla="*/ 0 h 366"/>
                  <a:gd name="T35" fmla="*/ 360 w 360"/>
                  <a:gd name="T36" fmla="*/ 366 h 36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0" h="366">
                    <a:moveTo>
                      <a:pt x="354" y="66"/>
                    </a:moveTo>
                    <a:lnTo>
                      <a:pt x="330" y="354"/>
                    </a:lnTo>
                    <a:lnTo>
                      <a:pt x="138" y="336"/>
                    </a:lnTo>
                    <a:lnTo>
                      <a:pt x="144" y="348"/>
                    </a:lnTo>
                    <a:lnTo>
                      <a:pt x="54" y="336"/>
                    </a:lnTo>
                    <a:lnTo>
                      <a:pt x="48" y="366"/>
                    </a:lnTo>
                    <a:lnTo>
                      <a:pt x="0" y="360"/>
                    </a:lnTo>
                    <a:lnTo>
                      <a:pt x="12" y="288"/>
                    </a:lnTo>
                    <a:lnTo>
                      <a:pt x="54" y="0"/>
                    </a:lnTo>
                    <a:lnTo>
                      <a:pt x="360" y="30"/>
                    </a:lnTo>
                    <a:lnTo>
                      <a:pt x="354" y="66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06" name="Freeform 85"/>
              <p:cNvSpPr>
                <a:spLocks noChangeAspect="1"/>
              </p:cNvSpPr>
              <p:nvPr/>
            </p:nvSpPr>
            <p:spPr bwMode="auto">
              <a:xfrm>
                <a:off x="986" y="1577"/>
                <a:ext cx="274" cy="264"/>
              </a:xfrm>
              <a:custGeom>
                <a:avLst/>
                <a:gdLst>
                  <a:gd name="T0" fmla="*/ 156 w 360"/>
                  <a:gd name="T1" fmla="*/ 25 h 366"/>
                  <a:gd name="T2" fmla="*/ 145 w 360"/>
                  <a:gd name="T3" fmla="*/ 133 h 366"/>
                  <a:gd name="T4" fmla="*/ 61 w 360"/>
                  <a:gd name="T5" fmla="*/ 126 h 366"/>
                  <a:gd name="T6" fmla="*/ 64 w 360"/>
                  <a:gd name="T7" fmla="*/ 131 h 366"/>
                  <a:gd name="T8" fmla="*/ 24 w 360"/>
                  <a:gd name="T9" fmla="*/ 126 h 366"/>
                  <a:gd name="T10" fmla="*/ 21 w 360"/>
                  <a:gd name="T11" fmla="*/ 137 h 366"/>
                  <a:gd name="T12" fmla="*/ 0 w 360"/>
                  <a:gd name="T13" fmla="*/ 136 h 366"/>
                  <a:gd name="T14" fmla="*/ 5 w 360"/>
                  <a:gd name="T15" fmla="*/ 108 h 366"/>
                  <a:gd name="T16" fmla="*/ 24 w 360"/>
                  <a:gd name="T17" fmla="*/ 0 h 366"/>
                  <a:gd name="T18" fmla="*/ 159 w 360"/>
                  <a:gd name="T19" fmla="*/ 12 h 366"/>
                  <a:gd name="T20" fmla="*/ 156 w 360"/>
                  <a:gd name="T21" fmla="*/ 25 h 366"/>
                  <a:gd name="T22" fmla="*/ 156 w 360"/>
                  <a:gd name="T23" fmla="*/ 27 h 3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0"/>
                  <a:gd name="T37" fmla="*/ 0 h 366"/>
                  <a:gd name="T38" fmla="*/ 360 w 360"/>
                  <a:gd name="T39" fmla="*/ 366 h 36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0" h="366">
                    <a:moveTo>
                      <a:pt x="354" y="66"/>
                    </a:moveTo>
                    <a:lnTo>
                      <a:pt x="330" y="354"/>
                    </a:lnTo>
                    <a:lnTo>
                      <a:pt x="138" y="336"/>
                    </a:lnTo>
                    <a:lnTo>
                      <a:pt x="144" y="348"/>
                    </a:lnTo>
                    <a:lnTo>
                      <a:pt x="54" y="336"/>
                    </a:lnTo>
                    <a:lnTo>
                      <a:pt x="48" y="366"/>
                    </a:lnTo>
                    <a:lnTo>
                      <a:pt x="0" y="360"/>
                    </a:lnTo>
                    <a:lnTo>
                      <a:pt x="12" y="288"/>
                    </a:lnTo>
                    <a:lnTo>
                      <a:pt x="54" y="0"/>
                    </a:lnTo>
                    <a:lnTo>
                      <a:pt x="360" y="30"/>
                    </a:lnTo>
                    <a:lnTo>
                      <a:pt x="354" y="66"/>
                    </a:lnTo>
                    <a:lnTo>
                      <a:pt x="354" y="7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07" name="Freeform 86"/>
              <p:cNvSpPr>
                <a:spLocks noChangeAspect="1"/>
              </p:cNvSpPr>
              <p:nvPr/>
            </p:nvSpPr>
            <p:spPr bwMode="auto">
              <a:xfrm>
                <a:off x="2111" y="1153"/>
                <a:ext cx="234" cy="190"/>
              </a:xfrm>
              <a:custGeom>
                <a:avLst/>
                <a:gdLst>
                  <a:gd name="T0" fmla="*/ 132 w 306"/>
                  <a:gd name="T1" fmla="*/ 51 h 264"/>
                  <a:gd name="T2" fmla="*/ 132 w 306"/>
                  <a:gd name="T3" fmla="*/ 69 h 264"/>
                  <a:gd name="T4" fmla="*/ 137 w 306"/>
                  <a:gd name="T5" fmla="*/ 90 h 264"/>
                  <a:gd name="T6" fmla="*/ 137 w 306"/>
                  <a:gd name="T7" fmla="*/ 94 h 264"/>
                  <a:gd name="T8" fmla="*/ 134 w 306"/>
                  <a:gd name="T9" fmla="*/ 99 h 264"/>
                  <a:gd name="T10" fmla="*/ 132 w 306"/>
                  <a:gd name="T11" fmla="*/ 99 h 264"/>
                  <a:gd name="T12" fmla="*/ 113 w 306"/>
                  <a:gd name="T13" fmla="*/ 90 h 264"/>
                  <a:gd name="T14" fmla="*/ 105 w 306"/>
                  <a:gd name="T15" fmla="*/ 87 h 264"/>
                  <a:gd name="T16" fmla="*/ 94 w 306"/>
                  <a:gd name="T17" fmla="*/ 78 h 264"/>
                  <a:gd name="T18" fmla="*/ 3 w 306"/>
                  <a:gd name="T19" fmla="*/ 91 h 264"/>
                  <a:gd name="T20" fmla="*/ 0 w 306"/>
                  <a:gd name="T21" fmla="*/ 87 h 264"/>
                  <a:gd name="T22" fmla="*/ 16 w 306"/>
                  <a:gd name="T23" fmla="*/ 71 h 264"/>
                  <a:gd name="T24" fmla="*/ 11 w 306"/>
                  <a:gd name="T25" fmla="*/ 60 h 264"/>
                  <a:gd name="T26" fmla="*/ 29 w 306"/>
                  <a:gd name="T27" fmla="*/ 56 h 264"/>
                  <a:gd name="T28" fmla="*/ 43 w 306"/>
                  <a:gd name="T29" fmla="*/ 56 h 264"/>
                  <a:gd name="T30" fmla="*/ 59 w 306"/>
                  <a:gd name="T31" fmla="*/ 51 h 264"/>
                  <a:gd name="T32" fmla="*/ 67 w 306"/>
                  <a:gd name="T33" fmla="*/ 45 h 264"/>
                  <a:gd name="T34" fmla="*/ 64 w 306"/>
                  <a:gd name="T35" fmla="*/ 38 h 264"/>
                  <a:gd name="T36" fmla="*/ 67 w 306"/>
                  <a:gd name="T37" fmla="*/ 34 h 264"/>
                  <a:gd name="T38" fmla="*/ 64 w 306"/>
                  <a:gd name="T39" fmla="*/ 36 h 264"/>
                  <a:gd name="T40" fmla="*/ 62 w 306"/>
                  <a:gd name="T41" fmla="*/ 31 h 264"/>
                  <a:gd name="T42" fmla="*/ 78 w 306"/>
                  <a:gd name="T43" fmla="*/ 12 h 264"/>
                  <a:gd name="T44" fmla="*/ 86 w 306"/>
                  <a:gd name="T45" fmla="*/ 4 h 264"/>
                  <a:gd name="T46" fmla="*/ 115 w 306"/>
                  <a:gd name="T47" fmla="*/ 0 h 264"/>
                  <a:gd name="T48" fmla="*/ 121 w 306"/>
                  <a:gd name="T49" fmla="*/ 22 h 264"/>
                  <a:gd name="T50" fmla="*/ 123 w 306"/>
                  <a:gd name="T51" fmla="*/ 34 h 264"/>
                  <a:gd name="T52" fmla="*/ 126 w 306"/>
                  <a:gd name="T53" fmla="*/ 34 h 264"/>
                  <a:gd name="T54" fmla="*/ 132 w 306"/>
                  <a:gd name="T55" fmla="*/ 51 h 26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06"/>
                  <a:gd name="T85" fmla="*/ 0 h 264"/>
                  <a:gd name="T86" fmla="*/ 306 w 306"/>
                  <a:gd name="T87" fmla="*/ 264 h 26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06" h="264">
                    <a:moveTo>
                      <a:pt x="294" y="138"/>
                    </a:moveTo>
                    <a:lnTo>
                      <a:pt x="294" y="186"/>
                    </a:lnTo>
                    <a:lnTo>
                      <a:pt x="306" y="240"/>
                    </a:lnTo>
                    <a:lnTo>
                      <a:pt x="306" y="252"/>
                    </a:lnTo>
                    <a:lnTo>
                      <a:pt x="300" y="264"/>
                    </a:lnTo>
                    <a:lnTo>
                      <a:pt x="294" y="264"/>
                    </a:lnTo>
                    <a:lnTo>
                      <a:pt x="252" y="240"/>
                    </a:lnTo>
                    <a:lnTo>
                      <a:pt x="234" y="234"/>
                    </a:lnTo>
                    <a:lnTo>
                      <a:pt x="210" y="210"/>
                    </a:lnTo>
                    <a:lnTo>
                      <a:pt x="6" y="246"/>
                    </a:lnTo>
                    <a:lnTo>
                      <a:pt x="0" y="234"/>
                    </a:lnTo>
                    <a:lnTo>
                      <a:pt x="36" y="192"/>
                    </a:lnTo>
                    <a:lnTo>
                      <a:pt x="24" y="162"/>
                    </a:lnTo>
                    <a:lnTo>
                      <a:pt x="66" y="150"/>
                    </a:lnTo>
                    <a:lnTo>
                      <a:pt x="96" y="150"/>
                    </a:lnTo>
                    <a:lnTo>
                      <a:pt x="132" y="138"/>
                    </a:lnTo>
                    <a:lnTo>
                      <a:pt x="150" y="120"/>
                    </a:lnTo>
                    <a:lnTo>
                      <a:pt x="144" y="102"/>
                    </a:lnTo>
                    <a:lnTo>
                      <a:pt x="150" y="90"/>
                    </a:lnTo>
                    <a:lnTo>
                      <a:pt x="144" y="96"/>
                    </a:lnTo>
                    <a:lnTo>
                      <a:pt x="138" y="84"/>
                    </a:lnTo>
                    <a:lnTo>
                      <a:pt x="174" y="30"/>
                    </a:lnTo>
                    <a:lnTo>
                      <a:pt x="192" y="12"/>
                    </a:lnTo>
                    <a:lnTo>
                      <a:pt x="258" y="0"/>
                    </a:lnTo>
                    <a:lnTo>
                      <a:pt x="270" y="60"/>
                    </a:lnTo>
                    <a:lnTo>
                      <a:pt x="276" y="90"/>
                    </a:lnTo>
                    <a:lnTo>
                      <a:pt x="282" y="90"/>
                    </a:lnTo>
                    <a:lnTo>
                      <a:pt x="294" y="138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08" name="Freeform 87"/>
              <p:cNvSpPr>
                <a:spLocks noChangeAspect="1"/>
              </p:cNvSpPr>
              <p:nvPr/>
            </p:nvSpPr>
            <p:spPr bwMode="auto">
              <a:xfrm>
                <a:off x="2111" y="1153"/>
                <a:ext cx="234" cy="190"/>
              </a:xfrm>
              <a:custGeom>
                <a:avLst/>
                <a:gdLst>
                  <a:gd name="T0" fmla="*/ 132 w 306"/>
                  <a:gd name="T1" fmla="*/ 51 h 264"/>
                  <a:gd name="T2" fmla="*/ 132 w 306"/>
                  <a:gd name="T3" fmla="*/ 69 h 264"/>
                  <a:gd name="T4" fmla="*/ 137 w 306"/>
                  <a:gd name="T5" fmla="*/ 90 h 264"/>
                  <a:gd name="T6" fmla="*/ 137 w 306"/>
                  <a:gd name="T7" fmla="*/ 94 h 264"/>
                  <a:gd name="T8" fmla="*/ 134 w 306"/>
                  <a:gd name="T9" fmla="*/ 99 h 264"/>
                  <a:gd name="T10" fmla="*/ 132 w 306"/>
                  <a:gd name="T11" fmla="*/ 99 h 264"/>
                  <a:gd name="T12" fmla="*/ 113 w 306"/>
                  <a:gd name="T13" fmla="*/ 90 h 264"/>
                  <a:gd name="T14" fmla="*/ 105 w 306"/>
                  <a:gd name="T15" fmla="*/ 87 h 264"/>
                  <a:gd name="T16" fmla="*/ 94 w 306"/>
                  <a:gd name="T17" fmla="*/ 78 h 264"/>
                  <a:gd name="T18" fmla="*/ 3 w 306"/>
                  <a:gd name="T19" fmla="*/ 91 h 264"/>
                  <a:gd name="T20" fmla="*/ 0 w 306"/>
                  <a:gd name="T21" fmla="*/ 87 h 264"/>
                  <a:gd name="T22" fmla="*/ 16 w 306"/>
                  <a:gd name="T23" fmla="*/ 71 h 264"/>
                  <a:gd name="T24" fmla="*/ 11 w 306"/>
                  <a:gd name="T25" fmla="*/ 60 h 264"/>
                  <a:gd name="T26" fmla="*/ 29 w 306"/>
                  <a:gd name="T27" fmla="*/ 56 h 264"/>
                  <a:gd name="T28" fmla="*/ 43 w 306"/>
                  <a:gd name="T29" fmla="*/ 56 h 264"/>
                  <a:gd name="T30" fmla="*/ 59 w 306"/>
                  <a:gd name="T31" fmla="*/ 51 h 264"/>
                  <a:gd name="T32" fmla="*/ 67 w 306"/>
                  <a:gd name="T33" fmla="*/ 45 h 264"/>
                  <a:gd name="T34" fmla="*/ 64 w 306"/>
                  <a:gd name="T35" fmla="*/ 38 h 264"/>
                  <a:gd name="T36" fmla="*/ 67 w 306"/>
                  <a:gd name="T37" fmla="*/ 34 h 264"/>
                  <a:gd name="T38" fmla="*/ 64 w 306"/>
                  <a:gd name="T39" fmla="*/ 36 h 264"/>
                  <a:gd name="T40" fmla="*/ 62 w 306"/>
                  <a:gd name="T41" fmla="*/ 31 h 264"/>
                  <a:gd name="T42" fmla="*/ 78 w 306"/>
                  <a:gd name="T43" fmla="*/ 12 h 264"/>
                  <a:gd name="T44" fmla="*/ 86 w 306"/>
                  <a:gd name="T45" fmla="*/ 4 h 264"/>
                  <a:gd name="T46" fmla="*/ 115 w 306"/>
                  <a:gd name="T47" fmla="*/ 0 h 264"/>
                  <a:gd name="T48" fmla="*/ 121 w 306"/>
                  <a:gd name="T49" fmla="*/ 22 h 264"/>
                  <a:gd name="T50" fmla="*/ 123 w 306"/>
                  <a:gd name="T51" fmla="*/ 34 h 264"/>
                  <a:gd name="T52" fmla="*/ 126 w 306"/>
                  <a:gd name="T53" fmla="*/ 34 h 264"/>
                  <a:gd name="T54" fmla="*/ 132 w 306"/>
                  <a:gd name="T55" fmla="*/ 51 h 264"/>
                  <a:gd name="T56" fmla="*/ 132 w 306"/>
                  <a:gd name="T57" fmla="*/ 54 h 26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6"/>
                  <a:gd name="T88" fmla="*/ 0 h 264"/>
                  <a:gd name="T89" fmla="*/ 306 w 306"/>
                  <a:gd name="T90" fmla="*/ 264 h 26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6" h="264">
                    <a:moveTo>
                      <a:pt x="294" y="138"/>
                    </a:moveTo>
                    <a:lnTo>
                      <a:pt x="294" y="186"/>
                    </a:lnTo>
                    <a:lnTo>
                      <a:pt x="306" y="240"/>
                    </a:lnTo>
                    <a:lnTo>
                      <a:pt x="306" y="252"/>
                    </a:lnTo>
                    <a:lnTo>
                      <a:pt x="300" y="264"/>
                    </a:lnTo>
                    <a:lnTo>
                      <a:pt x="294" y="264"/>
                    </a:lnTo>
                    <a:lnTo>
                      <a:pt x="252" y="240"/>
                    </a:lnTo>
                    <a:lnTo>
                      <a:pt x="234" y="234"/>
                    </a:lnTo>
                    <a:lnTo>
                      <a:pt x="210" y="210"/>
                    </a:lnTo>
                    <a:lnTo>
                      <a:pt x="6" y="246"/>
                    </a:lnTo>
                    <a:lnTo>
                      <a:pt x="0" y="234"/>
                    </a:lnTo>
                    <a:lnTo>
                      <a:pt x="36" y="192"/>
                    </a:lnTo>
                    <a:lnTo>
                      <a:pt x="24" y="162"/>
                    </a:lnTo>
                    <a:lnTo>
                      <a:pt x="66" y="150"/>
                    </a:lnTo>
                    <a:lnTo>
                      <a:pt x="96" y="150"/>
                    </a:lnTo>
                    <a:lnTo>
                      <a:pt x="132" y="138"/>
                    </a:lnTo>
                    <a:lnTo>
                      <a:pt x="150" y="120"/>
                    </a:lnTo>
                    <a:lnTo>
                      <a:pt x="144" y="102"/>
                    </a:lnTo>
                    <a:lnTo>
                      <a:pt x="150" y="90"/>
                    </a:lnTo>
                    <a:lnTo>
                      <a:pt x="144" y="96"/>
                    </a:lnTo>
                    <a:lnTo>
                      <a:pt x="138" y="84"/>
                    </a:lnTo>
                    <a:lnTo>
                      <a:pt x="174" y="30"/>
                    </a:lnTo>
                    <a:lnTo>
                      <a:pt x="192" y="12"/>
                    </a:lnTo>
                    <a:lnTo>
                      <a:pt x="258" y="0"/>
                    </a:lnTo>
                    <a:lnTo>
                      <a:pt x="270" y="60"/>
                    </a:lnTo>
                    <a:lnTo>
                      <a:pt x="276" y="90"/>
                    </a:lnTo>
                    <a:lnTo>
                      <a:pt x="282" y="90"/>
                    </a:lnTo>
                    <a:lnTo>
                      <a:pt x="294" y="138"/>
                    </a:lnTo>
                    <a:lnTo>
                      <a:pt x="294" y="14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09" name="Freeform 88"/>
              <p:cNvSpPr>
                <a:spLocks noChangeAspect="1"/>
              </p:cNvSpPr>
              <p:nvPr/>
            </p:nvSpPr>
            <p:spPr bwMode="auto">
              <a:xfrm>
                <a:off x="2308" y="1555"/>
                <a:ext cx="23" cy="31"/>
              </a:xfrm>
              <a:custGeom>
                <a:avLst/>
                <a:gdLst>
                  <a:gd name="T0" fmla="*/ 0 w 30"/>
                  <a:gd name="T1" fmla="*/ 0 h 42"/>
                  <a:gd name="T2" fmla="*/ 14 w 30"/>
                  <a:gd name="T3" fmla="*/ 17 h 42"/>
                  <a:gd name="T4" fmla="*/ 0 w 30"/>
                  <a:gd name="T5" fmla="*/ 0 h 42"/>
                  <a:gd name="T6" fmla="*/ 0 w 30"/>
                  <a:gd name="T7" fmla="*/ 2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42"/>
                  <a:gd name="T14" fmla="*/ 30 w 30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42">
                    <a:moveTo>
                      <a:pt x="0" y="0"/>
                    </a:moveTo>
                    <a:lnTo>
                      <a:pt x="30" y="42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10" name="Freeform 89"/>
              <p:cNvSpPr>
                <a:spLocks noChangeAspect="1"/>
              </p:cNvSpPr>
              <p:nvPr/>
            </p:nvSpPr>
            <p:spPr bwMode="auto">
              <a:xfrm>
                <a:off x="1993" y="1555"/>
                <a:ext cx="334" cy="139"/>
              </a:xfrm>
              <a:custGeom>
                <a:avLst/>
                <a:gdLst>
                  <a:gd name="T0" fmla="*/ 194 w 438"/>
                  <a:gd name="T1" fmla="*/ 20 h 192"/>
                  <a:gd name="T2" fmla="*/ 186 w 438"/>
                  <a:gd name="T3" fmla="*/ 30 h 192"/>
                  <a:gd name="T4" fmla="*/ 178 w 438"/>
                  <a:gd name="T5" fmla="*/ 30 h 192"/>
                  <a:gd name="T6" fmla="*/ 175 w 438"/>
                  <a:gd name="T7" fmla="*/ 25 h 192"/>
                  <a:gd name="T8" fmla="*/ 172 w 438"/>
                  <a:gd name="T9" fmla="*/ 28 h 192"/>
                  <a:gd name="T10" fmla="*/ 175 w 438"/>
                  <a:gd name="T11" fmla="*/ 30 h 192"/>
                  <a:gd name="T12" fmla="*/ 165 w 438"/>
                  <a:gd name="T13" fmla="*/ 30 h 192"/>
                  <a:gd name="T14" fmla="*/ 178 w 438"/>
                  <a:gd name="T15" fmla="*/ 32 h 192"/>
                  <a:gd name="T16" fmla="*/ 172 w 438"/>
                  <a:gd name="T17" fmla="*/ 41 h 192"/>
                  <a:gd name="T18" fmla="*/ 165 w 438"/>
                  <a:gd name="T19" fmla="*/ 39 h 192"/>
                  <a:gd name="T20" fmla="*/ 172 w 438"/>
                  <a:gd name="T21" fmla="*/ 41 h 192"/>
                  <a:gd name="T22" fmla="*/ 181 w 438"/>
                  <a:gd name="T23" fmla="*/ 37 h 192"/>
                  <a:gd name="T24" fmla="*/ 184 w 438"/>
                  <a:gd name="T25" fmla="*/ 41 h 192"/>
                  <a:gd name="T26" fmla="*/ 181 w 438"/>
                  <a:gd name="T27" fmla="*/ 46 h 192"/>
                  <a:gd name="T28" fmla="*/ 175 w 438"/>
                  <a:gd name="T29" fmla="*/ 43 h 192"/>
                  <a:gd name="T30" fmla="*/ 168 w 438"/>
                  <a:gd name="T31" fmla="*/ 48 h 192"/>
                  <a:gd name="T32" fmla="*/ 165 w 438"/>
                  <a:gd name="T33" fmla="*/ 48 h 192"/>
                  <a:gd name="T34" fmla="*/ 165 w 438"/>
                  <a:gd name="T35" fmla="*/ 52 h 192"/>
                  <a:gd name="T36" fmla="*/ 160 w 438"/>
                  <a:gd name="T37" fmla="*/ 48 h 192"/>
                  <a:gd name="T38" fmla="*/ 162 w 438"/>
                  <a:gd name="T39" fmla="*/ 54 h 192"/>
                  <a:gd name="T40" fmla="*/ 154 w 438"/>
                  <a:gd name="T41" fmla="*/ 62 h 192"/>
                  <a:gd name="T42" fmla="*/ 154 w 438"/>
                  <a:gd name="T43" fmla="*/ 68 h 192"/>
                  <a:gd name="T44" fmla="*/ 152 w 438"/>
                  <a:gd name="T45" fmla="*/ 66 h 192"/>
                  <a:gd name="T46" fmla="*/ 149 w 438"/>
                  <a:gd name="T47" fmla="*/ 71 h 192"/>
                  <a:gd name="T48" fmla="*/ 138 w 438"/>
                  <a:gd name="T49" fmla="*/ 73 h 192"/>
                  <a:gd name="T50" fmla="*/ 136 w 438"/>
                  <a:gd name="T51" fmla="*/ 73 h 192"/>
                  <a:gd name="T52" fmla="*/ 109 w 438"/>
                  <a:gd name="T53" fmla="*/ 54 h 192"/>
                  <a:gd name="T54" fmla="*/ 82 w 438"/>
                  <a:gd name="T55" fmla="*/ 59 h 192"/>
                  <a:gd name="T56" fmla="*/ 75 w 438"/>
                  <a:gd name="T57" fmla="*/ 51 h 192"/>
                  <a:gd name="T58" fmla="*/ 45 w 438"/>
                  <a:gd name="T59" fmla="*/ 54 h 192"/>
                  <a:gd name="T60" fmla="*/ 29 w 438"/>
                  <a:gd name="T61" fmla="*/ 62 h 192"/>
                  <a:gd name="T62" fmla="*/ 0 w 438"/>
                  <a:gd name="T63" fmla="*/ 64 h 192"/>
                  <a:gd name="T64" fmla="*/ 0 w 438"/>
                  <a:gd name="T65" fmla="*/ 57 h 192"/>
                  <a:gd name="T66" fmla="*/ 8 w 438"/>
                  <a:gd name="T67" fmla="*/ 57 h 192"/>
                  <a:gd name="T68" fmla="*/ 11 w 438"/>
                  <a:gd name="T69" fmla="*/ 51 h 192"/>
                  <a:gd name="T70" fmla="*/ 29 w 438"/>
                  <a:gd name="T71" fmla="*/ 41 h 192"/>
                  <a:gd name="T72" fmla="*/ 34 w 438"/>
                  <a:gd name="T73" fmla="*/ 34 h 192"/>
                  <a:gd name="T74" fmla="*/ 37 w 438"/>
                  <a:gd name="T75" fmla="*/ 37 h 192"/>
                  <a:gd name="T76" fmla="*/ 50 w 438"/>
                  <a:gd name="T77" fmla="*/ 30 h 192"/>
                  <a:gd name="T78" fmla="*/ 56 w 438"/>
                  <a:gd name="T79" fmla="*/ 25 h 192"/>
                  <a:gd name="T80" fmla="*/ 56 w 438"/>
                  <a:gd name="T81" fmla="*/ 18 h 192"/>
                  <a:gd name="T82" fmla="*/ 181 w 438"/>
                  <a:gd name="T83" fmla="*/ 0 h 192"/>
                  <a:gd name="T84" fmla="*/ 189 w 438"/>
                  <a:gd name="T85" fmla="*/ 9 h 192"/>
                  <a:gd name="T86" fmla="*/ 184 w 438"/>
                  <a:gd name="T87" fmla="*/ 5 h 192"/>
                  <a:gd name="T88" fmla="*/ 186 w 438"/>
                  <a:gd name="T89" fmla="*/ 9 h 192"/>
                  <a:gd name="T90" fmla="*/ 181 w 438"/>
                  <a:gd name="T91" fmla="*/ 7 h 192"/>
                  <a:gd name="T92" fmla="*/ 184 w 438"/>
                  <a:gd name="T93" fmla="*/ 9 h 192"/>
                  <a:gd name="T94" fmla="*/ 178 w 438"/>
                  <a:gd name="T95" fmla="*/ 9 h 192"/>
                  <a:gd name="T96" fmla="*/ 178 w 438"/>
                  <a:gd name="T97" fmla="*/ 12 h 192"/>
                  <a:gd name="T98" fmla="*/ 175 w 438"/>
                  <a:gd name="T99" fmla="*/ 12 h 192"/>
                  <a:gd name="T100" fmla="*/ 175 w 438"/>
                  <a:gd name="T101" fmla="*/ 14 h 192"/>
                  <a:gd name="T102" fmla="*/ 170 w 438"/>
                  <a:gd name="T103" fmla="*/ 14 h 192"/>
                  <a:gd name="T104" fmla="*/ 165 w 438"/>
                  <a:gd name="T105" fmla="*/ 7 h 192"/>
                  <a:gd name="T106" fmla="*/ 170 w 438"/>
                  <a:gd name="T107" fmla="*/ 18 h 192"/>
                  <a:gd name="T108" fmla="*/ 184 w 438"/>
                  <a:gd name="T109" fmla="*/ 14 h 192"/>
                  <a:gd name="T110" fmla="*/ 184 w 438"/>
                  <a:gd name="T111" fmla="*/ 20 h 192"/>
                  <a:gd name="T112" fmla="*/ 186 w 438"/>
                  <a:gd name="T113" fmla="*/ 20 h 192"/>
                  <a:gd name="T114" fmla="*/ 189 w 438"/>
                  <a:gd name="T115" fmla="*/ 14 h 192"/>
                  <a:gd name="T116" fmla="*/ 194 w 438"/>
                  <a:gd name="T117" fmla="*/ 20 h 19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38"/>
                  <a:gd name="T178" fmla="*/ 0 h 192"/>
                  <a:gd name="T179" fmla="*/ 438 w 438"/>
                  <a:gd name="T180" fmla="*/ 192 h 19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38" h="192">
                    <a:moveTo>
                      <a:pt x="438" y="54"/>
                    </a:moveTo>
                    <a:lnTo>
                      <a:pt x="420" y="78"/>
                    </a:lnTo>
                    <a:lnTo>
                      <a:pt x="402" y="78"/>
                    </a:lnTo>
                    <a:lnTo>
                      <a:pt x="396" y="66"/>
                    </a:lnTo>
                    <a:lnTo>
                      <a:pt x="390" y="72"/>
                    </a:lnTo>
                    <a:lnTo>
                      <a:pt x="396" y="78"/>
                    </a:lnTo>
                    <a:lnTo>
                      <a:pt x="372" y="78"/>
                    </a:lnTo>
                    <a:lnTo>
                      <a:pt x="402" y="84"/>
                    </a:lnTo>
                    <a:lnTo>
                      <a:pt x="390" y="108"/>
                    </a:lnTo>
                    <a:lnTo>
                      <a:pt x="372" y="102"/>
                    </a:lnTo>
                    <a:lnTo>
                      <a:pt x="390" y="108"/>
                    </a:lnTo>
                    <a:lnTo>
                      <a:pt x="408" y="96"/>
                    </a:lnTo>
                    <a:lnTo>
                      <a:pt x="414" y="108"/>
                    </a:lnTo>
                    <a:lnTo>
                      <a:pt x="408" y="120"/>
                    </a:lnTo>
                    <a:lnTo>
                      <a:pt x="396" y="114"/>
                    </a:lnTo>
                    <a:lnTo>
                      <a:pt x="378" y="126"/>
                    </a:lnTo>
                    <a:lnTo>
                      <a:pt x="372" y="126"/>
                    </a:lnTo>
                    <a:lnTo>
                      <a:pt x="372" y="138"/>
                    </a:lnTo>
                    <a:lnTo>
                      <a:pt x="360" y="126"/>
                    </a:lnTo>
                    <a:lnTo>
                      <a:pt x="366" y="144"/>
                    </a:lnTo>
                    <a:lnTo>
                      <a:pt x="348" y="162"/>
                    </a:lnTo>
                    <a:lnTo>
                      <a:pt x="348" y="180"/>
                    </a:lnTo>
                    <a:lnTo>
                      <a:pt x="342" y="174"/>
                    </a:lnTo>
                    <a:lnTo>
                      <a:pt x="336" y="186"/>
                    </a:lnTo>
                    <a:lnTo>
                      <a:pt x="312" y="192"/>
                    </a:lnTo>
                    <a:lnTo>
                      <a:pt x="306" y="192"/>
                    </a:lnTo>
                    <a:lnTo>
                      <a:pt x="246" y="144"/>
                    </a:lnTo>
                    <a:lnTo>
                      <a:pt x="186" y="156"/>
                    </a:lnTo>
                    <a:lnTo>
                      <a:pt x="168" y="132"/>
                    </a:lnTo>
                    <a:lnTo>
                      <a:pt x="102" y="144"/>
                    </a:lnTo>
                    <a:lnTo>
                      <a:pt x="66" y="162"/>
                    </a:lnTo>
                    <a:lnTo>
                      <a:pt x="0" y="168"/>
                    </a:lnTo>
                    <a:lnTo>
                      <a:pt x="0" y="150"/>
                    </a:lnTo>
                    <a:lnTo>
                      <a:pt x="18" y="150"/>
                    </a:lnTo>
                    <a:lnTo>
                      <a:pt x="24" y="132"/>
                    </a:lnTo>
                    <a:lnTo>
                      <a:pt x="66" y="108"/>
                    </a:lnTo>
                    <a:lnTo>
                      <a:pt x="78" y="90"/>
                    </a:lnTo>
                    <a:lnTo>
                      <a:pt x="84" y="96"/>
                    </a:lnTo>
                    <a:lnTo>
                      <a:pt x="114" y="78"/>
                    </a:lnTo>
                    <a:lnTo>
                      <a:pt x="126" y="66"/>
                    </a:lnTo>
                    <a:lnTo>
                      <a:pt x="126" y="48"/>
                    </a:lnTo>
                    <a:lnTo>
                      <a:pt x="408" y="0"/>
                    </a:lnTo>
                    <a:lnTo>
                      <a:pt x="426" y="24"/>
                    </a:lnTo>
                    <a:lnTo>
                      <a:pt x="414" y="12"/>
                    </a:lnTo>
                    <a:lnTo>
                      <a:pt x="420" y="24"/>
                    </a:lnTo>
                    <a:lnTo>
                      <a:pt x="408" y="18"/>
                    </a:lnTo>
                    <a:lnTo>
                      <a:pt x="414" y="24"/>
                    </a:lnTo>
                    <a:lnTo>
                      <a:pt x="402" y="24"/>
                    </a:lnTo>
                    <a:lnTo>
                      <a:pt x="402" y="30"/>
                    </a:lnTo>
                    <a:lnTo>
                      <a:pt x="396" y="30"/>
                    </a:lnTo>
                    <a:lnTo>
                      <a:pt x="396" y="36"/>
                    </a:lnTo>
                    <a:lnTo>
                      <a:pt x="384" y="36"/>
                    </a:lnTo>
                    <a:lnTo>
                      <a:pt x="372" y="18"/>
                    </a:lnTo>
                    <a:lnTo>
                      <a:pt x="384" y="48"/>
                    </a:lnTo>
                    <a:lnTo>
                      <a:pt x="414" y="36"/>
                    </a:lnTo>
                    <a:lnTo>
                      <a:pt x="414" y="54"/>
                    </a:lnTo>
                    <a:lnTo>
                      <a:pt x="420" y="54"/>
                    </a:lnTo>
                    <a:lnTo>
                      <a:pt x="426" y="36"/>
                    </a:lnTo>
                    <a:lnTo>
                      <a:pt x="438" y="54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11" name="Freeform 90"/>
              <p:cNvSpPr>
                <a:spLocks noChangeAspect="1"/>
              </p:cNvSpPr>
              <p:nvPr/>
            </p:nvSpPr>
            <p:spPr bwMode="auto">
              <a:xfrm>
                <a:off x="1993" y="1555"/>
                <a:ext cx="334" cy="139"/>
              </a:xfrm>
              <a:custGeom>
                <a:avLst/>
                <a:gdLst>
                  <a:gd name="T0" fmla="*/ 194 w 438"/>
                  <a:gd name="T1" fmla="*/ 20 h 192"/>
                  <a:gd name="T2" fmla="*/ 186 w 438"/>
                  <a:gd name="T3" fmla="*/ 30 h 192"/>
                  <a:gd name="T4" fmla="*/ 178 w 438"/>
                  <a:gd name="T5" fmla="*/ 30 h 192"/>
                  <a:gd name="T6" fmla="*/ 175 w 438"/>
                  <a:gd name="T7" fmla="*/ 25 h 192"/>
                  <a:gd name="T8" fmla="*/ 172 w 438"/>
                  <a:gd name="T9" fmla="*/ 28 h 192"/>
                  <a:gd name="T10" fmla="*/ 175 w 438"/>
                  <a:gd name="T11" fmla="*/ 30 h 192"/>
                  <a:gd name="T12" fmla="*/ 165 w 438"/>
                  <a:gd name="T13" fmla="*/ 30 h 192"/>
                  <a:gd name="T14" fmla="*/ 178 w 438"/>
                  <a:gd name="T15" fmla="*/ 32 h 192"/>
                  <a:gd name="T16" fmla="*/ 172 w 438"/>
                  <a:gd name="T17" fmla="*/ 41 h 192"/>
                  <a:gd name="T18" fmla="*/ 165 w 438"/>
                  <a:gd name="T19" fmla="*/ 39 h 192"/>
                  <a:gd name="T20" fmla="*/ 172 w 438"/>
                  <a:gd name="T21" fmla="*/ 41 h 192"/>
                  <a:gd name="T22" fmla="*/ 181 w 438"/>
                  <a:gd name="T23" fmla="*/ 37 h 192"/>
                  <a:gd name="T24" fmla="*/ 184 w 438"/>
                  <a:gd name="T25" fmla="*/ 41 h 192"/>
                  <a:gd name="T26" fmla="*/ 181 w 438"/>
                  <a:gd name="T27" fmla="*/ 46 h 192"/>
                  <a:gd name="T28" fmla="*/ 175 w 438"/>
                  <a:gd name="T29" fmla="*/ 43 h 192"/>
                  <a:gd name="T30" fmla="*/ 168 w 438"/>
                  <a:gd name="T31" fmla="*/ 48 h 192"/>
                  <a:gd name="T32" fmla="*/ 165 w 438"/>
                  <a:gd name="T33" fmla="*/ 48 h 192"/>
                  <a:gd name="T34" fmla="*/ 165 w 438"/>
                  <a:gd name="T35" fmla="*/ 52 h 192"/>
                  <a:gd name="T36" fmla="*/ 160 w 438"/>
                  <a:gd name="T37" fmla="*/ 48 h 192"/>
                  <a:gd name="T38" fmla="*/ 162 w 438"/>
                  <a:gd name="T39" fmla="*/ 54 h 192"/>
                  <a:gd name="T40" fmla="*/ 154 w 438"/>
                  <a:gd name="T41" fmla="*/ 62 h 192"/>
                  <a:gd name="T42" fmla="*/ 154 w 438"/>
                  <a:gd name="T43" fmla="*/ 68 h 192"/>
                  <a:gd name="T44" fmla="*/ 152 w 438"/>
                  <a:gd name="T45" fmla="*/ 66 h 192"/>
                  <a:gd name="T46" fmla="*/ 149 w 438"/>
                  <a:gd name="T47" fmla="*/ 71 h 192"/>
                  <a:gd name="T48" fmla="*/ 138 w 438"/>
                  <a:gd name="T49" fmla="*/ 73 h 192"/>
                  <a:gd name="T50" fmla="*/ 136 w 438"/>
                  <a:gd name="T51" fmla="*/ 73 h 192"/>
                  <a:gd name="T52" fmla="*/ 109 w 438"/>
                  <a:gd name="T53" fmla="*/ 54 h 192"/>
                  <a:gd name="T54" fmla="*/ 82 w 438"/>
                  <a:gd name="T55" fmla="*/ 59 h 192"/>
                  <a:gd name="T56" fmla="*/ 75 w 438"/>
                  <a:gd name="T57" fmla="*/ 51 h 192"/>
                  <a:gd name="T58" fmla="*/ 45 w 438"/>
                  <a:gd name="T59" fmla="*/ 54 h 192"/>
                  <a:gd name="T60" fmla="*/ 29 w 438"/>
                  <a:gd name="T61" fmla="*/ 62 h 192"/>
                  <a:gd name="T62" fmla="*/ 0 w 438"/>
                  <a:gd name="T63" fmla="*/ 64 h 192"/>
                  <a:gd name="T64" fmla="*/ 0 w 438"/>
                  <a:gd name="T65" fmla="*/ 57 h 192"/>
                  <a:gd name="T66" fmla="*/ 8 w 438"/>
                  <a:gd name="T67" fmla="*/ 57 h 192"/>
                  <a:gd name="T68" fmla="*/ 11 w 438"/>
                  <a:gd name="T69" fmla="*/ 51 h 192"/>
                  <a:gd name="T70" fmla="*/ 29 w 438"/>
                  <a:gd name="T71" fmla="*/ 41 h 192"/>
                  <a:gd name="T72" fmla="*/ 34 w 438"/>
                  <a:gd name="T73" fmla="*/ 34 h 192"/>
                  <a:gd name="T74" fmla="*/ 37 w 438"/>
                  <a:gd name="T75" fmla="*/ 37 h 192"/>
                  <a:gd name="T76" fmla="*/ 50 w 438"/>
                  <a:gd name="T77" fmla="*/ 30 h 192"/>
                  <a:gd name="T78" fmla="*/ 56 w 438"/>
                  <a:gd name="T79" fmla="*/ 25 h 192"/>
                  <a:gd name="T80" fmla="*/ 56 w 438"/>
                  <a:gd name="T81" fmla="*/ 18 h 192"/>
                  <a:gd name="T82" fmla="*/ 181 w 438"/>
                  <a:gd name="T83" fmla="*/ 0 h 192"/>
                  <a:gd name="T84" fmla="*/ 189 w 438"/>
                  <a:gd name="T85" fmla="*/ 9 h 192"/>
                  <a:gd name="T86" fmla="*/ 184 w 438"/>
                  <a:gd name="T87" fmla="*/ 5 h 192"/>
                  <a:gd name="T88" fmla="*/ 186 w 438"/>
                  <a:gd name="T89" fmla="*/ 9 h 192"/>
                  <a:gd name="T90" fmla="*/ 181 w 438"/>
                  <a:gd name="T91" fmla="*/ 7 h 192"/>
                  <a:gd name="T92" fmla="*/ 184 w 438"/>
                  <a:gd name="T93" fmla="*/ 9 h 192"/>
                  <a:gd name="T94" fmla="*/ 178 w 438"/>
                  <a:gd name="T95" fmla="*/ 9 h 192"/>
                  <a:gd name="T96" fmla="*/ 178 w 438"/>
                  <a:gd name="T97" fmla="*/ 12 h 192"/>
                  <a:gd name="T98" fmla="*/ 175 w 438"/>
                  <a:gd name="T99" fmla="*/ 12 h 192"/>
                  <a:gd name="T100" fmla="*/ 175 w 438"/>
                  <a:gd name="T101" fmla="*/ 14 h 192"/>
                  <a:gd name="T102" fmla="*/ 170 w 438"/>
                  <a:gd name="T103" fmla="*/ 14 h 192"/>
                  <a:gd name="T104" fmla="*/ 165 w 438"/>
                  <a:gd name="T105" fmla="*/ 7 h 192"/>
                  <a:gd name="T106" fmla="*/ 170 w 438"/>
                  <a:gd name="T107" fmla="*/ 18 h 192"/>
                  <a:gd name="T108" fmla="*/ 184 w 438"/>
                  <a:gd name="T109" fmla="*/ 14 h 192"/>
                  <a:gd name="T110" fmla="*/ 184 w 438"/>
                  <a:gd name="T111" fmla="*/ 20 h 192"/>
                  <a:gd name="T112" fmla="*/ 186 w 438"/>
                  <a:gd name="T113" fmla="*/ 20 h 192"/>
                  <a:gd name="T114" fmla="*/ 189 w 438"/>
                  <a:gd name="T115" fmla="*/ 14 h 192"/>
                  <a:gd name="T116" fmla="*/ 194 w 438"/>
                  <a:gd name="T117" fmla="*/ 20 h 192"/>
                  <a:gd name="T118" fmla="*/ 194 w 438"/>
                  <a:gd name="T119" fmla="*/ 22 h 19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38"/>
                  <a:gd name="T181" fmla="*/ 0 h 192"/>
                  <a:gd name="T182" fmla="*/ 438 w 438"/>
                  <a:gd name="T183" fmla="*/ 192 h 19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38" h="192">
                    <a:moveTo>
                      <a:pt x="438" y="54"/>
                    </a:moveTo>
                    <a:lnTo>
                      <a:pt x="420" y="78"/>
                    </a:lnTo>
                    <a:lnTo>
                      <a:pt x="402" y="78"/>
                    </a:lnTo>
                    <a:lnTo>
                      <a:pt x="396" y="66"/>
                    </a:lnTo>
                    <a:lnTo>
                      <a:pt x="390" y="72"/>
                    </a:lnTo>
                    <a:lnTo>
                      <a:pt x="396" y="78"/>
                    </a:lnTo>
                    <a:lnTo>
                      <a:pt x="372" y="78"/>
                    </a:lnTo>
                    <a:lnTo>
                      <a:pt x="402" y="84"/>
                    </a:lnTo>
                    <a:lnTo>
                      <a:pt x="390" y="108"/>
                    </a:lnTo>
                    <a:lnTo>
                      <a:pt x="372" y="102"/>
                    </a:lnTo>
                    <a:lnTo>
                      <a:pt x="390" y="108"/>
                    </a:lnTo>
                    <a:lnTo>
                      <a:pt x="408" y="96"/>
                    </a:lnTo>
                    <a:lnTo>
                      <a:pt x="414" y="108"/>
                    </a:lnTo>
                    <a:lnTo>
                      <a:pt x="408" y="120"/>
                    </a:lnTo>
                    <a:lnTo>
                      <a:pt x="396" y="114"/>
                    </a:lnTo>
                    <a:lnTo>
                      <a:pt x="378" y="126"/>
                    </a:lnTo>
                    <a:lnTo>
                      <a:pt x="372" y="126"/>
                    </a:lnTo>
                    <a:lnTo>
                      <a:pt x="372" y="138"/>
                    </a:lnTo>
                    <a:lnTo>
                      <a:pt x="360" y="126"/>
                    </a:lnTo>
                    <a:lnTo>
                      <a:pt x="366" y="144"/>
                    </a:lnTo>
                    <a:lnTo>
                      <a:pt x="348" y="162"/>
                    </a:lnTo>
                    <a:lnTo>
                      <a:pt x="348" y="180"/>
                    </a:lnTo>
                    <a:lnTo>
                      <a:pt x="342" y="174"/>
                    </a:lnTo>
                    <a:lnTo>
                      <a:pt x="336" y="186"/>
                    </a:lnTo>
                    <a:lnTo>
                      <a:pt x="312" y="192"/>
                    </a:lnTo>
                    <a:lnTo>
                      <a:pt x="306" y="192"/>
                    </a:lnTo>
                    <a:lnTo>
                      <a:pt x="246" y="144"/>
                    </a:lnTo>
                    <a:lnTo>
                      <a:pt x="186" y="156"/>
                    </a:lnTo>
                    <a:lnTo>
                      <a:pt x="168" y="132"/>
                    </a:lnTo>
                    <a:lnTo>
                      <a:pt x="102" y="144"/>
                    </a:lnTo>
                    <a:lnTo>
                      <a:pt x="66" y="162"/>
                    </a:lnTo>
                    <a:lnTo>
                      <a:pt x="0" y="168"/>
                    </a:lnTo>
                    <a:lnTo>
                      <a:pt x="0" y="150"/>
                    </a:lnTo>
                    <a:lnTo>
                      <a:pt x="18" y="150"/>
                    </a:lnTo>
                    <a:lnTo>
                      <a:pt x="24" y="132"/>
                    </a:lnTo>
                    <a:lnTo>
                      <a:pt x="66" y="108"/>
                    </a:lnTo>
                    <a:lnTo>
                      <a:pt x="78" y="90"/>
                    </a:lnTo>
                    <a:lnTo>
                      <a:pt x="84" y="96"/>
                    </a:lnTo>
                    <a:lnTo>
                      <a:pt x="114" y="78"/>
                    </a:lnTo>
                    <a:lnTo>
                      <a:pt x="126" y="66"/>
                    </a:lnTo>
                    <a:lnTo>
                      <a:pt x="126" y="48"/>
                    </a:lnTo>
                    <a:lnTo>
                      <a:pt x="408" y="0"/>
                    </a:lnTo>
                    <a:lnTo>
                      <a:pt x="426" y="24"/>
                    </a:lnTo>
                    <a:lnTo>
                      <a:pt x="414" y="12"/>
                    </a:lnTo>
                    <a:lnTo>
                      <a:pt x="420" y="24"/>
                    </a:lnTo>
                    <a:lnTo>
                      <a:pt x="408" y="18"/>
                    </a:lnTo>
                    <a:lnTo>
                      <a:pt x="414" y="24"/>
                    </a:lnTo>
                    <a:lnTo>
                      <a:pt x="402" y="24"/>
                    </a:lnTo>
                    <a:lnTo>
                      <a:pt x="402" y="30"/>
                    </a:lnTo>
                    <a:lnTo>
                      <a:pt x="396" y="30"/>
                    </a:lnTo>
                    <a:lnTo>
                      <a:pt x="396" y="36"/>
                    </a:lnTo>
                    <a:lnTo>
                      <a:pt x="384" y="36"/>
                    </a:lnTo>
                    <a:lnTo>
                      <a:pt x="372" y="18"/>
                    </a:lnTo>
                    <a:lnTo>
                      <a:pt x="384" y="48"/>
                    </a:lnTo>
                    <a:lnTo>
                      <a:pt x="414" y="36"/>
                    </a:lnTo>
                    <a:lnTo>
                      <a:pt x="414" y="54"/>
                    </a:lnTo>
                    <a:lnTo>
                      <a:pt x="420" y="54"/>
                    </a:lnTo>
                    <a:lnTo>
                      <a:pt x="426" y="36"/>
                    </a:lnTo>
                    <a:lnTo>
                      <a:pt x="438" y="54"/>
                    </a:lnTo>
                    <a:lnTo>
                      <a:pt x="438" y="6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12" name="Freeform 91"/>
              <p:cNvSpPr>
                <a:spLocks noChangeAspect="1"/>
              </p:cNvSpPr>
              <p:nvPr/>
            </p:nvSpPr>
            <p:spPr bwMode="auto">
              <a:xfrm>
                <a:off x="2304" y="1555"/>
                <a:ext cx="4" cy="5"/>
              </a:xfrm>
              <a:custGeom>
                <a:avLst/>
                <a:gdLst>
                  <a:gd name="T0" fmla="*/ 2 w 6"/>
                  <a:gd name="T1" fmla="*/ 0 h 6"/>
                  <a:gd name="T2" fmla="*/ 0 w 6"/>
                  <a:gd name="T3" fmla="*/ 0 h 6"/>
                  <a:gd name="T4" fmla="*/ 2 w 6"/>
                  <a:gd name="T5" fmla="*/ 0 h 6"/>
                  <a:gd name="T6" fmla="*/ 2 w 6"/>
                  <a:gd name="T7" fmla="*/ 3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13" name="Freeform 92"/>
              <p:cNvSpPr>
                <a:spLocks noChangeAspect="1"/>
              </p:cNvSpPr>
              <p:nvPr/>
            </p:nvSpPr>
            <p:spPr bwMode="auto">
              <a:xfrm>
                <a:off x="1256" y="1045"/>
                <a:ext cx="256" cy="151"/>
              </a:xfrm>
              <a:custGeom>
                <a:avLst/>
                <a:gdLst>
                  <a:gd name="T0" fmla="*/ 149 w 336"/>
                  <a:gd name="T1" fmla="*/ 78 h 210"/>
                  <a:gd name="T2" fmla="*/ 0 w 336"/>
                  <a:gd name="T3" fmla="*/ 73 h 210"/>
                  <a:gd name="T4" fmla="*/ 3 w 336"/>
                  <a:gd name="T5" fmla="*/ 65 h 210"/>
                  <a:gd name="T6" fmla="*/ 8 w 336"/>
                  <a:gd name="T7" fmla="*/ 0 h 210"/>
                  <a:gd name="T8" fmla="*/ 138 w 336"/>
                  <a:gd name="T9" fmla="*/ 6 h 210"/>
                  <a:gd name="T10" fmla="*/ 149 w 336"/>
                  <a:gd name="T11" fmla="*/ 78 h 2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6"/>
                  <a:gd name="T19" fmla="*/ 0 h 210"/>
                  <a:gd name="T20" fmla="*/ 336 w 336"/>
                  <a:gd name="T21" fmla="*/ 210 h 2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6" h="210">
                    <a:moveTo>
                      <a:pt x="336" y="210"/>
                    </a:moveTo>
                    <a:lnTo>
                      <a:pt x="0" y="198"/>
                    </a:lnTo>
                    <a:lnTo>
                      <a:pt x="6" y="174"/>
                    </a:lnTo>
                    <a:lnTo>
                      <a:pt x="18" y="0"/>
                    </a:lnTo>
                    <a:lnTo>
                      <a:pt x="312" y="18"/>
                    </a:lnTo>
                    <a:lnTo>
                      <a:pt x="336" y="21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14" name="Freeform 93"/>
              <p:cNvSpPr>
                <a:spLocks noChangeAspect="1"/>
              </p:cNvSpPr>
              <p:nvPr/>
            </p:nvSpPr>
            <p:spPr bwMode="auto">
              <a:xfrm>
                <a:off x="1256" y="1045"/>
                <a:ext cx="256" cy="156"/>
              </a:xfrm>
              <a:custGeom>
                <a:avLst/>
                <a:gdLst>
                  <a:gd name="T0" fmla="*/ 149 w 336"/>
                  <a:gd name="T1" fmla="*/ 79 h 216"/>
                  <a:gd name="T2" fmla="*/ 0 w 336"/>
                  <a:gd name="T3" fmla="*/ 74 h 216"/>
                  <a:gd name="T4" fmla="*/ 3 w 336"/>
                  <a:gd name="T5" fmla="*/ 66 h 216"/>
                  <a:gd name="T6" fmla="*/ 8 w 336"/>
                  <a:gd name="T7" fmla="*/ 0 h 216"/>
                  <a:gd name="T8" fmla="*/ 138 w 336"/>
                  <a:gd name="T9" fmla="*/ 7 h 216"/>
                  <a:gd name="T10" fmla="*/ 149 w 336"/>
                  <a:gd name="T11" fmla="*/ 79 h 216"/>
                  <a:gd name="T12" fmla="*/ 149 w 336"/>
                  <a:gd name="T13" fmla="*/ 82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216"/>
                  <a:gd name="T23" fmla="*/ 336 w 336"/>
                  <a:gd name="T24" fmla="*/ 216 h 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216">
                    <a:moveTo>
                      <a:pt x="336" y="210"/>
                    </a:moveTo>
                    <a:lnTo>
                      <a:pt x="0" y="198"/>
                    </a:lnTo>
                    <a:lnTo>
                      <a:pt x="6" y="174"/>
                    </a:lnTo>
                    <a:lnTo>
                      <a:pt x="18" y="0"/>
                    </a:lnTo>
                    <a:lnTo>
                      <a:pt x="312" y="18"/>
                    </a:lnTo>
                    <a:lnTo>
                      <a:pt x="336" y="210"/>
                    </a:lnTo>
                    <a:lnTo>
                      <a:pt x="336" y="2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15" name="Freeform 94"/>
              <p:cNvSpPr>
                <a:spLocks noChangeAspect="1"/>
              </p:cNvSpPr>
              <p:nvPr/>
            </p:nvSpPr>
            <p:spPr bwMode="auto">
              <a:xfrm>
                <a:off x="1938" y="1339"/>
                <a:ext cx="160" cy="173"/>
              </a:xfrm>
              <a:custGeom>
                <a:avLst/>
                <a:gdLst>
                  <a:gd name="T0" fmla="*/ 93 w 210"/>
                  <a:gd name="T1" fmla="*/ 32 h 240"/>
                  <a:gd name="T2" fmla="*/ 90 w 210"/>
                  <a:gd name="T3" fmla="*/ 34 h 240"/>
                  <a:gd name="T4" fmla="*/ 93 w 210"/>
                  <a:gd name="T5" fmla="*/ 38 h 240"/>
                  <a:gd name="T6" fmla="*/ 90 w 210"/>
                  <a:gd name="T7" fmla="*/ 56 h 240"/>
                  <a:gd name="T8" fmla="*/ 75 w 210"/>
                  <a:gd name="T9" fmla="*/ 68 h 240"/>
                  <a:gd name="T10" fmla="*/ 75 w 210"/>
                  <a:gd name="T11" fmla="*/ 74 h 240"/>
                  <a:gd name="T12" fmla="*/ 69 w 210"/>
                  <a:gd name="T13" fmla="*/ 74 h 240"/>
                  <a:gd name="T14" fmla="*/ 66 w 210"/>
                  <a:gd name="T15" fmla="*/ 83 h 240"/>
                  <a:gd name="T16" fmla="*/ 59 w 210"/>
                  <a:gd name="T17" fmla="*/ 90 h 240"/>
                  <a:gd name="T18" fmla="*/ 50 w 210"/>
                  <a:gd name="T19" fmla="*/ 83 h 240"/>
                  <a:gd name="T20" fmla="*/ 34 w 210"/>
                  <a:gd name="T21" fmla="*/ 88 h 240"/>
                  <a:gd name="T22" fmla="*/ 21 w 210"/>
                  <a:gd name="T23" fmla="*/ 83 h 240"/>
                  <a:gd name="T24" fmla="*/ 16 w 210"/>
                  <a:gd name="T25" fmla="*/ 76 h 240"/>
                  <a:gd name="T26" fmla="*/ 8 w 210"/>
                  <a:gd name="T27" fmla="*/ 79 h 240"/>
                  <a:gd name="T28" fmla="*/ 0 w 210"/>
                  <a:gd name="T29" fmla="*/ 16 h 240"/>
                  <a:gd name="T30" fmla="*/ 8 w 210"/>
                  <a:gd name="T31" fmla="*/ 16 h 240"/>
                  <a:gd name="T32" fmla="*/ 27 w 210"/>
                  <a:gd name="T33" fmla="*/ 12 h 240"/>
                  <a:gd name="T34" fmla="*/ 27 w 210"/>
                  <a:gd name="T35" fmla="*/ 14 h 240"/>
                  <a:gd name="T36" fmla="*/ 43 w 210"/>
                  <a:gd name="T37" fmla="*/ 16 h 240"/>
                  <a:gd name="T38" fmla="*/ 40 w 210"/>
                  <a:gd name="T39" fmla="*/ 18 h 240"/>
                  <a:gd name="T40" fmla="*/ 50 w 210"/>
                  <a:gd name="T41" fmla="*/ 18 h 240"/>
                  <a:gd name="T42" fmla="*/ 66 w 210"/>
                  <a:gd name="T43" fmla="*/ 14 h 240"/>
                  <a:gd name="T44" fmla="*/ 72 w 210"/>
                  <a:gd name="T45" fmla="*/ 6 h 240"/>
                  <a:gd name="T46" fmla="*/ 88 w 210"/>
                  <a:gd name="T47" fmla="*/ 0 h 240"/>
                  <a:gd name="T48" fmla="*/ 93 w 210"/>
                  <a:gd name="T49" fmla="*/ 25 h 240"/>
                  <a:gd name="T50" fmla="*/ 93 w 210"/>
                  <a:gd name="T51" fmla="*/ 32 h 24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10"/>
                  <a:gd name="T79" fmla="*/ 0 h 240"/>
                  <a:gd name="T80" fmla="*/ 210 w 210"/>
                  <a:gd name="T81" fmla="*/ 240 h 24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10" h="240">
                    <a:moveTo>
                      <a:pt x="210" y="84"/>
                    </a:moveTo>
                    <a:lnTo>
                      <a:pt x="204" y="90"/>
                    </a:lnTo>
                    <a:lnTo>
                      <a:pt x="210" y="102"/>
                    </a:lnTo>
                    <a:lnTo>
                      <a:pt x="204" y="150"/>
                    </a:lnTo>
                    <a:lnTo>
                      <a:pt x="168" y="180"/>
                    </a:lnTo>
                    <a:lnTo>
                      <a:pt x="168" y="198"/>
                    </a:lnTo>
                    <a:lnTo>
                      <a:pt x="156" y="198"/>
                    </a:lnTo>
                    <a:lnTo>
                      <a:pt x="150" y="222"/>
                    </a:lnTo>
                    <a:lnTo>
                      <a:pt x="132" y="240"/>
                    </a:lnTo>
                    <a:lnTo>
                      <a:pt x="114" y="222"/>
                    </a:lnTo>
                    <a:lnTo>
                      <a:pt x="78" y="234"/>
                    </a:lnTo>
                    <a:lnTo>
                      <a:pt x="48" y="222"/>
                    </a:lnTo>
                    <a:lnTo>
                      <a:pt x="36" y="204"/>
                    </a:lnTo>
                    <a:lnTo>
                      <a:pt x="18" y="210"/>
                    </a:lnTo>
                    <a:lnTo>
                      <a:pt x="0" y="42"/>
                    </a:lnTo>
                    <a:lnTo>
                      <a:pt x="18" y="42"/>
                    </a:lnTo>
                    <a:lnTo>
                      <a:pt x="60" y="30"/>
                    </a:lnTo>
                    <a:lnTo>
                      <a:pt x="60" y="36"/>
                    </a:lnTo>
                    <a:lnTo>
                      <a:pt x="96" y="42"/>
                    </a:lnTo>
                    <a:lnTo>
                      <a:pt x="90" y="48"/>
                    </a:lnTo>
                    <a:lnTo>
                      <a:pt x="114" y="48"/>
                    </a:lnTo>
                    <a:lnTo>
                      <a:pt x="150" y="36"/>
                    </a:lnTo>
                    <a:lnTo>
                      <a:pt x="162" y="18"/>
                    </a:lnTo>
                    <a:lnTo>
                      <a:pt x="198" y="0"/>
                    </a:lnTo>
                    <a:lnTo>
                      <a:pt x="210" y="66"/>
                    </a:lnTo>
                    <a:lnTo>
                      <a:pt x="210" y="84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16" name="Freeform 95"/>
              <p:cNvSpPr>
                <a:spLocks noChangeAspect="1"/>
              </p:cNvSpPr>
              <p:nvPr/>
            </p:nvSpPr>
            <p:spPr bwMode="auto">
              <a:xfrm>
                <a:off x="1938" y="1339"/>
                <a:ext cx="160" cy="173"/>
              </a:xfrm>
              <a:custGeom>
                <a:avLst/>
                <a:gdLst>
                  <a:gd name="T0" fmla="*/ 93 w 210"/>
                  <a:gd name="T1" fmla="*/ 32 h 240"/>
                  <a:gd name="T2" fmla="*/ 90 w 210"/>
                  <a:gd name="T3" fmla="*/ 34 h 240"/>
                  <a:gd name="T4" fmla="*/ 93 w 210"/>
                  <a:gd name="T5" fmla="*/ 38 h 240"/>
                  <a:gd name="T6" fmla="*/ 90 w 210"/>
                  <a:gd name="T7" fmla="*/ 56 h 240"/>
                  <a:gd name="T8" fmla="*/ 75 w 210"/>
                  <a:gd name="T9" fmla="*/ 68 h 240"/>
                  <a:gd name="T10" fmla="*/ 75 w 210"/>
                  <a:gd name="T11" fmla="*/ 74 h 240"/>
                  <a:gd name="T12" fmla="*/ 69 w 210"/>
                  <a:gd name="T13" fmla="*/ 74 h 240"/>
                  <a:gd name="T14" fmla="*/ 66 w 210"/>
                  <a:gd name="T15" fmla="*/ 83 h 240"/>
                  <a:gd name="T16" fmla="*/ 59 w 210"/>
                  <a:gd name="T17" fmla="*/ 90 h 240"/>
                  <a:gd name="T18" fmla="*/ 50 w 210"/>
                  <a:gd name="T19" fmla="*/ 83 h 240"/>
                  <a:gd name="T20" fmla="*/ 34 w 210"/>
                  <a:gd name="T21" fmla="*/ 88 h 240"/>
                  <a:gd name="T22" fmla="*/ 21 w 210"/>
                  <a:gd name="T23" fmla="*/ 83 h 240"/>
                  <a:gd name="T24" fmla="*/ 16 w 210"/>
                  <a:gd name="T25" fmla="*/ 76 h 240"/>
                  <a:gd name="T26" fmla="*/ 8 w 210"/>
                  <a:gd name="T27" fmla="*/ 79 h 240"/>
                  <a:gd name="T28" fmla="*/ 0 w 210"/>
                  <a:gd name="T29" fmla="*/ 16 h 240"/>
                  <a:gd name="T30" fmla="*/ 8 w 210"/>
                  <a:gd name="T31" fmla="*/ 16 h 240"/>
                  <a:gd name="T32" fmla="*/ 27 w 210"/>
                  <a:gd name="T33" fmla="*/ 12 h 240"/>
                  <a:gd name="T34" fmla="*/ 27 w 210"/>
                  <a:gd name="T35" fmla="*/ 14 h 240"/>
                  <a:gd name="T36" fmla="*/ 43 w 210"/>
                  <a:gd name="T37" fmla="*/ 16 h 240"/>
                  <a:gd name="T38" fmla="*/ 40 w 210"/>
                  <a:gd name="T39" fmla="*/ 18 h 240"/>
                  <a:gd name="T40" fmla="*/ 50 w 210"/>
                  <a:gd name="T41" fmla="*/ 18 h 240"/>
                  <a:gd name="T42" fmla="*/ 66 w 210"/>
                  <a:gd name="T43" fmla="*/ 14 h 240"/>
                  <a:gd name="T44" fmla="*/ 72 w 210"/>
                  <a:gd name="T45" fmla="*/ 6 h 240"/>
                  <a:gd name="T46" fmla="*/ 88 w 210"/>
                  <a:gd name="T47" fmla="*/ 0 h 240"/>
                  <a:gd name="T48" fmla="*/ 93 w 210"/>
                  <a:gd name="T49" fmla="*/ 25 h 240"/>
                  <a:gd name="T50" fmla="*/ 93 w 210"/>
                  <a:gd name="T51" fmla="*/ 32 h 240"/>
                  <a:gd name="T52" fmla="*/ 93 w 210"/>
                  <a:gd name="T53" fmla="*/ 34 h 24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0"/>
                  <a:gd name="T82" fmla="*/ 0 h 240"/>
                  <a:gd name="T83" fmla="*/ 210 w 210"/>
                  <a:gd name="T84" fmla="*/ 240 h 24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0" h="240">
                    <a:moveTo>
                      <a:pt x="210" y="84"/>
                    </a:moveTo>
                    <a:lnTo>
                      <a:pt x="204" y="90"/>
                    </a:lnTo>
                    <a:lnTo>
                      <a:pt x="210" y="102"/>
                    </a:lnTo>
                    <a:lnTo>
                      <a:pt x="204" y="150"/>
                    </a:lnTo>
                    <a:lnTo>
                      <a:pt x="168" y="180"/>
                    </a:lnTo>
                    <a:lnTo>
                      <a:pt x="168" y="198"/>
                    </a:lnTo>
                    <a:lnTo>
                      <a:pt x="156" y="198"/>
                    </a:lnTo>
                    <a:lnTo>
                      <a:pt x="150" y="222"/>
                    </a:lnTo>
                    <a:lnTo>
                      <a:pt x="132" y="240"/>
                    </a:lnTo>
                    <a:lnTo>
                      <a:pt x="114" y="222"/>
                    </a:lnTo>
                    <a:lnTo>
                      <a:pt x="78" y="234"/>
                    </a:lnTo>
                    <a:lnTo>
                      <a:pt x="48" y="222"/>
                    </a:lnTo>
                    <a:lnTo>
                      <a:pt x="36" y="204"/>
                    </a:lnTo>
                    <a:lnTo>
                      <a:pt x="18" y="210"/>
                    </a:lnTo>
                    <a:lnTo>
                      <a:pt x="0" y="42"/>
                    </a:lnTo>
                    <a:lnTo>
                      <a:pt x="18" y="42"/>
                    </a:lnTo>
                    <a:lnTo>
                      <a:pt x="60" y="30"/>
                    </a:lnTo>
                    <a:lnTo>
                      <a:pt x="60" y="36"/>
                    </a:lnTo>
                    <a:lnTo>
                      <a:pt x="96" y="42"/>
                    </a:lnTo>
                    <a:lnTo>
                      <a:pt x="90" y="48"/>
                    </a:lnTo>
                    <a:lnTo>
                      <a:pt x="114" y="48"/>
                    </a:lnTo>
                    <a:lnTo>
                      <a:pt x="150" y="36"/>
                    </a:lnTo>
                    <a:lnTo>
                      <a:pt x="162" y="18"/>
                    </a:lnTo>
                    <a:lnTo>
                      <a:pt x="198" y="0"/>
                    </a:lnTo>
                    <a:lnTo>
                      <a:pt x="210" y="66"/>
                    </a:lnTo>
                    <a:lnTo>
                      <a:pt x="210" y="84"/>
                    </a:lnTo>
                    <a:lnTo>
                      <a:pt x="210" y="9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17" name="Freeform 96"/>
              <p:cNvSpPr>
                <a:spLocks noChangeAspect="1"/>
              </p:cNvSpPr>
              <p:nvPr/>
            </p:nvSpPr>
            <p:spPr bwMode="auto">
              <a:xfrm>
                <a:off x="1256" y="1599"/>
                <a:ext cx="338" cy="164"/>
              </a:xfrm>
              <a:custGeom>
                <a:avLst/>
                <a:gdLst>
                  <a:gd name="T0" fmla="*/ 190 w 444"/>
                  <a:gd name="T1" fmla="*/ 18 h 228"/>
                  <a:gd name="T2" fmla="*/ 196 w 444"/>
                  <a:gd name="T3" fmla="*/ 45 h 228"/>
                  <a:gd name="T4" fmla="*/ 193 w 444"/>
                  <a:gd name="T5" fmla="*/ 85 h 228"/>
                  <a:gd name="T6" fmla="*/ 177 w 444"/>
                  <a:gd name="T7" fmla="*/ 78 h 228"/>
                  <a:gd name="T8" fmla="*/ 151 w 444"/>
                  <a:gd name="T9" fmla="*/ 85 h 228"/>
                  <a:gd name="T10" fmla="*/ 143 w 444"/>
                  <a:gd name="T11" fmla="*/ 80 h 228"/>
                  <a:gd name="T12" fmla="*/ 138 w 444"/>
                  <a:gd name="T13" fmla="*/ 80 h 228"/>
                  <a:gd name="T14" fmla="*/ 138 w 444"/>
                  <a:gd name="T15" fmla="*/ 78 h 228"/>
                  <a:gd name="T16" fmla="*/ 132 w 444"/>
                  <a:gd name="T17" fmla="*/ 85 h 228"/>
                  <a:gd name="T18" fmla="*/ 130 w 444"/>
                  <a:gd name="T19" fmla="*/ 80 h 228"/>
                  <a:gd name="T20" fmla="*/ 127 w 444"/>
                  <a:gd name="T21" fmla="*/ 83 h 228"/>
                  <a:gd name="T22" fmla="*/ 120 w 444"/>
                  <a:gd name="T23" fmla="*/ 78 h 228"/>
                  <a:gd name="T24" fmla="*/ 113 w 444"/>
                  <a:gd name="T25" fmla="*/ 80 h 228"/>
                  <a:gd name="T26" fmla="*/ 108 w 444"/>
                  <a:gd name="T27" fmla="*/ 73 h 228"/>
                  <a:gd name="T28" fmla="*/ 100 w 444"/>
                  <a:gd name="T29" fmla="*/ 76 h 228"/>
                  <a:gd name="T30" fmla="*/ 85 w 444"/>
                  <a:gd name="T31" fmla="*/ 71 h 228"/>
                  <a:gd name="T32" fmla="*/ 82 w 444"/>
                  <a:gd name="T33" fmla="*/ 65 h 228"/>
                  <a:gd name="T34" fmla="*/ 74 w 444"/>
                  <a:gd name="T35" fmla="*/ 67 h 228"/>
                  <a:gd name="T36" fmla="*/ 66 w 444"/>
                  <a:gd name="T37" fmla="*/ 63 h 228"/>
                  <a:gd name="T38" fmla="*/ 69 w 444"/>
                  <a:gd name="T39" fmla="*/ 16 h 228"/>
                  <a:gd name="T40" fmla="*/ 0 w 444"/>
                  <a:gd name="T41" fmla="*/ 14 h 228"/>
                  <a:gd name="T42" fmla="*/ 3 w 444"/>
                  <a:gd name="T43" fmla="*/ 0 h 228"/>
                  <a:gd name="T44" fmla="*/ 24 w 444"/>
                  <a:gd name="T45" fmla="*/ 2 h 228"/>
                  <a:gd name="T46" fmla="*/ 190 w 444"/>
                  <a:gd name="T47" fmla="*/ 4 h 228"/>
                  <a:gd name="T48" fmla="*/ 190 w 444"/>
                  <a:gd name="T49" fmla="*/ 14 h 228"/>
                  <a:gd name="T50" fmla="*/ 190 w 444"/>
                  <a:gd name="T51" fmla="*/ 18 h 2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4"/>
                  <a:gd name="T79" fmla="*/ 0 h 228"/>
                  <a:gd name="T80" fmla="*/ 444 w 444"/>
                  <a:gd name="T81" fmla="*/ 228 h 2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4" h="228">
                    <a:moveTo>
                      <a:pt x="432" y="48"/>
                    </a:moveTo>
                    <a:lnTo>
                      <a:pt x="444" y="120"/>
                    </a:lnTo>
                    <a:lnTo>
                      <a:pt x="438" y="228"/>
                    </a:lnTo>
                    <a:lnTo>
                      <a:pt x="402" y="210"/>
                    </a:lnTo>
                    <a:lnTo>
                      <a:pt x="342" y="228"/>
                    </a:lnTo>
                    <a:lnTo>
                      <a:pt x="324" y="216"/>
                    </a:lnTo>
                    <a:lnTo>
                      <a:pt x="312" y="216"/>
                    </a:lnTo>
                    <a:lnTo>
                      <a:pt x="312" y="210"/>
                    </a:lnTo>
                    <a:lnTo>
                      <a:pt x="300" y="228"/>
                    </a:lnTo>
                    <a:lnTo>
                      <a:pt x="294" y="216"/>
                    </a:lnTo>
                    <a:lnTo>
                      <a:pt x="288" y="222"/>
                    </a:lnTo>
                    <a:lnTo>
                      <a:pt x="270" y="210"/>
                    </a:lnTo>
                    <a:lnTo>
                      <a:pt x="258" y="216"/>
                    </a:lnTo>
                    <a:lnTo>
                      <a:pt x="246" y="198"/>
                    </a:lnTo>
                    <a:lnTo>
                      <a:pt x="228" y="204"/>
                    </a:lnTo>
                    <a:lnTo>
                      <a:pt x="192" y="192"/>
                    </a:lnTo>
                    <a:lnTo>
                      <a:pt x="186" y="174"/>
                    </a:lnTo>
                    <a:lnTo>
                      <a:pt x="168" y="180"/>
                    </a:lnTo>
                    <a:lnTo>
                      <a:pt x="150" y="168"/>
                    </a:lnTo>
                    <a:lnTo>
                      <a:pt x="156" y="42"/>
                    </a:lnTo>
                    <a:lnTo>
                      <a:pt x="0" y="36"/>
                    </a:lnTo>
                    <a:lnTo>
                      <a:pt x="6" y="0"/>
                    </a:lnTo>
                    <a:lnTo>
                      <a:pt x="54" y="6"/>
                    </a:lnTo>
                    <a:lnTo>
                      <a:pt x="432" y="12"/>
                    </a:lnTo>
                    <a:lnTo>
                      <a:pt x="432" y="36"/>
                    </a:lnTo>
                    <a:lnTo>
                      <a:pt x="432" y="48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18" name="Freeform 97"/>
              <p:cNvSpPr>
                <a:spLocks noChangeAspect="1"/>
              </p:cNvSpPr>
              <p:nvPr/>
            </p:nvSpPr>
            <p:spPr bwMode="auto">
              <a:xfrm>
                <a:off x="1256" y="1599"/>
                <a:ext cx="338" cy="164"/>
              </a:xfrm>
              <a:custGeom>
                <a:avLst/>
                <a:gdLst>
                  <a:gd name="T0" fmla="*/ 190 w 444"/>
                  <a:gd name="T1" fmla="*/ 18 h 228"/>
                  <a:gd name="T2" fmla="*/ 196 w 444"/>
                  <a:gd name="T3" fmla="*/ 45 h 228"/>
                  <a:gd name="T4" fmla="*/ 193 w 444"/>
                  <a:gd name="T5" fmla="*/ 85 h 228"/>
                  <a:gd name="T6" fmla="*/ 177 w 444"/>
                  <a:gd name="T7" fmla="*/ 78 h 228"/>
                  <a:gd name="T8" fmla="*/ 151 w 444"/>
                  <a:gd name="T9" fmla="*/ 85 h 228"/>
                  <a:gd name="T10" fmla="*/ 143 w 444"/>
                  <a:gd name="T11" fmla="*/ 80 h 228"/>
                  <a:gd name="T12" fmla="*/ 138 w 444"/>
                  <a:gd name="T13" fmla="*/ 80 h 228"/>
                  <a:gd name="T14" fmla="*/ 138 w 444"/>
                  <a:gd name="T15" fmla="*/ 78 h 228"/>
                  <a:gd name="T16" fmla="*/ 132 w 444"/>
                  <a:gd name="T17" fmla="*/ 85 h 228"/>
                  <a:gd name="T18" fmla="*/ 130 w 444"/>
                  <a:gd name="T19" fmla="*/ 80 h 228"/>
                  <a:gd name="T20" fmla="*/ 127 w 444"/>
                  <a:gd name="T21" fmla="*/ 83 h 228"/>
                  <a:gd name="T22" fmla="*/ 120 w 444"/>
                  <a:gd name="T23" fmla="*/ 78 h 228"/>
                  <a:gd name="T24" fmla="*/ 113 w 444"/>
                  <a:gd name="T25" fmla="*/ 80 h 228"/>
                  <a:gd name="T26" fmla="*/ 108 w 444"/>
                  <a:gd name="T27" fmla="*/ 73 h 228"/>
                  <a:gd name="T28" fmla="*/ 100 w 444"/>
                  <a:gd name="T29" fmla="*/ 76 h 228"/>
                  <a:gd name="T30" fmla="*/ 85 w 444"/>
                  <a:gd name="T31" fmla="*/ 71 h 228"/>
                  <a:gd name="T32" fmla="*/ 82 w 444"/>
                  <a:gd name="T33" fmla="*/ 65 h 228"/>
                  <a:gd name="T34" fmla="*/ 74 w 444"/>
                  <a:gd name="T35" fmla="*/ 67 h 228"/>
                  <a:gd name="T36" fmla="*/ 66 w 444"/>
                  <a:gd name="T37" fmla="*/ 63 h 228"/>
                  <a:gd name="T38" fmla="*/ 69 w 444"/>
                  <a:gd name="T39" fmla="*/ 16 h 228"/>
                  <a:gd name="T40" fmla="*/ 0 w 444"/>
                  <a:gd name="T41" fmla="*/ 14 h 228"/>
                  <a:gd name="T42" fmla="*/ 3 w 444"/>
                  <a:gd name="T43" fmla="*/ 0 h 228"/>
                  <a:gd name="T44" fmla="*/ 24 w 444"/>
                  <a:gd name="T45" fmla="*/ 2 h 228"/>
                  <a:gd name="T46" fmla="*/ 190 w 444"/>
                  <a:gd name="T47" fmla="*/ 4 h 228"/>
                  <a:gd name="T48" fmla="*/ 190 w 444"/>
                  <a:gd name="T49" fmla="*/ 14 h 228"/>
                  <a:gd name="T50" fmla="*/ 190 w 444"/>
                  <a:gd name="T51" fmla="*/ 18 h 228"/>
                  <a:gd name="T52" fmla="*/ 190 w 444"/>
                  <a:gd name="T53" fmla="*/ 20 h 2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44"/>
                  <a:gd name="T82" fmla="*/ 0 h 228"/>
                  <a:gd name="T83" fmla="*/ 444 w 444"/>
                  <a:gd name="T84" fmla="*/ 228 h 2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44" h="228">
                    <a:moveTo>
                      <a:pt x="432" y="48"/>
                    </a:moveTo>
                    <a:lnTo>
                      <a:pt x="444" y="120"/>
                    </a:lnTo>
                    <a:lnTo>
                      <a:pt x="438" y="228"/>
                    </a:lnTo>
                    <a:lnTo>
                      <a:pt x="402" y="210"/>
                    </a:lnTo>
                    <a:lnTo>
                      <a:pt x="342" y="228"/>
                    </a:lnTo>
                    <a:lnTo>
                      <a:pt x="324" y="216"/>
                    </a:lnTo>
                    <a:lnTo>
                      <a:pt x="312" y="216"/>
                    </a:lnTo>
                    <a:lnTo>
                      <a:pt x="312" y="210"/>
                    </a:lnTo>
                    <a:lnTo>
                      <a:pt x="300" y="228"/>
                    </a:lnTo>
                    <a:lnTo>
                      <a:pt x="294" y="216"/>
                    </a:lnTo>
                    <a:lnTo>
                      <a:pt x="288" y="222"/>
                    </a:lnTo>
                    <a:lnTo>
                      <a:pt x="270" y="210"/>
                    </a:lnTo>
                    <a:lnTo>
                      <a:pt x="258" y="216"/>
                    </a:lnTo>
                    <a:lnTo>
                      <a:pt x="246" y="198"/>
                    </a:lnTo>
                    <a:lnTo>
                      <a:pt x="228" y="204"/>
                    </a:lnTo>
                    <a:lnTo>
                      <a:pt x="192" y="192"/>
                    </a:lnTo>
                    <a:lnTo>
                      <a:pt x="186" y="174"/>
                    </a:lnTo>
                    <a:lnTo>
                      <a:pt x="168" y="180"/>
                    </a:lnTo>
                    <a:lnTo>
                      <a:pt x="150" y="168"/>
                    </a:lnTo>
                    <a:lnTo>
                      <a:pt x="156" y="42"/>
                    </a:lnTo>
                    <a:lnTo>
                      <a:pt x="0" y="36"/>
                    </a:lnTo>
                    <a:lnTo>
                      <a:pt x="6" y="0"/>
                    </a:lnTo>
                    <a:lnTo>
                      <a:pt x="54" y="6"/>
                    </a:lnTo>
                    <a:lnTo>
                      <a:pt x="432" y="12"/>
                    </a:lnTo>
                    <a:lnTo>
                      <a:pt x="432" y="36"/>
                    </a:lnTo>
                    <a:lnTo>
                      <a:pt x="432" y="48"/>
                    </a:lnTo>
                    <a:lnTo>
                      <a:pt x="432" y="5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19" name="Freeform 98"/>
              <p:cNvSpPr>
                <a:spLocks noChangeAspect="1"/>
              </p:cNvSpPr>
              <p:nvPr/>
            </p:nvSpPr>
            <p:spPr bwMode="auto">
              <a:xfrm>
                <a:off x="528" y="1053"/>
                <a:ext cx="307" cy="247"/>
              </a:xfrm>
              <a:custGeom>
                <a:avLst/>
                <a:gdLst>
                  <a:gd name="T0" fmla="*/ 82 w 402"/>
                  <a:gd name="T1" fmla="*/ 116 h 342"/>
                  <a:gd name="T2" fmla="*/ 0 w 402"/>
                  <a:gd name="T3" fmla="*/ 95 h 342"/>
                  <a:gd name="T4" fmla="*/ 0 w 402"/>
                  <a:gd name="T5" fmla="*/ 74 h 342"/>
                  <a:gd name="T6" fmla="*/ 14 w 402"/>
                  <a:gd name="T7" fmla="*/ 56 h 342"/>
                  <a:gd name="T8" fmla="*/ 35 w 402"/>
                  <a:gd name="T9" fmla="*/ 16 h 342"/>
                  <a:gd name="T10" fmla="*/ 37 w 402"/>
                  <a:gd name="T11" fmla="*/ 0 h 342"/>
                  <a:gd name="T12" fmla="*/ 48 w 402"/>
                  <a:gd name="T13" fmla="*/ 2 h 342"/>
                  <a:gd name="T14" fmla="*/ 56 w 402"/>
                  <a:gd name="T15" fmla="*/ 7 h 342"/>
                  <a:gd name="T16" fmla="*/ 56 w 402"/>
                  <a:gd name="T17" fmla="*/ 18 h 342"/>
                  <a:gd name="T18" fmla="*/ 64 w 402"/>
                  <a:gd name="T19" fmla="*/ 22 h 342"/>
                  <a:gd name="T20" fmla="*/ 75 w 402"/>
                  <a:gd name="T21" fmla="*/ 20 h 342"/>
                  <a:gd name="T22" fmla="*/ 88 w 402"/>
                  <a:gd name="T23" fmla="*/ 27 h 342"/>
                  <a:gd name="T24" fmla="*/ 134 w 402"/>
                  <a:gd name="T25" fmla="*/ 27 h 342"/>
                  <a:gd name="T26" fmla="*/ 171 w 402"/>
                  <a:gd name="T27" fmla="*/ 34 h 342"/>
                  <a:gd name="T28" fmla="*/ 179 w 402"/>
                  <a:gd name="T29" fmla="*/ 45 h 342"/>
                  <a:gd name="T30" fmla="*/ 155 w 402"/>
                  <a:gd name="T31" fmla="*/ 70 h 342"/>
                  <a:gd name="T32" fmla="*/ 160 w 402"/>
                  <a:gd name="T33" fmla="*/ 77 h 342"/>
                  <a:gd name="T34" fmla="*/ 144 w 402"/>
                  <a:gd name="T35" fmla="*/ 129 h 342"/>
                  <a:gd name="T36" fmla="*/ 96 w 402"/>
                  <a:gd name="T37" fmla="*/ 117 h 342"/>
                  <a:gd name="T38" fmla="*/ 82 w 402"/>
                  <a:gd name="T39" fmla="*/ 116 h 34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02"/>
                  <a:gd name="T61" fmla="*/ 0 h 342"/>
                  <a:gd name="T62" fmla="*/ 402 w 402"/>
                  <a:gd name="T63" fmla="*/ 342 h 34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02" h="342">
                    <a:moveTo>
                      <a:pt x="186" y="306"/>
                    </a:moveTo>
                    <a:lnTo>
                      <a:pt x="0" y="252"/>
                    </a:lnTo>
                    <a:lnTo>
                      <a:pt x="0" y="198"/>
                    </a:lnTo>
                    <a:lnTo>
                      <a:pt x="30" y="150"/>
                    </a:lnTo>
                    <a:lnTo>
                      <a:pt x="78" y="42"/>
                    </a:lnTo>
                    <a:lnTo>
                      <a:pt x="84" y="0"/>
                    </a:lnTo>
                    <a:lnTo>
                      <a:pt x="108" y="6"/>
                    </a:lnTo>
                    <a:lnTo>
                      <a:pt x="126" y="18"/>
                    </a:lnTo>
                    <a:lnTo>
                      <a:pt x="126" y="48"/>
                    </a:lnTo>
                    <a:lnTo>
                      <a:pt x="144" y="60"/>
                    </a:lnTo>
                    <a:lnTo>
                      <a:pt x="168" y="54"/>
                    </a:lnTo>
                    <a:lnTo>
                      <a:pt x="198" y="72"/>
                    </a:lnTo>
                    <a:lnTo>
                      <a:pt x="300" y="72"/>
                    </a:lnTo>
                    <a:lnTo>
                      <a:pt x="384" y="90"/>
                    </a:lnTo>
                    <a:lnTo>
                      <a:pt x="402" y="120"/>
                    </a:lnTo>
                    <a:lnTo>
                      <a:pt x="348" y="186"/>
                    </a:lnTo>
                    <a:lnTo>
                      <a:pt x="360" y="204"/>
                    </a:lnTo>
                    <a:lnTo>
                      <a:pt x="324" y="342"/>
                    </a:lnTo>
                    <a:lnTo>
                      <a:pt x="216" y="312"/>
                    </a:lnTo>
                    <a:lnTo>
                      <a:pt x="186" y="306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20" name="Freeform 99"/>
              <p:cNvSpPr>
                <a:spLocks noChangeAspect="1"/>
              </p:cNvSpPr>
              <p:nvPr/>
            </p:nvSpPr>
            <p:spPr bwMode="auto">
              <a:xfrm>
                <a:off x="528" y="1053"/>
                <a:ext cx="307" cy="247"/>
              </a:xfrm>
              <a:custGeom>
                <a:avLst/>
                <a:gdLst>
                  <a:gd name="T0" fmla="*/ 82 w 402"/>
                  <a:gd name="T1" fmla="*/ 116 h 342"/>
                  <a:gd name="T2" fmla="*/ 0 w 402"/>
                  <a:gd name="T3" fmla="*/ 95 h 342"/>
                  <a:gd name="T4" fmla="*/ 0 w 402"/>
                  <a:gd name="T5" fmla="*/ 74 h 342"/>
                  <a:gd name="T6" fmla="*/ 14 w 402"/>
                  <a:gd name="T7" fmla="*/ 56 h 342"/>
                  <a:gd name="T8" fmla="*/ 35 w 402"/>
                  <a:gd name="T9" fmla="*/ 16 h 342"/>
                  <a:gd name="T10" fmla="*/ 37 w 402"/>
                  <a:gd name="T11" fmla="*/ 0 h 342"/>
                  <a:gd name="T12" fmla="*/ 48 w 402"/>
                  <a:gd name="T13" fmla="*/ 2 h 342"/>
                  <a:gd name="T14" fmla="*/ 56 w 402"/>
                  <a:gd name="T15" fmla="*/ 7 h 342"/>
                  <a:gd name="T16" fmla="*/ 56 w 402"/>
                  <a:gd name="T17" fmla="*/ 18 h 342"/>
                  <a:gd name="T18" fmla="*/ 64 w 402"/>
                  <a:gd name="T19" fmla="*/ 22 h 342"/>
                  <a:gd name="T20" fmla="*/ 75 w 402"/>
                  <a:gd name="T21" fmla="*/ 20 h 342"/>
                  <a:gd name="T22" fmla="*/ 88 w 402"/>
                  <a:gd name="T23" fmla="*/ 27 h 342"/>
                  <a:gd name="T24" fmla="*/ 134 w 402"/>
                  <a:gd name="T25" fmla="*/ 27 h 342"/>
                  <a:gd name="T26" fmla="*/ 171 w 402"/>
                  <a:gd name="T27" fmla="*/ 34 h 342"/>
                  <a:gd name="T28" fmla="*/ 179 w 402"/>
                  <a:gd name="T29" fmla="*/ 45 h 342"/>
                  <a:gd name="T30" fmla="*/ 155 w 402"/>
                  <a:gd name="T31" fmla="*/ 70 h 342"/>
                  <a:gd name="T32" fmla="*/ 160 w 402"/>
                  <a:gd name="T33" fmla="*/ 77 h 342"/>
                  <a:gd name="T34" fmla="*/ 144 w 402"/>
                  <a:gd name="T35" fmla="*/ 129 h 342"/>
                  <a:gd name="T36" fmla="*/ 96 w 402"/>
                  <a:gd name="T37" fmla="*/ 117 h 342"/>
                  <a:gd name="T38" fmla="*/ 82 w 402"/>
                  <a:gd name="T39" fmla="*/ 116 h 342"/>
                  <a:gd name="T40" fmla="*/ 82 w 402"/>
                  <a:gd name="T41" fmla="*/ 117 h 3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02"/>
                  <a:gd name="T64" fmla="*/ 0 h 342"/>
                  <a:gd name="T65" fmla="*/ 402 w 402"/>
                  <a:gd name="T66" fmla="*/ 342 h 3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02" h="342">
                    <a:moveTo>
                      <a:pt x="186" y="306"/>
                    </a:moveTo>
                    <a:lnTo>
                      <a:pt x="0" y="252"/>
                    </a:lnTo>
                    <a:lnTo>
                      <a:pt x="0" y="198"/>
                    </a:lnTo>
                    <a:lnTo>
                      <a:pt x="30" y="150"/>
                    </a:lnTo>
                    <a:lnTo>
                      <a:pt x="78" y="42"/>
                    </a:lnTo>
                    <a:lnTo>
                      <a:pt x="84" y="0"/>
                    </a:lnTo>
                    <a:lnTo>
                      <a:pt x="108" y="6"/>
                    </a:lnTo>
                    <a:lnTo>
                      <a:pt x="126" y="18"/>
                    </a:lnTo>
                    <a:lnTo>
                      <a:pt x="126" y="48"/>
                    </a:lnTo>
                    <a:lnTo>
                      <a:pt x="144" y="60"/>
                    </a:lnTo>
                    <a:lnTo>
                      <a:pt x="168" y="54"/>
                    </a:lnTo>
                    <a:lnTo>
                      <a:pt x="198" y="72"/>
                    </a:lnTo>
                    <a:lnTo>
                      <a:pt x="300" y="72"/>
                    </a:lnTo>
                    <a:lnTo>
                      <a:pt x="384" y="90"/>
                    </a:lnTo>
                    <a:lnTo>
                      <a:pt x="402" y="120"/>
                    </a:lnTo>
                    <a:lnTo>
                      <a:pt x="348" y="186"/>
                    </a:lnTo>
                    <a:lnTo>
                      <a:pt x="360" y="204"/>
                    </a:lnTo>
                    <a:lnTo>
                      <a:pt x="324" y="342"/>
                    </a:lnTo>
                    <a:lnTo>
                      <a:pt x="216" y="312"/>
                    </a:lnTo>
                    <a:lnTo>
                      <a:pt x="186" y="306"/>
                    </a:lnTo>
                    <a:lnTo>
                      <a:pt x="186" y="3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21" name="Freeform 100"/>
              <p:cNvSpPr>
                <a:spLocks noChangeAspect="1"/>
              </p:cNvSpPr>
              <p:nvPr/>
            </p:nvSpPr>
            <p:spPr bwMode="auto">
              <a:xfrm>
                <a:off x="2089" y="1304"/>
                <a:ext cx="224" cy="135"/>
              </a:xfrm>
              <a:custGeom>
                <a:avLst/>
                <a:gdLst>
                  <a:gd name="T0" fmla="*/ 14 w 294"/>
                  <a:gd name="T1" fmla="*/ 9 h 186"/>
                  <a:gd name="T2" fmla="*/ 16 w 294"/>
                  <a:gd name="T3" fmla="*/ 14 h 186"/>
                  <a:gd name="T4" fmla="*/ 106 w 294"/>
                  <a:gd name="T5" fmla="*/ 0 h 186"/>
                  <a:gd name="T6" fmla="*/ 117 w 294"/>
                  <a:gd name="T7" fmla="*/ 9 h 186"/>
                  <a:gd name="T8" fmla="*/ 125 w 294"/>
                  <a:gd name="T9" fmla="*/ 12 h 186"/>
                  <a:gd name="T10" fmla="*/ 117 w 294"/>
                  <a:gd name="T11" fmla="*/ 23 h 186"/>
                  <a:gd name="T12" fmla="*/ 120 w 294"/>
                  <a:gd name="T13" fmla="*/ 32 h 186"/>
                  <a:gd name="T14" fmla="*/ 130 w 294"/>
                  <a:gd name="T15" fmla="*/ 41 h 186"/>
                  <a:gd name="T16" fmla="*/ 120 w 294"/>
                  <a:gd name="T17" fmla="*/ 53 h 186"/>
                  <a:gd name="T18" fmla="*/ 117 w 294"/>
                  <a:gd name="T19" fmla="*/ 53 h 186"/>
                  <a:gd name="T20" fmla="*/ 111 w 294"/>
                  <a:gd name="T21" fmla="*/ 55 h 186"/>
                  <a:gd name="T22" fmla="*/ 104 w 294"/>
                  <a:gd name="T23" fmla="*/ 57 h 186"/>
                  <a:gd name="T24" fmla="*/ 32 w 294"/>
                  <a:gd name="T25" fmla="*/ 69 h 186"/>
                  <a:gd name="T26" fmla="*/ 27 w 294"/>
                  <a:gd name="T27" fmla="*/ 69 h 186"/>
                  <a:gd name="T28" fmla="*/ 11 w 294"/>
                  <a:gd name="T29" fmla="*/ 71 h 186"/>
                  <a:gd name="T30" fmla="*/ 5 w 294"/>
                  <a:gd name="T31" fmla="*/ 51 h 186"/>
                  <a:gd name="T32" fmla="*/ 5 w 294"/>
                  <a:gd name="T33" fmla="*/ 44 h 186"/>
                  <a:gd name="T34" fmla="*/ 0 w 294"/>
                  <a:gd name="T35" fmla="*/ 18 h 186"/>
                  <a:gd name="T36" fmla="*/ 14 w 294"/>
                  <a:gd name="T37" fmla="*/ 9 h 1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94"/>
                  <a:gd name="T58" fmla="*/ 0 h 186"/>
                  <a:gd name="T59" fmla="*/ 294 w 294"/>
                  <a:gd name="T60" fmla="*/ 186 h 18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94" h="186">
                    <a:moveTo>
                      <a:pt x="30" y="24"/>
                    </a:moveTo>
                    <a:lnTo>
                      <a:pt x="36" y="36"/>
                    </a:lnTo>
                    <a:lnTo>
                      <a:pt x="240" y="0"/>
                    </a:lnTo>
                    <a:lnTo>
                      <a:pt x="264" y="24"/>
                    </a:lnTo>
                    <a:lnTo>
                      <a:pt x="282" y="30"/>
                    </a:lnTo>
                    <a:lnTo>
                      <a:pt x="264" y="60"/>
                    </a:lnTo>
                    <a:lnTo>
                      <a:pt x="270" y="84"/>
                    </a:lnTo>
                    <a:lnTo>
                      <a:pt x="294" y="108"/>
                    </a:lnTo>
                    <a:lnTo>
                      <a:pt x="270" y="138"/>
                    </a:lnTo>
                    <a:lnTo>
                      <a:pt x="264" y="138"/>
                    </a:lnTo>
                    <a:lnTo>
                      <a:pt x="252" y="144"/>
                    </a:lnTo>
                    <a:lnTo>
                      <a:pt x="234" y="150"/>
                    </a:lnTo>
                    <a:lnTo>
                      <a:pt x="72" y="180"/>
                    </a:lnTo>
                    <a:lnTo>
                      <a:pt x="60" y="180"/>
                    </a:lnTo>
                    <a:lnTo>
                      <a:pt x="24" y="186"/>
                    </a:lnTo>
                    <a:lnTo>
                      <a:pt x="12" y="132"/>
                    </a:lnTo>
                    <a:lnTo>
                      <a:pt x="12" y="114"/>
                    </a:lnTo>
                    <a:lnTo>
                      <a:pt x="0" y="48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22" name="Freeform 101"/>
              <p:cNvSpPr>
                <a:spLocks noChangeAspect="1"/>
              </p:cNvSpPr>
              <p:nvPr/>
            </p:nvSpPr>
            <p:spPr bwMode="auto">
              <a:xfrm>
                <a:off x="2089" y="1304"/>
                <a:ext cx="224" cy="135"/>
              </a:xfrm>
              <a:custGeom>
                <a:avLst/>
                <a:gdLst>
                  <a:gd name="T0" fmla="*/ 14 w 294"/>
                  <a:gd name="T1" fmla="*/ 9 h 186"/>
                  <a:gd name="T2" fmla="*/ 16 w 294"/>
                  <a:gd name="T3" fmla="*/ 14 h 186"/>
                  <a:gd name="T4" fmla="*/ 106 w 294"/>
                  <a:gd name="T5" fmla="*/ 0 h 186"/>
                  <a:gd name="T6" fmla="*/ 117 w 294"/>
                  <a:gd name="T7" fmla="*/ 9 h 186"/>
                  <a:gd name="T8" fmla="*/ 125 w 294"/>
                  <a:gd name="T9" fmla="*/ 12 h 186"/>
                  <a:gd name="T10" fmla="*/ 117 w 294"/>
                  <a:gd name="T11" fmla="*/ 23 h 186"/>
                  <a:gd name="T12" fmla="*/ 120 w 294"/>
                  <a:gd name="T13" fmla="*/ 32 h 186"/>
                  <a:gd name="T14" fmla="*/ 130 w 294"/>
                  <a:gd name="T15" fmla="*/ 41 h 186"/>
                  <a:gd name="T16" fmla="*/ 120 w 294"/>
                  <a:gd name="T17" fmla="*/ 53 h 186"/>
                  <a:gd name="T18" fmla="*/ 117 w 294"/>
                  <a:gd name="T19" fmla="*/ 53 h 186"/>
                  <a:gd name="T20" fmla="*/ 111 w 294"/>
                  <a:gd name="T21" fmla="*/ 55 h 186"/>
                  <a:gd name="T22" fmla="*/ 104 w 294"/>
                  <a:gd name="T23" fmla="*/ 57 h 186"/>
                  <a:gd name="T24" fmla="*/ 32 w 294"/>
                  <a:gd name="T25" fmla="*/ 69 h 186"/>
                  <a:gd name="T26" fmla="*/ 27 w 294"/>
                  <a:gd name="T27" fmla="*/ 69 h 186"/>
                  <a:gd name="T28" fmla="*/ 11 w 294"/>
                  <a:gd name="T29" fmla="*/ 71 h 186"/>
                  <a:gd name="T30" fmla="*/ 5 w 294"/>
                  <a:gd name="T31" fmla="*/ 51 h 186"/>
                  <a:gd name="T32" fmla="*/ 5 w 294"/>
                  <a:gd name="T33" fmla="*/ 44 h 186"/>
                  <a:gd name="T34" fmla="*/ 0 w 294"/>
                  <a:gd name="T35" fmla="*/ 18 h 186"/>
                  <a:gd name="T36" fmla="*/ 14 w 294"/>
                  <a:gd name="T37" fmla="*/ 9 h 186"/>
                  <a:gd name="T38" fmla="*/ 14 w 294"/>
                  <a:gd name="T39" fmla="*/ 12 h 18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94"/>
                  <a:gd name="T61" fmla="*/ 0 h 186"/>
                  <a:gd name="T62" fmla="*/ 294 w 294"/>
                  <a:gd name="T63" fmla="*/ 186 h 18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94" h="186">
                    <a:moveTo>
                      <a:pt x="30" y="24"/>
                    </a:moveTo>
                    <a:lnTo>
                      <a:pt x="36" y="36"/>
                    </a:lnTo>
                    <a:lnTo>
                      <a:pt x="240" y="0"/>
                    </a:lnTo>
                    <a:lnTo>
                      <a:pt x="264" y="24"/>
                    </a:lnTo>
                    <a:lnTo>
                      <a:pt x="282" y="30"/>
                    </a:lnTo>
                    <a:lnTo>
                      <a:pt x="264" y="60"/>
                    </a:lnTo>
                    <a:lnTo>
                      <a:pt x="270" y="84"/>
                    </a:lnTo>
                    <a:lnTo>
                      <a:pt x="294" y="108"/>
                    </a:lnTo>
                    <a:lnTo>
                      <a:pt x="270" y="138"/>
                    </a:lnTo>
                    <a:lnTo>
                      <a:pt x="264" y="138"/>
                    </a:lnTo>
                    <a:lnTo>
                      <a:pt x="252" y="144"/>
                    </a:lnTo>
                    <a:lnTo>
                      <a:pt x="234" y="150"/>
                    </a:lnTo>
                    <a:lnTo>
                      <a:pt x="72" y="180"/>
                    </a:lnTo>
                    <a:lnTo>
                      <a:pt x="60" y="180"/>
                    </a:lnTo>
                    <a:lnTo>
                      <a:pt x="24" y="186"/>
                    </a:lnTo>
                    <a:lnTo>
                      <a:pt x="12" y="132"/>
                    </a:lnTo>
                    <a:lnTo>
                      <a:pt x="12" y="114"/>
                    </a:lnTo>
                    <a:lnTo>
                      <a:pt x="0" y="48"/>
                    </a:lnTo>
                    <a:lnTo>
                      <a:pt x="30" y="24"/>
                    </a:lnTo>
                    <a:lnTo>
                      <a:pt x="3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23" name="Freeform 102"/>
              <p:cNvSpPr>
                <a:spLocks noChangeAspect="1"/>
              </p:cNvSpPr>
              <p:nvPr/>
            </p:nvSpPr>
            <p:spPr bwMode="auto">
              <a:xfrm>
                <a:off x="2400" y="1270"/>
                <a:ext cx="27" cy="34"/>
              </a:xfrm>
              <a:custGeom>
                <a:avLst/>
                <a:gdLst>
                  <a:gd name="T0" fmla="*/ 15 w 36"/>
                  <a:gd name="T1" fmla="*/ 11 h 48"/>
                  <a:gd name="T2" fmla="*/ 12 w 36"/>
                  <a:gd name="T3" fmla="*/ 13 h 48"/>
                  <a:gd name="T4" fmla="*/ 10 w 36"/>
                  <a:gd name="T5" fmla="*/ 9 h 48"/>
                  <a:gd name="T6" fmla="*/ 10 w 36"/>
                  <a:gd name="T7" fmla="*/ 15 h 48"/>
                  <a:gd name="T8" fmla="*/ 2 w 36"/>
                  <a:gd name="T9" fmla="*/ 17 h 48"/>
                  <a:gd name="T10" fmla="*/ 0 w 36"/>
                  <a:gd name="T11" fmla="*/ 2 h 48"/>
                  <a:gd name="T12" fmla="*/ 7 w 36"/>
                  <a:gd name="T13" fmla="*/ 0 h 48"/>
                  <a:gd name="T14" fmla="*/ 15 w 36"/>
                  <a:gd name="T15" fmla="*/ 9 h 48"/>
                  <a:gd name="T16" fmla="*/ 15 w 36"/>
                  <a:gd name="T17" fmla="*/ 11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48"/>
                  <a:gd name="T29" fmla="*/ 36 w 36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48">
                    <a:moveTo>
                      <a:pt x="36" y="30"/>
                    </a:moveTo>
                    <a:lnTo>
                      <a:pt x="30" y="36"/>
                    </a:lnTo>
                    <a:lnTo>
                      <a:pt x="24" y="24"/>
                    </a:lnTo>
                    <a:lnTo>
                      <a:pt x="24" y="42"/>
                    </a:lnTo>
                    <a:lnTo>
                      <a:pt x="6" y="48"/>
                    </a:lnTo>
                    <a:lnTo>
                      <a:pt x="0" y="6"/>
                    </a:lnTo>
                    <a:lnTo>
                      <a:pt x="18" y="0"/>
                    </a:lnTo>
                    <a:lnTo>
                      <a:pt x="36" y="24"/>
                    </a:lnTo>
                    <a:lnTo>
                      <a:pt x="36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24" name="Freeform 103"/>
              <p:cNvSpPr>
                <a:spLocks noChangeAspect="1"/>
              </p:cNvSpPr>
              <p:nvPr/>
            </p:nvSpPr>
            <p:spPr bwMode="auto">
              <a:xfrm>
                <a:off x="2400" y="1270"/>
                <a:ext cx="27" cy="34"/>
              </a:xfrm>
              <a:custGeom>
                <a:avLst/>
                <a:gdLst>
                  <a:gd name="T0" fmla="*/ 15 w 36"/>
                  <a:gd name="T1" fmla="*/ 11 h 48"/>
                  <a:gd name="T2" fmla="*/ 12 w 36"/>
                  <a:gd name="T3" fmla="*/ 13 h 48"/>
                  <a:gd name="T4" fmla="*/ 10 w 36"/>
                  <a:gd name="T5" fmla="*/ 9 h 48"/>
                  <a:gd name="T6" fmla="*/ 10 w 36"/>
                  <a:gd name="T7" fmla="*/ 15 h 48"/>
                  <a:gd name="T8" fmla="*/ 2 w 36"/>
                  <a:gd name="T9" fmla="*/ 17 h 48"/>
                  <a:gd name="T10" fmla="*/ 0 w 36"/>
                  <a:gd name="T11" fmla="*/ 2 h 48"/>
                  <a:gd name="T12" fmla="*/ 7 w 36"/>
                  <a:gd name="T13" fmla="*/ 0 h 48"/>
                  <a:gd name="T14" fmla="*/ 15 w 36"/>
                  <a:gd name="T15" fmla="*/ 9 h 48"/>
                  <a:gd name="T16" fmla="*/ 15 w 36"/>
                  <a:gd name="T17" fmla="*/ 11 h 48"/>
                  <a:gd name="T18" fmla="*/ 15 w 36"/>
                  <a:gd name="T19" fmla="*/ 13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48"/>
                  <a:gd name="T32" fmla="*/ 36 w 36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48">
                    <a:moveTo>
                      <a:pt x="36" y="30"/>
                    </a:moveTo>
                    <a:lnTo>
                      <a:pt x="30" y="36"/>
                    </a:lnTo>
                    <a:lnTo>
                      <a:pt x="24" y="24"/>
                    </a:lnTo>
                    <a:lnTo>
                      <a:pt x="24" y="42"/>
                    </a:lnTo>
                    <a:lnTo>
                      <a:pt x="6" y="48"/>
                    </a:lnTo>
                    <a:lnTo>
                      <a:pt x="0" y="6"/>
                    </a:lnTo>
                    <a:lnTo>
                      <a:pt x="18" y="0"/>
                    </a:lnTo>
                    <a:lnTo>
                      <a:pt x="36" y="24"/>
                    </a:lnTo>
                    <a:lnTo>
                      <a:pt x="36" y="30"/>
                    </a:lnTo>
                    <a:lnTo>
                      <a:pt x="36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25" name="Freeform 104"/>
              <p:cNvSpPr>
                <a:spLocks noChangeAspect="1"/>
              </p:cNvSpPr>
              <p:nvPr/>
            </p:nvSpPr>
            <p:spPr bwMode="auto">
              <a:xfrm>
                <a:off x="2034" y="1651"/>
                <a:ext cx="196" cy="143"/>
              </a:xfrm>
              <a:custGeom>
                <a:avLst/>
                <a:gdLst>
                  <a:gd name="T0" fmla="*/ 113 w 258"/>
                  <a:gd name="T1" fmla="*/ 22 h 198"/>
                  <a:gd name="T2" fmla="*/ 100 w 258"/>
                  <a:gd name="T3" fmla="*/ 38 h 198"/>
                  <a:gd name="T4" fmla="*/ 103 w 258"/>
                  <a:gd name="T5" fmla="*/ 43 h 198"/>
                  <a:gd name="T6" fmla="*/ 90 w 258"/>
                  <a:gd name="T7" fmla="*/ 54 h 198"/>
                  <a:gd name="T8" fmla="*/ 87 w 258"/>
                  <a:gd name="T9" fmla="*/ 52 h 198"/>
                  <a:gd name="T10" fmla="*/ 87 w 258"/>
                  <a:gd name="T11" fmla="*/ 56 h 198"/>
                  <a:gd name="T12" fmla="*/ 74 w 258"/>
                  <a:gd name="T13" fmla="*/ 63 h 198"/>
                  <a:gd name="T14" fmla="*/ 74 w 258"/>
                  <a:gd name="T15" fmla="*/ 68 h 198"/>
                  <a:gd name="T16" fmla="*/ 68 w 258"/>
                  <a:gd name="T17" fmla="*/ 66 h 198"/>
                  <a:gd name="T18" fmla="*/ 71 w 258"/>
                  <a:gd name="T19" fmla="*/ 70 h 198"/>
                  <a:gd name="T20" fmla="*/ 68 w 258"/>
                  <a:gd name="T21" fmla="*/ 74 h 198"/>
                  <a:gd name="T22" fmla="*/ 61 w 258"/>
                  <a:gd name="T23" fmla="*/ 72 h 198"/>
                  <a:gd name="T24" fmla="*/ 50 w 258"/>
                  <a:gd name="T25" fmla="*/ 54 h 198"/>
                  <a:gd name="T26" fmla="*/ 21 w 258"/>
                  <a:gd name="T27" fmla="*/ 34 h 198"/>
                  <a:gd name="T28" fmla="*/ 13 w 258"/>
                  <a:gd name="T29" fmla="*/ 22 h 198"/>
                  <a:gd name="T30" fmla="*/ 0 w 258"/>
                  <a:gd name="T31" fmla="*/ 18 h 198"/>
                  <a:gd name="T32" fmla="*/ 5 w 258"/>
                  <a:gd name="T33" fmla="*/ 12 h 198"/>
                  <a:gd name="T34" fmla="*/ 21 w 258"/>
                  <a:gd name="T35" fmla="*/ 5 h 198"/>
                  <a:gd name="T36" fmla="*/ 50 w 258"/>
                  <a:gd name="T37" fmla="*/ 0 h 198"/>
                  <a:gd name="T38" fmla="*/ 58 w 258"/>
                  <a:gd name="T39" fmla="*/ 9 h 198"/>
                  <a:gd name="T40" fmla="*/ 84 w 258"/>
                  <a:gd name="T41" fmla="*/ 5 h 198"/>
                  <a:gd name="T42" fmla="*/ 110 w 258"/>
                  <a:gd name="T43" fmla="*/ 22 h 198"/>
                  <a:gd name="T44" fmla="*/ 113 w 258"/>
                  <a:gd name="T45" fmla="*/ 22 h 19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8"/>
                  <a:gd name="T70" fmla="*/ 0 h 198"/>
                  <a:gd name="T71" fmla="*/ 258 w 258"/>
                  <a:gd name="T72" fmla="*/ 198 h 19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8" h="198">
                    <a:moveTo>
                      <a:pt x="258" y="60"/>
                    </a:moveTo>
                    <a:lnTo>
                      <a:pt x="228" y="102"/>
                    </a:lnTo>
                    <a:lnTo>
                      <a:pt x="234" y="114"/>
                    </a:lnTo>
                    <a:lnTo>
                      <a:pt x="204" y="144"/>
                    </a:lnTo>
                    <a:lnTo>
                      <a:pt x="198" y="138"/>
                    </a:lnTo>
                    <a:lnTo>
                      <a:pt x="198" y="150"/>
                    </a:lnTo>
                    <a:lnTo>
                      <a:pt x="168" y="168"/>
                    </a:lnTo>
                    <a:lnTo>
                      <a:pt x="168" y="180"/>
                    </a:lnTo>
                    <a:lnTo>
                      <a:pt x="156" y="174"/>
                    </a:lnTo>
                    <a:lnTo>
                      <a:pt x="162" y="186"/>
                    </a:lnTo>
                    <a:lnTo>
                      <a:pt x="156" y="198"/>
                    </a:lnTo>
                    <a:lnTo>
                      <a:pt x="138" y="192"/>
                    </a:lnTo>
                    <a:lnTo>
                      <a:pt x="114" y="144"/>
                    </a:lnTo>
                    <a:lnTo>
                      <a:pt x="48" y="90"/>
                    </a:lnTo>
                    <a:lnTo>
                      <a:pt x="30" y="60"/>
                    </a:lnTo>
                    <a:lnTo>
                      <a:pt x="0" y="48"/>
                    </a:lnTo>
                    <a:lnTo>
                      <a:pt x="12" y="30"/>
                    </a:lnTo>
                    <a:lnTo>
                      <a:pt x="48" y="12"/>
                    </a:lnTo>
                    <a:lnTo>
                      <a:pt x="114" y="0"/>
                    </a:lnTo>
                    <a:lnTo>
                      <a:pt x="132" y="24"/>
                    </a:lnTo>
                    <a:lnTo>
                      <a:pt x="192" y="12"/>
                    </a:lnTo>
                    <a:lnTo>
                      <a:pt x="252" y="60"/>
                    </a:lnTo>
                    <a:lnTo>
                      <a:pt x="258" y="6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26" name="Freeform 105"/>
              <p:cNvSpPr>
                <a:spLocks noChangeAspect="1"/>
              </p:cNvSpPr>
              <p:nvPr/>
            </p:nvSpPr>
            <p:spPr bwMode="auto">
              <a:xfrm>
                <a:off x="2034" y="1651"/>
                <a:ext cx="196" cy="143"/>
              </a:xfrm>
              <a:custGeom>
                <a:avLst/>
                <a:gdLst>
                  <a:gd name="T0" fmla="*/ 113 w 258"/>
                  <a:gd name="T1" fmla="*/ 22 h 198"/>
                  <a:gd name="T2" fmla="*/ 100 w 258"/>
                  <a:gd name="T3" fmla="*/ 38 h 198"/>
                  <a:gd name="T4" fmla="*/ 103 w 258"/>
                  <a:gd name="T5" fmla="*/ 43 h 198"/>
                  <a:gd name="T6" fmla="*/ 90 w 258"/>
                  <a:gd name="T7" fmla="*/ 54 h 198"/>
                  <a:gd name="T8" fmla="*/ 87 w 258"/>
                  <a:gd name="T9" fmla="*/ 52 h 198"/>
                  <a:gd name="T10" fmla="*/ 87 w 258"/>
                  <a:gd name="T11" fmla="*/ 56 h 198"/>
                  <a:gd name="T12" fmla="*/ 74 w 258"/>
                  <a:gd name="T13" fmla="*/ 63 h 198"/>
                  <a:gd name="T14" fmla="*/ 74 w 258"/>
                  <a:gd name="T15" fmla="*/ 68 h 198"/>
                  <a:gd name="T16" fmla="*/ 68 w 258"/>
                  <a:gd name="T17" fmla="*/ 66 h 198"/>
                  <a:gd name="T18" fmla="*/ 71 w 258"/>
                  <a:gd name="T19" fmla="*/ 70 h 198"/>
                  <a:gd name="T20" fmla="*/ 68 w 258"/>
                  <a:gd name="T21" fmla="*/ 74 h 198"/>
                  <a:gd name="T22" fmla="*/ 61 w 258"/>
                  <a:gd name="T23" fmla="*/ 72 h 198"/>
                  <a:gd name="T24" fmla="*/ 50 w 258"/>
                  <a:gd name="T25" fmla="*/ 54 h 198"/>
                  <a:gd name="T26" fmla="*/ 21 w 258"/>
                  <a:gd name="T27" fmla="*/ 34 h 198"/>
                  <a:gd name="T28" fmla="*/ 13 w 258"/>
                  <a:gd name="T29" fmla="*/ 22 h 198"/>
                  <a:gd name="T30" fmla="*/ 0 w 258"/>
                  <a:gd name="T31" fmla="*/ 18 h 198"/>
                  <a:gd name="T32" fmla="*/ 5 w 258"/>
                  <a:gd name="T33" fmla="*/ 12 h 198"/>
                  <a:gd name="T34" fmla="*/ 21 w 258"/>
                  <a:gd name="T35" fmla="*/ 5 h 198"/>
                  <a:gd name="T36" fmla="*/ 50 w 258"/>
                  <a:gd name="T37" fmla="*/ 0 h 198"/>
                  <a:gd name="T38" fmla="*/ 58 w 258"/>
                  <a:gd name="T39" fmla="*/ 9 h 198"/>
                  <a:gd name="T40" fmla="*/ 84 w 258"/>
                  <a:gd name="T41" fmla="*/ 5 h 198"/>
                  <a:gd name="T42" fmla="*/ 110 w 258"/>
                  <a:gd name="T43" fmla="*/ 22 h 198"/>
                  <a:gd name="T44" fmla="*/ 113 w 258"/>
                  <a:gd name="T45" fmla="*/ 22 h 198"/>
                  <a:gd name="T46" fmla="*/ 113 w 258"/>
                  <a:gd name="T47" fmla="*/ 25 h 19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58"/>
                  <a:gd name="T73" fmla="*/ 0 h 198"/>
                  <a:gd name="T74" fmla="*/ 258 w 258"/>
                  <a:gd name="T75" fmla="*/ 198 h 19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58" h="198">
                    <a:moveTo>
                      <a:pt x="258" y="60"/>
                    </a:moveTo>
                    <a:lnTo>
                      <a:pt x="228" y="102"/>
                    </a:lnTo>
                    <a:lnTo>
                      <a:pt x="234" y="114"/>
                    </a:lnTo>
                    <a:lnTo>
                      <a:pt x="204" y="144"/>
                    </a:lnTo>
                    <a:lnTo>
                      <a:pt x="198" y="138"/>
                    </a:lnTo>
                    <a:lnTo>
                      <a:pt x="198" y="150"/>
                    </a:lnTo>
                    <a:lnTo>
                      <a:pt x="168" y="168"/>
                    </a:lnTo>
                    <a:lnTo>
                      <a:pt x="168" y="180"/>
                    </a:lnTo>
                    <a:lnTo>
                      <a:pt x="156" y="174"/>
                    </a:lnTo>
                    <a:lnTo>
                      <a:pt x="162" y="186"/>
                    </a:lnTo>
                    <a:lnTo>
                      <a:pt x="156" y="198"/>
                    </a:lnTo>
                    <a:lnTo>
                      <a:pt x="138" y="192"/>
                    </a:lnTo>
                    <a:lnTo>
                      <a:pt x="114" y="144"/>
                    </a:lnTo>
                    <a:lnTo>
                      <a:pt x="48" y="90"/>
                    </a:lnTo>
                    <a:lnTo>
                      <a:pt x="30" y="60"/>
                    </a:lnTo>
                    <a:lnTo>
                      <a:pt x="0" y="48"/>
                    </a:lnTo>
                    <a:lnTo>
                      <a:pt x="12" y="30"/>
                    </a:lnTo>
                    <a:lnTo>
                      <a:pt x="48" y="12"/>
                    </a:lnTo>
                    <a:lnTo>
                      <a:pt x="114" y="0"/>
                    </a:lnTo>
                    <a:lnTo>
                      <a:pt x="132" y="24"/>
                    </a:lnTo>
                    <a:lnTo>
                      <a:pt x="192" y="12"/>
                    </a:lnTo>
                    <a:lnTo>
                      <a:pt x="252" y="60"/>
                    </a:lnTo>
                    <a:lnTo>
                      <a:pt x="258" y="60"/>
                    </a:lnTo>
                    <a:lnTo>
                      <a:pt x="258" y="6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27" name="Freeform 106"/>
              <p:cNvSpPr>
                <a:spLocks noChangeAspect="1"/>
              </p:cNvSpPr>
              <p:nvPr/>
            </p:nvSpPr>
            <p:spPr bwMode="auto">
              <a:xfrm>
                <a:off x="1242" y="1188"/>
                <a:ext cx="275" cy="168"/>
              </a:xfrm>
              <a:custGeom>
                <a:avLst/>
                <a:gdLst>
                  <a:gd name="T0" fmla="*/ 160 w 360"/>
                  <a:gd name="T1" fmla="*/ 62 h 234"/>
                  <a:gd name="T2" fmla="*/ 157 w 360"/>
                  <a:gd name="T3" fmla="*/ 65 h 234"/>
                  <a:gd name="T4" fmla="*/ 160 w 360"/>
                  <a:gd name="T5" fmla="*/ 71 h 234"/>
                  <a:gd name="T6" fmla="*/ 155 w 360"/>
                  <a:gd name="T7" fmla="*/ 80 h 234"/>
                  <a:gd name="T8" fmla="*/ 160 w 360"/>
                  <a:gd name="T9" fmla="*/ 87 h 234"/>
                  <a:gd name="T10" fmla="*/ 157 w 360"/>
                  <a:gd name="T11" fmla="*/ 87 h 234"/>
                  <a:gd name="T12" fmla="*/ 144 w 360"/>
                  <a:gd name="T13" fmla="*/ 78 h 234"/>
                  <a:gd name="T14" fmla="*/ 128 w 360"/>
                  <a:gd name="T15" fmla="*/ 80 h 234"/>
                  <a:gd name="T16" fmla="*/ 118 w 360"/>
                  <a:gd name="T17" fmla="*/ 73 h 234"/>
                  <a:gd name="T18" fmla="*/ 0 w 360"/>
                  <a:gd name="T19" fmla="*/ 69 h 234"/>
                  <a:gd name="T20" fmla="*/ 3 w 360"/>
                  <a:gd name="T21" fmla="*/ 57 h 234"/>
                  <a:gd name="T22" fmla="*/ 5 w 360"/>
                  <a:gd name="T23" fmla="*/ 20 h 234"/>
                  <a:gd name="T24" fmla="*/ 8 w 360"/>
                  <a:gd name="T25" fmla="*/ 0 h 234"/>
                  <a:gd name="T26" fmla="*/ 157 w 360"/>
                  <a:gd name="T27" fmla="*/ 4 h 234"/>
                  <a:gd name="T28" fmla="*/ 152 w 360"/>
                  <a:gd name="T29" fmla="*/ 11 h 234"/>
                  <a:gd name="T30" fmla="*/ 160 w 360"/>
                  <a:gd name="T31" fmla="*/ 20 h 234"/>
                  <a:gd name="T32" fmla="*/ 160 w 360"/>
                  <a:gd name="T33" fmla="*/ 53 h 234"/>
                  <a:gd name="T34" fmla="*/ 160 w 360"/>
                  <a:gd name="T35" fmla="*/ 62 h 2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60"/>
                  <a:gd name="T55" fmla="*/ 0 h 234"/>
                  <a:gd name="T56" fmla="*/ 360 w 360"/>
                  <a:gd name="T57" fmla="*/ 234 h 2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60" h="234">
                    <a:moveTo>
                      <a:pt x="360" y="168"/>
                    </a:moveTo>
                    <a:lnTo>
                      <a:pt x="354" y="174"/>
                    </a:lnTo>
                    <a:lnTo>
                      <a:pt x="360" y="192"/>
                    </a:lnTo>
                    <a:lnTo>
                      <a:pt x="348" y="216"/>
                    </a:lnTo>
                    <a:lnTo>
                      <a:pt x="360" y="234"/>
                    </a:lnTo>
                    <a:lnTo>
                      <a:pt x="354" y="234"/>
                    </a:lnTo>
                    <a:lnTo>
                      <a:pt x="324" y="210"/>
                    </a:lnTo>
                    <a:lnTo>
                      <a:pt x="288" y="216"/>
                    </a:lnTo>
                    <a:lnTo>
                      <a:pt x="264" y="198"/>
                    </a:lnTo>
                    <a:lnTo>
                      <a:pt x="0" y="186"/>
                    </a:lnTo>
                    <a:lnTo>
                      <a:pt x="6" y="156"/>
                    </a:lnTo>
                    <a:lnTo>
                      <a:pt x="12" y="54"/>
                    </a:lnTo>
                    <a:lnTo>
                      <a:pt x="18" y="0"/>
                    </a:lnTo>
                    <a:lnTo>
                      <a:pt x="354" y="12"/>
                    </a:lnTo>
                    <a:lnTo>
                      <a:pt x="342" y="30"/>
                    </a:lnTo>
                    <a:lnTo>
                      <a:pt x="360" y="54"/>
                    </a:lnTo>
                    <a:lnTo>
                      <a:pt x="360" y="144"/>
                    </a:lnTo>
                    <a:lnTo>
                      <a:pt x="360" y="168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28" name="Freeform 107"/>
              <p:cNvSpPr>
                <a:spLocks noChangeAspect="1"/>
              </p:cNvSpPr>
              <p:nvPr/>
            </p:nvSpPr>
            <p:spPr bwMode="auto">
              <a:xfrm>
                <a:off x="1242" y="1188"/>
                <a:ext cx="275" cy="168"/>
              </a:xfrm>
              <a:custGeom>
                <a:avLst/>
                <a:gdLst>
                  <a:gd name="T0" fmla="*/ 160 w 360"/>
                  <a:gd name="T1" fmla="*/ 62 h 234"/>
                  <a:gd name="T2" fmla="*/ 157 w 360"/>
                  <a:gd name="T3" fmla="*/ 65 h 234"/>
                  <a:gd name="T4" fmla="*/ 160 w 360"/>
                  <a:gd name="T5" fmla="*/ 71 h 234"/>
                  <a:gd name="T6" fmla="*/ 155 w 360"/>
                  <a:gd name="T7" fmla="*/ 80 h 234"/>
                  <a:gd name="T8" fmla="*/ 160 w 360"/>
                  <a:gd name="T9" fmla="*/ 87 h 234"/>
                  <a:gd name="T10" fmla="*/ 157 w 360"/>
                  <a:gd name="T11" fmla="*/ 87 h 234"/>
                  <a:gd name="T12" fmla="*/ 144 w 360"/>
                  <a:gd name="T13" fmla="*/ 78 h 234"/>
                  <a:gd name="T14" fmla="*/ 128 w 360"/>
                  <a:gd name="T15" fmla="*/ 80 h 234"/>
                  <a:gd name="T16" fmla="*/ 118 w 360"/>
                  <a:gd name="T17" fmla="*/ 73 h 234"/>
                  <a:gd name="T18" fmla="*/ 0 w 360"/>
                  <a:gd name="T19" fmla="*/ 69 h 234"/>
                  <a:gd name="T20" fmla="*/ 3 w 360"/>
                  <a:gd name="T21" fmla="*/ 57 h 234"/>
                  <a:gd name="T22" fmla="*/ 5 w 360"/>
                  <a:gd name="T23" fmla="*/ 20 h 234"/>
                  <a:gd name="T24" fmla="*/ 8 w 360"/>
                  <a:gd name="T25" fmla="*/ 0 h 234"/>
                  <a:gd name="T26" fmla="*/ 157 w 360"/>
                  <a:gd name="T27" fmla="*/ 4 h 234"/>
                  <a:gd name="T28" fmla="*/ 152 w 360"/>
                  <a:gd name="T29" fmla="*/ 11 h 234"/>
                  <a:gd name="T30" fmla="*/ 160 w 360"/>
                  <a:gd name="T31" fmla="*/ 20 h 234"/>
                  <a:gd name="T32" fmla="*/ 160 w 360"/>
                  <a:gd name="T33" fmla="*/ 53 h 234"/>
                  <a:gd name="T34" fmla="*/ 160 w 360"/>
                  <a:gd name="T35" fmla="*/ 62 h 234"/>
                  <a:gd name="T36" fmla="*/ 160 w 360"/>
                  <a:gd name="T37" fmla="*/ 65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60"/>
                  <a:gd name="T58" fmla="*/ 0 h 234"/>
                  <a:gd name="T59" fmla="*/ 360 w 360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60" h="234">
                    <a:moveTo>
                      <a:pt x="360" y="168"/>
                    </a:moveTo>
                    <a:lnTo>
                      <a:pt x="354" y="174"/>
                    </a:lnTo>
                    <a:lnTo>
                      <a:pt x="360" y="192"/>
                    </a:lnTo>
                    <a:lnTo>
                      <a:pt x="348" y="216"/>
                    </a:lnTo>
                    <a:lnTo>
                      <a:pt x="360" y="234"/>
                    </a:lnTo>
                    <a:lnTo>
                      <a:pt x="354" y="234"/>
                    </a:lnTo>
                    <a:lnTo>
                      <a:pt x="324" y="210"/>
                    </a:lnTo>
                    <a:lnTo>
                      <a:pt x="288" y="216"/>
                    </a:lnTo>
                    <a:lnTo>
                      <a:pt x="264" y="198"/>
                    </a:lnTo>
                    <a:lnTo>
                      <a:pt x="0" y="186"/>
                    </a:lnTo>
                    <a:lnTo>
                      <a:pt x="6" y="156"/>
                    </a:lnTo>
                    <a:lnTo>
                      <a:pt x="12" y="54"/>
                    </a:lnTo>
                    <a:lnTo>
                      <a:pt x="18" y="0"/>
                    </a:lnTo>
                    <a:lnTo>
                      <a:pt x="354" y="12"/>
                    </a:lnTo>
                    <a:lnTo>
                      <a:pt x="342" y="30"/>
                    </a:lnTo>
                    <a:lnTo>
                      <a:pt x="360" y="54"/>
                    </a:lnTo>
                    <a:lnTo>
                      <a:pt x="360" y="144"/>
                    </a:lnTo>
                    <a:lnTo>
                      <a:pt x="360" y="168"/>
                    </a:lnTo>
                    <a:lnTo>
                      <a:pt x="360" y="17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29" name="Freeform 108"/>
              <p:cNvSpPr>
                <a:spLocks noChangeAspect="1"/>
              </p:cNvSpPr>
              <p:nvPr/>
            </p:nvSpPr>
            <p:spPr bwMode="auto">
              <a:xfrm>
                <a:off x="1759" y="1590"/>
                <a:ext cx="330" cy="108"/>
              </a:xfrm>
              <a:custGeom>
                <a:avLst/>
                <a:gdLst>
                  <a:gd name="T0" fmla="*/ 192 w 432"/>
                  <a:gd name="T1" fmla="*/ 0 h 150"/>
                  <a:gd name="T2" fmla="*/ 192 w 432"/>
                  <a:gd name="T3" fmla="*/ 6 h 150"/>
                  <a:gd name="T4" fmla="*/ 187 w 432"/>
                  <a:gd name="T5" fmla="*/ 12 h 150"/>
                  <a:gd name="T6" fmla="*/ 174 w 432"/>
                  <a:gd name="T7" fmla="*/ 18 h 150"/>
                  <a:gd name="T8" fmla="*/ 171 w 432"/>
                  <a:gd name="T9" fmla="*/ 16 h 150"/>
                  <a:gd name="T10" fmla="*/ 166 w 432"/>
                  <a:gd name="T11" fmla="*/ 22 h 150"/>
                  <a:gd name="T12" fmla="*/ 147 w 432"/>
                  <a:gd name="T13" fmla="*/ 31 h 150"/>
                  <a:gd name="T14" fmla="*/ 144 w 432"/>
                  <a:gd name="T15" fmla="*/ 38 h 150"/>
                  <a:gd name="T16" fmla="*/ 137 w 432"/>
                  <a:gd name="T17" fmla="*/ 38 h 150"/>
                  <a:gd name="T18" fmla="*/ 137 w 432"/>
                  <a:gd name="T19" fmla="*/ 45 h 150"/>
                  <a:gd name="T20" fmla="*/ 107 w 432"/>
                  <a:gd name="T21" fmla="*/ 49 h 150"/>
                  <a:gd name="T22" fmla="*/ 48 w 432"/>
                  <a:gd name="T23" fmla="*/ 51 h 150"/>
                  <a:gd name="T24" fmla="*/ 0 w 432"/>
                  <a:gd name="T25" fmla="*/ 56 h 150"/>
                  <a:gd name="T26" fmla="*/ 5 w 432"/>
                  <a:gd name="T27" fmla="*/ 51 h 150"/>
                  <a:gd name="T28" fmla="*/ 0 w 432"/>
                  <a:gd name="T29" fmla="*/ 45 h 150"/>
                  <a:gd name="T30" fmla="*/ 8 w 432"/>
                  <a:gd name="T31" fmla="*/ 42 h 150"/>
                  <a:gd name="T32" fmla="*/ 5 w 432"/>
                  <a:gd name="T33" fmla="*/ 38 h 150"/>
                  <a:gd name="T34" fmla="*/ 14 w 432"/>
                  <a:gd name="T35" fmla="*/ 31 h 150"/>
                  <a:gd name="T36" fmla="*/ 11 w 432"/>
                  <a:gd name="T37" fmla="*/ 31 h 150"/>
                  <a:gd name="T38" fmla="*/ 11 w 432"/>
                  <a:gd name="T39" fmla="*/ 29 h 150"/>
                  <a:gd name="T40" fmla="*/ 14 w 432"/>
                  <a:gd name="T41" fmla="*/ 16 h 150"/>
                  <a:gd name="T42" fmla="*/ 16 w 432"/>
                  <a:gd name="T43" fmla="*/ 18 h 150"/>
                  <a:gd name="T44" fmla="*/ 48 w 432"/>
                  <a:gd name="T45" fmla="*/ 16 h 150"/>
                  <a:gd name="T46" fmla="*/ 48 w 432"/>
                  <a:gd name="T47" fmla="*/ 12 h 150"/>
                  <a:gd name="T48" fmla="*/ 147 w 432"/>
                  <a:gd name="T49" fmla="*/ 4 h 150"/>
                  <a:gd name="T50" fmla="*/ 192 w 432"/>
                  <a:gd name="T51" fmla="*/ 0 h 1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32"/>
                  <a:gd name="T79" fmla="*/ 0 h 150"/>
                  <a:gd name="T80" fmla="*/ 432 w 432"/>
                  <a:gd name="T81" fmla="*/ 150 h 15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32" h="150">
                    <a:moveTo>
                      <a:pt x="432" y="0"/>
                    </a:moveTo>
                    <a:lnTo>
                      <a:pt x="432" y="18"/>
                    </a:lnTo>
                    <a:lnTo>
                      <a:pt x="420" y="30"/>
                    </a:lnTo>
                    <a:lnTo>
                      <a:pt x="390" y="48"/>
                    </a:lnTo>
                    <a:lnTo>
                      <a:pt x="384" y="42"/>
                    </a:lnTo>
                    <a:lnTo>
                      <a:pt x="372" y="60"/>
                    </a:lnTo>
                    <a:lnTo>
                      <a:pt x="330" y="84"/>
                    </a:lnTo>
                    <a:lnTo>
                      <a:pt x="324" y="102"/>
                    </a:lnTo>
                    <a:lnTo>
                      <a:pt x="306" y="102"/>
                    </a:lnTo>
                    <a:lnTo>
                      <a:pt x="306" y="120"/>
                    </a:lnTo>
                    <a:lnTo>
                      <a:pt x="240" y="132"/>
                    </a:lnTo>
                    <a:lnTo>
                      <a:pt x="108" y="138"/>
                    </a:lnTo>
                    <a:lnTo>
                      <a:pt x="0" y="150"/>
                    </a:lnTo>
                    <a:lnTo>
                      <a:pt x="12" y="138"/>
                    </a:lnTo>
                    <a:lnTo>
                      <a:pt x="0" y="120"/>
                    </a:lnTo>
                    <a:lnTo>
                      <a:pt x="18" y="114"/>
                    </a:lnTo>
                    <a:lnTo>
                      <a:pt x="12" y="102"/>
                    </a:lnTo>
                    <a:lnTo>
                      <a:pt x="30" y="84"/>
                    </a:lnTo>
                    <a:lnTo>
                      <a:pt x="24" y="84"/>
                    </a:lnTo>
                    <a:lnTo>
                      <a:pt x="24" y="78"/>
                    </a:lnTo>
                    <a:lnTo>
                      <a:pt x="30" y="42"/>
                    </a:lnTo>
                    <a:lnTo>
                      <a:pt x="36" y="48"/>
                    </a:lnTo>
                    <a:lnTo>
                      <a:pt x="108" y="42"/>
                    </a:lnTo>
                    <a:lnTo>
                      <a:pt x="108" y="30"/>
                    </a:lnTo>
                    <a:lnTo>
                      <a:pt x="330" y="12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30" name="Freeform 109"/>
              <p:cNvSpPr>
                <a:spLocks noChangeAspect="1"/>
              </p:cNvSpPr>
              <p:nvPr/>
            </p:nvSpPr>
            <p:spPr bwMode="auto">
              <a:xfrm>
                <a:off x="1759" y="1590"/>
                <a:ext cx="330" cy="108"/>
              </a:xfrm>
              <a:custGeom>
                <a:avLst/>
                <a:gdLst>
                  <a:gd name="T0" fmla="*/ 192 w 432"/>
                  <a:gd name="T1" fmla="*/ 0 h 150"/>
                  <a:gd name="T2" fmla="*/ 192 w 432"/>
                  <a:gd name="T3" fmla="*/ 6 h 150"/>
                  <a:gd name="T4" fmla="*/ 187 w 432"/>
                  <a:gd name="T5" fmla="*/ 12 h 150"/>
                  <a:gd name="T6" fmla="*/ 174 w 432"/>
                  <a:gd name="T7" fmla="*/ 18 h 150"/>
                  <a:gd name="T8" fmla="*/ 171 w 432"/>
                  <a:gd name="T9" fmla="*/ 16 h 150"/>
                  <a:gd name="T10" fmla="*/ 166 w 432"/>
                  <a:gd name="T11" fmla="*/ 22 h 150"/>
                  <a:gd name="T12" fmla="*/ 147 w 432"/>
                  <a:gd name="T13" fmla="*/ 31 h 150"/>
                  <a:gd name="T14" fmla="*/ 144 w 432"/>
                  <a:gd name="T15" fmla="*/ 38 h 150"/>
                  <a:gd name="T16" fmla="*/ 137 w 432"/>
                  <a:gd name="T17" fmla="*/ 38 h 150"/>
                  <a:gd name="T18" fmla="*/ 137 w 432"/>
                  <a:gd name="T19" fmla="*/ 45 h 150"/>
                  <a:gd name="T20" fmla="*/ 107 w 432"/>
                  <a:gd name="T21" fmla="*/ 49 h 150"/>
                  <a:gd name="T22" fmla="*/ 48 w 432"/>
                  <a:gd name="T23" fmla="*/ 51 h 150"/>
                  <a:gd name="T24" fmla="*/ 0 w 432"/>
                  <a:gd name="T25" fmla="*/ 56 h 150"/>
                  <a:gd name="T26" fmla="*/ 5 w 432"/>
                  <a:gd name="T27" fmla="*/ 51 h 150"/>
                  <a:gd name="T28" fmla="*/ 0 w 432"/>
                  <a:gd name="T29" fmla="*/ 45 h 150"/>
                  <a:gd name="T30" fmla="*/ 8 w 432"/>
                  <a:gd name="T31" fmla="*/ 42 h 150"/>
                  <a:gd name="T32" fmla="*/ 5 w 432"/>
                  <a:gd name="T33" fmla="*/ 38 h 150"/>
                  <a:gd name="T34" fmla="*/ 14 w 432"/>
                  <a:gd name="T35" fmla="*/ 31 h 150"/>
                  <a:gd name="T36" fmla="*/ 11 w 432"/>
                  <a:gd name="T37" fmla="*/ 31 h 150"/>
                  <a:gd name="T38" fmla="*/ 11 w 432"/>
                  <a:gd name="T39" fmla="*/ 29 h 150"/>
                  <a:gd name="T40" fmla="*/ 14 w 432"/>
                  <a:gd name="T41" fmla="*/ 16 h 150"/>
                  <a:gd name="T42" fmla="*/ 16 w 432"/>
                  <a:gd name="T43" fmla="*/ 18 h 150"/>
                  <a:gd name="T44" fmla="*/ 48 w 432"/>
                  <a:gd name="T45" fmla="*/ 16 h 150"/>
                  <a:gd name="T46" fmla="*/ 48 w 432"/>
                  <a:gd name="T47" fmla="*/ 12 h 150"/>
                  <a:gd name="T48" fmla="*/ 147 w 432"/>
                  <a:gd name="T49" fmla="*/ 4 h 150"/>
                  <a:gd name="T50" fmla="*/ 192 w 432"/>
                  <a:gd name="T51" fmla="*/ 0 h 150"/>
                  <a:gd name="T52" fmla="*/ 192 w 432"/>
                  <a:gd name="T53" fmla="*/ 2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32"/>
                  <a:gd name="T82" fmla="*/ 0 h 150"/>
                  <a:gd name="T83" fmla="*/ 432 w 432"/>
                  <a:gd name="T84" fmla="*/ 150 h 15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32" h="150">
                    <a:moveTo>
                      <a:pt x="432" y="0"/>
                    </a:moveTo>
                    <a:lnTo>
                      <a:pt x="432" y="18"/>
                    </a:lnTo>
                    <a:lnTo>
                      <a:pt x="420" y="30"/>
                    </a:lnTo>
                    <a:lnTo>
                      <a:pt x="390" y="48"/>
                    </a:lnTo>
                    <a:lnTo>
                      <a:pt x="384" y="42"/>
                    </a:lnTo>
                    <a:lnTo>
                      <a:pt x="372" y="60"/>
                    </a:lnTo>
                    <a:lnTo>
                      <a:pt x="330" y="84"/>
                    </a:lnTo>
                    <a:lnTo>
                      <a:pt x="324" y="102"/>
                    </a:lnTo>
                    <a:lnTo>
                      <a:pt x="306" y="102"/>
                    </a:lnTo>
                    <a:lnTo>
                      <a:pt x="306" y="120"/>
                    </a:lnTo>
                    <a:lnTo>
                      <a:pt x="240" y="132"/>
                    </a:lnTo>
                    <a:lnTo>
                      <a:pt x="108" y="138"/>
                    </a:lnTo>
                    <a:lnTo>
                      <a:pt x="0" y="150"/>
                    </a:lnTo>
                    <a:lnTo>
                      <a:pt x="12" y="138"/>
                    </a:lnTo>
                    <a:lnTo>
                      <a:pt x="0" y="120"/>
                    </a:lnTo>
                    <a:lnTo>
                      <a:pt x="18" y="114"/>
                    </a:lnTo>
                    <a:lnTo>
                      <a:pt x="12" y="102"/>
                    </a:lnTo>
                    <a:lnTo>
                      <a:pt x="30" y="84"/>
                    </a:lnTo>
                    <a:lnTo>
                      <a:pt x="24" y="84"/>
                    </a:lnTo>
                    <a:lnTo>
                      <a:pt x="24" y="78"/>
                    </a:lnTo>
                    <a:lnTo>
                      <a:pt x="30" y="42"/>
                    </a:lnTo>
                    <a:lnTo>
                      <a:pt x="36" y="48"/>
                    </a:lnTo>
                    <a:lnTo>
                      <a:pt x="108" y="42"/>
                    </a:lnTo>
                    <a:lnTo>
                      <a:pt x="108" y="30"/>
                    </a:lnTo>
                    <a:lnTo>
                      <a:pt x="330" y="12"/>
                    </a:lnTo>
                    <a:lnTo>
                      <a:pt x="432" y="0"/>
                    </a:lnTo>
                    <a:lnTo>
                      <a:pt x="432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31" name="Freeform 110"/>
              <p:cNvSpPr>
                <a:spLocks noChangeAspect="1"/>
              </p:cNvSpPr>
              <p:nvPr/>
            </p:nvSpPr>
            <p:spPr bwMode="auto">
              <a:xfrm>
                <a:off x="1091" y="1625"/>
                <a:ext cx="545" cy="493"/>
              </a:xfrm>
              <a:custGeom>
                <a:avLst/>
                <a:gdLst>
                  <a:gd name="T0" fmla="*/ 302 w 714"/>
                  <a:gd name="T1" fmla="*/ 74 h 684"/>
                  <a:gd name="T2" fmla="*/ 304 w 714"/>
                  <a:gd name="T3" fmla="*/ 112 h 684"/>
                  <a:gd name="T4" fmla="*/ 312 w 714"/>
                  <a:gd name="T5" fmla="*/ 146 h 684"/>
                  <a:gd name="T6" fmla="*/ 307 w 714"/>
                  <a:gd name="T7" fmla="*/ 164 h 684"/>
                  <a:gd name="T8" fmla="*/ 285 w 714"/>
                  <a:gd name="T9" fmla="*/ 175 h 684"/>
                  <a:gd name="T10" fmla="*/ 285 w 714"/>
                  <a:gd name="T11" fmla="*/ 171 h 684"/>
                  <a:gd name="T12" fmla="*/ 282 w 714"/>
                  <a:gd name="T13" fmla="*/ 169 h 684"/>
                  <a:gd name="T14" fmla="*/ 282 w 714"/>
                  <a:gd name="T15" fmla="*/ 175 h 684"/>
                  <a:gd name="T16" fmla="*/ 275 w 714"/>
                  <a:gd name="T17" fmla="*/ 185 h 684"/>
                  <a:gd name="T18" fmla="*/ 262 w 714"/>
                  <a:gd name="T19" fmla="*/ 189 h 684"/>
                  <a:gd name="T20" fmla="*/ 251 w 714"/>
                  <a:gd name="T21" fmla="*/ 191 h 684"/>
                  <a:gd name="T22" fmla="*/ 245 w 714"/>
                  <a:gd name="T23" fmla="*/ 191 h 684"/>
                  <a:gd name="T24" fmla="*/ 240 w 714"/>
                  <a:gd name="T25" fmla="*/ 191 h 684"/>
                  <a:gd name="T26" fmla="*/ 245 w 714"/>
                  <a:gd name="T27" fmla="*/ 198 h 684"/>
                  <a:gd name="T28" fmla="*/ 235 w 714"/>
                  <a:gd name="T29" fmla="*/ 195 h 684"/>
                  <a:gd name="T30" fmla="*/ 232 w 714"/>
                  <a:gd name="T31" fmla="*/ 205 h 684"/>
                  <a:gd name="T32" fmla="*/ 224 w 714"/>
                  <a:gd name="T33" fmla="*/ 207 h 684"/>
                  <a:gd name="T34" fmla="*/ 221 w 714"/>
                  <a:gd name="T35" fmla="*/ 211 h 684"/>
                  <a:gd name="T36" fmla="*/ 224 w 714"/>
                  <a:gd name="T37" fmla="*/ 216 h 684"/>
                  <a:gd name="T38" fmla="*/ 216 w 714"/>
                  <a:gd name="T39" fmla="*/ 224 h 684"/>
                  <a:gd name="T40" fmla="*/ 213 w 714"/>
                  <a:gd name="T41" fmla="*/ 224 h 684"/>
                  <a:gd name="T42" fmla="*/ 211 w 714"/>
                  <a:gd name="T43" fmla="*/ 224 h 684"/>
                  <a:gd name="T44" fmla="*/ 216 w 714"/>
                  <a:gd name="T45" fmla="*/ 236 h 684"/>
                  <a:gd name="T46" fmla="*/ 200 w 714"/>
                  <a:gd name="T47" fmla="*/ 254 h 684"/>
                  <a:gd name="T48" fmla="*/ 169 w 714"/>
                  <a:gd name="T49" fmla="*/ 229 h 684"/>
                  <a:gd name="T50" fmla="*/ 149 w 714"/>
                  <a:gd name="T51" fmla="*/ 200 h 684"/>
                  <a:gd name="T52" fmla="*/ 123 w 714"/>
                  <a:gd name="T53" fmla="*/ 164 h 684"/>
                  <a:gd name="T54" fmla="*/ 91 w 714"/>
                  <a:gd name="T55" fmla="*/ 161 h 684"/>
                  <a:gd name="T56" fmla="*/ 78 w 714"/>
                  <a:gd name="T57" fmla="*/ 179 h 684"/>
                  <a:gd name="T58" fmla="*/ 46 w 714"/>
                  <a:gd name="T59" fmla="*/ 161 h 684"/>
                  <a:gd name="T60" fmla="*/ 3 w 714"/>
                  <a:gd name="T61" fmla="*/ 105 h 684"/>
                  <a:gd name="T62" fmla="*/ 85 w 714"/>
                  <a:gd name="T63" fmla="*/ 108 h 684"/>
                  <a:gd name="T64" fmla="*/ 166 w 714"/>
                  <a:gd name="T65" fmla="*/ 2 h 684"/>
                  <a:gd name="T66" fmla="*/ 171 w 714"/>
                  <a:gd name="T67" fmla="*/ 54 h 684"/>
                  <a:gd name="T68" fmla="*/ 181 w 714"/>
                  <a:gd name="T69" fmla="*/ 58 h 684"/>
                  <a:gd name="T70" fmla="*/ 205 w 714"/>
                  <a:gd name="T71" fmla="*/ 61 h 684"/>
                  <a:gd name="T72" fmla="*/ 216 w 714"/>
                  <a:gd name="T73" fmla="*/ 65 h 684"/>
                  <a:gd name="T74" fmla="*/ 227 w 714"/>
                  <a:gd name="T75" fmla="*/ 68 h 684"/>
                  <a:gd name="T76" fmla="*/ 235 w 714"/>
                  <a:gd name="T77" fmla="*/ 65 h 684"/>
                  <a:gd name="T78" fmla="*/ 240 w 714"/>
                  <a:gd name="T79" fmla="*/ 68 h 684"/>
                  <a:gd name="T80" fmla="*/ 275 w 714"/>
                  <a:gd name="T81" fmla="*/ 65 h 6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14"/>
                  <a:gd name="T124" fmla="*/ 0 h 684"/>
                  <a:gd name="T125" fmla="*/ 714 w 714"/>
                  <a:gd name="T126" fmla="*/ 684 h 6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14" h="684">
                    <a:moveTo>
                      <a:pt x="654" y="192"/>
                    </a:moveTo>
                    <a:lnTo>
                      <a:pt x="678" y="198"/>
                    </a:lnTo>
                    <a:lnTo>
                      <a:pt x="678" y="234"/>
                    </a:lnTo>
                    <a:lnTo>
                      <a:pt x="684" y="300"/>
                    </a:lnTo>
                    <a:lnTo>
                      <a:pt x="714" y="360"/>
                    </a:lnTo>
                    <a:lnTo>
                      <a:pt x="702" y="390"/>
                    </a:lnTo>
                    <a:lnTo>
                      <a:pt x="702" y="426"/>
                    </a:lnTo>
                    <a:lnTo>
                      <a:pt x="690" y="438"/>
                    </a:lnTo>
                    <a:lnTo>
                      <a:pt x="696" y="444"/>
                    </a:lnTo>
                    <a:lnTo>
                      <a:pt x="642" y="468"/>
                    </a:lnTo>
                    <a:lnTo>
                      <a:pt x="660" y="456"/>
                    </a:lnTo>
                    <a:lnTo>
                      <a:pt x="642" y="456"/>
                    </a:lnTo>
                    <a:lnTo>
                      <a:pt x="648" y="438"/>
                    </a:lnTo>
                    <a:lnTo>
                      <a:pt x="636" y="450"/>
                    </a:lnTo>
                    <a:lnTo>
                      <a:pt x="630" y="444"/>
                    </a:lnTo>
                    <a:lnTo>
                      <a:pt x="636" y="468"/>
                    </a:lnTo>
                    <a:lnTo>
                      <a:pt x="624" y="480"/>
                    </a:lnTo>
                    <a:lnTo>
                      <a:pt x="618" y="492"/>
                    </a:lnTo>
                    <a:lnTo>
                      <a:pt x="552" y="528"/>
                    </a:lnTo>
                    <a:lnTo>
                      <a:pt x="588" y="504"/>
                    </a:lnTo>
                    <a:lnTo>
                      <a:pt x="564" y="516"/>
                    </a:lnTo>
                    <a:lnTo>
                      <a:pt x="564" y="510"/>
                    </a:lnTo>
                    <a:lnTo>
                      <a:pt x="558" y="516"/>
                    </a:lnTo>
                    <a:lnTo>
                      <a:pt x="552" y="510"/>
                    </a:lnTo>
                    <a:lnTo>
                      <a:pt x="546" y="516"/>
                    </a:lnTo>
                    <a:lnTo>
                      <a:pt x="540" y="510"/>
                    </a:lnTo>
                    <a:lnTo>
                      <a:pt x="540" y="522"/>
                    </a:lnTo>
                    <a:lnTo>
                      <a:pt x="552" y="528"/>
                    </a:lnTo>
                    <a:lnTo>
                      <a:pt x="534" y="534"/>
                    </a:lnTo>
                    <a:lnTo>
                      <a:pt x="528" y="522"/>
                    </a:lnTo>
                    <a:lnTo>
                      <a:pt x="528" y="540"/>
                    </a:lnTo>
                    <a:lnTo>
                      <a:pt x="522" y="546"/>
                    </a:lnTo>
                    <a:lnTo>
                      <a:pt x="522" y="540"/>
                    </a:lnTo>
                    <a:lnTo>
                      <a:pt x="504" y="552"/>
                    </a:lnTo>
                    <a:lnTo>
                      <a:pt x="510" y="564"/>
                    </a:lnTo>
                    <a:lnTo>
                      <a:pt x="498" y="564"/>
                    </a:lnTo>
                    <a:lnTo>
                      <a:pt x="498" y="576"/>
                    </a:lnTo>
                    <a:lnTo>
                      <a:pt x="504" y="576"/>
                    </a:lnTo>
                    <a:lnTo>
                      <a:pt x="492" y="600"/>
                    </a:lnTo>
                    <a:lnTo>
                      <a:pt x="486" y="600"/>
                    </a:lnTo>
                    <a:lnTo>
                      <a:pt x="486" y="594"/>
                    </a:lnTo>
                    <a:lnTo>
                      <a:pt x="480" y="600"/>
                    </a:lnTo>
                    <a:lnTo>
                      <a:pt x="474" y="588"/>
                    </a:lnTo>
                    <a:lnTo>
                      <a:pt x="474" y="600"/>
                    </a:lnTo>
                    <a:lnTo>
                      <a:pt x="492" y="600"/>
                    </a:lnTo>
                    <a:lnTo>
                      <a:pt x="486" y="630"/>
                    </a:lnTo>
                    <a:lnTo>
                      <a:pt x="510" y="684"/>
                    </a:lnTo>
                    <a:lnTo>
                      <a:pt x="450" y="678"/>
                    </a:lnTo>
                    <a:lnTo>
                      <a:pt x="396" y="654"/>
                    </a:lnTo>
                    <a:lnTo>
                      <a:pt x="378" y="612"/>
                    </a:lnTo>
                    <a:lnTo>
                      <a:pt x="372" y="576"/>
                    </a:lnTo>
                    <a:lnTo>
                      <a:pt x="336" y="534"/>
                    </a:lnTo>
                    <a:lnTo>
                      <a:pt x="306" y="468"/>
                    </a:lnTo>
                    <a:lnTo>
                      <a:pt x="276" y="438"/>
                    </a:lnTo>
                    <a:lnTo>
                      <a:pt x="222" y="426"/>
                    </a:lnTo>
                    <a:lnTo>
                      <a:pt x="204" y="432"/>
                    </a:lnTo>
                    <a:lnTo>
                      <a:pt x="192" y="462"/>
                    </a:lnTo>
                    <a:lnTo>
                      <a:pt x="174" y="480"/>
                    </a:lnTo>
                    <a:lnTo>
                      <a:pt x="162" y="474"/>
                    </a:lnTo>
                    <a:lnTo>
                      <a:pt x="102" y="432"/>
                    </a:lnTo>
                    <a:lnTo>
                      <a:pt x="84" y="372"/>
                    </a:lnTo>
                    <a:lnTo>
                      <a:pt x="6" y="282"/>
                    </a:lnTo>
                    <a:lnTo>
                      <a:pt x="0" y="270"/>
                    </a:lnTo>
                    <a:lnTo>
                      <a:pt x="192" y="288"/>
                    </a:lnTo>
                    <a:lnTo>
                      <a:pt x="216" y="0"/>
                    </a:lnTo>
                    <a:lnTo>
                      <a:pt x="372" y="6"/>
                    </a:lnTo>
                    <a:lnTo>
                      <a:pt x="366" y="132"/>
                    </a:lnTo>
                    <a:lnTo>
                      <a:pt x="384" y="144"/>
                    </a:lnTo>
                    <a:lnTo>
                      <a:pt x="402" y="138"/>
                    </a:lnTo>
                    <a:lnTo>
                      <a:pt x="408" y="156"/>
                    </a:lnTo>
                    <a:lnTo>
                      <a:pt x="444" y="168"/>
                    </a:lnTo>
                    <a:lnTo>
                      <a:pt x="462" y="162"/>
                    </a:lnTo>
                    <a:lnTo>
                      <a:pt x="474" y="180"/>
                    </a:lnTo>
                    <a:lnTo>
                      <a:pt x="486" y="174"/>
                    </a:lnTo>
                    <a:lnTo>
                      <a:pt x="504" y="186"/>
                    </a:lnTo>
                    <a:lnTo>
                      <a:pt x="510" y="180"/>
                    </a:lnTo>
                    <a:lnTo>
                      <a:pt x="516" y="192"/>
                    </a:lnTo>
                    <a:lnTo>
                      <a:pt x="528" y="174"/>
                    </a:lnTo>
                    <a:lnTo>
                      <a:pt x="528" y="180"/>
                    </a:lnTo>
                    <a:lnTo>
                      <a:pt x="540" y="180"/>
                    </a:lnTo>
                    <a:lnTo>
                      <a:pt x="558" y="192"/>
                    </a:lnTo>
                    <a:lnTo>
                      <a:pt x="618" y="174"/>
                    </a:lnTo>
                    <a:lnTo>
                      <a:pt x="654" y="192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32" name="Freeform 111"/>
              <p:cNvSpPr>
                <a:spLocks noChangeAspect="1"/>
              </p:cNvSpPr>
              <p:nvPr/>
            </p:nvSpPr>
            <p:spPr bwMode="auto">
              <a:xfrm>
                <a:off x="1091" y="1625"/>
                <a:ext cx="545" cy="493"/>
              </a:xfrm>
              <a:custGeom>
                <a:avLst/>
                <a:gdLst>
                  <a:gd name="T0" fmla="*/ 302 w 714"/>
                  <a:gd name="T1" fmla="*/ 74 h 684"/>
                  <a:gd name="T2" fmla="*/ 304 w 714"/>
                  <a:gd name="T3" fmla="*/ 112 h 684"/>
                  <a:gd name="T4" fmla="*/ 312 w 714"/>
                  <a:gd name="T5" fmla="*/ 146 h 684"/>
                  <a:gd name="T6" fmla="*/ 307 w 714"/>
                  <a:gd name="T7" fmla="*/ 164 h 684"/>
                  <a:gd name="T8" fmla="*/ 285 w 714"/>
                  <a:gd name="T9" fmla="*/ 175 h 684"/>
                  <a:gd name="T10" fmla="*/ 285 w 714"/>
                  <a:gd name="T11" fmla="*/ 171 h 684"/>
                  <a:gd name="T12" fmla="*/ 282 w 714"/>
                  <a:gd name="T13" fmla="*/ 169 h 684"/>
                  <a:gd name="T14" fmla="*/ 282 w 714"/>
                  <a:gd name="T15" fmla="*/ 175 h 684"/>
                  <a:gd name="T16" fmla="*/ 275 w 714"/>
                  <a:gd name="T17" fmla="*/ 185 h 684"/>
                  <a:gd name="T18" fmla="*/ 262 w 714"/>
                  <a:gd name="T19" fmla="*/ 189 h 684"/>
                  <a:gd name="T20" fmla="*/ 251 w 714"/>
                  <a:gd name="T21" fmla="*/ 191 h 684"/>
                  <a:gd name="T22" fmla="*/ 245 w 714"/>
                  <a:gd name="T23" fmla="*/ 191 h 684"/>
                  <a:gd name="T24" fmla="*/ 240 w 714"/>
                  <a:gd name="T25" fmla="*/ 191 h 684"/>
                  <a:gd name="T26" fmla="*/ 245 w 714"/>
                  <a:gd name="T27" fmla="*/ 198 h 684"/>
                  <a:gd name="T28" fmla="*/ 235 w 714"/>
                  <a:gd name="T29" fmla="*/ 195 h 684"/>
                  <a:gd name="T30" fmla="*/ 232 w 714"/>
                  <a:gd name="T31" fmla="*/ 205 h 684"/>
                  <a:gd name="T32" fmla="*/ 224 w 714"/>
                  <a:gd name="T33" fmla="*/ 207 h 684"/>
                  <a:gd name="T34" fmla="*/ 216 w 714"/>
                  <a:gd name="T35" fmla="*/ 211 h 684"/>
                  <a:gd name="T36" fmla="*/ 221 w 714"/>
                  <a:gd name="T37" fmla="*/ 216 h 684"/>
                  <a:gd name="T38" fmla="*/ 219 w 714"/>
                  <a:gd name="T39" fmla="*/ 224 h 684"/>
                  <a:gd name="T40" fmla="*/ 216 w 714"/>
                  <a:gd name="T41" fmla="*/ 222 h 684"/>
                  <a:gd name="T42" fmla="*/ 211 w 714"/>
                  <a:gd name="T43" fmla="*/ 221 h 684"/>
                  <a:gd name="T44" fmla="*/ 219 w 714"/>
                  <a:gd name="T45" fmla="*/ 224 h 684"/>
                  <a:gd name="T46" fmla="*/ 227 w 714"/>
                  <a:gd name="T47" fmla="*/ 256 h 684"/>
                  <a:gd name="T48" fmla="*/ 176 w 714"/>
                  <a:gd name="T49" fmla="*/ 244 h 684"/>
                  <a:gd name="T50" fmla="*/ 166 w 714"/>
                  <a:gd name="T51" fmla="*/ 216 h 684"/>
                  <a:gd name="T52" fmla="*/ 137 w 714"/>
                  <a:gd name="T53" fmla="*/ 175 h 684"/>
                  <a:gd name="T54" fmla="*/ 98 w 714"/>
                  <a:gd name="T55" fmla="*/ 159 h 684"/>
                  <a:gd name="T56" fmla="*/ 85 w 714"/>
                  <a:gd name="T57" fmla="*/ 173 h 684"/>
                  <a:gd name="T58" fmla="*/ 73 w 714"/>
                  <a:gd name="T59" fmla="*/ 178 h 684"/>
                  <a:gd name="T60" fmla="*/ 37 w 714"/>
                  <a:gd name="T61" fmla="*/ 139 h 684"/>
                  <a:gd name="T62" fmla="*/ 0 w 714"/>
                  <a:gd name="T63" fmla="*/ 102 h 684"/>
                  <a:gd name="T64" fmla="*/ 96 w 714"/>
                  <a:gd name="T65" fmla="*/ 0 h 684"/>
                  <a:gd name="T66" fmla="*/ 163 w 714"/>
                  <a:gd name="T67" fmla="*/ 49 h 684"/>
                  <a:gd name="T68" fmla="*/ 179 w 714"/>
                  <a:gd name="T69" fmla="*/ 51 h 684"/>
                  <a:gd name="T70" fmla="*/ 198 w 714"/>
                  <a:gd name="T71" fmla="*/ 63 h 684"/>
                  <a:gd name="T72" fmla="*/ 211 w 714"/>
                  <a:gd name="T73" fmla="*/ 68 h 684"/>
                  <a:gd name="T74" fmla="*/ 224 w 714"/>
                  <a:gd name="T75" fmla="*/ 70 h 684"/>
                  <a:gd name="T76" fmla="*/ 230 w 714"/>
                  <a:gd name="T77" fmla="*/ 71 h 684"/>
                  <a:gd name="T78" fmla="*/ 235 w 714"/>
                  <a:gd name="T79" fmla="*/ 68 h 684"/>
                  <a:gd name="T80" fmla="*/ 248 w 714"/>
                  <a:gd name="T81" fmla="*/ 71 h 684"/>
                  <a:gd name="T82" fmla="*/ 291 w 714"/>
                  <a:gd name="T83" fmla="*/ 71 h 6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714"/>
                  <a:gd name="T127" fmla="*/ 0 h 684"/>
                  <a:gd name="T128" fmla="*/ 714 w 714"/>
                  <a:gd name="T129" fmla="*/ 684 h 6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714" h="684">
                    <a:moveTo>
                      <a:pt x="654" y="192"/>
                    </a:moveTo>
                    <a:lnTo>
                      <a:pt x="678" y="198"/>
                    </a:lnTo>
                    <a:lnTo>
                      <a:pt x="678" y="234"/>
                    </a:lnTo>
                    <a:lnTo>
                      <a:pt x="684" y="300"/>
                    </a:lnTo>
                    <a:lnTo>
                      <a:pt x="714" y="360"/>
                    </a:lnTo>
                    <a:lnTo>
                      <a:pt x="702" y="390"/>
                    </a:lnTo>
                    <a:lnTo>
                      <a:pt x="702" y="426"/>
                    </a:lnTo>
                    <a:lnTo>
                      <a:pt x="690" y="438"/>
                    </a:lnTo>
                    <a:lnTo>
                      <a:pt x="696" y="444"/>
                    </a:lnTo>
                    <a:lnTo>
                      <a:pt x="642" y="468"/>
                    </a:lnTo>
                    <a:lnTo>
                      <a:pt x="660" y="456"/>
                    </a:lnTo>
                    <a:lnTo>
                      <a:pt x="642" y="456"/>
                    </a:lnTo>
                    <a:lnTo>
                      <a:pt x="648" y="438"/>
                    </a:lnTo>
                    <a:lnTo>
                      <a:pt x="636" y="450"/>
                    </a:lnTo>
                    <a:lnTo>
                      <a:pt x="630" y="444"/>
                    </a:lnTo>
                    <a:lnTo>
                      <a:pt x="636" y="468"/>
                    </a:lnTo>
                    <a:lnTo>
                      <a:pt x="624" y="480"/>
                    </a:lnTo>
                    <a:lnTo>
                      <a:pt x="618" y="492"/>
                    </a:lnTo>
                    <a:lnTo>
                      <a:pt x="552" y="528"/>
                    </a:lnTo>
                    <a:lnTo>
                      <a:pt x="588" y="504"/>
                    </a:lnTo>
                    <a:lnTo>
                      <a:pt x="564" y="516"/>
                    </a:lnTo>
                    <a:lnTo>
                      <a:pt x="564" y="510"/>
                    </a:lnTo>
                    <a:lnTo>
                      <a:pt x="558" y="516"/>
                    </a:lnTo>
                    <a:lnTo>
                      <a:pt x="552" y="510"/>
                    </a:lnTo>
                    <a:lnTo>
                      <a:pt x="546" y="516"/>
                    </a:lnTo>
                    <a:lnTo>
                      <a:pt x="540" y="510"/>
                    </a:lnTo>
                    <a:lnTo>
                      <a:pt x="540" y="522"/>
                    </a:lnTo>
                    <a:lnTo>
                      <a:pt x="552" y="528"/>
                    </a:lnTo>
                    <a:lnTo>
                      <a:pt x="534" y="534"/>
                    </a:lnTo>
                    <a:lnTo>
                      <a:pt x="528" y="522"/>
                    </a:lnTo>
                    <a:lnTo>
                      <a:pt x="528" y="540"/>
                    </a:lnTo>
                    <a:lnTo>
                      <a:pt x="522" y="546"/>
                    </a:lnTo>
                    <a:lnTo>
                      <a:pt x="522" y="540"/>
                    </a:lnTo>
                    <a:lnTo>
                      <a:pt x="504" y="552"/>
                    </a:lnTo>
                    <a:lnTo>
                      <a:pt x="510" y="564"/>
                    </a:lnTo>
                    <a:lnTo>
                      <a:pt x="486" y="564"/>
                    </a:lnTo>
                    <a:lnTo>
                      <a:pt x="498" y="564"/>
                    </a:lnTo>
                    <a:lnTo>
                      <a:pt x="498" y="576"/>
                    </a:lnTo>
                    <a:lnTo>
                      <a:pt x="504" y="576"/>
                    </a:lnTo>
                    <a:lnTo>
                      <a:pt x="492" y="600"/>
                    </a:lnTo>
                    <a:lnTo>
                      <a:pt x="486" y="600"/>
                    </a:lnTo>
                    <a:lnTo>
                      <a:pt x="486" y="594"/>
                    </a:lnTo>
                    <a:lnTo>
                      <a:pt x="480" y="600"/>
                    </a:lnTo>
                    <a:lnTo>
                      <a:pt x="474" y="588"/>
                    </a:lnTo>
                    <a:lnTo>
                      <a:pt x="474" y="600"/>
                    </a:lnTo>
                    <a:lnTo>
                      <a:pt x="492" y="600"/>
                    </a:lnTo>
                    <a:lnTo>
                      <a:pt x="486" y="630"/>
                    </a:lnTo>
                    <a:lnTo>
                      <a:pt x="510" y="684"/>
                    </a:lnTo>
                    <a:lnTo>
                      <a:pt x="450" y="678"/>
                    </a:lnTo>
                    <a:lnTo>
                      <a:pt x="396" y="654"/>
                    </a:lnTo>
                    <a:lnTo>
                      <a:pt x="378" y="612"/>
                    </a:lnTo>
                    <a:lnTo>
                      <a:pt x="372" y="576"/>
                    </a:lnTo>
                    <a:lnTo>
                      <a:pt x="336" y="534"/>
                    </a:lnTo>
                    <a:lnTo>
                      <a:pt x="306" y="468"/>
                    </a:lnTo>
                    <a:lnTo>
                      <a:pt x="276" y="438"/>
                    </a:lnTo>
                    <a:lnTo>
                      <a:pt x="222" y="426"/>
                    </a:lnTo>
                    <a:lnTo>
                      <a:pt x="204" y="432"/>
                    </a:lnTo>
                    <a:lnTo>
                      <a:pt x="192" y="462"/>
                    </a:lnTo>
                    <a:lnTo>
                      <a:pt x="174" y="480"/>
                    </a:lnTo>
                    <a:lnTo>
                      <a:pt x="162" y="474"/>
                    </a:lnTo>
                    <a:lnTo>
                      <a:pt x="102" y="432"/>
                    </a:lnTo>
                    <a:lnTo>
                      <a:pt x="84" y="372"/>
                    </a:lnTo>
                    <a:lnTo>
                      <a:pt x="6" y="282"/>
                    </a:lnTo>
                    <a:lnTo>
                      <a:pt x="0" y="270"/>
                    </a:lnTo>
                    <a:lnTo>
                      <a:pt x="192" y="288"/>
                    </a:lnTo>
                    <a:lnTo>
                      <a:pt x="216" y="0"/>
                    </a:lnTo>
                    <a:lnTo>
                      <a:pt x="372" y="6"/>
                    </a:lnTo>
                    <a:lnTo>
                      <a:pt x="366" y="132"/>
                    </a:lnTo>
                    <a:lnTo>
                      <a:pt x="384" y="144"/>
                    </a:lnTo>
                    <a:lnTo>
                      <a:pt x="402" y="138"/>
                    </a:lnTo>
                    <a:lnTo>
                      <a:pt x="408" y="156"/>
                    </a:lnTo>
                    <a:lnTo>
                      <a:pt x="444" y="168"/>
                    </a:lnTo>
                    <a:lnTo>
                      <a:pt x="462" y="162"/>
                    </a:lnTo>
                    <a:lnTo>
                      <a:pt x="474" y="180"/>
                    </a:lnTo>
                    <a:lnTo>
                      <a:pt x="486" y="174"/>
                    </a:lnTo>
                    <a:lnTo>
                      <a:pt x="504" y="186"/>
                    </a:lnTo>
                    <a:lnTo>
                      <a:pt x="510" y="180"/>
                    </a:lnTo>
                    <a:lnTo>
                      <a:pt x="516" y="192"/>
                    </a:lnTo>
                    <a:lnTo>
                      <a:pt x="528" y="174"/>
                    </a:lnTo>
                    <a:lnTo>
                      <a:pt x="528" y="180"/>
                    </a:lnTo>
                    <a:lnTo>
                      <a:pt x="540" y="180"/>
                    </a:lnTo>
                    <a:lnTo>
                      <a:pt x="558" y="192"/>
                    </a:lnTo>
                    <a:lnTo>
                      <a:pt x="618" y="174"/>
                    </a:lnTo>
                    <a:lnTo>
                      <a:pt x="654" y="192"/>
                    </a:lnTo>
                    <a:lnTo>
                      <a:pt x="654" y="19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33" name="Freeform 112"/>
              <p:cNvSpPr>
                <a:spLocks noChangeAspect="1"/>
              </p:cNvSpPr>
              <p:nvPr/>
            </p:nvSpPr>
            <p:spPr bwMode="auto">
              <a:xfrm>
                <a:off x="835" y="1317"/>
                <a:ext cx="219" cy="260"/>
              </a:xfrm>
              <a:custGeom>
                <a:avLst/>
                <a:gdLst>
                  <a:gd name="T0" fmla="*/ 111 w 288"/>
                  <a:gd name="T1" fmla="*/ 136 h 360"/>
                  <a:gd name="T2" fmla="*/ 0 w 288"/>
                  <a:gd name="T3" fmla="*/ 120 h 360"/>
                  <a:gd name="T4" fmla="*/ 27 w 288"/>
                  <a:gd name="T5" fmla="*/ 0 h 360"/>
                  <a:gd name="T6" fmla="*/ 47 w 288"/>
                  <a:gd name="T7" fmla="*/ 5 h 360"/>
                  <a:gd name="T8" fmla="*/ 90 w 288"/>
                  <a:gd name="T9" fmla="*/ 12 h 360"/>
                  <a:gd name="T10" fmla="*/ 84 w 288"/>
                  <a:gd name="T11" fmla="*/ 34 h 360"/>
                  <a:gd name="T12" fmla="*/ 127 w 288"/>
                  <a:gd name="T13" fmla="*/ 40 h 360"/>
                  <a:gd name="T14" fmla="*/ 113 w 288"/>
                  <a:gd name="T15" fmla="*/ 120 h 360"/>
                  <a:gd name="T16" fmla="*/ 111 w 288"/>
                  <a:gd name="T17" fmla="*/ 136 h 3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360"/>
                  <a:gd name="T29" fmla="*/ 288 w 288"/>
                  <a:gd name="T30" fmla="*/ 360 h 3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360">
                    <a:moveTo>
                      <a:pt x="252" y="360"/>
                    </a:moveTo>
                    <a:lnTo>
                      <a:pt x="0" y="318"/>
                    </a:lnTo>
                    <a:lnTo>
                      <a:pt x="60" y="0"/>
                    </a:lnTo>
                    <a:lnTo>
                      <a:pt x="108" y="12"/>
                    </a:lnTo>
                    <a:lnTo>
                      <a:pt x="204" y="30"/>
                    </a:lnTo>
                    <a:lnTo>
                      <a:pt x="192" y="90"/>
                    </a:lnTo>
                    <a:lnTo>
                      <a:pt x="288" y="108"/>
                    </a:lnTo>
                    <a:lnTo>
                      <a:pt x="258" y="318"/>
                    </a:lnTo>
                    <a:lnTo>
                      <a:pt x="252" y="360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34" name="Freeform 113"/>
              <p:cNvSpPr>
                <a:spLocks noChangeAspect="1"/>
              </p:cNvSpPr>
              <p:nvPr/>
            </p:nvSpPr>
            <p:spPr bwMode="auto">
              <a:xfrm>
                <a:off x="835" y="1317"/>
                <a:ext cx="219" cy="264"/>
              </a:xfrm>
              <a:custGeom>
                <a:avLst/>
                <a:gdLst>
                  <a:gd name="T0" fmla="*/ 111 w 288"/>
                  <a:gd name="T1" fmla="*/ 136 h 366"/>
                  <a:gd name="T2" fmla="*/ 0 w 288"/>
                  <a:gd name="T3" fmla="*/ 119 h 366"/>
                  <a:gd name="T4" fmla="*/ 27 w 288"/>
                  <a:gd name="T5" fmla="*/ 0 h 366"/>
                  <a:gd name="T6" fmla="*/ 47 w 288"/>
                  <a:gd name="T7" fmla="*/ 4 h 366"/>
                  <a:gd name="T8" fmla="*/ 90 w 288"/>
                  <a:gd name="T9" fmla="*/ 12 h 366"/>
                  <a:gd name="T10" fmla="*/ 84 w 288"/>
                  <a:gd name="T11" fmla="*/ 34 h 366"/>
                  <a:gd name="T12" fmla="*/ 127 w 288"/>
                  <a:gd name="T13" fmla="*/ 40 h 366"/>
                  <a:gd name="T14" fmla="*/ 113 w 288"/>
                  <a:gd name="T15" fmla="*/ 119 h 366"/>
                  <a:gd name="T16" fmla="*/ 111 w 288"/>
                  <a:gd name="T17" fmla="*/ 136 h 366"/>
                  <a:gd name="T18" fmla="*/ 111 w 288"/>
                  <a:gd name="T19" fmla="*/ 137 h 36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8"/>
                  <a:gd name="T31" fmla="*/ 0 h 366"/>
                  <a:gd name="T32" fmla="*/ 288 w 288"/>
                  <a:gd name="T33" fmla="*/ 366 h 36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8" h="366">
                    <a:moveTo>
                      <a:pt x="252" y="360"/>
                    </a:moveTo>
                    <a:lnTo>
                      <a:pt x="0" y="318"/>
                    </a:lnTo>
                    <a:lnTo>
                      <a:pt x="60" y="0"/>
                    </a:lnTo>
                    <a:lnTo>
                      <a:pt x="108" y="12"/>
                    </a:lnTo>
                    <a:lnTo>
                      <a:pt x="204" y="30"/>
                    </a:lnTo>
                    <a:lnTo>
                      <a:pt x="192" y="90"/>
                    </a:lnTo>
                    <a:lnTo>
                      <a:pt x="288" y="108"/>
                    </a:lnTo>
                    <a:lnTo>
                      <a:pt x="258" y="318"/>
                    </a:lnTo>
                    <a:lnTo>
                      <a:pt x="252" y="360"/>
                    </a:lnTo>
                    <a:lnTo>
                      <a:pt x="252" y="36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35" name="Freeform 114"/>
              <p:cNvSpPr>
                <a:spLocks noChangeAspect="1"/>
              </p:cNvSpPr>
              <p:nvPr/>
            </p:nvSpPr>
            <p:spPr bwMode="auto">
              <a:xfrm>
                <a:off x="2308" y="1140"/>
                <a:ext cx="64" cy="112"/>
              </a:xfrm>
              <a:custGeom>
                <a:avLst/>
                <a:gdLst>
                  <a:gd name="T0" fmla="*/ 32 w 84"/>
                  <a:gd name="T1" fmla="*/ 56 h 156"/>
                  <a:gd name="T2" fmla="*/ 24 w 84"/>
                  <a:gd name="T3" fmla="*/ 57 h 156"/>
                  <a:gd name="T4" fmla="*/ 16 w 84"/>
                  <a:gd name="T5" fmla="*/ 57 h 156"/>
                  <a:gd name="T6" fmla="*/ 11 w 84"/>
                  <a:gd name="T7" fmla="*/ 40 h 156"/>
                  <a:gd name="T8" fmla="*/ 8 w 84"/>
                  <a:gd name="T9" fmla="*/ 40 h 156"/>
                  <a:gd name="T10" fmla="*/ 5 w 84"/>
                  <a:gd name="T11" fmla="*/ 29 h 156"/>
                  <a:gd name="T12" fmla="*/ 0 w 84"/>
                  <a:gd name="T13" fmla="*/ 6 h 156"/>
                  <a:gd name="T14" fmla="*/ 37 w 84"/>
                  <a:gd name="T15" fmla="*/ 0 h 156"/>
                  <a:gd name="T16" fmla="*/ 37 w 84"/>
                  <a:gd name="T17" fmla="*/ 11 h 156"/>
                  <a:gd name="T18" fmla="*/ 32 w 84"/>
                  <a:gd name="T19" fmla="*/ 17 h 156"/>
                  <a:gd name="T20" fmla="*/ 29 w 84"/>
                  <a:gd name="T21" fmla="*/ 36 h 156"/>
                  <a:gd name="T22" fmla="*/ 32 w 84"/>
                  <a:gd name="T23" fmla="*/ 56 h 1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4"/>
                  <a:gd name="T37" fmla="*/ 0 h 156"/>
                  <a:gd name="T38" fmla="*/ 84 w 84"/>
                  <a:gd name="T39" fmla="*/ 156 h 1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4" h="156">
                    <a:moveTo>
                      <a:pt x="72" y="150"/>
                    </a:moveTo>
                    <a:lnTo>
                      <a:pt x="54" y="156"/>
                    </a:lnTo>
                    <a:lnTo>
                      <a:pt x="36" y="156"/>
                    </a:lnTo>
                    <a:lnTo>
                      <a:pt x="24" y="108"/>
                    </a:lnTo>
                    <a:lnTo>
                      <a:pt x="18" y="108"/>
                    </a:lnTo>
                    <a:lnTo>
                      <a:pt x="12" y="78"/>
                    </a:lnTo>
                    <a:lnTo>
                      <a:pt x="0" y="18"/>
                    </a:lnTo>
                    <a:lnTo>
                      <a:pt x="84" y="0"/>
                    </a:lnTo>
                    <a:lnTo>
                      <a:pt x="84" y="30"/>
                    </a:lnTo>
                    <a:lnTo>
                      <a:pt x="72" y="48"/>
                    </a:lnTo>
                    <a:lnTo>
                      <a:pt x="66" y="96"/>
                    </a:lnTo>
                    <a:lnTo>
                      <a:pt x="72" y="15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36" name="Freeform 115"/>
              <p:cNvSpPr>
                <a:spLocks noChangeAspect="1"/>
              </p:cNvSpPr>
              <p:nvPr/>
            </p:nvSpPr>
            <p:spPr bwMode="auto">
              <a:xfrm>
                <a:off x="2308" y="1140"/>
                <a:ext cx="64" cy="112"/>
              </a:xfrm>
              <a:custGeom>
                <a:avLst/>
                <a:gdLst>
                  <a:gd name="T0" fmla="*/ 32 w 84"/>
                  <a:gd name="T1" fmla="*/ 56 h 156"/>
                  <a:gd name="T2" fmla="*/ 24 w 84"/>
                  <a:gd name="T3" fmla="*/ 57 h 156"/>
                  <a:gd name="T4" fmla="*/ 16 w 84"/>
                  <a:gd name="T5" fmla="*/ 57 h 156"/>
                  <a:gd name="T6" fmla="*/ 11 w 84"/>
                  <a:gd name="T7" fmla="*/ 40 h 156"/>
                  <a:gd name="T8" fmla="*/ 8 w 84"/>
                  <a:gd name="T9" fmla="*/ 40 h 156"/>
                  <a:gd name="T10" fmla="*/ 5 w 84"/>
                  <a:gd name="T11" fmla="*/ 29 h 156"/>
                  <a:gd name="T12" fmla="*/ 0 w 84"/>
                  <a:gd name="T13" fmla="*/ 6 h 156"/>
                  <a:gd name="T14" fmla="*/ 37 w 84"/>
                  <a:gd name="T15" fmla="*/ 0 h 156"/>
                  <a:gd name="T16" fmla="*/ 37 w 84"/>
                  <a:gd name="T17" fmla="*/ 11 h 156"/>
                  <a:gd name="T18" fmla="*/ 32 w 84"/>
                  <a:gd name="T19" fmla="*/ 17 h 156"/>
                  <a:gd name="T20" fmla="*/ 29 w 84"/>
                  <a:gd name="T21" fmla="*/ 36 h 156"/>
                  <a:gd name="T22" fmla="*/ 32 w 84"/>
                  <a:gd name="T23" fmla="*/ 56 h 156"/>
                  <a:gd name="T24" fmla="*/ 32 w 84"/>
                  <a:gd name="T25" fmla="*/ 57 h 1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4"/>
                  <a:gd name="T40" fmla="*/ 0 h 156"/>
                  <a:gd name="T41" fmla="*/ 84 w 84"/>
                  <a:gd name="T42" fmla="*/ 156 h 1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4" h="156">
                    <a:moveTo>
                      <a:pt x="72" y="150"/>
                    </a:moveTo>
                    <a:lnTo>
                      <a:pt x="54" y="156"/>
                    </a:lnTo>
                    <a:lnTo>
                      <a:pt x="36" y="156"/>
                    </a:lnTo>
                    <a:lnTo>
                      <a:pt x="24" y="108"/>
                    </a:lnTo>
                    <a:lnTo>
                      <a:pt x="18" y="108"/>
                    </a:lnTo>
                    <a:lnTo>
                      <a:pt x="12" y="78"/>
                    </a:lnTo>
                    <a:lnTo>
                      <a:pt x="0" y="18"/>
                    </a:lnTo>
                    <a:lnTo>
                      <a:pt x="84" y="0"/>
                    </a:lnTo>
                    <a:lnTo>
                      <a:pt x="84" y="30"/>
                    </a:lnTo>
                    <a:lnTo>
                      <a:pt x="72" y="48"/>
                    </a:lnTo>
                    <a:lnTo>
                      <a:pt x="66" y="96"/>
                    </a:lnTo>
                    <a:lnTo>
                      <a:pt x="72" y="150"/>
                    </a:lnTo>
                    <a:lnTo>
                      <a:pt x="72" y="15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37" name="Freeform 116"/>
              <p:cNvSpPr>
                <a:spLocks noChangeAspect="1"/>
              </p:cNvSpPr>
              <p:nvPr/>
            </p:nvSpPr>
            <p:spPr bwMode="auto">
              <a:xfrm>
                <a:off x="2317" y="1482"/>
                <a:ext cx="0" cy="9"/>
              </a:xfrm>
              <a:custGeom>
                <a:avLst/>
                <a:gdLst>
                  <a:gd name="T0" fmla="*/ 0 h 12"/>
                  <a:gd name="T1" fmla="*/ 5 h 12"/>
                  <a:gd name="T2" fmla="*/ 0 h 12"/>
                  <a:gd name="T3" fmla="*/ 3 h 12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2"/>
                  <a:gd name="T9" fmla="*/ 12 h 12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38" name="Freeform 117"/>
              <p:cNvSpPr>
                <a:spLocks noChangeAspect="1"/>
              </p:cNvSpPr>
              <p:nvPr/>
            </p:nvSpPr>
            <p:spPr bwMode="auto">
              <a:xfrm>
                <a:off x="2299" y="1482"/>
                <a:ext cx="14" cy="48"/>
              </a:xfrm>
              <a:custGeom>
                <a:avLst/>
                <a:gdLst>
                  <a:gd name="T0" fmla="*/ 9 w 18"/>
                  <a:gd name="T1" fmla="*/ 0 h 66"/>
                  <a:gd name="T2" fmla="*/ 3 w 18"/>
                  <a:gd name="T3" fmla="*/ 25 h 66"/>
                  <a:gd name="T4" fmla="*/ 0 w 18"/>
                  <a:gd name="T5" fmla="*/ 18 h 66"/>
                  <a:gd name="T6" fmla="*/ 3 w 18"/>
                  <a:gd name="T7" fmla="*/ 2 h 66"/>
                  <a:gd name="T8" fmla="*/ 9 w 18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66"/>
                  <a:gd name="T17" fmla="*/ 18 w 18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66">
                    <a:moveTo>
                      <a:pt x="18" y="0"/>
                    </a:moveTo>
                    <a:lnTo>
                      <a:pt x="6" y="66"/>
                    </a:lnTo>
                    <a:lnTo>
                      <a:pt x="0" y="48"/>
                    </a:lnTo>
                    <a:lnTo>
                      <a:pt x="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39" name="Freeform 118"/>
              <p:cNvSpPr>
                <a:spLocks noChangeAspect="1"/>
              </p:cNvSpPr>
              <p:nvPr/>
            </p:nvSpPr>
            <p:spPr bwMode="auto">
              <a:xfrm>
                <a:off x="2299" y="1482"/>
                <a:ext cx="14" cy="48"/>
              </a:xfrm>
              <a:custGeom>
                <a:avLst/>
                <a:gdLst>
                  <a:gd name="T0" fmla="*/ 9 w 18"/>
                  <a:gd name="T1" fmla="*/ 0 h 66"/>
                  <a:gd name="T2" fmla="*/ 3 w 18"/>
                  <a:gd name="T3" fmla="*/ 25 h 66"/>
                  <a:gd name="T4" fmla="*/ 0 w 18"/>
                  <a:gd name="T5" fmla="*/ 18 h 66"/>
                  <a:gd name="T6" fmla="*/ 3 w 18"/>
                  <a:gd name="T7" fmla="*/ 2 h 66"/>
                  <a:gd name="T8" fmla="*/ 9 w 18"/>
                  <a:gd name="T9" fmla="*/ 0 h 66"/>
                  <a:gd name="T10" fmla="*/ 9 w 18"/>
                  <a:gd name="T11" fmla="*/ 2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66"/>
                  <a:gd name="T20" fmla="*/ 18 w 18"/>
                  <a:gd name="T21" fmla="*/ 66 h 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66">
                    <a:moveTo>
                      <a:pt x="18" y="0"/>
                    </a:moveTo>
                    <a:lnTo>
                      <a:pt x="6" y="66"/>
                    </a:lnTo>
                    <a:lnTo>
                      <a:pt x="0" y="48"/>
                    </a:lnTo>
                    <a:lnTo>
                      <a:pt x="6" y="6"/>
                    </a:lnTo>
                    <a:lnTo>
                      <a:pt x="18" y="0"/>
                    </a:lnTo>
                    <a:lnTo>
                      <a:pt x="18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40" name="Freeform 119"/>
              <p:cNvSpPr>
                <a:spLocks noChangeAspect="1"/>
              </p:cNvSpPr>
              <p:nvPr/>
            </p:nvSpPr>
            <p:spPr bwMode="auto">
              <a:xfrm>
                <a:off x="2011" y="1439"/>
                <a:ext cx="297" cy="160"/>
              </a:xfrm>
              <a:custGeom>
                <a:avLst/>
                <a:gdLst>
                  <a:gd name="T0" fmla="*/ 172 w 390"/>
                  <a:gd name="T1" fmla="*/ 61 h 222"/>
                  <a:gd name="T2" fmla="*/ 169 w 390"/>
                  <a:gd name="T3" fmla="*/ 58 h 222"/>
                  <a:gd name="T4" fmla="*/ 172 w 390"/>
                  <a:gd name="T5" fmla="*/ 61 h 222"/>
                  <a:gd name="T6" fmla="*/ 169 w 390"/>
                  <a:gd name="T7" fmla="*/ 61 h 222"/>
                  <a:gd name="T8" fmla="*/ 45 w 390"/>
                  <a:gd name="T9" fmla="*/ 79 h 222"/>
                  <a:gd name="T10" fmla="*/ 0 w 390"/>
                  <a:gd name="T11" fmla="*/ 83 h 222"/>
                  <a:gd name="T12" fmla="*/ 11 w 390"/>
                  <a:gd name="T13" fmla="*/ 79 h 222"/>
                  <a:gd name="T14" fmla="*/ 34 w 390"/>
                  <a:gd name="T15" fmla="*/ 56 h 222"/>
                  <a:gd name="T16" fmla="*/ 37 w 390"/>
                  <a:gd name="T17" fmla="*/ 63 h 222"/>
                  <a:gd name="T18" fmla="*/ 43 w 390"/>
                  <a:gd name="T19" fmla="*/ 65 h 222"/>
                  <a:gd name="T20" fmla="*/ 69 w 390"/>
                  <a:gd name="T21" fmla="*/ 56 h 222"/>
                  <a:gd name="T22" fmla="*/ 72 w 390"/>
                  <a:gd name="T23" fmla="*/ 49 h 222"/>
                  <a:gd name="T24" fmla="*/ 69 w 390"/>
                  <a:gd name="T25" fmla="*/ 49 h 222"/>
                  <a:gd name="T26" fmla="*/ 79 w 390"/>
                  <a:gd name="T27" fmla="*/ 25 h 222"/>
                  <a:gd name="T28" fmla="*/ 88 w 390"/>
                  <a:gd name="T29" fmla="*/ 27 h 222"/>
                  <a:gd name="T30" fmla="*/ 90 w 390"/>
                  <a:gd name="T31" fmla="*/ 18 h 222"/>
                  <a:gd name="T32" fmla="*/ 95 w 390"/>
                  <a:gd name="T33" fmla="*/ 18 h 222"/>
                  <a:gd name="T34" fmla="*/ 104 w 390"/>
                  <a:gd name="T35" fmla="*/ 6 h 222"/>
                  <a:gd name="T36" fmla="*/ 104 w 390"/>
                  <a:gd name="T37" fmla="*/ 0 h 222"/>
                  <a:gd name="T38" fmla="*/ 117 w 390"/>
                  <a:gd name="T39" fmla="*/ 6 h 222"/>
                  <a:gd name="T40" fmla="*/ 117 w 390"/>
                  <a:gd name="T41" fmla="*/ 2 h 222"/>
                  <a:gd name="T42" fmla="*/ 133 w 390"/>
                  <a:gd name="T43" fmla="*/ 9 h 222"/>
                  <a:gd name="T44" fmla="*/ 135 w 390"/>
                  <a:gd name="T45" fmla="*/ 12 h 222"/>
                  <a:gd name="T46" fmla="*/ 130 w 390"/>
                  <a:gd name="T47" fmla="*/ 20 h 222"/>
                  <a:gd name="T48" fmla="*/ 133 w 390"/>
                  <a:gd name="T49" fmla="*/ 22 h 222"/>
                  <a:gd name="T50" fmla="*/ 135 w 390"/>
                  <a:gd name="T51" fmla="*/ 22 h 222"/>
                  <a:gd name="T52" fmla="*/ 140 w 390"/>
                  <a:gd name="T53" fmla="*/ 25 h 222"/>
                  <a:gd name="T54" fmla="*/ 157 w 390"/>
                  <a:gd name="T55" fmla="*/ 29 h 222"/>
                  <a:gd name="T56" fmla="*/ 157 w 390"/>
                  <a:gd name="T57" fmla="*/ 36 h 222"/>
                  <a:gd name="T58" fmla="*/ 140 w 390"/>
                  <a:gd name="T59" fmla="*/ 29 h 222"/>
                  <a:gd name="T60" fmla="*/ 151 w 390"/>
                  <a:gd name="T61" fmla="*/ 38 h 222"/>
                  <a:gd name="T62" fmla="*/ 159 w 390"/>
                  <a:gd name="T63" fmla="*/ 38 h 222"/>
                  <a:gd name="T64" fmla="*/ 154 w 390"/>
                  <a:gd name="T65" fmla="*/ 40 h 222"/>
                  <a:gd name="T66" fmla="*/ 159 w 390"/>
                  <a:gd name="T67" fmla="*/ 40 h 222"/>
                  <a:gd name="T68" fmla="*/ 159 w 390"/>
                  <a:gd name="T69" fmla="*/ 43 h 222"/>
                  <a:gd name="T70" fmla="*/ 157 w 390"/>
                  <a:gd name="T71" fmla="*/ 43 h 222"/>
                  <a:gd name="T72" fmla="*/ 157 w 390"/>
                  <a:gd name="T73" fmla="*/ 45 h 222"/>
                  <a:gd name="T74" fmla="*/ 145 w 390"/>
                  <a:gd name="T75" fmla="*/ 40 h 222"/>
                  <a:gd name="T76" fmla="*/ 161 w 390"/>
                  <a:gd name="T77" fmla="*/ 51 h 222"/>
                  <a:gd name="T78" fmla="*/ 159 w 390"/>
                  <a:gd name="T79" fmla="*/ 51 h 222"/>
                  <a:gd name="T80" fmla="*/ 145 w 390"/>
                  <a:gd name="T81" fmla="*/ 45 h 222"/>
                  <a:gd name="T82" fmla="*/ 145 w 390"/>
                  <a:gd name="T83" fmla="*/ 48 h 222"/>
                  <a:gd name="T84" fmla="*/ 151 w 390"/>
                  <a:gd name="T85" fmla="*/ 49 h 222"/>
                  <a:gd name="T86" fmla="*/ 159 w 390"/>
                  <a:gd name="T87" fmla="*/ 54 h 222"/>
                  <a:gd name="T88" fmla="*/ 169 w 390"/>
                  <a:gd name="T89" fmla="*/ 51 h 222"/>
                  <a:gd name="T90" fmla="*/ 172 w 390"/>
                  <a:gd name="T91" fmla="*/ 61 h 22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90"/>
                  <a:gd name="T139" fmla="*/ 0 h 222"/>
                  <a:gd name="T140" fmla="*/ 390 w 390"/>
                  <a:gd name="T141" fmla="*/ 222 h 22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90" h="222">
                    <a:moveTo>
                      <a:pt x="390" y="162"/>
                    </a:moveTo>
                    <a:lnTo>
                      <a:pt x="384" y="156"/>
                    </a:lnTo>
                    <a:lnTo>
                      <a:pt x="390" y="162"/>
                    </a:lnTo>
                    <a:lnTo>
                      <a:pt x="384" y="162"/>
                    </a:lnTo>
                    <a:lnTo>
                      <a:pt x="102" y="210"/>
                    </a:lnTo>
                    <a:lnTo>
                      <a:pt x="0" y="222"/>
                    </a:lnTo>
                    <a:lnTo>
                      <a:pt x="24" y="210"/>
                    </a:lnTo>
                    <a:lnTo>
                      <a:pt x="78" y="150"/>
                    </a:lnTo>
                    <a:lnTo>
                      <a:pt x="84" y="168"/>
                    </a:lnTo>
                    <a:lnTo>
                      <a:pt x="96" y="174"/>
                    </a:lnTo>
                    <a:lnTo>
                      <a:pt x="156" y="150"/>
                    </a:lnTo>
                    <a:lnTo>
                      <a:pt x="162" y="132"/>
                    </a:lnTo>
                    <a:lnTo>
                      <a:pt x="156" y="132"/>
                    </a:lnTo>
                    <a:lnTo>
                      <a:pt x="180" y="66"/>
                    </a:lnTo>
                    <a:lnTo>
                      <a:pt x="198" y="72"/>
                    </a:lnTo>
                    <a:lnTo>
                      <a:pt x="204" y="48"/>
                    </a:lnTo>
                    <a:lnTo>
                      <a:pt x="216" y="48"/>
                    </a:lnTo>
                    <a:lnTo>
                      <a:pt x="234" y="18"/>
                    </a:lnTo>
                    <a:lnTo>
                      <a:pt x="234" y="0"/>
                    </a:lnTo>
                    <a:lnTo>
                      <a:pt x="264" y="18"/>
                    </a:lnTo>
                    <a:lnTo>
                      <a:pt x="264" y="6"/>
                    </a:lnTo>
                    <a:lnTo>
                      <a:pt x="300" y="24"/>
                    </a:lnTo>
                    <a:lnTo>
                      <a:pt x="306" y="30"/>
                    </a:lnTo>
                    <a:lnTo>
                      <a:pt x="294" y="54"/>
                    </a:lnTo>
                    <a:lnTo>
                      <a:pt x="300" y="60"/>
                    </a:lnTo>
                    <a:lnTo>
                      <a:pt x="306" y="60"/>
                    </a:lnTo>
                    <a:lnTo>
                      <a:pt x="318" y="66"/>
                    </a:lnTo>
                    <a:lnTo>
                      <a:pt x="354" y="78"/>
                    </a:lnTo>
                    <a:lnTo>
                      <a:pt x="354" y="96"/>
                    </a:lnTo>
                    <a:lnTo>
                      <a:pt x="318" y="78"/>
                    </a:lnTo>
                    <a:lnTo>
                      <a:pt x="342" y="102"/>
                    </a:lnTo>
                    <a:lnTo>
                      <a:pt x="360" y="102"/>
                    </a:lnTo>
                    <a:lnTo>
                      <a:pt x="348" y="108"/>
                    </a:lnTo>
                    <a:lnTo>
                      <a:pt x="360" y="108"/>
                    </a:lnTo>
                    <a:lnTo>
                      <a:pt x="360" y="114"/>
                    </a:lnTo>
                    <a:lnTo>
                      <a:pt x="354" y="114"/>
                    </a:lnTo>
                    <a:lnTo>
                      <a:pt x="354" y="120"/>
                    </a:lnTo>
                    <a:lnTo>
                      <a:pt x="330" y="108"/>
                    </a:lnTo>
                    <a:lnTo>
                      <a:pt x="366" y="138"/>
                    </a:lnTo>
                    <a:lnTo>
                      <a:pt x="360" y="138"/>
                    </a:lnTo>
                    <a:lnTo>
                      <a:pt x="330" y="120"/>
                    </a:lnTo>
                    <a:lnTo>
                      <a:pt x="330" y="126"/>
                    </a:lnTo>
                    <a:lnTo>
                      <a:pt x="342" y="132"/>
                    </a:lnTo>
                    <a:lnTo>
                      <a:pt x="360" y="144"/>
                    </a:lnTo>
                    <a:lnTo>
                      <a:pt x="384" y="138"/>
                    </a:lnTo>
                    <a:lnTo>
                      <a:pt x="390" y="162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41" name="Freeform 120"/>
              <p:cNvSpPr>
                <a:spLocks noChangeAspect="1"/>
              </p:cNvSpPr>
              <p:nvPr/>
            </p:nvSpPr>
            <p:spPr bwMode="auto">
              <a:xfrm>
                <a:off x="2011" y="1439"/>
                <a:ext cx="297" cy="160"/>
              </a:xfrm>
              <a:custGeom>
                <a:avLst/>
                <a:gdLst>
                  <a:gd name="T0" fmla="*/ 172 w 390"/>
                  <a:gd name="T1" fmla="*/ 61 h 222"/>
                  <a:gd name="T2" fmla="*/ 169 w 390"/>
                  <a:gd name="T3" fmla="*/ 58 h 222"/>
                  <a:gd name="T4" fmla="*/ 172 w 390"/>
                  <a:gd name="T5" fmla="*/ 61 h 222"/>
                  <a:gd name="T6" fmla="*/ 169 w 390"/>
                  <a:gd name="T7" fmla="*/ 61 h 222"/>
                  <a:gd name="T8" fmla="*/ 45 w 390"/>
                  <a:gd name="T9" fmla="*/ 79 h 222"/>
                  <a:gd name="T10" fmla="*/ 0 w 390"/>
                  <a:gd name="T11" fmla="*/ 83 h 222"/>
                  <a:gd name="T12" fmla="*/ 11 w 390"/>
                  <a:gd name="T13" fmla="*/ 79 h 222"/>
                  <a:gd name="T14" fmla="*/ 34 w 390"/>
                  <a:gd name="T15" fmla="*/ 56 h 222"/>
                  <a:gd name="T16" fmla="*/ 37 w 390"/>
                  <a:gd name="T17" fmla="*/ 63 h 222"/>
                  <a:gd name="T18" fmla="*/ 43 w 390"/>
                  <a:gd name="T19" fmla="*/ 65 h 222"/>
                  <a:gd name="T20" fmla="*/ 69 w 390"/>
                  <a:gd name="T21" fmla="*/ 56 h 222"/>
                  <a:gd name="T22" fmla="*/ 72 w 390"/>
                  <a:gd name="T23" fmla="*/ 49 h 222"/>
                  <a:gd name="T24" fmla="*/ 69 w 390"/>
                  <a:gd name="T25" fmla="*/ 49 h 222"/>
                  <a:gd name="T26" fmla="*/ 79 w 390"/>
                  <a:gd name="T27" fmla="*/ 25 h 222"/>
                  <a:gd name="T28" fmla="*/ 88 w 390"/>
                  <a:gd name="T29" fmla="*/ 27 h 222"/>
                  <a:gd name="T30" fmla="*/ 90 w 390"/>
                  <a:gd name="T31" fmla="*/ 18 h 222"/>
                  <a:gd name="T32" fmla="*/ 95 w 390"/>
                  <a:gd name="T33" fmla="*/ 18 h 222"/>
                  <a:gd name="T34" fmla="*/ 104 w 390"/>
                  <a:gd name="T35" fmla="*/ 6 h 222"/>
                  <a:gd name="T36" fmla="*/ 104 w 390"/>
                  <a:gd name="T37" fmla="*/ 0 h 222"/>
                  <a:gd name="T38" fmla="*/ 117 w 390"/>
                  <a:gd name="T39" fmla="*/ 6 h 222"/>
                  <a:gd name="T40" fmla="*/ 117 w 390"/>
                  <a:gd name="T41" fmla="*/ 2 h 222"/>
                  <a:gd name="T42" fmla="*/ 133 w 390"/>
                  <a:gd name="T43" fmla="*/ 9 h 222"/>
                  <a:gd name="T44" fmla="*/ 135 w 390"/>
                  <a:gd name="T45" fmla="*/ 12 h 222"/>
                  <a:gd name="T46" fmla="*/ 130 w 390"/>
                  <a:gd name="T47" fmla="*/ 20 h 222"/>
                  <a:gd name="T48" fmla="*/ 133 w 390"/>
                  <a:gd name="T49" fmla="*/ 22 h 222"/>
                  <a:gd name="T50" fmla="*/ 135 w 390"/>
                  <a:gd name="T51" fmla="*/ 22 h 222"/>
                  <a:gd name="T52" fmla="*/ 140 w 390"/>
                  <a:gd name="T53" fmla="*/ 25 h 222"/>
                  <a:gd name="T54" fmla="*/ 157 w 390"/>
                  <a:gd name="T55" fmla="*/ 29 h 222"/>
                  <a:gd name="T56" fmla="*/ 157 w 390"/>
                  <a:gd name="T57" fmla="*/ 36 h 222"/>
                  <a:gd name="T58" fmla="*/ 140 w 390"/>
                  <a:gd name="T59" fmla="*/ 29 h 222"/>
                  <a:gd name="T60" fmla="*/ 151 w 390"/>
                  <a:gd name="T61" fmla="*/ 38 h 222"/>
                  <a:gd name="T62" fmla="*/ 159 w 390"/>
                  <a:gd name="T63" fmla="*/ 38 h 222"/>
                  <a:gd name="T64" fmla="*/ 154 w 390"/>
                  <a:gd name="T65" fmla="*/ 40 h 222"/>
                  <a:gd name="T66" fmla="*/ 159 w 390"/>
                  <a:gd name="T67" fmla="*/ 40 h 222"/>
                  <a:gd name="T68" fmla="*/ 159 w 390"/>
                  <a:gd name="T69" fmla="*/ 43 h 222"/>
                  <a:gd name="T70" fmla="*/ 157 w 390"/>
                  <a:gd name="T71" fmla="*/ 43 h 222"/>
                  <a:gd name="T72" fmla="*/ 157 w 390"/>
                  <a:gd name="T73" fmla="*/ 45 h 222"/>
                  <a:gd name="T74" fmla="*/ 145 w 390"/>
                  <a:gd name="T75" fmla="*/ 40 h 222"/>
                  <a:gd name="T76" fmla="*/ 161 w 390"/>
                  <a:gd name="T77" fmla="*/ 51 h 222"/>
                  <a:gd name="T78" fmla="*/ 159 w 390"/>
                  <a:gd name="T79" fmla="*/ 51 h 222"/>
                  <a:gd name="T80" fmla="*/ 145 w 390"/>
                  <a:gd name="T81" fmla="*/ 45 h 222"/>
                  <a:gd name="T82" fmla="*/ 145 w 390"/>
                  <a:gd name="T83" fmla="*/ 48 h 222"/>
                  <a:gd name="T84" fmla="*/ 151 w 390"/>
                  <a:gd name="T85" fmla="*/ 49 h 222"/>
                  <a:gd name="T86" fmla="*/ 159 w 390"/>
                  <a:gd name="T87" fmla="*/ 54 h 222"/>
                  <a:gd name="T88" fmla="*/ 169 w 390"/>
                  <a:gd name="T89" fmla="*/ 51 h 222"/>
                  <a:gd name="T90" fmla="*/ 172 w 390"/>
                  <a:gd name="T91" fmla="*/ 61 h 222"/>
                  <a:gd name="T92" fmla="*/ 172 w 390"/>
                  <a:gd name="T93" fmla="*/ 63 h 22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0"/>
                  <a:gd name="T142" fmla="*/ 0 h 222"/>
                  <a:gd name="T143" fmla="*/ 390 w 390"/>
                  <a:gd name="T144" fmla="*/ 222 h 22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0" h="222">
                    <a:moveTo>
                      <a:pt x="390" y="162"/>
                    </a:moveTo>
                    <a:lnTo>
                      <a:pt x="384" y="156"/>
                    </a:lnTo>
                    <a:lnTo>
                      <a:pt x="390" y="162"/>
                    </a:lnTo>
                    <a:lnTo>
                      <a:pt x="384" y="162"/>
                    </a:lnTo>
                    <a:lnTo>
                      <a:pt x="102" y="210"/>
                    </a:lnTo>
                    <a:lnTo>
                      <a:pt x="0" y="222"/>
                    </a:lnTo>
                    <a:lnTo>
                      <a:pt x="24" y="210"/>
                    </a:lnTo>
                    <a:lnTo>
                      <a:pt x="78" y="150"/>
                    </a:lnTo>
                    <a:lnTo>
                      <a:pt x="84" y="168"/>
                    </a:lnTo>
                    <a:lnTo>
                      <a:pt x="96" y="174"/>
                    </a:lnTo>
                    <a:lnTo>
                      <a:pt x="156" y="150"/>
                    </a:lnTo>
                    <a:lnTo>
                      <a:pt x="162" y="132"/>
                    </a:lnTo>
                    <a:lnTo>
                      <a:pt x="156" y="132"/>
                    </a:lnTo>
                    <a:lnTo>
                      <a:pt x="180" y="66"/>
                    </a:lnTo>
                    <a:lnTo>
                      <a:pt x="198" y="72"/>
                    </a:lnTo>
                    <a:lnTo>
                      <a:pt x="204" y="48"/>
                    </a:lnTo>
                    <a:lnTo>
                      <a:pt x="216" y="48"/>
                    </a:lnTo>
                    <a:lnTo>
                      <a:pt x="234" y="18"/>
                    </a:lnTo>
                    <a:lnTo>
                      <a:pt x="234" y="0"/>
                    </a:lnTo>
                    <a:lnTo>
                      <a:pt x="264" y="18"/>
                    </a:lnTo>
                    <a:lnTo>
                      <a:pt x="264" y="6"/>
                    </a:lnTo>
                    <a:lnTo>
                      <a:pt x="300" y="24"/>
                    </a:lnTo>
                    <a:lnTo>
                      <a:pt x="306" y="30"/>
                    </a:lnTo>
                    <a:lnTo>
                      <a:pt x="294" y="54"/>
                    </a:lnTo>
                    <a:lnTo>
                      <a:pt x="300" y="60"/>
                    </a:lnTo>
                    <a:lnTo>
                      <a:pt x="306" y="60"/>
                    </a:lnTo>
                    <a:lnTo>
                      <a:pt x="318" y="66"/>
                    </a:lnTo>
                    <a:lnTo>
                      <a:pt x="354" y="78"/>
                    </a:lnTo>
                    <a:lnTo>
                      <a:pt x="354" y="96"/>
                    </a:lnTo>
                    <a:lnTo>
                      <a:pt x="318" y="78"/>
                    </a:lnTo>
                    <a:lnTo>
                      <a:pt x="342" y="102"/>
                    </a:lnTo>
                    <a:lnTo>
                      <a:pt x="360" y="102"/>
                    </a:lnTo>
                    <a:lnTo>
                      <a:pt x="348" y="108"/>
                    </a:lnTo>
                    <a:lnTo>
                      <a:pt x="360" y="108"/>
                    </a:lnTo>
                    <a:lnTo>
                      <a:pt x="360" y="114"/>
                    </a:lnTo>
                    <a:lnTo>
                      <a:pt x="354" y="114"/>
                    </a:lnTo>
                    <a:lnTo>
                      <a:pt x="354" y="120"/>
                    </a:lnTo>
                    <a:lnTo>
                      <a:pt x="330" y="108"/>
                    </a:lnTo>
                    <a:lnTo>
                      <a:pt x="366" y="138"/>
                    </a:lnTo>
                    <a:lnTo>
                      <a:pt x="360" y="138"/>
                    </a:lnTo>
                    <a:lnTo>
                      <a:pt x="330" y="120"/>
                    </a:lnTo>
                    <a:lnTo>
                      <a:pt x="330" y="126"/>
                    </a:lnTo>
                    <a:lnTo>
                      <a:pt x="342" y="132"/>
                    </a:lnTo>
                    <a:lnTo>
                      <a:pt x="360" y="144"/>
                    </a:lnTo>
                    <a:lnTo>
                      <a:pt x="384" y="138"/>
                    </a:lnTo>
                    <a:lnTo>
                      <a:pt x="390" y="162"/>
                    </a:lnTo>
                    <a:lnTo>
                      <a:pt x="390" y="16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42" name="Freeform 121"/>
              <p:cNvSpPr>
                <a:spLocks noChangeAspect="1"/>
              </p:cNvSpPr>
              <p:nvPr/>
            </p:nvSpPr>
            <p:spPr bwMode="auto">
              <a:xfrm>
                <a:off x="592" y="941"/>
                <a:ext cx="261" cy="177"/>
              </a:xfrm>
              <a:custGeom>
                <a:avLst/>
                <a:gdLst>
                  <a:gd name="T0" fmla="*/ 11 w 342"/>
                  <a:gd name="T1" fmla="*/ 60 h 246"/>
                  <a:gd name="T2" fmla="*/ 0 w 342"/>
                  <a:gd name="T3" fmla="*/ 56 h 246"/>
                  <a:gd name="T4" fmla="*/ 3 w 342"/>
                  <a:gd name="T5" fmla="*/ 47 h 246"/>
                  <a:gd name="T6" fmla="*/ 3 w 342"/>
                  <a:gd name="T7" fmla="*/ 54 h 246"/>
                  <a:gd name="T8" fmla="*/ 8 w 342"/>
                  <a:gd name="T9" fmla="*/ 47 h 246"/>
                  <a:gd name="T10" fmla="*/ 3 w 342"/>
                  <a:gd name="T11" fmla="*/ 47 h 246"/>
                  <a:gd name="T12" fmla="*/ 5 w 342"/>
                  <a:gd name="T13" fmla="*/ 40 h 246"/>
                  <a:gd name="T14" fmla="*/ 5 w 342"/>
                  <a:gd name="T15" fmla="*/ 40 h 246"/>
                  <a:gd name="T16" fmla="*/ 5 w 342"/>
                  <a:gd name="T17" fmla="*/ 20 h 246"/>
                  <a:gd name="T18" fmla="*/ 3 w 342"/>
                  <a:gd name="T19" fmla="*/ 14 h 246"/>
                  <a:gd name="T20" fmla="*/ 5 w 342"/>
                  <a:gd name="T21" fmla="*/ 4 h 246"/>
                  <a:gd name="T22" fmla="*/ 18 w 342"/>
                  <a:gd name="T23" fmla="*/ 14 h 246"/>
                  <a:gd name="T24" fmla="*/ 32 w 342"/>
                  <a:gd name="T25" fmla="*/ 18 h 246"/>
                  <a:gd name="T26" fmla="*/ 37 w 342"/>
                  <a:gd name="T27" fmla="*/ 22 h 246"/>
                  <a:gd name="T28" fmla="*/ 37 w 342"/>
                  <a:gd name="T29" fmla="*/ 20 h 246"/>
                  <a:gd name="T30" fmla="*/ 40 w 342"/>
                  <a:gd name="T31" fmla="*/ 22 h 246"/>
                  <a:gd name="T32" fmla="*/ 40 w 342"/>
                  <a:gd name="T33" fmla="*/ 27 h 246"/>
                  <a:gd name="T34" fmla="*/ 35 w 342"/>
                  <a:gd name="T35" fmla="*/ 27 h 246"/>
                  <a:gd name="T36" fmla="*/ 27 w 342"/>
                  <a:gd name="T37" fmla="*/ 36 h 246"/>
                  <a:gd name="T38" fmla="*/ 27 w 342"/>
                  <a:gd name="T39" fmla="*/ 36 h 246"/>
                  <a:gd name="T40" fmla="*/ 40 w 342"/>
                  <a:gd name="T41" fmla="*/ 27 h 246"/>
                  <a:gd name="T42" fmla="*/ 40 w 342"/>
                  <a:gd name="T43" fmla="*/ 24 h 246"/>
                  <a:gd name="T44" fmla="*/ 43 w 342"/>
                  <a:gd name="T45" fmla="*/ 27 h 246"/>
                  <a:gd name="T46" fmla="*/ 43 w 342"/>
                  <a:gd name="T47" fmla="*/ 29 h 246"/>
                  <a:gd name="T48" fmla="*/ 37 w 342"/>
                  <a:gd name="T49" fmla="*/ 31 h 246"/>
                  <a:gd name="T50" fmla="*/ 40 w 342"/>
                  <a:gd name="T51" fmla="*/ 36 h 246"/>
                  <a:gd name="T52" fmla="*/ 37 w 342"/>
                  <a:gd name="T53" fmla="*/ 40 h 246"/>
                  <a:gd name="T54" fmla="*/ 37 w 342"/>
                  <a:gd name="T55" fmla="*/ 38 h 246"/>
                  <a:gd name="T56" fmla="*/ 32 w 342"/>
                  <a:gd name="T57" fmla="*/ 42 h 246"/>
                  <a:gd name="T58" fmla="*/ 32 w 342"/>
                  <a:gd name="T59" fmla="*/ 36 h 246"/>
                  <a:gd name="T60" fmla="*/ 27 w 342"/>
                  <a:gd name="T61" fmla="*/ 40 h 246"/>
                  <a:gd name="T62" fmla="*/ 29 w 342"/>
                  <a:gd name="T63" fmla="*/ 45 h 246"/>
                  <a:gd name="T64" fmla="*/ 43 w 342"/>
                  <a:gd name="T65" fmla="*/ 40 h 246"/>
                  <a:gd name="T66" fmla="*/ 43 w 342"/>
                  <a:gd name="T67" fmla="*/ 31 h 246"/>
                  <a:gd name="T68" fmla="*/ 48 w 342"/>
                  <a:gd name="T69" fmla="*/ 24 h 246"/>
                  <a:gd name="T70" fmla="*/ 43 w 342"/>
                  <a:gd name="T71" fmla="*/ 14 h 246"/>
                  <a:gd name="T72" fmla="*/ 48 w 342"/>
                  <a:gd name="T73" fmla="*/ 12 h 246"/>
                  <a:gd name="T74" fmla="*/ 46 w 342"/>
                  <a:gd name="T75" fmla="*/ 0 h 246"/>
                  <a:gd name="T76" fmla="*/ 152 w 342"/>
                  <a:gd name="T77" fmla="*/ 22 h 246"/>
                  <a:gd name="T78" fmla="*/ 134 w 342"/>
                  <a:gd name="T79" fmla="*/ 91 h 246"/>
                  <a:gd name="T80" fmla="*/ 96 w 342"/>
                  <a:gd name="T81" fmla="*/ 85 h 246"/>
                  <a:gd name="T82" fmla="*/ 50 w 342"/>
                  <a:gd name="T83" fmla="*/ 85 h 246"/>
                  <a:gd name="T84" fmla="*/ 37 w 342"/>
                  <a:gd name="T85" fmla="*/ 78 h 246"/>
                  <a:gd name="T86" fmla="*/ 27 w 342"/>
                  <a:gd name="T87" fmla="*/ 81 h 246"/>
                  <a:gd name="T88" fmla="*/ 18 w 342"/>
                  <a:gd name="T89" fmla="*/ 76 h 246"/>
                  <a:gd name="T90" fmla="*/ 18 w 342"/>
                  <a:gd name="T91" fmla="*/ 65 h 246"/>
                  <a:gd name="T92" fmla="*/ 11 w 342"/>
                  <a:gd name="T93" fmla="*/ 60 h 2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42"/>
                  <a:gd name="T142" fmla="*/ 0 h 246"/>
                  <a:gd name="T143" fmla="*/ 342 w 342"/>
                  <a:gd name="T144" fmla="*/ 246 h 2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42" h="246">
                    <a:moveTo>
                      <a:pt x="24" y="162"/>
                    </a:moveTo>
                    <a:lnTo>
                      <a:pt x="0" y="150"/>
                    </a:lnTo>
                    <a:lnTo>
                      <a:pt x="6" y="126"/>
                    </a:lnTo>
                    <a:lnTo>
                      <a:pt x="6" y="144"/>
                    </a:lnTo>
                    <a:lnTo>
                      <a:pt x="18" y="126"/>
                    </a:lnTo>
                    <a:lnTo>
                      <a:pt x="6" y="126"/>
                    </a:lnTo>
                    <a:lnTo>
                      <a:pt x="12" y="108"/>
                    </a:lnTo>
                    <a:lnTo>
                      <a:pt x="12" y="54"/>
                    </a:lnTo>
                    <a:lnTo>
                      <a:pt x="6" y="36"/>
                    </a:lnTo>
                    <a:lnTo>
                      <a:pt x="12" y="12"/>
                    </a:lnTo>
                    <a:lnTo>
                      <a:pt x="42" y="36"/>
                    </a:lnTo>
                    <a:lnTo>
                      <a:pt x="72" y="48"/>
                    </a:lnTo>
                    <a:lnTo>
                      <a:pt x="84" y="60"/>
                    </a:lnTo>
                    <a:lnTo>
                      <a:pt x="84" y="54"/>
                    </a:lnTo>
                    <a:lnTo>
                      <a:pt x="90" y="60"/>
                    </a:lnTo>
                    <a:lnTo>
                      <a:pt x="90" y="72"/>
                    </a:lnTo>
                    <a:lnTo>
                      <a:pt x="78" y="72"/>
                    </a:lnTo>
                    <a:lnTo>
                      <a:pt x="60" y="96"/>
                    </a:lnTo>
                    <a:lnTo>
                      <a:pt x="90" y="72"/>
                    </a:lnTo>
                    <a:lnTo>
                      <a:pt x="90" y="66"/>
                    </a:lnTo>
                    <a:lnTo>
                      <a:pt x="96" y="72"/>
                    </a:lnTo>
                    <a:lnTo>
                      <a:pt x="96" y="78"/>
                    </a:lnTo>
                    <a:lnTo>
                      <a:pt x="84" y="84"/>
                    </a:lnTo>
                    <a:lnTo>
                      <a:pt x="90" y="96"/>
                    </a:lnTo>
                    <a:lnTo>
                      <a:pt x="84" y="108"/>
                    </a:lnTo>
                    <a:lnTo>
                      <a:pt x="84" y="102"/>
                    </a:lnTo>
                    <a:lnTo>
                      <a:pt x="72" y="114"/>
                    </a:lnTo>
                    <a:lnTo>
                      <a:pt x="72" y="96"/>
                    </a:lnTo>
                    <a:lnTo>
                      <a:pt x="60" y="108"/>
                    </a:lnTo>
                    <a:lnTo>
                      <a:pt x="66" y="120"/>
                    </a:lnTo>
                    <a:lnTo>
                      <a:pt x="96" y="108"/>
                    </a:lnTo>
                    <a:lnTo>
                      <a:pt x="96" y="84"/>
                    </a:lnTo>
                    <a:lnTo>
                      <a:pt x="108" y="66"/>
                    </a:lnTo>
                    <a:lnTo>
                      <a:pt x="96" y="36"/>
                    </a:lnTo>
                    <a:lnTo>
                      <a:pt x="108" y="30"/>
                    </a:lnTo>
                    <a:lnTo>
                      <a:pt x="102" y="0"/>
                    </a:lnTo>
                    <a:lnTo>
                      <a:pt x="342" y="60"/>
                    </a:lnTo>
                    <a:lnTo>
                      <a:pt x="300" y="246"/>
                    </a:lnTo>
                    <a:lnTo>
                      <a:pt x="216" y="228"/>
                    </a:lnTo>
                    <a:lnTo>
                      <a:pt x="114" y="228"/>
                    </a:lnTo>
                    <a:lnTo>
                      <a:pt x="84" y="210"/>
                    </a:lnTo>
                    <a:lnTo>
                      <a:pt x="60" y="216"/>
                    </a:lnTo>
                    <a:lnTo>
                      <a:pt x="42" y="204"/>
                    </a:lnTo>
                    <a:lnTo>
                      <a:pt x="42" y="174"/>
                    </a:lnTo>
                    <a:lnTo>
                      <a:pt x="24" y="162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43" name="Freeform 122"/>
              <p:cNvSpPr>
                <a:spLocks noChangeAspect="1"/>
              </p:cNvSpPr>
              <p:nvPr/>
            </p:nvSpPr>
            <p:spPr bwMode="auto">
              <a:xfrm>
                <a:off x="592" y="941"/>
                <a:ext cx="261" cy="177"/>
              </a:xfrm>
              <a:custGeom>
                <a:avLst/>
                <a:gdLst>
                  <a:gd name="T0" fmla="*/ 11 w 342"/>
                  <a:gd name="T1" fmla="*/ 60 h 246"/>
                  <a:gd name="T2" fmla="*/ 0 w 342"/>
                  <a:gd name="T3" fmla="*/ 56 h 246"/>
                  <a:gd name="T4" fmla="*/ 3 w 342"/>
                  <a:gd name="T5" fmla="*/ 47 h 246"/>
                  <a:gd name="T6" fmla="*/ 3 w 342"/>
                  <a:gd name="T7" fmla="*/ 54 h 246"/>
                  <a:gd name="T8" fmla="*/ 8 w 342"/>
                  <a:gd name="T9" fmla="*/ 47 h 246"/>
                  <a:gd name="T10" fmla="*/ 3 w 342"/>
                  <a:gd name="T11" fmla="*/ 47 h 246"/>
                  <a:gd name="T12" fmla="*/ 5 w 342"/>
                  <a:gd name="T13" fmla="*/ 40 h 246"/>
                  <a:gd name="T14" fmla="*/ 11 w 342"/>
                  <a:gd name="T15" fmla="*/ 40 h 246"/>
                  <a:gd name="T16" fmla="*/ 5 w 342"/>
                  <a:gd name="T17" fmla="*/ 40 h 246"/>
                  <a:gd name="T18" fmla="*/ 5 w 342"/>
                  <a:gd name="T19" fmla="*/ 20 h 246"/>
                  <a:gd name="T20" fmla="*/ 3 w 342"/>
                  <a:gd name="T21" fmla="*/ 14 h 246"/>
                  <a:gd name="T22" fmla="*/ 5 w 342"/>
                  <a:gd name="T23" fmla="*/ 4 h 246"/>
                  <a:gd name="T24" fmla="*/ 18 w 342"/>
                  <a:gd name="T25" fmla="*/ 14 h 246"/>
                  <a:gd name="T26" fmla="*/ 32 w 342"/>
                  <a:gd name="T27" fmla="*/ 18 h 246"/>
                  <a:gd name="T28" fmla="*/ 37 w 342"/>
                  <a:gd name="T29" fmla="*/ 22 h 246"/>
                  <a:gd name="T30" fmla="*/ 37 w 342"/>
                  <a:gd name="T31" fmla="*/ 20 h 246"/>
                  <a:gd name="T32" fmla="*/ 40 w 342"/>
                  <a:gd name="T33" fmla="*/ 22 h 246"/>
                  <a:gd name="T34" fmla="*/ 40 w 342"/>
                  <a:gd name="T35" fmla="*/ 27 h 246"/>
                  <a:gd name="T36" fmla="*/ 35 w 342"/>
                  <a:gd name="T37" fmla="*/ 27 h 246"/>
                  <a:gd name="T38" fmla="*/ 27 w 342"/>
                  <a:gd name="T39" fmla="*/ 36 h 246"/>
                  <a:gd name="T40" fmla="*/ 32 w 342"/>
                  <a:gd name="T41" fmla="*/ 36 h 246"/>
                  <a:gd name="T42" fmla="*/ 27 w 342"/>
                  <a:gd name="T43" fmla="*/ 36 h 246"/>
                  <a:gd name="T44" fmla="*/ 40 w 342"/>
                  <a:gd name="T45" fmla="*/ 27 h 246"/>
                  <a:gd name="T46" fmla="*/ 40 w 342"/>
                  <a:gd name="T47" fmla="*/ 24 h 246"/>
                  <a:gd name="T48" fmla="*/ 43 w 342"/>
                  <a:gd name="T49" fmla="*/ 27 h 246"/>
                  <a:gd name="T50" fmla="*/ 43 w 342"/>
                  <a:gd name="T51" fmla="*/ 29 h 246"/>
                  <a:gd name="T52" fmla="*/ 37 w 342"/>
                  <a:gd name="T53" fmla="*/ 31 h 246"/>
                  <a:gd name="T54" fmla="*/ 40 w 342"/>
                  <a:gd name="T55" fmla="*/ 36 h 246"/>
                  <a:gd name="T56" fmla="*/ 37 w 342"/>
                  <a:gd name="T57" fmla="*/ 40 h 246"/>
                  <a:gd name="T58" fmla="*/ 37 w 342"/>
                  <a:gd name="T59" fmla="*/ 38 h 246"/>
                  <a:gd name="T60" fmla="*/ 32 w 342"/>
                  <a:gd name="T61" fmla="*/ 42 h 246"/>
                  <a:gd name="T62" fmla="*/ 32 w 342"/>
                  <a:gd name="T63" fmla="*/ 36 h 246"/>
                  <a:gd name="T64" fmla="*/ 27 w 342"/>
                  <a:gd name="T65" fmla="*/ 40 h 246"/>
                  <a:gd name="T66" fmla="*/ 29 w 342"/>
                  <a:gd name="T67" fmla="*/ 45 h 246"/>
                  <a:gd name="T68" fmla="*/ 43 w 342"/>
                  <a:gd name="T69" fmla="*/ 40 h 246"/>
                  <a:gd name="T70" fmla="*/ 43 w 342"/>
                  <a:gd name="T71" fmla="*/ 31 h 246"/>
                  <a:gd name="T72" fmla="*/ 48 w 342"/>
                  <a:gd name="T73" fmla="*/ 24 h 246"/>
                  <a:gd name="T74" fmla="*/ 43 w 342"/>
                  <a:gd name="T75" fmla="*/ 14 h 246"/>
                  <a:gd name="T76" fmla="*/ 48 w 342"/>
                  <a:gd name="T77" fmla="*/ 12 h 246"/>
                  <a:gd name="T78" fmla="*/ 46 w 342"/>
                  <a:gd name="T79" fmla="*/ 0 h 246"/>
                  <a:gd name="T80" fmla="*/ 152 w 342"/>
                  <a:gd name="T81" fmla="*/ 22 h 246"/>
                  <a:gd name="T82" fmla="*/ 134 w 342"/>
                  <a:gd name="T83" fmla="*/ 91 h 246"/>
                  <a:gd name="T84" fmla="*/ 96 w 342"/>
                  <a:gd name="T85" fmla="*/ 85 h 246"/>
                  <a:gd name="T86" fmla="*/ 50 w 342"/>
                  <a:gd name="T87" fmla="*/ 85 h 246"/>
                  <a:gd name="T88" fmla="*/ 37 w 342"/>
                  <a:gd name="T89" fmla="*/ 78 h 246"/>
                  <a:gd name="T90" fmla="*/ 27 w 342"/>
                  <a:gd name="T91" fmla="*/ 81 h 246"/>
                  <a:gd name="T92" fmla="*/ 18 w 342"/>
                  <a:gd name="T93" fmla="*/ 76 h 246"/>
                  <a:gd name="T94" fmla="*/ 18 w 342"/>
                  <a:gd name="T95" fmla="*/ 65 h 246"/>
                  <a:gd name="T96" fmla="*/ 11 w 342"/>
                  <a:gd name="T97" fmla="*/ 60 h 246"/>
                  <a:gd name="T98" fmla="*/ 11 w 342"/>
                  <a:gd name="T99" fmla="*/ 63 h 24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42"/>
                  <a:gd name="T151" fmla="*/ 0 h 246"/>
                  <a:gd name="T152" fmla="*/ 342 w 342"/>
                  <a:gd name="T153" fmla="*/ 246 h 24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42" h="246">
                    <a:moveTo>
                      <a:pt x="24" y="162"/>
                    </a:moveTo>
                    <a:lnTo>
                      <a:pt x="0" y="150"/>
                    </a:lnTo>
                    <a:lnTo>
                      <a:pt x="6" y="126"/>
                    </a:lnTo>
                    <a:lnTo>
                      <a:pt x="6" y="144"/>
                    </a:lnTo>
                    <a:lnTo>
                      <a:pt x="18" y="126"/>
                    </a:lnTo>
                    <a:lnTo>
                      <a:pt x="6" y="126"/>
                    </a:lnTo>
                    <a:lnTo>
                      <a:pt x="12" y="108"/>
                    </a:lnTo>
                    <a:lnTo>
                      <a:pt x="24" y="108"/>
                    </a:lnTo>
                    <a:lnTo>
                      <a:pt x="12" y="108"/>
                    </a:lnTo>
                    <a:lnTo>
                      <a:pt x="12" y="54"/>
                    </a:lnTo>
                    <a:lnTo>
                      <a:pt x="6" y="36"/>
                    </a:lnTo>
                    <a:lnTo>
                      <a:pt x="12" y="12"/>
                    </a:lnTo>
                    <a:lnTo>
                      <a:pt x="42" y="36"/>
                    </a:lnTo>
                    <a:lnTo>
                      <a:pt x="72" y="48"/>
                    </a:lnTo>
                    <a:lnTo>
                      <a:pt x="84" y="60"/>
                    </a:lnTo>
                    <a:lnTo>
                      <a:pt x="84" y="54"/>
                    </a:lnTo>
                    <a:lnTo>
                      <a:pt x="90" y="60"/>
                    </a:lnTo>
                    <a:lnTo>
                      <a:pt x="90" y="72"/>
                    </a:lnTo>
                    <a:lnTo>
                      <a:pt x="78" y="72"/>
                    </a:lnTo>
                    <a:lnTo>
                      <a:pt x="60" y="96"/>
                    </a:lnTo>
                    <a:lnTo>
                      <a:pt x="72" y="96"/>
                    </a:lnTo>
                    <a:lnTo>
                      <a:pt x="60" y="96"/>
                    </a:lnTo>
                    <a:lnTo>
                      <a:pt x="90" y="72"/>
                    </a:lnTo>
                    <a:lnTo>
                      <a:pt x="90" y="66"/>
                    </a:lnTo>
                    <a:lnTo>
                      <a:pt x="96" y="72"/>
                    </a:lnTo>
                    <a:lnTo>
                      <a:pt x="96" y="78"/>
                    </a:lnTo>
                    <a:lnTo>
                      <a:pt x="84" y="84"/>
                    </a:lnTo>
                    <a:lnTo>
                      <a:pt x="90" y="96"/>
                    </a:lnTo>
                    <a:lnTo>
                      <a:pt x="84" y="108"/>
                    </a:lnTo>
                    <a:lnTo>
                      <a:pt x="84" y="102"/>
                    </a:lnTo>
                    <a:lnTo>
                      <a:pt x="72" y="114"/>
                    </a:lnTo>
                    <a:lnTo>
                      <a:pt x="72" y="96"/>
                    </a:lnTo>
                    <a:lnTo>
                      <a:pt x="60" y="108"/>
                    </a:lnTo>
                    <a:lnTo>
                      <a:pt x="66" y="120"/>
                    </a:lnTo>
                    <a:lnTo>
                      <a:pt x="96" y="108"/>
                    </a:lnTo>
                    <a:lnTo>
                      <a:pt x="96" y="84"/>
                    </a:lnTo>
                    <a:lnTo>
                      <a:pt x="108" y="66"/>
                    </a:lnTo>
                    <a:lnTo>
                      <a:pt x="96" y="36"/>
                    </a:lnTo>
                    <a:lnTo>
                      <a:pt x="108" y="30"/>
                    </a:lnTo>
                    <a:lnTo>
                      <a:pt x="102" y="0"/>
                    </a:lnTo>
                    <a:lnTo>
                      <a:pt x="342" y="60"/>
                    </a:lnTo>
                    <a:lnTo>
                      <a:pt x="300" y="246"/>
                    </a:lnTo>
                    <a:lnTo>
                      <a:pt x="216" y="228"/>
                    </a:lnTo>
                    <a:lnTo>
                      <a:pt x="114" y="228"/>
                    </a:lnTo>
                    <a:lnTo>
                      <a:pt x="84" y="210"/>
                    </a:lnTo>
                    <a:lnTo>
                      <a:pt x="60" y="216"/>
                    </a:lnTo>
                    <a:lnTo>
                      <a:pt x="42" y="204"/>
                    </a:lnTo>
                    <a:lnTo>
                      <a:pt x="42" y="174"/>
                    </a:lnTo>
                    <a:lnTo>
                      <a:pt x="24" y="162"/>
                    </a:lnTo>
                    <a:lnTo>
                      <a:pt x="24" y="16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44" name="Freeform 123"/>
              <p:cNvSpPr>
                <a:spLocks noChangeAspect="1"/>
              </p:cNvSpPr>
              <p:nvPr/>
            </p:nvSpPr>
            <p:spPr bwMode="auto">
              <a:xfrm>
                <a:off x="2038" y="1400"/>
                <a:ext cx="174" cy="164"/>
              </a:xfrm>
              <a:custGeom>
                <a:avLst/>
                <a:gdLst>
                  <a:gd name="T0" fmla="*/ 61 w 228"/>
                  <a:gd name="T1" fmla="*/ 18 h 228"/>
                  <a:gd name="T2" fmla="*/ 64 w 228"/>
                  <a:gd name="T3" fmla="*/ 29 h 228"/>
                  <a:gd name="T4" fmla="*/ 78 w 228"/>
                  <a:gd name="T5" fmla="*/ 18 h 228"/>
                  <a:gd name="T6" fmla="*/ 85 w 228"/>
                  <a:gd name="T7" fmla="*/ 20 h 228"/>
                  <a:gd name="T8" fmla="*/ 91 w 228"/>
                  <a:gd name="T9" fmla="*/ 16 h 228"/>
                  <a:gd name="T10" fmla="*/ 98 w 228"/>
                  <a:gd name="T11" fmla="*/ 16 h 228"/>
                  <a:gd name="T12" fmla="*/ 102 w 228"/>
                  <a:gd name="T13" fmla="*/ 22 h 228"/>
                  <a:gd name="T14" fmla="*/ 102 w 228"/>
                  <a:gd name="T15" fmla="*/ 27 h 228"/>
                  <a:gd name="T16" fmla="*/ 88 w 228"/>
                  <a:gd name="T17" fmla="*/ 20 h 228"/>
                  <a:gd name="T18" fmla="*/ 88 w 228"/>
                  <a:gd name="T19" fmla="*/ 27 h 228"/>
                  <a:gd name="T20" fmla="*/ 80 w 228"/>
                  <a:gd name="T21" fmla="*/ 38 h 228"/>
                  <a:gd name="T22" fmla="*/ 75 w 228"/>
                  <a:gd name="T23" fmla="*/ 38 h 228"/>
                  <a:gd name="T24" fmla="*/ 73 w 228"/>
                  <a:gd name="T25" fmla="*/ 47 h 228"/>
                  <a:gd name="T26" fmla="*/ 64 w 228"/>
                  <a:gd name="T27" fmla="*/ 45 h 228"/>
                  <a:gd name="T28" fmla="*/ 53 w 228"/>
                  <a:gd name="T29" fmla="*/ 69 h 228"/>
                  <a:gd name="T30" fmla="*/ 56 w 228"/>
                  <a:gd name="T31" fmla="*/ 69 h 228"/>
                  <a:gd name="T32" fmla="*/ 53 w 228"/>
                  <a:gd name="T33" fmla="*/ 76 h 228"/>
                  <a:gd name="T34" fmla="*/ 27 w 228"/>
                  <a:gd name="T35" fmla="*/ 85 h 228"/>
                  <a:gd name="T36" fmla="*/ 21 w 228"/>
                  <a:gd name="T37" fmla="*/ 83 h 228"/>
                  <a:gd name="T38" fmla="*/ 18 w 228"/>
                  <a:gd name="T39" fmla="*/ 76 h 228"/>
                  <a:gd name="T40" fmla="*/ 5 w 228"/>
                  <a:gd name="T41" fmla="*/ 69 h 228"/>
                  <a:gd name="T42" fmla="*/ 0 w 228"/>
                  <a:gd name="T43" fmla="*/ 58 h 228"/>
                  <a:gd name="T44" fmla="*/ 8 w 228"/>
                  <a:gd name="T45" fmla="*/ 51 h 228"/>
                  <a:gd name="T46" fmla="*/ 11 w 228"/>
                  <a:gd name="T47" fmla="*/ 42 h 228"/>
                  <a:gd name="T48" fmla="*/ 16 w 228"/>
                  <a:gd name="T49" fmla="*/ 42 h 228"/>
                  <a:gd name="T50" fmla="*/ 16 w 228"/>
                  <a:gd name="T51" fmla="*/ 36 h 228"/>
                  <a:gd name="T52" fmla="*/ 32 w 228"/>
                  <a:gd name="T53" fmla="*/ 24 h 228"/>
                  <a:gd name="T54" fmla="*/ 35 w 228"/>
                  <a:gd name="T55" fmla="*/ 6 h 228"/>
                  <a:gd name="T56" fmla="*/ 32 w 228"/>
                  <a:gd name="T57" fmla="*/ 2 h 228"/>
                  <a:gd name="T58" fmla="*/ 35 w 228"/>
                  <a:gd name="T59" fmla="*/ 0 h 228"/>
                  <a:gd name="T60" fmla="*/ 40 w 228"/>
                  <a:gd name="T61" fmla="*/ 20 h 228"/>
                  <a:gd name="T62" fmla="*/ 56 w 228"/>
                  <a:gd name="T63" fmla="*/ 18 h 228"/>
                  <a:gd name="T64" fmla="*/ 61 w 228"/>
                  <a:gd name="T65" fmla="*/ 18 h 2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8"/>
                  <a:gd name="T100" fmla="*/ 0 h 228"/>
                  <a:gd name="T101" fmla="*/ 228 w 228"/>
                  <a:gd name="T102" fmla="*/ 228 h 2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8" h="228">
                    <a:moveTo>
                      <a:pt x="138" y="48"/>
                    </a:moveTo>
                    <a:lnTo>
                      <a:pt x="144" y="78"/>
                    </a:lnTo>
                    <a:lnTo>
                      <a:pt x="174" y="48"/>
                    </a:lnTo>
                    <a:lnTo>
                      <a:pt x="192" y="54"/>
                    </a:lnTo>
                    <a:lnTo>
                      <a:pt x="204" y="42"/>
                    </a:lnTo>
                    <a:lnTo>
                      <a:pt x="222" y="42"/>
                    </a:lnTo>
                    <a:lnTo>
                      <a:pt x="228" y="60"/>
                    </a:lnTo>
                    <a:lnTo>
                      <a:pt x="228" y="72"/>
                    </a:lnTo>
                    <a:lnTo>
                      <a:pt x="198" y="54"/>
                    </a:lnTo>
                    <a:lnTo>
                      <a:pt x="198" y="72"/>
                    </a:lnTo>
                    <a:lnTo>
                      <a:pt x="180" y="102"/>
                    </a:lnTo>
                    <a:lnTo>
                      <a:pt x="168" y="102"/>
                    </a:lnTo>
                    <a:lnTo>
                      <a:pt x="162" y="126"/>
                    </a:lnTo>
                    <a:lnTo>
                      <a:pt x="144" y="120"/>
                    </a:lnTo>
                    <a:lnTo>
                      <a:pt x="120" y="186"/>
                    </a:lnTo>
                    <a:lnTo>
                      <a:pt x="126" y="186"/>
                    </a:lnTo>
                    <a:lnTo>
                      <a:pt x="120" y="204"/>
                    </a:lnTo>
                    <a:lnTo>
                      <a:pt x="60" y="228"/>
                    </a:lnTo>
                    <a:lnTo>
                      <a:pt x="48" y="222"/>
                    </a:lnTo>
                    <a:lnTo>
                      <a:pt x="42" y="204"/>
                    </a:lnTo>
                    <a:lnTo>
                      <a:pt x="12" y="186"/>
                    </a:lnTo>
                    <a:lnTo>
                      <a:pt x="0" y="156"/>
                    </a:lnTo>
                    <a:lnTo>
                      <a:pt x="18" y="138"/>
                    </a:lnTo>
                    <a:lnTo>
                      <a:pt x="24" y="114"/>
                    </a:lnTo>
                    <a:lnTo>
                      <a:pt x="36" y="114"/>
                    </a:lnTo>
                    <a:lnTo>
                      <a:pt x="36" y="96"/>
                    </a:lnTo>
                    <a:lnTo>
                      <a:pt x="72" y="66"/>
                    </a:lnTo>
                    <a:lnTo>
                      <a:pt x="78" y="18"/>
                    </a:lnTo>
                    <a:lnTo>
                      <a:pt x="72" y="6"/>
                    </a:lnTo>
                    <a:lnTo>
                      <a:pt x="78" y="0"/>
                    </a:lnTo>
                    <a:lnTo>
                      <a:pt x="90" y="54"/>
                    </a:lnTo>
                    <a:lnTo>
                      <a:pt x="126" y="48"/>
                    </a:lnTo>
                    <a:lnTo>
                      <a:pt x="138" y="48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45" name="Freeform 124"/>
              <p:cNvSpPr>
                <a:spLocks noChangeAspect="1"/>
              </p:cNvSpPr>
              <p:nvPr/>
            </p:nvSpPr>
            <p:spPr bwMode="auto">
              <a:xfrm>
                <a:off x="2038" y="1400"/>
                <a:ext cx="174" cy="164"/>
              </a:xfrm>
              <a:custGeom>
                <a:avLst/>
                <a:gdLst>
                  <a:gd name="T0" fmla="*/ 61 w 228"/>
                  <a:gd name="T1" fmla="*/ 18 h 228"/>
                  <a:gd name="T2" fmla="*/ 64 w 228"/>
                  <a:gd name="T3" fmla="*/ 29 h 228"/>
                  <a:gd name="T4" fmla="*/ 78 w 228"/>
                  <a:gd name="T5" fmla="*/ 18 h 228"/>
                  <a:gd name="T6" fmla="*/ 85 w 228"/>
                  <a:gd name="T7" fmla="*/ 20 h 228"/>
                  <a:gd name="T8" fmla="*/ 91 w 228"/>
                  <a:gd name="T9" fmla="*/ 16 h 228"/>
                  <a:gd name="T10" fmla="*/ 98 w 228"/>
                  <a:gd name="T11" fmla="*/ 16 h 228"/>
                  <a:gd name="T12" fmla="*/ 102 w 228"/>
                  <a:gd name="T13" fmla="*/ 22 h 228"/>
                  <a:gd name="T14" fmla="*/ 102 w 228"/>
                  <a:gd name="T15" fmla="*/ 27 h 228"/>
                  <a:gd name="T16" fmla="*/ 88 w 228"/>
                  <a:gd name="T17" fmla="*/ 20 h 228"/>
                  <a:gd name="T18" fmla="*/ 88 w 228"/>
                  <a:gd name="T19" fmla="*/ 27 h 228"/>
                  <a:gd name="T20" fmla="*/ 80 w 228"/>
                  <a:gd name="T21" fmla="*/ 38 h 228"/>
                  <a:gd name="T22" fmla="*/ 75 w 228"/>
                  <a:gd name="T23" fmla="*/ 38 h 228"/>
                  <a:gd name="T24" fmla="*/ 73 w 228"/>
                  <a:gd name="T25" fmla="*/ 47 h 228"/>
                  <a:gd name="T26" fmla="*/ 64 w 228"/>
                  <a:gd name="T27" fmla="*/ 45 h 228"/>
                  <a:gd name="T28" fmla="*/ 53 w 228"/>
                  <a:gd name="T29" fmla="*/ 69 h 228"/>
                  <a:gd name="T30" fmla="*/ 56 w 228"/>
                  <a:gd name="T31" fmla="*/ 69 h 228"/>
                  <a:gd name="T32" fmla="*/ 53 w 228"/>
                  <a:gd name="T33" fmla="*/ 76 h 228"/>
                  <a:gd name="T34" fmla="*/ 27 w 228"/>
                  <a:gd name="T35" fmla="*/ 85 h 228"/>
                  <a:gd name="T36" fmla="*/ 21 w 228"/>
                  <a:gd name="T37" fmla="*/ 83 h 228"/>
                  <a:gd name="T38" fmla="*/ 18 w 228"/>
                  <a:gd name="T39" fmla="*/ 76 h 228"/>
                  <a:gd name="T40" fmla="*/ 5 w 228"/>
                  <a:gd name="T41" fmla="*/ 69 h 228"/>
                  <a:gd name="T42" fmla="*/ 0 w 228"/>
                  <a:gd name="T43" fmla="*/ 58 h 228"/>
                  <a:gd name="T44" fmla="*/ 8 w 228"/>
                  <a:gd name="T45" fmla="*/ 51 h 228"/>
                  <a:gd name="T46" fmla="*/ 11 w 228"/>
                  <a:gd name="T47" fmla="*/ 42 h 228"/>
                  <a:gd name="T48" fmla="*/ 16 w 228"/>
                  <a:gd name="T49" fmla="*/ 42 h 228"/>
                  <a:gd name="T50" fmla="*/ 16 w 228"/>
                  <a:gd name="T51" fmla="*/ 36 h 228"/>
                  <a:gd name="T52" fmla="*/ 32 w 228"/>
                  <a:gd name="T53" fmla="*/ 24 h 228"/>
                  <a:gd name="T54" fmla="*/ 35 w 228"/>
                  <a:gd name="T55" fmla="*/ 6 h 228"/>
                  <a:gd name="T56" fmla="*/ 32 w 228"/>
                  <a:gd name="T57" fmla="*/ 2 h 228"/>
                  <a:gd name="T58" fmla="*/ 35 w 228"/>
                  <a:gd name="T59" fmla="*/ 0 h 228"/>
                  <a:gd name="T60" fmla="*/ 40 w 228"/>
                  <a:gd name="T61" fmla="*/ 20 h 228"/>
                  <a:gd name="T62" fmla="*/ 56 w 228"/>
                  <a:gd name="T63" fmla="*/ 18 h 228"/>
                  <a:gd name="T64" fmla="*/ 61 w 228"/>
                  <a:gd name="T65" fmla="*/ 18 h 228"/>
                  <a:gd name="T66" fmla="*/ 61 w 228"/>
                  <a:gd name="T67" fmla="*/ 20 h 2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28"/>
                  <a:gd name="T103" fmla="*/ 0 h 228"/>
                  <a:gd name="T104" fmla="*/ 228 w 228"/>
                  <a:gd name="T105" fmla="*/ 228 h 22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28" h="228">
                    <a:moveTo>
                      <a:pt x="138" y="48"/>
                    </a:moveTo>
                    <a:lnTo>
                      <a:pt x="144" y="78"/>
                    </a:lnTo>
                    <a:lnTo>
                      <a:pt x="174" y="48"/>
                    </a:lnTo>
                    <a:lnTo>
                      <a:pt x="192" y="54"/>
                    </a:lnTo>
                    <a:lnTo>
                      <a:pt x="204" y="42"/>
                    </a:lnTo>
                    <a:lnTo>
                      <a:pt x="222" y="42"/>
                    </a:lnTo>
                    <a:lnTo>
                      <a:pt x="228" y="60"/>
                    </a:lnTo>
                    <a:lnTo>
                      <a:pt x="228" y="72"/>
                    </a:lnTo>
                    <a:lnTo>
                      <a:pt x="198" y="54"/>
                    </a:lnTo>
                    <a:lnTo>
                      <a:pt x="198" y="72"/>
                    </a:lnTo>
                    <a:lnTo>
                      <a:pt x="180" y="102"/>
                    </a:lnTo>
                    <a:lnTo>
                      <a:pt x="168" y="102"/>
                    </a:lnTo>
                    <a:lnTo>
                      <a:pt x="162" y="126"/>
                    </a:lnTo>
                    <a:lnTo>
                      <a:pt x="144" y="120"/>
                    </a:lnTo>
                    <a:lnTo>
                      <a:pt x="120" y="186"/>
                    </a:lnTo>
                    <a:lnTo>
                      <a:pt x="126" y="186"/>
                    </a:lnTo>
                    <a:lnTo>
                      <a:pt x="120" y="204"/>
                    </a:lnTo>
                    <a:lnTo>
                      <a:pt x="60" y="228"/>
                    </a:lnTo>
                    <a:lnTo>
                      <a:pt x="48" y="222"/>
                    </a:lnTo>
                    <a:lnTo>
                      <a:pt x="42" y="204"/>
                    </a:lnTo>
                    <a:lnTo>
                      <a:pt x="12" y="186"/>
                    </a:lnTo>
                    <a:lnTo>
                      <a:pt x="0" y="156"/>
                    </a:lnTo>
                    <a:lnTo>
                      <a:pt x="18" y="138"/>
                    </a:lnTo>
                    <a:lnTo>
                      <a:pt x="24" y="114"/>
                    </a:lnTo>
                    <a:lnTo>
                      <a:pt x="36" y="114"/>
                    </a:lnTo>
                    <a:lnTo>
                      <a:pt x="36" y="96"/>
                    </a:lnTo>
                    <a:lnTo>
                      <a:pt x="72" y="66"/>
                    </a:lnTo>
                    <a:lnTo>
                      <a:pt x="78" y="18"/>
                    </a:lnTo>
                    <a:lnTo>
                      <a:pt x="72" y="6"/>
                    </a:lnTo>
                    <a:lnTo>
                      <a:pt x="78" y="0"/>
                    </a:lnTo>
                    <a:lnTo>
                      <a:pt x="90" y="54"/>
                    </a:lnTo>
                    <a:lnTo>
                      <a:pt x="126" y="48"/>
                    </a:lnTo>
                    <a:lnTo>
                      <a:pt x="138" y="48"/>
                    </a:lnTo>
                    <a:lnTo>
                      <a:pt x="138" y="5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46" name="Freeform 125"/>
              <p:cNvSpPr>
                <a:spLocks noChangeAspect="1"/>
              </p:cNvSpPr>
              <p:nvPr/>
            </p:nvSpPr>
            <p:spPr bwMode="auto">
              <a:xfrm>
                <a:off x="1636" y="1149"/>
                <a:ext cx="205" cy="203"/>
              </a:xfrm>
              <a:custGeom>
                <a:avLst/>
                <a:gdLst>
                  <a:gd name="T0" fmla="*/ 50 w 270"/>
                  <a:gd name="T1" fmla="*/ 105 h 282"/>
                  <a:gd name="T2" fmla="*/ 42 w 270"/>
                  <a:gd name="T3" fmla="*/ 99 h 282"/>
                  <a:gd name="T4" fmla="*/ 39 w 270"/>
                  <a:gd name="T5" fmla="*/ 91 h 282"/>
                  <a:gd name="T6" fmla="*/ 42 w 270"/>
                  <a:gd name="T7" fmla="*/ 87 h 282"/>
                  <a:gd name="T8" fmla="*/ 37 w 270"/>
                  <a:gd name="T9" fmla="*/ 81 h 282"/>
                  <a:gd name="T10" fmla="*/ 34 w 270"/>
                  <a:gd name="T11" fmla="*/ 69 h 282"/>
                  <a:gd name="T12" fmla="*/ 5 w 270"/>
                  <a:gd name="T13" fmla="*/ 51 h 282"/>
                  <a:gd name="T14" fmla="*/ 5 w 270"/>
                  <a:gd name="T15" fmla="*/ 36 h 282"/>
                  <a:gd name="T16" fmla="*/ 0 w 270"/>
                  <a:gd name="T17" fmla="*/ 31 h 282"/>
                  <a:gd name="T18" fmla="*/ 5 w 270"/>
                  <a:gd name="T19" fmla="*/ 25 h 282"/>
                  <a:gd name="T20" fmla="*/ 13 w 270"/>
                  <a:gd name="T21" fmla="*/ 20 h 282"/>
                  <a:gd name="T22" fmla="*/ 13 w 270"/>
                  <a:gd name="T23" fmla="*/ 6 h 282"/>
                  <a:gd name="T24" fmla="*/ 15 w 270"/>
                  <a:gd name="T25" fmla="*/ 4 h 282"/>
                  <a:gd name="T26" fmla="*/ 20 w 270"/>
                  <a:gd name="T27" fmla="*/ 6 h 282"/>
                  <a:gd name="T28" fmla="*/ 39 w 270"/>
                  <a:gd name="T29" fmla="*/ 0 h 282"/>
                  <a:gd name="T30" fmla="*/ 39 w 270"/>
                  <a:gd name="T31" fmla="*/ 6 h 282"/>
                  <a:gd name="T32" fmla="*/ 50 w 270"/>
                  <a:gd name="T33" fmla="*/ 9 h 282"/>
                  <a:gd name="T34" fmla="*/ 55 w 270"/>
                  <a:gd name="T35" fmla="*/ 14 h 282"/>
                  <a:gd name="T36" fmla="*/ 95 w 270"/>
                  <a:gd name="T37" fmla="*/ 20 h 282"/>
                  <a:gd name="T38" fmla="*/ 103 w 270"/>
                  <a:gd name="T39" fmla="*/ 25 h 282"/>
                  <a:gd name="T40" fmla="*/ 99 w 270"/>
                  <a:gd name="T41" fmla="*/ 34 h 282"/>
                  <a:gd name="T42" fmla="*/ 105 w 270"/>
                  <a:gd name="T43" fmla="*/ 34 h 282"/>
                  <a:gd name="T44" fmla="*/ 103 w 270"/>
                  <a:gd name="T45" fmla="*/ 38 h 282"/>
                  <a:gd name="T46" fmla="*/ 108 w 270"/>
                  <a:gd name="T47" fmla="*/ 38 h 282"/>
                  <a:gd name="T48" fmla="*/ 99 w 270"/>
                  <a:gd name="T49" fmla="*/ 49 h 282"/>
                  <a:gd name="T50" fmla="*/ 103 w 270"/>
                  <a:gd name="T51" fmla="*/ 54 h 282"/>
                  <a:gd name="T52" fmla="*/ 118 w 270"/>
                  <a:gd name="T53" fmla="*/ 34 h 282"/>
                  <a:gd name="T54" fmla="*/ 108 w 270"/>
                  <a:gd name="T55" fmla="*/ 65 h 282"/>
                  <a:gd name="T56" fmla="*/ 105 w 270"/>
                  <a:gd name="T57" fmla="*/ 83 h 282"/>
                  <a:gd name="T58" fmla="*/ 110 w 270"/>
                  <a:gd name="T59" fmla="*/ 101 h 282"/>
                  <a:gd name="T60" fmla="*/ 55 w 270"/>
                  <a:gd name="T61" fmla="*/ 103 h 282"/>
                  <a:gd name="T62" fmla="*/ 50 w 270"/>
                  <a:gd name="T63" fmla="*/ 105 h 2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0"/>
                  <a:gd name="T97" fmla="*/ 0 h 282"/>
                  <a:gd name="T98" fmla="*/ 270 w 270"/>
                  <a:gd name="T99" fmla="*/ 282 h 2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0" h="282">
                    <a:moveTo>
                      <a:pt x="114" y="282"/>
                    </a:moveTo>
                    <a:lnTo>
                      <a:pt x="96" y="264"/>
                    </a:lnTo>
                    <a:lnTo>
                      <a:pt x="90" y="246"/>
                    </a:lnTo>
                    <a:lnTo>
                      <a:pt x="96" y="234"/>
                    </a:lnTo>
                    <a:lnTo>
                      <a:pt x="84" y="216"/>
                    </a:lnTo>
                    <a:lnTo>
                      <a:pt x="78" y="186"/>
                    </a:lnTo>
                    <a:lnTo>
                      <a:pt x="12" y="138"/>
                    </a:lnTo>
                    <a:lnTo>
                      <a:pt x="12" y="96"/>
                    </a:lnTo>
                    <a:lnTo>
                      <a:pt x="0" y="84"/>
                    </a:lnTo>
                    <a:lnTo>
                      <a:pt x="12" y="66"/>
                    </a:lnTo>
                    <a:lnTo>
                      <a:pt x="30" y="54"/>
                    </a:lnTo>
                    <a:lnTo>
                      <a:pt x="30" y="18"/>
                    </a:lnTo>
                    <a:lnTo>
                      <a:pt x="36" y="12"/>
                    </a:lnTo>
                    <a:lnTo>
                      <a:pt x="48" y="18"/>
                    </a:lnTo>
                    <a:lnTo>
                      <a:pt x="90" y="0"/>
                    </a:lnTo>
                    <a:lnTo>
                      <a:pt x="90" y="18"/>
                    </a:lnTo>
                    <a:lnTo>
                      <a:pt x="114" y="24"/>
                    </a:lnTo>
                    <a:lnTo>
                      <a:pt x="126" y="36"/>
                    </a:lnTo>
                    <a:lnTo>
                      <a:pt x="216" y="54"/>
                    </a:lnTo>
                    <a:lnTo>
                      <a:pt x="234" y="66"/>
                    </a:lnTo>
                    <a:lnTo>
                      <a:pt x="228" y="90"/>
                    </a:lnTo>
                    <a:lnTo>
                      <a:pt x="240" y="90"/>
                    </a:lnTo>
                    <a:lnTo>
                      <a:pt x="234" y="102"/>
                    </a:lnTo>
                    <a:lnTo>
                      <a:pt x="246" y="102"/>
                    </a:lnTo>
                    <a:lnTo>
                      <a:pt x="228" y="132"/>
                    </a:lnTo>
                    <a:lnTo>
                      <a:pt x="234" y="144"/>
                    </a:lnTo>
                    <a:lnTo>
                      <a:pt x="270" y="90"/>
                    </a:lnTo>
                    <a:lnTo>
                      <a:pt x="246" y="174"/>
                    </a:lnTo>
                    <a:lnTo>
                      <a:pt x="240" y="222"/>
                    </a:lnTo>
                    <a:lnTo>
                      <a:pt x="252" y="270"/>
                    </a:lnTo>
                    <a:lnTo>
                      <a:pt x="126" y="276"/>
                    </a:lnTo>
                    <a:lnTo>
                      <a:pt x="114" y="282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47" name="Freeform 126"/>
              <p:cNvSpPr>
                <a:spLocks noChangeAspect="1"/>
              </p:cNvSpPr>
              <p:nvPr/>
            </p:nvSpPr>
            <p:spPr bwMode="auto">
              <a:xfrm>
                <a:off x="1636" y="1149"/>
                <a:ext cx="205" cy="207"/>
              </a:xfrm>
              <a:custGeom>
                <a:avLst/>
                <a:gdLst>
                  <a:gd name="T0" fmla="*/ 50 w 270"/>
                  <a:gd name="T1" fmla="*/ 105 h 288"/>
                  <a:gd name="T2" fmla="*/ 42 w 270"/>
                  <a:gd name="T3" fmla="*/ 98 h 288"/>
                  <a:gd name="T4" fmla="*/ 39 w 270"/>
                  <a:gd name="T5" fmla="*/ 91 h 288"/>
                  <a:gd name="T6" fmla="*/ 42 w 270"/>
                  <a:gd name="T7" fmla="*/ 87 h 288"/>
                  <a:gd name="T8" fmla="*/ 37 w 270"/>
                  <a:gd name="T9" fmla="*/ 80 h 288"/>
                  <a:gd name="T10" fmla="*/ 34 w 270"/>
                  <a:gd name="T11" fmla="*/ 69 h 288"/>
                  <a:gd name="T12" fmla="*/ 5 w 270"/>
                  <a:gd name="T13" fmla="*/ 51 h 288"/>
                  <a:gd name="T14" fmla="*/ 5 w 270"/>
                  <a:gd name="T15" fmla="*/ 36 h 288"/>
                  <a:gd name="T16" fmla="*/ 0 w 270"/>
                  <a:gd name="T17" fmla="*/ 31 h 288"/>
                  <a:gd name="T18" fmla="*/ 5 w 270"/>
                  <a:gd name="T19" fmla="*/ 24 h 288"/>
                  <a:gd name="T20" fmla="*/ 13 w 270"/>
                  <a:gd name="T21" fmla="*/ 20 h 288"/>
                  <a:gd name="T22" fmla="*/ 13 w 270"/>
                  <a:gd name="T23" fmla="*/ 6 h 288"/>
                  <a:gd name="T24" fmla="*/ 15 w 270"/>
                  <a:gd name="T25" fmla="*/ 4 h 288"/>
                  <a:gd name="T26" fmla="*/ 20 w 270"/>
                  <a:gd name="T27" fmla="*/ 6 h 288"/>
                  <a:gd name="T28" fmla="*/ 39 w 270"/>
                  <a:gd name="T29" fmla="*/ 0 h 288"/>
                  <a:gd name="T30" fmla="*/ 39 w 270"/>
                  <a:gd name="T31" fmla="*/ 6 h 288"/>
                  <a:gd name="T32" fmla="*/ 50 w 270"/>
                  <a:gd name="T33" fmla="*/ 9 h 288"/>
                  <a:gd name="T34" fmla="*/ 55 w 270"/>
                  <a:gd name="T35" fmla="*/ 14 h 288"/>
                  <a:gd name="T36" fmla="*/ 95 w 270"/>
                  <a:gd name="T37" fmla="*/ 20 h 288"/>
                  <a:gd name="T38" fmla="*/ 103 w 270"/>
                  <a:gd name="T39" fmla="*/ 24 h 288"/>
                  <a:gd name="T40" fmla="*/ 99 w 270"/>
                  <a:gd name="T41" fmla="*/ 34 h 288"/>
                  <a:gd name="T42" fmla="*/ 105 w 270"/>
                  <a:gd name="T43" fmla="*/ 34 h 288"/>
                  <a:gd name="T44" fmla="*/ 103 w 270"/>
                  <a:gd name="T45" fmla="*/ 37 h 288"/>
                  <a:gd name="T46" fmla="*/ 108 w 270"/>
                  <a:gd name="T47" fmla="*/ 37 h 288"/>
                  <a:gd name="T48" fmla="*/ 99 w 270"/>
                  <a:gd name="T49" fmla="*/ 49 h 288"/>
                  <a:gd name="T50" fmla="*/ 103 w 270"/>
                  <a:gd name="T51" fmla="*/ 54 h 288"/>
                  <a:gd name="T52" fmla="*/ 118 w 270"/>
                  <a:gd name="T53" fmla="*/ 34 h 288"/>
                  <a:gd name="T54" fmla="*/ 108 w 270"/>
                  <a:gd name="T55" fmla="*/ 65 h 288"/>
                  <a:gd name="T56" fmla="*/ 105 w 270"/>
                  <a:gd name="T57" fmla="*/ 83 h 288"/>
                  <a:gd name="T58" fmla="*/ 110 w 270"/>
                  <a:gd name="T59" fmla="*/ 100 h 288"/>
                  <a:gd name="T60" fmla="*/ 55 w 270"/>
                  <a:gd name="T61" fmla="*/ 102 h 288"/>
                  <a:gd name="T62" fmla="*/ 50 w 270"/>
                  <a:gd name="T63" fmla="*/ 105 h 288"/>
                  <a:gd name="T64" fmla="*/ 50 w 270"/>
                  <a:gd name="T65" fmla="*/ 107 h 2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0"/>
                  <a:gd name="T100" fmla="*/ 0 h 288"/>
                  <a:gd name="T101" fmla="*/ 270 w 270"/>
                  <a:gd name="T102" fmla="*/ 288 h 2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0" h="288">
                    <a:moveTo>
                      <a:pt x="114" y="282"/>
                    </a:moveTo>
                    <a:lnTo>
                      <a:pt x="96" y="264"/>
                    </a:lnTo>
                    <a:lnTo>
                      <a:pt x="90" y="246"/>
                    </a:lnTo>
                    <a:lnTo>
                      <a:pt x="96" y="234"/>
                    </a:lnTo>
                    <a:lnTo>
                      <a:pt x="84" y="216"/>
                    </a:lnTo>
                    <a:lnTo>
                      <a:pt x="78" y="186"/>
                    </a:lnTo>
                    <a:lnTo>
                      <a:pt x="12" y="138"/>
                    </a:lnTo>
                    <a:lnTo>
                      <a:pt x="12" y="96"/>
                    </a:lnTo>
                    <a:lnTo>
                      <a:pt x="0" y="84"/>
                    </a:lnTo>
                    <a:lnTo>
                      <a:pt x="12" y="66"/>
                    </a:lnTo>
                    <a:lnTo>
                      <a:pt x="30" y="54"/>
                    </a:lnTo>
                    <a:lnTo>
                      <a:pt x="30" y="18"/>
                    </a:lnTo>
                    <a:lnTo>
                      <a:pt x="36" y="12"/>
                    </a:lnTo>
                    <a:lnTo>
                      <a:pt x="48" y="18"/>
                    </a:lnTo>
                    <a:lnTo>
                      <a:pt x="90" y="0"/>
                    </a:lnTo>
                    <a:lnTo>
                      <a:pt x="90" y="18"/>
                    </a:lnTo>
                    <a:lnTo>
                      <a:pt x="114" y="24"/>
                    </a:lnTo>
                    <a:lnTo>
                      <a:pt x="126" y="36"/>
                    </a:lnTo>
                    <a:lnTo>
                      <a:pt x="216" y="54"/>
                    </a:lnTo>
                    <a:lnTo>
                      <a:pt x="234" y="66"/>
                    </a:lnTo>
                    <a:lnTo>
                      <a:pt x="228" y="90"/>
                    </a:lnTo>
                    <a:lnTo>
                      <a:pt x="240" y="90"/>
                    </a:lnTo>
                    <a:lnTo>
                      <a:pt x="234" y="102"/>
                    </a:lnTo>
                    <a:lnTo>
                      <a:pt x="246" y="102"/>
                    </a:lnTo>
                    <a:lnTo>
                      <a:pt x="228" y="132"/>
                    </a:lnTo>
                    <a:lnTo>
                      <a:pt x="234" y="144"/>
                    </a:lnTo>
                    <a:lnTo>
                      <a:pt x="270" y="90"/>
                    </a:lnTo>
                    <a:lnTo>
                      <a:pt x="246" y="174"/>
                    </a:lnTo>
                    <a:lnTo>
                      <a:pt x="240" y="222"/>
                    </a:lnTo>
                    <a:lnTo>
                      <a:pt x="252" y="270"/>
                    </a:lnTo>
                    <a:lnTo>
                      <a:pt x="126" y="276"/>
                    </a:lnTo>
                    <a:lnTo>
                      <a:pt x="114" y="282"/>
                    </a:lnTo>
                    <a:lnTo>
                      <a:pt x="114" y="28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48" name="Freeform 127"/>
              <p:cNvSpPr>
                <a:spLocks noChangeAspect="1"/>
              </p:cNvSpPr>
              <p:nvPr/>
            </p:nvSpPr>
            <p:spPr bwMode="auto">
              <a:xfrm>
                <a:off x="981" y="1201"/>
                <a:ext cx="270" cy="212"/>
              </a:xfrm>
              <a:custGeom>
                <a:avLst/>
                <a:gdLst>
                  <a:gd name="T0" fmla="*/ 152 w 354"/>
                  <a:gd name="T1" fmla="*/ 63 h 294"/>
                  <a:gd name="T2" fmla="*/ 149 w 354"/>
                  <a:gd name="T3" fmla="*/ 110 h 294"/>
                  <a:gd name="T4" fmla="*/ 43 w 354"/>
                  <a:gd name="T5" fmla="*/ 102 h 294"/>
                  <a:gd name="T6" fmla="*/ 0 w 354"/>
                  <a:gd name="T7" fmla="*/ 94 h 294"/>
                  <a:gd name="T8" fmla="*/ 5 w 354"/>
                  <a:gd name="T9" fmla="*/ 72 h 294"/>
                  <a:gd name="T10" fmla="*/ 16 w 354"/>
                  <a:gd name="T11" fmla="*/ 12 h 294"/>
                  <a:gd name="T12" fmla="*/ 18 w 354"/>
                  <a:gd name="T13" fmla="*/ 0 h 294"/>
                  <a:gd name="T14" fmla="*/ 157 w 354"/>
                  <a:gd name="T15" fmla="*/ 14 h 294"/>
                  <a:gd name="T16" fmla="*/ 154 w 354"/>
                  <a:gd name="T17" fmla="*/ 52 h 294"/>
                  <a:gd name="T18" fmla="*/ 152 w 354"/>
                  <a:gd name="T19" fmla="*/ 63 h 2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4"/>
                  <a:gd name="T31" fmla="*/ 0 h 294"/>
                  <a:gd name="T32" fmla="*/ 354 w 354"/>
                  <a:gd name="T33" fmla="*/ 294 h 2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4" h="294">
                    <a:moveTo>
                      <a:pt x="342" y="168"/>
                    </a:moveTo>
                    <a:lnTo>
                      <a:pt x="336" y="294"/>
                    </a:lnTo>
                    <a:lnTo>
                      <a:pt x="96" y="270"/>
                    </a:lnTo>
                    <a:lnTo>
                      <a:pt x="0" y="252"/>
                    </a:lnTo>
                    <a:lnTo>
                      <a:pt x="12" y="192"/>
                    </a:lnTo>
                    <a:lnTo>
                      <a:pt x="36" y="30"/>
                    </a:lnTo>
                    <a:lnTo>
                      <a:pt x="42" y="0"/>
                    </a:lnTo>
                    <a:lnTo>
                      <a:pt x="354" y="36"/>
                    </a:lnTo>
                    <a:lnTo>
                      <a:pt x="348" y="138"/>
                    </a:lnTo>
                    <a:lnTo>
                      <a:pt x="342" y="168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49" name="Freeform 128"/>
              <p:cNvSpPr>
                <a:spLocks noChangeAspect="1"/>
              </p:cNvSpPr>
              <p:nvPr/>
            </p:nvSpPr>
            <p:spPr bwMode="auto">
              <a:xfrm>
                <a:off x="981" y="1201"/>
                <a:ext cx="270" cy="212"/>
              </a:xfrm>
              <a:custGeom>
                <a:avLst/>
                <a:gdLst>
                  <a:gd name="T0" fmla="*/ 152 w 354"/>
                  <a:gd name="T1" fmla="*/ 63 h 294"/>
                  <a:gd name="T2" fmla="*/ 149 w 354"/>
                  <a:gd name="T3" fmla="*/ 110 h 294"/>
                  <a:gd name="T4" fmla="*/ 43 w 354"/>
                  <a:gd name="T5" fmla="*/ 102 h 294"/>
                  <a:gd name="T6" fmla="*/ 0 w 354"/>
                  <a:gd name="T7" fmla="*/ 94 h 294"/>
                  <a:gd name="T8" fmla="*/ 5 w 354"/>
                  <a:gd name="T9" fmla="*/ 72 h 294"/>
                  <a:gd name="T10" fmla="*/ 16 w 354"/>
                  <a:gd name="T11" fmla="*/ 12 h 294"/>
                  <a:gd name="T12" fmla="*/ 18 w 354"/>
                  <a:gd name="T13" fmla="*/ 0 h 294"/>
                  <a:gd name="T14" fmla="*/ 157 w 354"/>
                  <a:gd name="T15" fmla="*/ 14 h 294"/>
                  <a:gd name="T16" fmla="*/ 154 w 354"/>
                  <a:gd name="T17" fmla="*/ 52 h 294"/>
                  <a:gd name="T18" fmla="*/ 152 w 354"/>
                  <a:gd name="T19" fmla="*/ 63 h 294"/>
                  <a:gd name="T20" fmla="*/ 152 w 354"/>
                  <a:gd name="T21" fmla="*/ 65 h 2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4"/>
                  <a:gd name="T34" fmla="*/ 0 h 294"/>
                  <a:gd name="T35" fmla="*/ 354 w 354"/>
                  <a:gd name="T36" fmla="*/ 294 h 2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4" h="294">
                    <a:moveTo>
                      <a:pt x="342" y="168"/>
                    </a:moveTo>
                    <a:lnTo>
                      <a:pt x="336" y="294"/>
                    </a:lnTo>
                    <a:lnTo>
                      <a:pt x="96" y="270"/>
                    </a:lnTo>
                    <a:lnTo>
                      <a:pt x="0" y="252"/>
                    </a:lnTo>
                    <a:lnTo>
                      <a:pt x="12" y="192"/>
                    </a:lnTo>
                    <a:lnTo>
                      <a:pt x="36" y="30"/>
                    </a:lnTo>
                    <a:lnTo>
                      <a:pt x="42" y="0"/>
                    </a:lnTo>
                    <a:lnTo>
                      <a:pt x="354" y="36"/>
                    </a:lnTo>
                    <a:lnTo>
                      <a:pt x="348" y="138"/>
                    </a:lnTo>
                    <a:lnTo>
                      <a:pt x="342" y="168"/>
                    </a:lnTo>
                    <a:lnTo>
                      <a:pt x="342" y="17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127" name="Rectangle 129"/>
            <p:cNvSpPr>
              <a:spLocks noChangeArrowheads="1"/>
            </p:cNvSpPr>
            <p:nvPr/>
          </p:nvSpPr>
          <p:spPr bwMode="auto">
            <a:xfrm>
              <a:off x="928" y="912"/>
              <a:ext cx="57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1994</a:t>
              </a:r>
            </a:p>
          </p:txBody>
        </p:sp>
      </p:grpSp>
      <p:grpSp>
        <p:nvGrpSpPr>
          <p:cNvPr id="4" name="Group 130"/>
          <p:cNvGrpSpPr>
            <a:grpSpLocks/>
          </p:cNvGrpSpPr>
          <p:nvPr/>
        </p:nvGrpSpPr>
        <p:grpSpPr bwMode="auto">
          <a:xfrm>
            <a:off x="800100" y="3962400"/>
            <a:ext cx="2209800" cy="1866900"/>
            <a:chOff x="504" y="2592"/>
            <a:chExt cx="1392" cy="1176"/>
          </a:xfrm>
        </p:grpSpPr>
        <p:grpSp>
          <p:nvGrpSpPr>
            <p:cNvPr id="20002" name="Group 131"/>
            <p:cNvGrpSpPr>
              <a:grpSpLocks noChangeAspect="1"/>
            </p:cNvGrpSpPr>
            <p:nvPr/>
          </p:nvGrpSpPr>
          <p:grpSpPr bwMode="auto">
            <a:xfrm>
              <a:off x="504" y="2645"/>
              <a:ext cx="1392" cy="1123"/>
              <a:chOff x="3264" y="768"/>
              <a:chExt cx="2160" cy="1536"/>
            </a:xfrm>
          </p:grpSpPr>
          <p:sp>
            <p:nvSpPr>
              <p:cNvPr id="20004" name="AutoShape 132"/>
              <p:cNvSpPr>
                <a:spLocks noChangeAspect="1" noChangeArrowheads="1"/>
              </p:cNvSpPr>
              <p:nvPr/>
            </p:nvSpPr>
            <p:spPr bwMode="auto">
              <a:xfrm>
                <a:off x="3264" y="768"/>
                <a:ext cx="2155" cy="15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05" name="Rectangle 133"/>
              <p:cNvSpPr>
                <a:spLocks noChangeAspect="1" noChangeArrowheads="1"/>
              </p:cNvSpPr>
              <p:nvPr/>
            </p:nvSpPr>
            <p:spPr bwMode="auto">
              <a:xfrm>
                <a:off x="3264" y="768"/>
                <a:ext cx="2160" cy="153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06" name="Rectangle 134"/>
              <p:cNvSpPr>
                <a:spLocks noChangeAspect="1" noChangeArrowheads="1"/>
              </p:cNvSpPr>
              <p:nvPr/>
            </p:nvSpPr>
            <p:spPr bwMode="auto">
              <a:xfrm>
                <a:off x="3291" y="792"/>
                <a:ext cx="2106" cy="1483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07" name="Freeform 135"/>
              <p:cNvSpPr>
                <a:spLocks noChangeAspect="1"/>
              </p:cNvSpPr>
              <p:nvPr/>
            </p:nvSpPr>
            <p:spPr bwMode="auto">
              <a:xfrm>
                <a:off x="4673" y="1677"/>
                <a:ext cx="147" cy="211"/>
              </a:xfrm>
              <a:custGeom>
                <a:avLst/>
                <a:gdLst>
                  <a:gd name="T0" fmla="*/ 87 w 192"/>
                  <a:gd name="T1" fmla="*/ 76 h 312"/>
                  <a:gd name="T2" fmla="*/ 24 w 192"/>
                  <a:gd name="T3" fmla="*/ 80 h 312"/>
                  <a:gd name="T4" fmla="*/ 24 w 192"/>
                  <a:gd name="T5" fmla="*/ 84 h 312"/>
                  <a:gd name="T6" fmla="*/ 30 w 192"/>
                  <a:gd name="T7" fmla="*/ 87 h 312"/>
                  <a:gd name="T8" fmla="*/ 30 w 192"/>
                  <a:gd name="T9" fmla="*/ 93 h 312"/>
                  <a:gd name="T10" fmla="*/ 16 w 192"/>
                  <a:gd name="T11" fmla="*/ 97 h 312"/>
                  <a:gd name="T12" fmla="*/ 21 w 192"/>
                  <a:gd name="T13" fmla="*/ 95 h 312"/>
                  <a:gd name="T14" fmla="*/ 14 w 192"/>
                  <a:gd name="T15" fmla="*/ 85 h 312"/>
                  <a:gd name="T16" fmla="*/ 11 w 192"/>
                  <a:gd name="T17" fmla="*/ 95 h 312"/>
                  <a:gd name="T18" fmla="*/ 5 w 192"/>
                  <a:gd name="T19" fmla="*/ 93 h 312"/>
                  <a:gd name="T20" fmla="*/ 5 w 192"/>
                  <a:gd name="T21" fmla="*/ 87 h 312"/>
                  <a:gd name="T22" fmla="*/ 0 w 192"/>
                  <a:gd name="T23" fmla="*/ 65 h 312"/>
                  <a:gd name="T24" fmla="*/ 0 w 192"/>
                  <a:gd name="T25" fmla="*/ 2 h 312"/>
                  <a:gd name="T26" fmla="*/ 59 w 192"/>
                  <a:gd name="T27" fmla="*/ 0 h 312"/>
                  <a:gd name="T28" fmla="*/ 76 w 192"/>
                  <a:gd name="T29" fmla="*/ 41 h 312"/>
                  <a:gd name="T30" fmla="*/ 87 w 192"/>
                  <a:gd name="T31" fmla="*/ 52 h 312"/>
                  <a:gd name="T32" fmla="*/ 81 w 192"/>
                  <a:gd name="T33" fmla="*/ 60 h 312"/>
                  <a:gd name="T34" fmla="*/ 87 w 192"/>
                  <a:gd name="T35" fmla="*/ 76 h 3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2"/>
                  <a:gd name="T55" fmla="*/ 0 h 312"/>
                  <a:gd name="T56" fmla="*/ 192 w 192"/>
                  <a:gd name="T57" fmla="*/ 312 h 3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2" h="312">
                    <a:moveTo>
                      <a:pt x="192" y="246"/>
                    </a:moveTo>
                    <a:lnTo>
                      <a:pt x="54" y="258"/>
                    </a:lnTo>
                    <a:lnTo>
                      <a:pt x="54" y="270"/>
                    </a:lnTo>
                    <a:lnTo>
                      <a:pt x="66" y="282"/>
                    </a:lnTo>
                    <a:lnTo>
                      <a:pt x="66" y="300"/>
                    </a:lnTo>
                    <a:lnTo>
                      <a:pt x="36" y="312"/>
                    </a:lnTo>
                    <a:lnTo>
                      <a:pt x="48" y="306"/>
                    </a:lnTo>
                    <a:lnTo>
                      <a:pt x="30" y="276"/>
                    </a:lnTo>
                    <a:lnTo>
                      <a:pt x="24" y="306"/>
                    </a:lnTo>
                    <a:lnTo>
                      <a:pt x="12" y="300"/>
                    </a:lnTo>
                    <a:lnTo>
                      <a:pt x="12" y="282"/>
                    </a:lnTo>
                    <a:lnTo>
                      <a:pt x="0" y="210"/>
                    </a:lnTo>
                    <a:lnTo>
                      <a:pt x="0" y="6"/>
                    </a:lnTo>
                    <a:lnTo>
                      <a:pt x="132" y="0"/>
                    </a:lnTo>
                    <a:lnTo>
                      <a:pt x="168" y="132"/>
                    </a:lnTo>
                    <a:lnTo>
                      <a:pt x="192" y="168"/>
                    </a:lnTo>
                    <a:lnTo>
                      <a:pt x="180" y="192"/>
                    </a:lnTo>
                    <a:lnTo>
                      <a:pt x="192" y="246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08" name="Freeform 136"/>
              <p:cNvSpPr>
                <a:spLocks noChangeAspect="1"/>
              </p:cNvSpPr>
              <p:nvPr/>
            </p:nvSpPr>
            <p:spPr bwMode="auto">
              <a:xfrm>
                <a:off x="4673" y="1677"/>
                <a:ext cx="147" cy="211"/>
              </a:xfrm>
              <a:custGeom>
                <a:avLst/>
                <a:gdLst>
                  <a:gd name="T0" fmla="*/ 87 w 192"/>
                  <a:gd name="T1" fmla="*/ 76 h 312"/>
                  <a:gd name="T2" fmla="*/ 24 w 192"/>
                  <a:gd name="T3" fmla="*/ 80 h 312"/>
                  <a:gd name="T4" fmla="*/ 24 w 192"/>
                  <a:gd name="T5" fmla="*/ 84 h 312"/>
                  <a:gd name="T6" fmla="*/ 30 w 192"/>
                  <a:gd name="T7" fmla="*/ 87 h 312"/>
                  <a:gd name="T8" fmla="*/ 30 w 192"/>
                  <a:gd name="T9" fmla="*/ 93 h 312"/>
                  <a:gd name="T10" fmla="*/ 16 w 192"/>
                  <a:gd name="T11" fmla="*/ 97 h 312"/>
                  <a:gd name="T12" fmla="*/ 21 w 192"/>
                  <a:gd name="T13" fmla="*/ 95 h 312"/>
                  <a:gd name="T14" fmla="*/ 14 w 192"/>
                  <a:gd name="T15" fmla="*/ 85 h 312"/>
                  <a:gd name="T16" fmla="*/ 11 w 192"/>
                  <a:gd name="T17" fmla="*/ 95 h 312"/>
                  <a:gd name="T18" fmla="*/ 5 w 192"/>
                  <a:gd name="T19" fmla="*/ 93 h 312"/>
                  <a:gd name="T20" fmla="*/ 5 w 192"/>
                  <a:gd name="T21" fmla="*/ 87 h 312"/>
                  <a:gd name="T22" fmla="*/ 0 w 192"/>
                  <a:gd name="T23" fmla="*/ 65 h 312"/>
                  <a:gd name="T24" fmla="*/ 0 w 192"/>
                  <a:gd name="T25" fmla="*/ 2 h 312"/>
                  <a:gd name="T26" fmla="*/ 59 w 192"/>
                  <a:gd name="T27" fmla="*/ 0 h 312"/>
                  <a:gd name="T28" fmla="*/ 76 w 192"/>
                  <a:gd name="T29" fmla="*/ 41 h 312"/>
                  <a:gd name="T30" fmla="*/ 87 w 192"/>
                  <a:gd name="T31" fmla="*/ 52 h 312"/>
                  <a:gd name="T32" fmla="*/ 81 w 192"/>
                  <a:gd name="T33" fmla="*/ 60 h 312"/>
                  <a:gd name="T34" fmla="*/ 87 w 192"/>
                  <a:gd name="T35" fmla="*/ 76 h 312"/>
                  <a:gd name="T36" fmla="*/ 87 w 192"/>
                  <a:gd name="T37" fmla="*/ 78 h 3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2"/>
                  <a:gd name="T58" fmla="*/ 0 h 312"/>
                  <a:gd name="T59" fmla="*/ 192 w 192"/>
                  <a:gd name="T60" fmla="*/ 312 h 3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2" h="312">
                    <a:moveTo>
                      <a:pt x="192" y="246"/>
                    </a:moveTo>
                    <a:lnTo>
                      <a:pt x="54" y="258"/>
                    </a:lnTo>
                    <a:lnTo>
                      <a:pt x="54" y="270"/>
                    </a:lnTo>
                    <a:lnTo>
                      <a:pt x="66" y="282"/>
                    </a:lnTo>
                    <a:lnTo>
                      <a:pt x="66" y="300"/>
                    </a:lnTo>
                    <a:lnTo>
                      <a:pt x="36" y="312"/>
                    </a:lnTo>
                    <a:lnTo>
                      <a:pt x="48" y="306"/>
                    </a:lnTo>
                    <a:lnTo>
                      <a:pt x="30" y="276"/>
                    </a:lnTo>
                    <a:lnTo>
                      <a:pt x="24" y="306"/>
                    </a:lnTo>
                    <a:lnTo>
                      <a:pt x="12" y="300"/>
                    </a:lnTo>
                    <a:lnTo>
                      <a:pt x="12" y="282"/>
                    </a:lnTo>
                    <a:lnTo>
                      <a:pt x="0" y="210"/>
                    </a:lnTo>
                    <a:lnTo>
                      <a:pt x="0" y="6"/>
                    </a:lnTo>
                    <a:lnTo>
                      <a:pt x="132" y="0"/>
                    </a:lnTo>
                    <a:lnTo>
                      <a:pt x="168" y="132"/>
                    </a:lnTo>
                    <a:lnTo>
                      <a:pt x="192" y="168"/>
                    </a:lnTo>
                    <a:lnTo>
                      <a:pt x="180" y="192"/>
                    </a:lnTo>
                    <a:lnTo>
                      <a:pt x="192" y="246"/>
                    </a:lnTo>
                    <a:lnTo>
                      <a:pt x="192" y="25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09" name="Freeform 137"/>
              <p:cNvSpPr>
                <a:spLocks noChangeAspect="1"/>
              </p:cNvSpPr>
              <p:nvPr/>
            </p:nvSpPr>
            <p:spPr bwMode="auto">
              <a:xfrm>
                <a:off x="3328" y="1770"/>
                <a:ext cx="407" cy="318"/>
              </a:xfrm>
              <a:custGeom>
                <a:avLst/>
                <a:gdLst>
                  <a:gd name="T0" fmla="*/ 3 w 534"/>
                  <a:gd name="T1" fmla="*/ 83 h 468"/>
                  <a:gd name="T2" fmla="*/ 3 w 534"/>
                  <a:gd name="T3" fmla="*/ 84 h 468"/>
                  <a:gd name="T4" fmla="*/ 14 w 534"/>
                  <a:gd name="T5" fmla="*/ 92 h 468"/>
                  <a:gd name="T6" fmla="*/ 11 w 534"/>
                  <a:gd name="T7" fmla="*/ 101 h 468"/>
                  <a:gd name="T8" fmla="*/ 27 w 534"/>
                  <a:gd name="T9" fmla="*/ 94 h 468"/>
                  <a:gd name="T10" fmla="*/ 18 w 534"/>
                  <a:gd name="T11" fmla="*/ 113 h 468"/>
                  <a:gd name="T12" fmla="*/ 37 w 534"/>
                  <a:gd name="T13" fmla="*/ 119 h 468"/>
                  <a:gd name="T14" fmla="*/ 43 w 534"/>
                  <a:gd name="T15" fmla="*/ 117 h 468"/>
                  <a:gd name="T16" fmla="*/ 43 w 534"/>
                  <a:gd name="T17" fmla="*/ 128 h 468"/>
                  <a:gd name="T18" fmla="*/ 24 w 534"/>
                  <a:gd name="T19" fmla="*/ 141 h 468"/>
                  <a:gd name="T20" fmla="*/ 0 w 534"/>
                  <a:gd name="T21" fmla="*/ 147 h 468"/>
                  <a:gd name="T22" fmla="*/ 27 w 534"/>
                  <a:gd name="T23" fmla="*/ 141 h 468"/>
                  <a:gd name="T24" fmla="*/ 34 w 534"/>
                  <a:gd name="T25" fmla="*/ 139 h 468"/>
                  <a:gd name="T26" fmla="*/ 40 w 534"/>
                  <a:gd name="T27" fmla="*/ 137 h 468"/>
                  <a:gd name="T28" fmla="*/ 75 w 534"/>
                  <a:gd name="T29" fmla="*/ 117 h 468"/>
                  <a:gd name="T30" fmla="*/ 90 w 534"/>
                  <a:gd name="T31" fmla="*/ 96 h 468"/>
                  <a:gd name="T32" fmla="*/ 93 w 534"/>
                  <a:gd name="T33" fmla="*/ 94 h 468"/>
                  <a:gd name="T34" fmla="*/ 96 w 534"/>
                  <a:gd name="T35" fmla="*/ 96 h 468"/>
                  <a:gd name="T36" fmla="*/ 88 w 534"/>
                  <a:gd name="T37" fmla="*/ 100 h 468"/>
                  <a:gd name="T38" fmla="*/ 90 w 534"/>
                  <a:gd name="T39" fmla="*/ 109 h 468"/>
                  <a:gd name="T40" fmla="*/ 93 w 534"/>
                  <a:gd name="T41" fmla="*/ 113 h 468"/>
                  <a:gd name="T42" fmla="*/ 104 w 534"/>
                  <a:gd name="T43" fmla="*/ 107 h 468"/>
                  <a:gd name="T44" fmla="*/ 109 w 534"/>
                  <a:gd name="T45" fmla="*/ 100 h 468"/>
                  <a:gd name="T46" fmla="*/ 114 w 534"/>
                  <a:gd name="T47" fmla="*/ 100 h 468"/>
                  <a:gd name="T48" fmla="*/ 157 w 534"/>
                  <a:gd name="T49" fmla="*/ 107 h 468"/>
                  <a:gd name="T50" fmla="*/ 165 w 534"/>
                  <a:gd name="T51" fmla="*/ 105 h 468"/>
                  <a:gd name="T52" fmla="*/ 168 w 534"/>
                  <a:gd name="T53" fmla="*/ 111 h 468"/>
                  <a:gd name="T54" fmla="*/ 170 w 534"/>
                  <a:gd name="T55" fmla="*/ 113 h 468"/>
                  <a:gd name="T56" fmla="*/ 186 w 534"/>
                  <a:gd name="T57" fmla="*/ 115 h 468"/>
                  <a:gd name="T58" fmla="*/ 191 w 534"/>
                  <a:gd name="T59" fmla="*/ 117 h 468"/>
                  <a:gd name="T60" fmla="*/ 194 w 534"/>
                  <a:gd name="T61" fmla="*/ 115 h 468"/>
                  <a:gd name="T62" fmla="*/ 221 w 534"/>
                  <a:gd name="T63" fmla="*/ 130 h 468"/>
                  <a:gd name="T64" fmla="*/ 226 w 534"/>
                  <a:gd name="T65" fmla="*/ 130 h 468"/>
                  <a:gd name="T66" fmla="*/ 236 w 534"/>
                  <a:gd name="T67" fmla="*/ 139 h 468"/>
                  <a:gd name="T68" fmla="*/ 218 w 534"/>
                  <a:gd name="T69" fmla="*/ 128 h 468"/>
                  <a:gd name="T70" fmla="*/ 175 w 534"/>
                  <a:gd name="T71" fmla="*/ 113 h 468"/>
                  <a:gd name="T72" fmla="*/ 168 w 534"/>
                  <a:gd name="T73" fmla="*/ 105 h 468"/>
                  <a:gd name="T74" fmla="*/ 152 w 534"/>
                  <a:gd name="T75" fmla="*/ 101 h 468"/>
                  <a:gd name="T76" fmla="*/ 90 w 534"/>
                  <a:gd name="T77" fmla="*/ 10 h 468"/>
                  <a:gd name="T78" fmla="*/ 77 w 534"/>
                  <a:gd name="T79" fmla="*/ 5 h 468"/>
                  <a:gd name="T80" fmla="*/ 21 w 534"/>
                  <a:gd name="T81" fmla="*/ 21 h 468"/>
                  <a:gd name="T82" fmla="*/ 43 w 534"/>
                  <a:gd name="T83" fmla="*/ 38 h 468"/>
                  <a:gd name="T84" fmla="*/ 40 w 534"/>
                  <a:gd name="T85" fmla="*/ 39 h 468"/>
                  <a:gd name="T86" fmla="*/ 37 w 534"/>
                  <a:gd name="T87" fmla="*/ 47 h 468"/>
                  <a:gd name="T88" fmla="*/ 32 w 534"/>
                  <a:gd name="T89" fmla="*/ 39 h 468"/>
                  <a:gd name="T90" fmla="*/ 5 w 534"/>
                  <a:gd name="T91" fmla="*/ 43 h 468"/>
                  <a:gd name="T92" fmla="*/ 11 w 534"/>
                  <a:gd name="T93" fmla="*/ 49 h 468"/>
                  <a:gd name="T94" fmla="*/ 29 w 534"/>
                  <a:gd name="T95" fmla="*/ 58 h 468"/>
                  <a:gd name="T96" fmla="*/ 40 w 534"/>
                  <a:gd name="T97" fmla="*/ 58 h 468"/>
                  <a:gd name="T98" fmla="*/ 37 w 534"/>
                  <a:gd name="T99" fmla="*/ 70 h 4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34"/>
                  <a:gd name="T151" fmla="*/ 0 h 468"/>
                  <a:gd name="T152" fmla="*/ 534 w 534"/>
                  <a:gd name="T153" fmla="*/ 468 h 4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34" h="468">
                    <a:moveTo>
                      <a:pt x="48" y="228"/>
                    </a:moveTo>
                    <a:lnTo>
                      <a:pt x="6" y="264"/>
                    </a:lnTo>
                    <a:lnTo>
                      <a:pt x="18" y="264"/>
                    </a:lnTo>
                    <a:lnTo>
                      <a:pt x="6" y="270"/>
                    </a:lnTo>
                    <a:lnTo>
                      <a:pt x="12" y="282"/>
                    </a:lnTo>
                    <a:lnTo>
                      <a:pt x="30" y="294"/>
                    </a:lnTo>
                    <a:lnTo>
                      <a:pt x="18" y="306"/>
                    </a:lnTo>
                    <a:lnTo>
                      <a:pt x="24" y="324"/>
                    </a:lnTo>
                    <a:lnTo>
                      <a:pt x="36" y="330"/>
                    </a:lnTo>
                    <a:lnTo>
                      <a:pt x="60" y="300"/>
                    </a:lnTo>
                    <a:lnTo>
                      <a:pt x="54" y="348"/>
                    </a:lnTo>
                    <a:lnTo>
                      <a:pt x="42" y="360"/>
                    </a:lnTo>
                    <a:lnTo>
                      <a:pt x="72" y="348"/>
                    </a:lnTo>
                    <a:lnTo>
                      <a:pt x="84" y="378"/>
                    </a:lnTo>
                    <a:lnTo>
                      <a:pt x="96" y="360"/>
                    </a:lnTo>
                    <a:lnTo>
                      <a:pt x="96" y="372"/>
                    </a:lnTo>
                    <a:lnTo>
                      <a:pt x="120" y="360"/>
                    </a:lnTo>
                    <a:lnTo>
                      <a:pt x="96" y="408"/>
                    </a:lnTo>
                    <a:lnTo>
                      <a:pt x="60" y="432"/>
                    </a:lnTo>
                    <a:lnTo>
                      <a:pt x="54" y="450"/>
                    </a:lnTo>
                    <a:lnTo>
                      <a:pt x="30" y="444"/>
                    </a:lnTo>
                    <a:lnTo>
                      <a:pt x="0" y="468"/>
                    </a:lnTo>
                    <a:lnTo>
                      <a:pt x="30" y="450"/>
                    </a:lnTo>
                    <a:lnTo>
                      <a:pt x="60" y="450"/>
                    </a:lnTo>
                    <a:lnTo>
                      <a:pt x="60" y="456"/>
                    </a:lnTo>
                    <a:lnTo>
                      <a:pt x="78" y="444"/>
                    </a:lnTo>
                    <a:lnTo>
                      <a:pt x="72" y="432"/>
                    </a:lnTo>
                    <a:lnTo>
                      <a:pt x="90" y="438"/>
                    </a:lnTo>
                    <a:lnTo>
                      <a:pt x="156" y="390"/>
                    </a:lnTo>
                    <a:lnTo>
                      <a:pt x="168" y="372"/>
                    </a:lnTo>
                    <a:lnTo>
                      <a:pt x="156" y="354"/>
                    </a:lnTo>
                    <a:lnTo>
                      <a:pt x="204" y="306"/>
                    </a:lnTo>
                    <a:lnTo>
                      <a:pt x="216" y="276"/>
                    </a:lnTo>
                    <a:lnTo>
                      <a:pt x="210" y="300"/>
                    </a:lnTo>
                    <a:lnTo>
                      <a:pt x="228" y="294"/>
                    </a:lnTo>
                    <a:lnTo>
                      <a:pt x="216" y="306"/>
                    </a:lnTo>
                    <a:lnTo>
                      <a:pt x="228" y="318"/>
                    </a:lnTo>
                    <a:lnTo>
                      <a:pt x="198" y="318"/>
                    </a:lnTo>
                    <a:lnTo>
                      <a:pt x="192" y="348"/>
                    </a:lnTo>
                    <a:lnTo>
                      <a:pt x="204" y="348"/>
                    </a:lnTo>
                    <a:lnTo>
                      <a:pt x="192" y="366"/>
                    </a:lnTo>
                    <a:lnTo>
                      <a:pt x="210" y="360"/>
                    </a:lnTo>
                    <a:lnTo>
                      <a:pt x="222" y="336"/>
                    </a:lnTo>
                    <a:lnTo>
                      <a:pt x="234" y="342"/>
                    </a:lnTo>
                    <a:lnTo>
                      <a:pt x="246" y="306"/>
                    </a:lnTo>
                    <a:lnTo>
                      <a:pt x="246" y="318"/>
                    </a:lnTo>
                    <a:lnTo>
                      <a:pt x="264" y="306"/>
                    </a:lnTo>
                    <a:lnTo>
                      <a:pt x="258" y="318"/>
                    </a:lnTo>
                    <a:lnTo>
                      <a:pt x="300" y="342"/>
                    </a:lnTo>
                    <a:lnTo>
                      <a:pt x="354" y="342"/>
                    </a:lnTo>
                    <a:lnTo>
                      <a:pt x="360" y="330"/>
                    </a:lnTo>
                    <a:lnTo>
                      <a:pt x="372" y="336"/>
                    </a:lnTo>
                    <a:lnTo>
                      <a:pt x="360" y="348"/>
                    </a:lnTo>
                    <a:lnTo>
                      <a:pt x="378" y="354"/>
                    </a:lnTo>
                    <a:lnTo>
                      <a:pt x="384" y="336"/>
                    </a:lnTo>
                    <a:lnTo>
                      <a:pt x="384" y="360"/>
                    </a:lnTo>
                    <a:lnTo>
                      <a:pt x="408" y="378"/>
                    </a:lnTo>
                    <a:lnTo>
                      <a:pt x="420" y="366"/>
                    </a:lnTo>
                    <a:lnTo>
                      <a:pt x="402" y="354"/>
                    </a:lnTo>
                    <a:lnTo>
                      <a:pt x="432" y="372"/>
                    </a:lnTo>
                    <a:lnTo>
                      <a:pt x="420" y="336"/>
                    </a:lnTo>
                    <a:lnTo>
                      <a:pt x="438" y="366"/>
                    </a:lnTo>
                    <a:lnTo>
                      <a:pt x="462" y="396"/>
                    </a:lnTo>
                    <a:lnTo>
                      <a:pt x="498" y="414"/>
                    </a:lnTo>
                    <a:lnTo>
                      <a:pt x="498" y="438"/>
                    </a:lnTo>
                    <a:lnTo>
                      <a:pt x="510" y="414"/>
                    </a:lnTo>
                    <a:lnTo>
                      <a:pt x="522" y="450"/>
                    </a:lnTo>
                    <a:lnTo>
                      <a:pt x="534" y="444"/>
                    </a:lnTo>
                    <a:lnTo>
                      <a:pt x="528" y="414"/>
                    </a:lnTo>
                    <a:lnTo>
                      <a:pt x="492" y="408"/>
                    </a:lnTo>
                    <a:lnTo>
                      <a:pt x="420" y="330"/>
                    </a:lnTo>
                    <a:lnTo>
                      <a:pt x="396" y="360"/>
                    </a:lnTo>
                    <a:lnTo>
                      <a:pt x="390" y="336"/>
                    </a:lnTo>
                    <a:lnTo>
                      <a:pt x="378" y="336"/>
                    </a:lnTo>
                    <a:lnTo>
                      <a:pt x="366" y="324"/>
                    </a:lnTo>
                    <a:lnTo>
                      <a:pt x="342" y="324"/>
                    </a:lnTo>
                    <a:lnTo>
                      <a:pt x="306" y="48"/>
                    </a:lnTo>
                    <a:lnTo>
                      <a:pt x="204" y="30"/>
                    </a:lnTo>
                    <a:lnTo>
                      <a:pt x="174" y="6"/>
                    </a:lnTo>
                    <a:lnTo>
                      <a:pt x="174" y="18"/>
                    </a:lnTo>
                    <a:lnTo>
                      <a:pt x="162" y="0"/>
                    </a:lnTo>
                    <a:lnTo>
                      <a:pt x="48" y="66"/>
                    </a:lnTo>
                    <a:lnTo>
                      <a:pt x="72" y="114"/>
                    </a:lnTo>
                    <a:lnTo>
                      <a:pt x="96" y="120"/>
                    </a:lnTo>
                    <a:lnTo>
                      <a:pt x="114" y="138"/>
                    </a:lnTo>
                    <a:lnTo>
                      <a:pt x="90" y="126"/>
                    </a:lnTo>
                    <a:lnTo>
                      <a:pt x="96" y="144"/>
                    </a:lnTo>
                    <a:lnTo>
                      <a:pt x="84" y="150"/>
                    </a:lnTo>
                    <a:lnTo>
                      <a:pt x="66" y="144"/>
                    </a:lnTo>
                    <a:lnTo>
                      <a:pt x="72" y="126"/>
                    </a:lnTo>
                    <a:lnTo>
                      <a:pt x="60" y="126"/>
                    </a:lnTo>
                    <a:lnTo>
                      <a:pt x="12" y="138"/>
                    </a:lnTo>
                    <a:lnTo>
                      <a:pt x="36" y="156"/>
                    </a:lnTo>
                    <a:lnTo>
                      <a:pt x="24" y="156"/>
                    </a:lnTo>
                    <a:lnTo>
                      <a:pt x="30" y="174"/>
                    </a:lnTo>
                    <a:lnTo>
                      <a:pt x="66" y="186"/>
                    </a:lnTo>
                    <a:lnTo>
                      <a:pt x="66" y="198"/>
                    </a:lnTo>
                    <a:lnTo>
                      <a:pt x="90" y="186"/>
                    </a:lnTo>
                    <a:lnTo>
                      <a:pt x="84" y="192"/>
                    </a:lnTo>
                    <a:lnTo>
                      <a:pt x="84" y="222"/>
                    </a:lnTo>
                    <a:lnTo>
                      <a:pt x="48" y="228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10" name="Freeform 138"/>
              <p:cNvSpPr>
                <a:spLocks noChangeAspect="1"/>
              </p:cNvSpPr>
              <p:nvPr/>
            </p:nvSpPr>
            <p:spPr bwMode="auto">
              <a:xfrm>
                <a:off x="3328" y="1770"/>
                <a:ext cx="407" cy="318"/>
              </a:xfrm>
              <a:custGeom>
                <a:avLst/>
                <a:gdLst>
                  <a:gd name="T0" fmla="*/ 3 w 534"/>
                  <a:gd name="T1" fmla="*/ 83 h 468"/>
                  <a:gd name="T2" fmla="*/ 3 w 534"/>
                  <a:gd name="T3" fmla="*/ 84 h 468"/>
                  <a:gd name="T4" fmla="*/ 14 w 534"/>
                  <a:gd name="T5" fmla="*/ 92 h 468"/>
                  <a:gd name="T6" fmla="*/ 11 w 534"/>
                  <a:gd name="T7" fmla="*/ 101 h 468"/>
                  <a:gd name="T8" fmla="*/ 27 w 534"/>
                  <a:gd name="T9" fmla="*/ 94 h 468"/>
                  <a:gd name="T10" fmla="*/ 18 w 534"/>
                  <a:gd name="T11" fmla="*/ 113 h 468"/>
                  <a:gd name="T12" fmla="*/ 37 w 534"/>
                  <a:gd name="T13" fmla="*/ 119 h 468"/>
                  <a:gd name="T14" fmla="*/ 43 w 534"/>
                  <a:gd name="T15" fmla="*/ 117 h 468"/>
                  <a:gd name="T16" fmla="*/ 43 w 534"/>
                  <a:gd name="T17" fmla="*/ 128 h 468"/>
                  <a:gd name="T18" fmla="*/ 24 w 534"/>
                  <a:gd name="T19" fmla="*/ 141 h 468"/>
                  <a:gd name="T20" fmla="*/ 0 w 534"/>
                  <a:gd name="T21" fmla="*/ 147 h 468"/>
                  <a:gd name="T22" fmla="*/ 27 w 534"/>
                  <a:gd name="T23" fmla="*/ 141 h 468"/>
                  <a:gd name="T24" fmla="*/ 34 w 534"/>
                  <a:gd name="T25" fmla="*/ 139 h 468"/>
                  <a:gd name="T26" fmla="*/ 40 w 534"/>
                  <a:gd name="T27" fmla="*/ 137 h 468"/>
                  <a:gd name="T28" fmla="*/ 75 w 534"/>
                  <a:gd name="T29" fmla="*/ 117 h 468"/>
                  <a:gd name="T30" fmla="*/ 90 w 534"/>
                  <a:gd name="T31" fmla="*/ 96 h 468"/>
                  <a:gd name="T32" fmla="*/ 93 w 534"/>
                  <a:gd name="T33" fmla="*/ 94 h 468"/>
                  <a:gd name="T34" fmla="*/ 96 w 534"/>
                  <a:gd name="T35" fmla="*/ 96 h 468"/>
                  <a:gd name="T36" fmla="*/ 88 w 534"/>
                  <a:gd name="T37" fmla="*/ 100 h 468"/>
                  <a:gd name="T38" fmla="*/ 90 w 534"/>
                  <a:gd name="T39" fmla="*/ 109 h 468"/>
                  <a:gd name="T40" fmla="*/ 93 w 534"/>
                  <a:gd name="T41" fmla="*/ 113 h 468"/>
                  <a:gd name="T42" fmla="*/ 104 w 534"/>
                  <a:gd name="T43" fmla="*/ 107 h 468"/>
                  <a:gd name="T44" fmla="*/ 109 w 534"/>
                  <a:gd name="T45" fmla="*/ 100 h 468"/>
                  <a:gd name="T46" fmla="*/ 114 w 534"/>
                  <a:gd name="T47" fmla="*/ 100 h 468"/>
                  <a:gd name="T48" fmla="*/ 157 w 534"/>
                  <a:gd name="T49" fmla="*/ 107 h 468"/>
                  <a:gd name="T50" fmla="*/ 165 w 534"/>
                  <a:gd name="T51" fmla="*/ 105 h 468"/>
                  <a:gd name="T52" fmla="*/ 168 w 534"/>
                  <a:gd name="T53" fmla="*/ 111 h 468"/>
                  <a:gd name="T54" fmla="*/ 170 w 534"/>
                  <a:gd name="T55" fmla="*/ 113 h 468"/>
                  <a:gd name="T56" fmla="*/ 186 w 534"/>
                  <a:gd name="T57" fmla="*/ 115 h 468"/>
                  <a:gd name="T58" fmla="*/ 191 w 534"/>
                  <a:gd name="T59" fmla="*/ 117 h 468"/>
                  <a:gd name="T60" fmla="*/ 194 w 534"/>
                  <a:gd name="T61" fmla="*/ 115 h 468"/>
                  <a:gd name="T62" fmla="*/ 221 w 534"/>
                  <a:gd name="T63" fmla="*/ 130 h 468"/>
                  <a:gd name="T64" fmla="*/ 226 w 534"/>
                  <a:gd name="T65" fmla="*/ 130 h 468"/>
                  <a:gd name="T66" fmla="*/ 236 w 534"/>
                  <a:gd name="T67" fmla="*/ 139 h 468"/>
                  <a:gd name="T68" fmla="*/ 218 w 534"/>
                  <a:gd name="T69" fmla="*/ 128 h 468"/>
                  <a:gd name="T70" fmla="*/ 175 w 534"/>
                  <a:gd name="T71" fmla="*/ 113 h 468"/>
                  <a:gd name="T72" fmla="*/ 168 w 534"/>
                  <a:gd name="T73" fmla="*/ 105 h 468"/>
                  <a:gd name="T74" fmla="*/ 152 w 534"/>
                  <a:gd name="T75" fmla="*/ 101 h 468"/>
                  <a:gd name="T76" fmla="*/ 90 w 534"/>
                  <a:gd name="T77" fmla="*/ 10 h 468"/>
                  <a:gd name="T78" fmla="*/ 77 w 534"/>
                  <a:gd name="T79" fmla="*/ 5 h 468"/>
                  <a:gd name="T80" fmla="*/ 21 w 534"/>
                  <a:gd name="T81" fmla="*/ 21 h 468"/>
                  <a:gd name="T82" fmla="*/ 43 w 534"/>
                  <a:gd name="T83" fmla="*/ 38 h 468"/>
                  <a:gd name="T84" fmla="*/ 40 w 534"/>
                  <a:gd name="T85" fmla="*/ 39 h 468"/>
                  <a:gd name="T86" fmla="*/ 37 w 534"/>
                  <a:gd name="T87" fmla="*/ 47 h 468"/>
                  <a:gd name="T88" fmla="*/ 32 w 534"/>
                  <a:gd name="T89" fmla="*/ 39 h 468"/>
                  <a:gd name="T90" fmla="*/ 5 w 534"/>
                  <a:gd name="T91" fmla="*/ 43 h 468"/>
                  <a:gd name="T92" fmla="*/ 11 w 534"/>
                  <a:gd name="T93" fmla="*/ 49 h 468"/>
                  <a:gd name="T94" fmla="*/ 29 w 534"/>
                  <a:gd name="T95" fmla="*/ 58 h 468"/>
                  <a:gd name="T96" fmla="*/ 40 w 534"/>
                  <a:gd name="T97" fmla="*/ 58 h 468"/>
                  <a:gd name="T98" fmla="*/ 37 w 534"/>
                  <a:gd name="T99" fmla="*/ 70 h 468"/>
                  <a:gd name="T100" fmla="*/ 21 w 534"/>
                  <a:gd name="T101" fmla="*/ 73 h 46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34"/>
                  <a:gd name="T154" fmla="*/ 0 h 468"/>
                  <a:gd name="T155" fmla="*/ 534 w 534"/>
                  <a:gd name="T156" fmla="*/ 468 h 46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34" h="468">
                    <a:moveTo>
                      <a:pt x="48" y="228"/>
                    </a:moveTo>
                    <a:lnTo>
                      <a:pt x="6" y="264"/>
                    </a:lnTo>
                    <a:lnTo>
                      <a:pt x="18" y="264"/>
                    </a:lnTo>
                    <a:lnTo>
                      <a:pt x="6" y="270"/>
                    </a:lnTo>
                    <a:lnTo>
                      <a:pt x="12" y="282"/>
                    </a:lnTo>
                    <a:lnTo>
                      <a:pt x="30" y="294"/>
                    </a:lnTo>
                    <a:lnTo>
                      <a:pt x="18" y="306"/>
                    </a:lnTo>
                    <a:lnTo>
                      <a:pt x="24" y="324"/>
                    </a:lnTo>
                    <a:lnTo>
                      <a:pt x="36" y="330"/>
                    </a:lnTo>
                    <a:lnTo>
                      <a:pt x="60" y="300"/>
                    </a:lnTo>
                    <a:lnTo>
                      <a:pt x="54" y="348"/>
                    </a:lnTo>
                    <a:lnTo>
                      <a:pt x="42" y="360"/>
                    </a:lnTo>
                    <a:lnTo>
                      <a:pt x="72" y="348"/>
                    </a:lnTo>
                    <a:lnTo>
                      <a:pt x="84" y="378"/>
                    </a:lnTo>
                    <a:lnTo>
                      <a:pt x="96" y="360"/>
                    </a:lnTo>
                    <a:lnTo>
                      <a:pt x="96" y="372"/>
                    </a:lnTo>
                    <a:lnTo>
                      <a:pt x="120" y="360"/>
                    </a:lnTo>
                    <a:lnTo>
                      <a:pt x="96" y="408"/>
                    </a:lnTo>
                    <a:lnTo>
                      <a:pt x="60" y="432"/>
                    </a:lnTo>
                    <a:lnTo>
                      <a:pt x="54" y="450"/>
                    </a:lnTo>
                    <a:lnTo>
                      <a:pt x="30" y="444"/>
                    </a:lnTo>
                    <a:lnTo>
                      <a:pt x="0" y="468"/>
                    </a:lnTo>
                    <a:lnTo>
                      <a:pt x="30" y="450"/>
                    </a:lnTo>
                    <a:lnTo>
                      <a:pt x="60" y="450"/>
                    </a:lnTo>
                    <a:lnTo>
                      <a:pt x="60" y="456"/>
                    </a:lnTo>
                    <a:lnTo>
                      <a:pt x="78" y="444"/>
                    </a:lnTo>
                    <a:lnTo>
                      <a:pt x="72" y="432"/>
                    </a:lnTo>
                    <a:lnTo>
                      <a:pt x="90" y="438"/>
                    </a:lnTo>
                    <a:lnTo>
                      <a:pt x="156" y="390"/>
                    </a:lnTo>
                    <a:lnTo>
                      <a:pt x="168" y="372"/>
                    </a:lnTo>
                    <a:lnTo>
                      <a:pt x="156" y="354"/>
                    </a:lnTo>
                    <a:lnTo>
                      <a:pt x="204" y="306"/>
                    </a:lnTo>
                    <a:lnTo>
                      <a:pt x="216" y="276"/>
                    </a:lnTo>
                    <a:lnTo>
                      <a:pt x="210" y="300"/>
                    </a:lnTo>
                    <a:lnTo>
                      <a:pt x="228" y="294"/>
                    </a:lnTo>
                    <a:lnTo>
                      <a:pt x="216" y="306"/>
                    </a:lnTo>
                    <a:lnTo>
                      <a:pt x="228" y="318"/>
                    </a:lnTo>
                    <a:lnTo>
                      <a:pt x="198" y="318"/>
                    </a:lnTo>
                    <a:lnTo>
                      <a:pt x="192" y="348"/>
                    </a:lnTo>
                    <a:lnTo>
                      <a:pt x="204" y="348"/>
                    </a:lnTo>
                    <a:lnTo>
                      <a:pt x="192" y="366"/>
                    </a:lnTo>
                    <a:lnTo>
                      <a:pt x="210" y="360"/>
                    </a:lnTo>
                    <a:lnTo>
                      <a:pt x="222" y="336"/>
                    </a:lnTo>
                    <a:lnTo>
                      <a:pt x="234" y="342"/>
                    </a:lnTo>
                    <a:lnTo>
                      <a:pt x="246" y="306"/>
                    </a:lnTo>
                    <a:lnTo>
                      <a:pt x="246" y="318"/>
                    </a:lnTo>
                    <a:lnTo>
                      <a:pt x="264" y="306"/>
                    </a:lnTo>
                    <a:lnTo>
                      <a:pt x="258" y="318"/>
                    </a:lnTo>
                    <a:lnTo>
                      <a:pt x="300" y="342"/>
                    </a:lnTo>
                    <a:lnTo>
                      <a:pt x="354" y="342"/>
                    </a:lnTo>
                    <a:lnTo>
                      <a:pt x="360" y="330"/>
                    </a:lnTo>
                    <a:lnTo>
                      <a:pt x="372" y="336"/>
                    </a:lnTo>
                    <a:lnTo>
                      <a:pt x="360" y="348"/>
                    </a:lnTo>
                    <a:lnTo>
                      <a:pt x="378" y="354"/>
                    </a:lnTo>
                    <a:lnTo>
                      <a:pt x="384" y="336"/>
                    </a:lnTo>
                    <a:lnTo>
                      <a:pt x="384" y="360"/>
                    </a:lnTo>
                    <a:lnTo>
                      <a:pt x="408" y="378"/>
                    </a:lnTo>
                    <a:lnTo>
                      <a:pt x="420" y="366"/>
                    </a:lnTo>
                    <a:lnTo>
                      <a:pt x="402" y="354"/>
                    </a:lnTo>
                    <a:lnTo>
                      <a:pt x="432" y="372"/>
                    </a:lnTo>
                    <a:lnTo>
                      <a:pt x="420" y="336"/>
                    </a:lnTo>
                    <a:lnTo>
                      <a:pt x="438" y="366"/>
                    </a:lnTo>
                    <a:lnTo>
                      <a:pt x="462" y="396"/>
                    </a:lnTo>
                    <a:lnTo>
                      <a:pt x="498" y="414"/>
                    </a:lnTo>
                    <a:lnTo>
                      <a:pt x="498" y="438"/>
                    </a:lnTo>
                    <a:lnTo>
                      <a:pt x="510" y="414"/>
                    </a:lnTo>
                    <a:lnTo>
                      <a:pt x="522" y="450"/>
                    </a:lnTo>
                    <a:lnTo>
                      <a:pt x="534" y="444"/>
                    </a:lnTo>
                    <a:lnTo>
                      <a:pt x="528" y="414"/>
                    </a:lnTo>
                    <a:lnTo>
                      <a:pt x="492" y="408"/>
                    </a:lnTo>
                    <a:lnTo>
                      <a:pt x="420" y="330"/>
                    </a:lnTo>
                    <a:lnTo>
                      <a:pt x="396" y="360"/>
                    </a:lnTo>
                    <a:lnTo>
                      <a:pt x="390" y="336"/>
                    </a:lnTo>
                    <a:lnTo>
                      <a:pt x="378" y="336"/>
                    </a:lnTo>
                    <a:lnTo>
                      <a:pt x="366" y="324"/>
                    </a:lnTo>
                    <a:lnTo>
                      <a:pt x="342" y="324"/>
                    </a:lnTo>
                    <a:lnTo>
                      <a:pt x="306" y="48"/>
                    </a:lnTo>
                    <a:lnTo>
                      <a:pt x="204" y="30"/>
                    </a:lnTo>
                    <a:lnTo>
                      <a:pt x="174" y="6"/>
                    </a:lnTo>
                    <a:lnTo>
                      <a:pt x="174" y="18"/>
                    </a:lnTo>
                    <a:lnTo>
                      <a:pt x="162" y="0"/>
                    </a:lnTo>
                    <a:lnTo>
                      <a:pt x="48" y="66"/>
                    </a:lnTo>
                    <a:lnTo>
                      <a:pt x="72" y="114"/>
                    </a:lnTo>
                    <a:lnTo>
                      <a:pt x="96" y="120"/>
                    </a:lnTo>
                    <a:lnTo>
                      <a:pt x="114" y="138"/>
                    </a:lnTo>
                    <a:lnTo>
                      <a:pt x="90" y="126"/>
                    </a:lnTo>
                    <a:lnTo>
                      <a:pt x="96" y="144"/>
                    </a:lnTo>
                    <a:lnTo>
                      <a:pt x="84" y="150"/>
                    </a:lnTo>
                    <a:lnTo>
                      <a:pt x="66" y="144"/>
                    </a:lnTo>
                    <a:lnTo>
                      <a:pt x="72" y="126"/>
                    </a:lnTo>
                    <a:lnTo>
                      <a:pt x="60" y="126"/>
                    </a:lnTo>
                    <a:lnTo>
                      <a:pt x="12" y="138"/>
                    </a:lnTo>
                    <a:lnTo>
                      <a:pt x="36" y="156"/>
                    </a:lnTo>
                    <a:lnTo>
                      <a:pt x="24" y="156"/>
                    </a:lnTo>
                    <a:lnTo>
                      <a:pt x="30" y="174"/>
                    </a:lnTo>
                    <a:lnTo>
                      <a:pt x="66" y="186"/>
                    </a:lnTo>
                    <a:lnTo>
                      <a:pt x="66" y="198"/>
                    </a:lnTo>
                    <a:lnTo>
                      <a:pt x="90" y="186"/>
                    </a:lnTo>
                    <a:lnTo>
                      <a:pt x="84" y="192"/>
                    </a:lnTo>
                    <a:lnTo>
                      <a:pt x="84" y="222"/>
                    </a:lnTo>
                    <a:lnTo>
                      <a:pt x="48" y="228"/>
                    </a:lnTo>
                    <a:lnTo>
                      <a:pt x="48" y="2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11" name="Freeform 139"/>
              <p:cNvSpPr>
                <a:spLocks noChangeAspect="1"/>
              </p:cNvSpPr>
              <p:nvPr/>
            </p:nvSpPr>
            <p:spPr bwMode="auto">
              <a:xfrm>
                <a:off x="3593" y="1546"/>
                <a:ext cx="266" cy="273"/>
              </a:xfrm>
              <a:custGeom>
                <a:avLst/>
                <a:gdLst>
                  <a:gd name="T0" fmla="*/ 131 w 348"/>
                  <a:gd name="T1" fmla="*/ 126 h 402"/>
                  <a:gd name="T2" fmla="*/ 83 w 348"/>
                  <a:gd name="T3" fmla="*/ 120 h 402"/>
                  <a:gd name="T4" fmla="*/ 0 w 348"/>
                  <a:gd name="T5" fmla="*/ 86 h 402"/>
                  <a:gd name="T6" fmla="*/ 3 w 348"/>
                  <a:gd name="T7" fmla="*/ 83 h 402"/>
                  <a:gd name="T8" fmla="*/ 5 w 348"/>
                  <a:gd name="T9" fmla="*/ 83 h 402"/>
                  <a:gd name="T10" fmla="*/ 11 w 348"/>
                  <a:gd name="T11" fmla="*/ 81 h 402"/>
                  <a:gd name="T12" fmla="*/ 8 w 348"/>
                  <a:gd name="T13" fmla="*/ 71 h 402"/>
                  <a:gd name="T14" fmla="*/ 14 w 348"/>
                  <a:gd name="T15" fmla="*/ 66 h 402"/>
                  <a:gd name="T16" fmla="*/ 16 w 348"/>
                  <a:gd name="T17" fmla="*/ 58 h 402"/>
                  <a:gd name="T18" fmla="*/ 27 w 348"/>
                  <a:gd name="T19" fmla="*/ 54 h 402"/>
                  <a:gd name="T20" fmla="*/ 18 w 348"/>
                  <a:gd name="T21" fmla="*/ 37 h 402"/>
                  <a:gd name="T22" fmla="*/ 18 w 348"/>
                  <a:gd name="T23" fmla="*/ 35 h 402"/>
                  <a:gd name="T24" fmla="*/ 21 w 348"/>
                  <a:gd name="T25" fmla="*/ 17 h 402"/>
                  <a:gd name="T26" fmla="*/ 27 w 348"/>
                  <a:gd name="T27" fmla="*/ 15 h 402"/>
                  <a:gd name="T28" fmla="*/ 35 w 348"/>
                  <a:gd name="T29" fmla="*/ 19 h 402"/>
                  <a:gd name="T30" fmla="*/ 43 w 348"/>
                  <a:gd name="T31" fmla="*/ 0 h 402"/>
                  <a:gd name="T32" fmla="*/ 155 w 348"/>
                  <a:gd name="T33" fmla="*/ 14 h 402"/>
                  <a:gd name="T34" fmla="*/ 137 w 348"/>
                  <a:gd name="T35" fmla="*/ 103 h 402"/>
                  <a:gd name="T36" fmla="*/ 131 w 348"/>
                  <a:gd name="T37" fmla="*/ 126 h 4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8"/>
                  <a:gd name="T58" fmla="*/ 0 h 402"/>
                  <a:gd name="T59" fmla="*/ 348 w 348"/>
                  <a:gd name="T60" fmla="*/ 402 h 4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8" h="402">
                    <a:moveTo>
                      <a:pt x="294" y="402"/>
                    </a:moveTo>
                    <a:lnTo>
                      <a:pt x="186" y="384"/>
                    </a:lnTo>
                    <a:lnTo>
                      <a:pt x="0" y="276"/>
                    </a:lnTo>
                    <a:lnTo>
                      <a:pt x="6" y="264"/>
                    </a:lnTo>
                    <a:lnTo>
                      <a:pt x="12" y="264"/>
                    </a:lnTo>
                    <a:lnTo>
                      <a:pt x="24" y="258"/>
                    </a:lnTo>
                    <a:lnTo>
                      <a:pt x="18" y="228"/>
                    </a:lnTo>
                    <a:lnTo>
                      <a:pt x="30" y="210"/>
                    </a:lnTo>
                    <a:lnTo>
                      <a:pt x="36" y="186"/>
                    </a:lnTo>
                    <a:lnTo>
                      <a:pt x="60" y="174"/>
                    </a:lnTo>
                    <a:lnTo>
                      <a:pt x="42" y="120"/>
                    </a:lnTo>
                    <a:lnTo>
                      <a:pt x="42" y="114"/>
                    </a:lnTo>
                    <a:lnTo>
                      <a:pt x="48" y="54"/>
                    </a:lnTo>
                    <a:lnTo>
                      <a:pt x="60" y="48"/>
                    </a:lnTo>
                    <a:lnTo>
                      <a:pt x="78" y="60"/>
                    </a:lnTo>
                    <a:lnTo>
                      <a:pt x="96" y="0"/>
                    </a:lnTo>
                    <a:lnTo>
                      <a:pt x="348" y="42"/>
                    </a:lnTo>
                    <a:lnTo>
                      <a:pt x="306" y="330"/>
                    </a:lnTo>
                    <a:lnTo>
                      <a:pt x="294" y="402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12" name="Freeform 140"/>
              <p:cNvSpPr>
                <a:spLocks noChangeAspect="1"/>
              </p:cNvSpPr>
              <p:nvPr/>
            </p:nvSpPr>
            <p:spPr bwMode="auto">
              <a:xfrm>
                <a:off x="3593" y="1546"/>
                <a:ext cx="266" cy="277"/>
              </a:xfrm>
              <a:custGeom>
                <a:avLst/>
                <a:gdLst>
                  <a:gd name="T0" fmla="*/ 131 w 348"/>
                  <a:gd name="T1" fmla="*/ 126 h 408"/>
                  <a:gd name="T2" fmla="*/ 83 w 348"/>
                  <a:gd name="T3" fmla="*/ 120 h 408"/>
                  <a:gd name="T4" fmla="*/ 0 w 348"/>
                  <a:gd name="T5" fmla="*/ 86 h 408"/>
                  <a:gd name="T6" fmla="*/ 3 w 348"/>
                  <a:gd name="T7" fmla="*/ 83 h 408"/>
                  <a:gd name="T8" fmla="*/ 5 w 348"/>
                  <a:gd name="T9" fmla="*/ 83 h 408"/>
                  <a:gd name="T10" fmla="*/ 11 w 348"/>
                  <a:gd name="T11" fmla="*/ 81 h 408"/>
                  <a:gd name="T12" fmla="*/ 8 w 348"/>
                  <a:gd name="T13" fmla="*/ 71 h 408"/>
                  <a:gd name="T14" fmla="*/ 14 w 348"/>
                  <a:gd name="T15" fmla="*/ 66 h 408"/>
                  <a:gd name="T16" fmla="*/ 16 w 348"/>
                  <a:gd name="T17" fmla="*/ 58 h 408"/>
                  <a:gd name="T18" fmla="*/ 27 w 348"/>
                  <a:gd name="T19" fmla="*/ 54 h 408"/>
                  <a:gd name="T20" fmla="*/ 18 w 348"/>
                  <a:gd name="T21" fmla="*/ 37 h 408"/>
                  <a:gd name="T22" fmla="*/ 18 w 348"/>
                  <a:gd name="T23" fmla="*/ 35 h 408"/>
                  <a:gd name="T24" fmla="*/ 21 w 348"/>
                  <a:gd name="T25" fmla="*/ 17 h 408"/>
                  <a:gd name="T26" fmla="*/ 27 w 348"/>
                  <a:gd name="T27" fmla="*/ 15 h 408"/>
                  <a:gd name="T28" fmla="*/ 35 w 348"/>
                  <a:gd name="T29" fmla="*/ 19 h 408"/>
                  <a:gd name="T30" fmla="*/ 43 w 348"/>
                  <a:gd name="T31" fmla="*/ 0 h 408"/>
                  <a:gd name="T32" fmla="*/ 155 w 348"/>
                  <a:gd name="T33" fmla="*/ 14 h 408"/>
                  <a:gd name="T34" fmla="*/ 137 w 348"/>
                  <a:gd name="T35" fmla="*/ 103 h 408"/>
                  <a:gd name="T36" fmla="*/ 131 w 348"/>
                  <a:gd name="T37" fmla="*/ 126 h 408"/>
                  <a:gd name="T38" fmla="*/ 131 w 348"/>
                  <a:gd name="T39" fmla="*/ 128 h 40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48"/>
                  <a:gd name="T61" fmla="*/ 0 h 408"/>
                  <a:gd name="T62" fmla="*/ 348 w 348"/>
                  <a:gd name="T63" fmla="*/ 408 h 40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48" h="408">
                    <a:moveTo>
                      <a:pt x="294" y="402"/>
                    </a:moveTo>
                    <a:lnTo>
                      <a:pt x="186" y="384"/>
                    </a:lnTo>
                    <a:lnTo>
                      <a:pt x="0" y="276"/>
                    </a:lnTo>
                    <a:lnTo>
                      <a:pt x="6" y="264"/>
                    </a:lnTo>
                    <a:lnTo>
                      <a:pt x="12" y="264"/>
                    </a:lnTo>
                    <a:lnTo>
                      <a:pt x="24" y="258"/>
                    </a:lnTo>
                    <a:lnTo>
                      <a:pt x="18" y="228"/>
                    </a:lnTo>
                    <a:lnTo>
                      <a:pt x="30" y="210"/>
                    </a:lnTo>
                    <a:lnTo>
                      <a:pt x="36" y="186"/>
                    </a:lnTo>
                    <a:lnTo>
                      <a:pt x="60" y="174"/>
                    </a:lnTo>
                    <a:lnTo>
                      <a:pt x="42" y="120"/>
                    </a:lnTo>
                    <a:lnTo>
                      <a:pt x="42" y="114"/>
                    </a:lnTo>
                    <a:lnTo>
                      <a:pt x="48" y="54"/>
                    </a:lnTo>
                    <a:lnTo>
                      <a:pt x="60" y="48"/>
                    </a:lnTo>
                    <a:lnTo>
                      <a:pt x="78" y="60"/>
                    </a:lnTo>
                    <a:lnTo>
                      <a:pt x="96" y="0"/>
                    </a:lnTo>
                    <a:lnTo>
                      <a:pt x="348" y="42"/>
                    </a:lnTo>
                    <a:lnTo>
                      <a:pt x="306" y="330"/>
                    </a:lnTo>
                    <a:lnTo>
                      <a:pt x="294" y="402"/>
                    </a:lnTo>
                    <a:lnTo>
                      <a:pt x="294" y="40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13" name="Freeform 141"/>
              <p:cNvSpPr>
                <a:spLocks noChangeAspect="1"/>
              </p:cNvSpPr>
              <p:nvPr/>
            </p:nvSpPr>
            <p:spPr bwMode="auto">
              <a:xfrm>
                <a:off x="4417" y="1624"/>
                <a:ext cx="197" cy="154"/>
              </a:xfrm>
              <a:custGeom>
                <a:avLst/>
                <a:gdLst>
                  <a:gd name="T0" fmla="*/ 82 w 258"/>
                  <a:gd name="T1" fmla="*/ 70 h 228"/>
                  <a:gd name="T2" fmla="*/ 14 w 258"/>
                  <a:gd name="T3" fmla="*/ 70 h 228"/>
                  <a:gd name="T4" fmla="*/ 14 w 258"/>
                  <a:gd name="T5" fmla="*/ 59 h 228"/>
                  <a:gd name="T6" fmla="*/ 3 w 258"/>
                  <a:gd name="T7" fmla="*/ 57 h 228"/>
                  <a:gd name="T8" fmla="*/ 5 w 258"/>
                  <a:gd name="T9" fmla="*/ 24 h 228"/>
                  <a:gd name="T10" fmla="*/ 0 w 258"/>
                  <a:gd name="T11" fmla="*/ 2 h 228"/>
                  <a:gd name="T12" fmla="*/ 102 w 258"/>
                  <a:gd name="T13" fmla="*/ 0 h 228"/>
                  <a:gd name="T14" fmla="*/ 105 w 258"/>
                  <a:gd name="T15" fmla="*/ 3 h 228"/>
                  <a:gd name="T16" fmla="*/ 96 w 258"/>
                  <a:gd name="T17" fmla="*/ 9 h 228"/>
                  <a:gd name="T18" fmla="*/ 115 w 258"/>
                  <a:gd name="T19" fmla="*/ 9 h 228"/>
                  <a:gd name="T20" fmla="*/ 107 w 258"/>
                  <a:gd name="T21" fmla="*/ 15 h 228"/>
                  <a:gd name="T22" fmla="*/ 110 w 258"/>
                  <a:gd name="T23" fmla="*/ 19 h 228"/>
                  <a:gd name="T24" fmla="*/ 102 w 258"/>
                  <a:gd name="T25" fmla="*/ 20 h 228"/>
                  <a:gd name="T26" fmla="*/ 107 w 258"/>
                  <a:gd name="T27" fmla="*/ 26 h 228"/>
                  <a:gd name="T28" fmla="*/ 102 w 258"/>
                  <a:gd name="T29" fmla="*/ 30 h 228"/>
                  <a:gd name="T30" fmla="*/ 96 w 258"/>
                  <a:gd name="T31" fmla="*/ 33 h 228"/>
                  <a:gd name="T32" fmla="*/ 96 w 258"/>
                  <a:gd name="T33" fmla="*/ 41 h 228"/>
                  <a:gd name="T34" fmla="*/ 82 w 258"/>
                  <a:gd name="T35" fmla="*/ 50 h 228"/>
                  <a:gd name="T36" fmla="*/ 86 w 258"/>
                  <a:gd name="T37" fmla="*/ 55 h 228"/>
                  <a:gd name="T38" fmla="*/ 80 w 258"/>
                  <a:gd name="T39" fmla="*/ 55 h 228"/>
                  <a:gd name="T40" fmla="*/ 80 w 258"/>
                  <a:gd name="T41" fmla="*/ 61 h 228"/>
                  <a:gd name="T42" fmla="*/ 86 w 258"/>
                  <a:gd name="T43" fmla="*/ 61 h 228"/>
                  <a:gd name="T44" fmla="*/ 82 w 258"/>
                  <a:gd name="T45" fmla="*/ 63 h 228"/>
                  <a:gd name="T46" fmla="*/ 86 w 258"/>
                  <a:gd name="T47" fmla="*/ 65 h 228"/>
                  <a:gd name="T48" fmla="*/ 82 w 258"/>
                  <a:gd name="T49" fmla="*/ 68 h 228"/>
                  <a:gd name="T50" fmla="*/ 82 w 258"/>
                  <a:gd name="T51" fmla="*/ 70 h 2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8"/>
                  <a:gd name="T79" fmla="*/ 0 h 228"/>
                  <a:gd name="T80" fmla="*/ 258 w 258"/>
                  <a:gd name="T81" fmla="*/ 228 h 2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8" h="228">
                    <a:moveTo>
                      <a:pt x="186" y="228"/>
                    </a:moveTo>
                    <a:lnTo>
                      <a:pt x="30" y="228"/>
                    </a:lnTo>
                    <a:lnTo>
                      <a:pt x="30" y="192"/>
                    </a:lnTo>
                    <a:lnTo>
                      <a:pt x="6" y="186"/>
                    </a:lnTo>
                    <a:lnTo>
                      <a:pt x="12" y="78"/>
                    </a:lnTo>
                    <a:lnTo>
                      <a:pt x="0" y="6"/>
                    </a:lnTo>
                    <a:lnTo>
                      <a:pt x="228" y="0"/>
                    </a:lnTo>
                    <a:lnTo>
                      <a:pt x="234" y="12"/>
                    </a:lnTo>
                    <a:lnTo>
                      <a:pt x="216" y="30"/>
                    </a:lnTo>
                    <a:lnTo>
                      <a:pt x="258" y="30"/>
                    </a:lnTo>
                    <a:lnTo>
                      <a:pt x="240" y="48"/>
                    </a:lnTo>
                    <a:lnTo>
                      <a:pt x="246" y="60"/>
                    </a:lnTo>
                    <a:lnTo>
                      <a:pt x="228" y="66"/>
                    </a:lnTo>
                    <a:lnTo>
                      <a:pt x="240" y="84"/>
                    </a:lnTo>
                    <a:lnTo>
                      <a:pt x="228" y="96"/>
                    </a:lnTo>
                    <a:lnTo>
                      <a:pt x="216" y="108"/>
                    </a:lnTo>
                    <a:lnTo>
                      <a:pt x="216" y="132"/>
                    </a:lnTo>
                    <a:lnTo>
                      <a:pt x="186" y="162"/>
                    </a:lnTo>
                    <a:lnTo>
                      <a:pt x="192" y="180"/>
                    </a:lnTo>
                    <a:lnTo>
                      <a:pt x="180" y="180"/>
                    </a:lnTo>
                    <a:lnTo>
                      <a:pt x="180" y="198"/>
                    </a:lnTo>
                    <a:lnTo>
                      <a:pt x="192" y="198"/>
                    </a:lnTo>
                    <a:lnTo>
                      <a:pt x="186" y="204"/>
                    </a:lnTo>
                    <a:lnTo>
                      <a:pt x="192" y="210"/>
                    </a:lnTo>
                    <a:lnTo>
                      <a:pt x="186" y="222"/>
                    </a:lnTo>
                    <a:lnTo>
                      <a:pt x="186" y="228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14" name="Freeform 142"/>
              <p:cNvSpPr>
                <a:spLocks noChangeAspect="1"/>
              </p:cNvSpPr>
              <p:nvPr/>
            </p:nvSpPr>
            <p:spPr bwMode="auto">
              <a:xfrm>
                <a:off x="4417" y="1624"/>
                <a:ext cx="197" cy="158"/>
              </a:xfrm>
              <a:custGeom>
                <a:avLst/>
                <a:gdLst>
                  <a:gd name="T0" fmla="*/ 82 w 258"/>
                  <a:gd name="T1" fmla="*/ 70 h 234"/>
                  <a:gd name="T2" fmla="*/ 14 w 258"/>
                  <a:gd name="T3" fmla="*/ 70 h 234"/>
                  <a:gd name="T4" fmla="*/ 14 w 258"/>
                  <a:gd name="T5" fmla="*/ 59 h 234"/>
                  <a:gd name="T6" fmla="*/ 3 w 258"/>
                  <a:gd name="T7" fmla="*/ 57 h 234"/>
                  <a:gd name="T8" fmla="*/ 5 w 258"/>
                  <a:gd name="T9" fmla="*/ 24 h 234"/>
                  <a:gd name="T10" fmla="*/ 0 w 258"/>
                  <a:gd name="T11" fmla="*/ 2 h 234"/>
                  <a:gd name="T12" fmla="*/ 102 w 258"/>
                  <a:gd name="T13" fmla="*/ 0 h 234"/>
                  <a:gd name="T14" fmla="*/ 105 w 258"/>
                  <a:gd name="T15" fmla="*/ 3 h 234"/>
                  <a:gd name="T16" fmla="*/ 96 w 258"/>
                  <a:gd name="T17" fmla="*/ 9 h 234"/>
                  <a:gd name="T18" fmla="*/ 115 w 258"/>
                  <a:gd name="T19" fmla="*/ 9 h 234"/>
                  <a:gd name="T20" fmla="*/ 107 w 258"/>
                  <a:gd name="T21" fmla="*/ 15 h 234"/>
                  <a:gd name="T22" fmla="*/ 110 w 258"/>
                  <a:gd name="T23" fmla="*/ 19 h 234"/>
                  <a:gd name="T24" fmla="*/ 102 w 258"/>
                  <a:gd name="T25" fmla="*/ 20 h 234"/>
                  <a:gd name="T26" fmla="*/ 107 w 258"/>
                  <a:gd name="T27" fmla="*/ 26 h 234"/>
                  <a:gd name="T28" fmla="*/ 102 w 258"/>
                  <a:gd name="T29" fmla="*/ 30 h 234"/>
                  <a:gd name="T30" fmla="*/ 96 w 258"/>
                  <a:gd name="T31" fmla="*/ 33 h 234"/>
                  <a:gd name="T32" fmla="*/ 96 w 258"/>
                  <a:gd name="T33" fmla="*/ 41 h 234"/>
                  <a:gd name="T34" fmla="*/ 82 w 258"/>
                  <a:gd name="T35" fmla="*/ 50 h 234"/>
                  <a:gd name="T36" fmla="*/ 86 w 258"/>
                  <a:gd name="T37" fmla="*/ 55 h 234"/>
                  <a:gd name="T38" fmla="*/ 80 w 258"/>
                  <a:gd name="T39" fmla="*/ 55 h 234"/>
                  <a:gd name="T40" fmla="*/ 80 w 258"/>
                  <a:gd name="T41" fmla="*/ 61 h 234"/>
                  <a:gd name="T42" fmla="*/ 86 w 258"/>
                  <a:gd name="T43" fmla="*/ 61 h 234"/>
                  <a:gd name="T44" fmla="*/ 82 w 258"/>
                  <a:gd name="T45" fmla="*/ 63 h 234"/>
                  <a:gd name="T46" fmla="*/ 86 w 258"/>
                  <a:gd name="T47" fmla="*/ 65 h 234"/>
                  <a:gd name="T48" fmla="*/ 82 w 258"/>
                  <a:gd name="T49" fmla="*/ 68 h 234"/>
                  <a:gd name="T50" fmla="*/ 82 w 258"/>
                  <a:gd name="T51" fmla="*/ 70 h 234"/>
                  <a:gd name="T52" fmla="*/ 82 w 258"/>
                  <a:gd name="T53" fmla="*/ 72 h 23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58"/>
                  <a:gd name="T82" fmla="*/ 0 h 234"/>
                  <a:gd name="T83" fmla="*/ 258 w 258"/>
                  <a:gd name="T84" fmla="*/ 234 h 23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58" h="234">
                    <a:moveTo>
                      <a:pt x="186" y="228"/>
                    </a:moveTo>
                    <a:lnTo>
                      <a:pt x="30" y="228"/>
                    </a:lnTo>
                    <a:lnTo>
                      <a:pt x="30" y="192"/>
                    </a:lnTo>
                    <a:lnTo>
                      <a:pt x="6" y="186"/>
                    </a:lnTo>
                    <a:lnTo>
                      <a:pt x="12" y="78"/>
                    </a:lnTo>
                    <a:lnTo>
                      <a:pt x="0" y="6"/>
                    </a:lnTo>
                    <a:lnTo>
                      <a:pt x="228" y="0"/>
                    </a:lnTo>
                    <a:lnTo>
                      <a:pt x="234" y="12"/>
                    </a:lnTo>
                    <a:lnTo>
                      <a:pt x="216" y="30"/>
                    </a:lnTo>
                    <a:lnTo>
                      <a:pt x="258" y="30"/>
                    </a:lnTo>
                    <a:lnTo>
                      <a:pt x="240" y="48"/>
                    </a:lnTo>
                    <a:lnTo>
                      <a:pt x="246" y="60"/>
                    </a:lnTo>
                    <a:lnTo>
                      <a:pt x="228" y="66"/>
                    </a:lnTo>
                    <a:lnTo>
                      <a:pt x="240" y="84"/>
                    </a:lnTo>
                    <a:lnTo>
                      <a:pt x="228" y="96"/>
                    </a:lnTo>
                    <a:lnTo>
                      <a:pt x="216" y="108"/>
                    </a:lnTo>
                    <a:lnTo>
                      <a:pt x="216" y="132"/>
                    </a:lnTo>
                    <a:lnTo>
                      <a:pt x="186" y="162"/>
                    </a:lnTo>
                    <a:lnTo>
                      <a:pt x="192" y="180"/>
                    </a:lnTo>
                    <a:lnTo>
                      <a:pt x="180" y="180"/>
                    </a:lnTo>
                    <a:lnTo>
                      <a:pt x="180" y="198"/>
                    </a:lnTo>
                    <a:lnTo>
                      <a:pt x="192" y="198"/>
                    </a:lnTo>
                    <a:lnTo>
                      <a:pt x="186" y="204"/>
                    </a:lnTo>
                    <a:lnTo>
                      <a:pt x="192" y="210"/>
                    </a:lnTo>
                    <a:lnTo>
                      <a:pt x="186" y="222"/>
                    </a:lnTo>
                    <a:lnTo>
                      <a:pt x="186" y="228"/>
                    </a:lnTo>
                    <a:lnTo>
                      <a:pt x="186" y="2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15" name="Freeform 143"/>
              <p:cNvSpPr>
                <a:spLocks noChangeAspect="1"/>
              </p:cNvSpPr>
              <p:nvPr/>
            </p:nvSpPr>
            <p:spPr bwMode="auto">
              <a:xfrm>
                <a:off x="3328" y="1253"/>
                <a:ext cx="311" cy="472"/>
              </a:xfrm>
              <a:custGeom>
                <a:avLst/>
                <a:gdLst>
                  <a:gd name="T0" fmla="*/ 157 w 408"/>
                  <a:gd name="T1" fmla="*/ 217 h 696"/>
                  <a:gd name="T2" fmla="*/ 101 w 408"/>
                  <a:gd name="T3" fmla="*/ 212 h 696"/>
                  <a:gd name="T4" fmla="*/ 98 w 408"/>
                  <a:gd name="T5" fmla="*/ 197 h 696"/>
                  <a:gd name="T6" fmla="*/ 88 w 408"/>
                  <a:gd name="T7" fmla="*/ 184 h 696"/>
                  <a:gd name="T8" fmla="*/ 79 w 408"/>
                  <a:gd name="T9" fmla="*/ 184 h 696"/>
                  <a:gd name="T10" fmla="*/ 79 w 408"/>
                  <a:gd name="T11" fmla="*/ 178 h 696"/>
                  <a:gd name="T12" fmla="*/ 66 w 408"/>
                  <a:gd name="T13" fmla="*/ 174 h 696"/>
                  <a:gd name="T14" fmla="*/ 59 w 408"/>
                  <a:gd name="T15" fmla="*/ 165 h 696"/>
                  <a:gd name="T16" fmla="*/ 40 w 408"/>
                  <a:gd name="T17" fmla="*/ 161 h 696"/>
                  <a:gd name="T18" fmla="*/ 34 w 408"/>
                  <a:gd name="T19" fmla="*/ 159 h 696"/>
                  <a:gd name="T20" fmla="*/ 40 w 408"/>
                  <a:gd name="T21" fmla="*/ 146 h 696"/>
                  <a:gd name="T22" fmla="*/ 34 w 408"/>
                  <a:gd name="T23" fmla="*/ 144 h 696"/>
                  <a:gd name="T24" fmla="*/ 37 w 408"/>
                  <a:gd name="T25" fmla="*/ 140 h 696"/>
                  <a:gd name="T26" fmla="*/ 21 w 408"/>
                  <a:gd name="T27" fmla="*/ 119 h 696"/>
                  <a:gd name="T28" fmla="*/ 21 w 408"/>
                  <a:gd name="T29" fmla="*/ 114 h 696"/>
                  <a:gd name="T30" fmla="*/ 27 w 408"/>
                  <a:gd name="T31" fmla="*/ 109 h 696"/>
                  <a:gd name="T32" fmla="*/ 16 w 408"/>
                  <a:gd name="T33" fmla="*/ 99 h 696"/>
                  <a:gd name="T34" fmla="*/ 18 w 408"/>
                  <a:gd name="T35" fmla="*/ 88 h 696"/>
                  <a:gd name="T36" fmla="*/ 27 w 408"/>
                  <a:gd name="T37" fmla="*/ 98 h 696"/>
                  <a:gd name="T38" fmla="*/ 21 w 408"/>
                  <a:gd name="T39" fmla="*/ 86 h 696"/>
                  <a:gd name="T40" fmla="*/ 29 w 408"/>
                  <a:gd name="T41" fmla="*/ 84 h 696"/>
                  <a:gd name="T42" fmla="*/ 21 w 408"/>
                  <a:gd name="T43" fmla="*/ 81 h 696"/>
                  <a:gd name="T44" fmla="*/ 18 w 408"/>
                  <a:gd name="T45" fmla="*/ 88 h 696"/>
                  <a:gd name="T46" fmla="*/ 14 w 408"/>
                  <a:gd name="T47" fmla="*/ 81 h 696"/>
                  <a:gd name="T48" fmla="*/ 11 w 408"/>
                  <a:gd name="T49" fmla="*/ 82 h 696"/>
                  <a:gd name="T50" fmla="*/ 14 w 408"/>
                  <a:gd name="T51" fmla="*/ 79 h 696"/>
                  <a:gd name="T52" fmla="*/ 3 w 408"/>
                  <a:gd name="T53" fmla="*/ 60 h 696"/>
                  <a:gd name="T54" fmla="*/ 8 w 408"/>
                  <a:gd name="T55" fmla="*/ 43 h 696"/>
                  <a:gd name="T56" fmla="*/ 0 w 408"/>
                  <a:gd name="T57" fmla="*/ 28 h 696"/>
                  <a:gd name="T58" fmla="*/ 11 w 408"/>
                  <a:gd name="T59" fmla="*/ 19 h 696"/>
                  <a:gd name="T60" fmla="*/ 18 w 408"/>
                  <a:gd name="T61" fmla="*/ 0 h 696"/>
                  <a:gd name="T62" fmla="*/ 101 w 408"/>
                  <a:gd name="T63" fmla="*/ 17 h 696"/>
                  <a:gd name="T64" fmla="*/ 79 w 408"/>
                  <a:gd name="T65" fmla="*/ 75 h 696"/>
                  <a:gd name="T66" fmla="*/ 172 w 408"/>
                  <a:gd name="T67" fmla="*/ 172 h 696"/>
                  <a:gd name="T68" fmla="*/ 181 w 408"/>
                  <a:gd name="T69" fmla="*/ 189 h 696"/>
                  <a:gd name="T70" fmla="*/ 170 w 408"/>
                  <a:gd name="T71" fmla="*/ 193 h 696"/>
                  <a:gd name="T72" fmla="*/ 168 w 408"/>
                  <a:gd name="T73" fmla="*/ 200 h 696"/>
                  <a:gd name="T74" fmla="*/ 162 w 408"/>
                  <a:gd name="T75" fmla="*/ 206 h 696"/>
                  <a:gd name="T76" fmla="*/ 165 w 408"/>
                  <a:gd name="T77" fmla="*/ 215 h 696"/>
                  <a:gd name="T78" fmla="*/ 159 w 408"/>
                  <a:gd name="T79" fmla="*/ 217 h 696"/>
                  <a:gd name="T80" fmla="*/ 157 w 408"/>
                  <a:gd name="T81" fmla="*/ 217 h 69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8"/>
                  <a:gd name="T124" fmla="*/ 0 h 696"/>
                  <a:gd name="T125" fmla="*/ 408 w 408"/>
                  <a:gd name="T126" fmla="*/ 696 h 69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8" h="696">
                    <a:moveTo>
                      <a:pt x="354" y="696"/>
                    </a:moveTo>
                    <a:lnTo>
                      <a:pt x="228" y="678"/>
                    </a:lnTo>
                    <a:lnTo>
                      <a:pt x="222" y="630"/>
                    </a:lnTo>
                    <a:lnTo>
                      <a:pt x="198" y="588"/>
                    </a:lnTo>
                    <a:lnTo>
                      <a:pt x="180" y="588"/>
                    </a:lnTo>
                    <a:lnTo>
                      <a:pt x="180" y="570"/>
                    </a:lnTo>
                    <a:lnTo>
                      <a:pt x="150" y="558"/>
                    </a:lnTo>
                    <a:lnTo>
                      <a:pt x="132" y="528"/>
                    </a:lnTo>
                    <a:lnTo>
                      <a:pt x="90" y="516"/>
                    </a:lnTo>
                    <a:lnTo>
                      <a:pt x="78" y="510"/>
                    </a:lnTo>
                    <a:lnTo>
                      <a:pt x="90" y="468"/>
                    </a:lnTo>
                    <a:lnTo>
                      <a:pt x="78" y="462"/>
                    </a:lnTo>
                    <a:lnTo>
                      <a:pt x="84" y="450"/>
                    </a:lnTo>
                    <a:lnTo>
                      <a:pt x="48" y="384"/>
                    </a:lnTo>
                    <a:lnTo>
                      <a:pt x="48" y="366"/>
                    </a:lnTo>
                    <a:lnTo>
                      <a:pt x="60" y="348"/>
                    </a:lnTo>
                    <a:lnTo>
                      <a:pt x="36" y="318"/>
                    </a:lnTo>
                    <a:lnTo>
                      <a:pt x="42" y="282"/>
                    </a:lnTo>
                    <a:lnTo>
                      <a:pt x="60" y="312"/>
                    </a:lnTo>
                    <a:lnTo>
                      <a:pt x="48" y="276"/>
                    </a:lnTo>
                    <a:lnTo>
                      <a:pt x="66" y="270"/>
                    </a:lnTo>
                    <a:lnTo>
                      <a:pt x="48" y="258"/>
                    </a:lnTo>
                    <a:lnTo>
                      <a:pt x="42" y="282"/>
                    </a:lnTo>
                    <a:lnTo>
                      <a:pt x="30" y="258"/>
                    </a:lnTo>
                    <a:lnTo>
                      <a:pt x="24" y="264"/>
                    </a:lnTo>
                    <a:lnTo>
                      <a:pt x="30" y="252"/>
                    </a:lnTo>
                    <a:lnTo>
                      <a:pt x="6" y="192"/>
                    </a:lnTo>
                    <a:lnTo>
                      <a:pt x="18" y="138"/>
                    </a:lnTo>
                    <a:lnTo>
                      <a:pt x="0" y="90"/>
                    </a:lnTo>
                    <a:lnTo>
                      <a:pt x="24" y="60"/>
                    </a:lnTo>
                    <a:lnTo>
                      <a:pt x="42" y="0"/>
                    </a:lnTo>
                    <a:lnTo>
                      <a:pt x="228" y="54"/>
                    </a:lnTo>
                    <a:lnTo>
                      <a:pt x="180" y="240"/>
                    </a:lnTo>
                    <a:lnTo>
                      <a:pt x="390" y="552"/>
                    </a:lnTo>
                    <a:lnTo>
                      <a:pt x="408" y="606"/>
                    </a:lnTo>
                    <a:lnTo>
                      <a:pt x="384" y="618"/>
                    </a:lnTo>
                    <a:lnTo>
                      <a:pt x="378" y="642"/>
                    </a:lnTo>
                    <a:lnTo>
                      <a:pt x="366" y="660"/>
                    </a:lnTo>
                    <a:lnTo>
                      <a:pt x="372" y="690"/>
                    </a:lnTo>
                    <a:lnTo>
                      <a:pt x="360" y="696"/>
                    </a:lnTo>
                    <a:lnTo>
                      <a:pt x="354" y="696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16" name="Freeform 144"/>
              <p:cNvSpPr>
                <a:spLocks noChangeAspect="1"/>
              </p:cNvSpPr>
              <p:nvPr/>
            </p:nvSpPr>
            <p:spPr bwMode="auto">
              <a:xfrm>
                <a:off x="3328" y="1253"/>
                <a:ext cx="311" cy="477"/>
              </a:xfrm>
              <a:custGeom>
                <a:avLst/>
                <a:gdLst>
                  <a:gd name="T0" fmla="*/ 157 w 408"/>
                  <a:gd name="T1" fmla="*/ 218 h 702"/>
                  <a:gd name="T2" fmla="*/ 101 w 408"/>
                  <a:gd name="T3" fmla="*/ 213 h 702"/>
                  <a:gd name="T4" fmla="*/ 98 w 408"/>
                  <a:gd name="T5" fmla="*/ 198 h 702"/>
                  <a:gd name="T6" fmla="*/ 88 w 408"/>
                  <a:gd name="T7" fmla="*/ 185 h 702"/>
                  <a:gd name="T8" fmla="*/ 79 w 408"/>
                  <a:gd name="T9" fmla="*/ 185 h 702"/>
                  <a:gd name="T10" fmla="*/ 79 w 408"/>
                  <a:gd name="T11" fmla="*/ 179 h 702"/>
                  <a:gd name="T12" fmla="*/ 66 w 408"/>
                  <a:gd name="T13" fmla="*/ 175 h 702"/>
                  <a:gd name="T14" fmla="*/ 59 w 408"/>
                  <a:gd name="T15" fmla="*/ 166 h 702"/>
                  <a:gd name="T16" fmla="*/ 40 w 408"/>
                  <a:gd name="T17" fmla="*/ 162 h 702"/>
                  <a:gd name="T18" fmla="*/ 34 w 408"/>
                  <a:gd name="T19" fmla="*/ 160 h 702"/>
                  <a:gd name="T20" fmla="*/ 40 w 408"/>
                  <a:gd name="T21" fmla="*/ 147 h 702"/>
                  <a:gd name="T22" fmla="*/ 34 w 408"/>
                  <a:gd name="T23" fmla="*/ 145 h 702"/>
                  <a:gd name="T24" fmla="*/ 37 w 408"/>
                  <a:gd name="T25" fmla="*/ 141 h 702"/>
                  <a:gd name="T26" fmla="*/ 21 w 408"/>
                  <a:gd name="T27" fmla="*/ 120 h 702"/>
                  <a:gd name="T28" fmla="*/ 21 w 408"/>
                  <a:gd name="T29" fmla="*/ 115 h 702"/>
                  <a:gd name="T30" fmla="*/ 27 w 408"/>
                  <a:gd name="T31" fmla="*/ 109 h 702"/>
                  <a:gd name="T32" fmla="*/ 16 w 408"/>
                  <a:gd name="T33" fmla="*/ 100 h 702"/>
                  <a:gd name="T34" fmla="*/ 18 w 408"/>
                  <a:gd name="T35" fmla="*/ 88 h 702"/>
                  <a:gd name="T36" fmla="*/ 27 w 408"/>
                  <a:gd name="T37" fmla="*/ 98 h 702"/>
                  <a:gd name="T38" fmla="*/ 21 w 408"/>
                  <a:gd name="T39" fmla="*/ 87 h 702"/>
                  <a:gd name="T40" fmla="*/ 29 w 408"/>
                  <a:gd name="T41" fmla="*/ 84 h 702"/>
                  <a:gd name="T42" fmla="*/ 21 w 408"/>
                  <a:gd name="T43" fmla="*/ 81 h 702"/>
                  <a:gd name="T44" fmla="*/ 18 w 408"/>
                  <a:gd name="T45" fmla="*/ 88 h 702"/>
                  <a:gd name="T46" fmla="*/ 14 w 408"/>
                  <a:gd name="T47" fmla="*/ 81 h 702"/>
                  <a:gd name="T48" fmla="*/ 11 w 408"/>
                  <a:gd name="T49" fmla="*/ 83 h 702"/>
                  <a:gd name="T50" fmla="*/ 14 w 408"/>
                  <a:gd name="T51" fmla="*/ 79 h 702"/>
                  <a:gd name="T52" fmla="*/ 3 w 408"/>
                  <a:gd name="T53" fmla="*/ 60 h 702"/>
                  <a:gd name="T54" fmla="*/ 8 w 408"/>
                  <a:gd name="T55" fmla="*/ 43 h 702"/>
                  <a:gd name="T56" fmla="*/ 0 w 408"/>
                  <a:gd name="T57" fmla="*/ 28 h 702"/>
                  <a:gd name="T58" fmla="*/ 11 w 408"/>
                  <a:gd name="T59" fmla="*/ 19 h 702"/>
                  <a:gd name="T60" fmla="*/ 18 w 408"/>
                  <a:gd name="T61" fmla="*/ 0 h 702"/>
                  <a:gd name="T62" fmla="*/ 101 w 408"/>
                  <a:gd name="T63" fmla="*/ 17 h 702"/>
                  <a:gd name="T64" fmla="*/ 79 w 408"/>
                  <a:gd name="T65" fmla="*/ 75 h 702"/>
                  <a:gd name="T66" fmla="*/ 172 w 408"/>
                  <a:gd name="T67" fmla="*/ 173 h 702"/>
                  <a:gd name="T68" fmla="*/ 181 w 408"/>
                  <a:gd name="T69" fmla="*/ 190 h 702"/>
                  <a:gd name="T70" fmla="*/ 170 w 408"/>
                  <a:gd name="T71" fmla="*/ 194 h 702"/>
                  <a:gd name="T72" fmla="*/ 168 w 408"/>
                  <a:gd name="T73" fmla="*/ 201 h 702"/>
                  <a:gd name="T74" fmla="*/ 162 w 408"/>
                  <a:gd name="T75" fmla="*/ 207 h 702"/>
                  <a:gd name="T76" fmla="*/ 165 w 408"/>
                  <a:gd name="T77" fmla="*/ 217 h 702"/>
                  <a:gd name="T78" fmla="*/ 159 w 408"/>
                  <a:gd name="T79" fmla="*/ 218 h 702"/>
                  <a:gd name="T80" fmla="*/ 157 w 408"/>
                  <a:gd name="T81" fmla="*/ 218 h 702"/>
                  <a:gd name="T82" fmla="*/ 157 w 408"/>
                  <a:gd name="T83" fmla="*/ 220 h 70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08"/>
                  <a:gd name="T127" fmla="*/ 0 h 702"/>
                  <a:gd name="T128" fmla="*/ 408 w 408"/>
                  <a:gd name="T129" fmla="*/ 702 h 70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08" h="702">
                    <a:moveTo>
                      <a:pt x="354" y="696"/>
                    </a:moveTo>
                    <a:lnTo>
                      <a:pt x="228" y="678"/>
                    </a:lnTo>
                    <a:lnTo>
                      <a:pt x="222" y="630"/>
                    </a:lnTo>
                    <a:lnTo>
                      <a:pt x="198" y="588"/>
                    </a:lnTo>
                    <a:lnTo>
                      <a:pt x="180" y="588"/>
                    </a:lnTo>
                    <a:lnTo>
                      <a:pt x="180" y="570"/>
                    </a:lnTo>
                    <a:lnTo>
                      <a:pt x="150" y="558"/>
                    </a:lnTo>
                    <a:lnTo>
                      <a:pt x="132" y="528"/>
                    </a:lnTo>
                    <a:lnTo>
                      <a:pt x="90" y="516"/>
                    </a:lnTo>
                    <a:lnTo>
                      <a:pt x="78" y="510"/>
                    </a:lnTo>
                    <a:lnTo>
                      <a:pt x="90" y="468"/>
                    </a:lnTo>
                    <a:lnTo>
                      <a:pt x="78" y="462"/>
                    </a:lnTo>
                    <a:lnTo>
                      <a:pt x="84" y="450"/>
                    </a:lnTo>
                    <a:lnTo>
                      <a:pt x="48" y="384"/>
                    </a:lnTo>
                    <a:lnTo>
                      <a:pt x="48" y="366"/>
                    </a:lnTo>
                    <a:lnTo>
                      <a:pt x="60" y="348"/>
                    </a:lnTo>
                    <a:lnTo>
                      <a:pt x="36" y="318"/>
                    </a:lnTo>
                    <a:lnTo>
                      <a:pt x="42" y="282"/>
                    </a:lnTo>
                    <a:lnTo>
                      <a:pt x="60" y="312"/>
                    </a:lnTo>
                    <a:lnTo>
                      <a:pt x="48" y="276"/>
                    </a:lnTo>
                    <a:lnTo>
                      <a:pt x="66" y="270"/>
                    </a:lnTo>
                    <a:lnTo>
                      <a:pt x="48" y="258"/>
                    </a:lnTo>
                    <a:lnTo>
                      <a:pt x="42" y="282"/>
                    </a:lnTo>
                    <a:lnTo>
                      <a:pt x="30" y="258"/>
                    </a:lnTo>
                    <a:lnTo>
                      <a:pt x="24" y="264"/>
                    </a:lnTo>
                    <a:lnTo>
                      <a:pt x="30" y="252"/>
                    </a:lnTo>
                    <a:lnTo>
                      <a:pt x="6" y="192"/>
                    </a:lnTo>
                    <a:lnTo>
                      <a:pt x="18" y="138"/>
                    </a:lnTo>
                    <a:lnTo>
                      <a:pt x="0" y="90"/>
                    </a:lnTo>
                    <a:lnTo>
                      <a:pt x="24" y="60"/>
                    </a:lnTo>
                    <a:lnTo>
                      <a:pt x="42" y="0"/>
                    </a:lnTo>
                    <a:lnTo>
                      <a:pt x="228" y="54"/>
                    </a:lnTo>
                    <a:lnTo>
                      <a:pt x="180" y="240"/>
                    </a:lnTo>
                    <a:lnTo>
                      <a:pt x="390" y="552"/>
                    </a:lnTo>
                    <a:lnTo>
                      <a:pt x="408" y="606"/>
                    </a:lnTo>
                    <a:lnTo>
                      <a:pt x="384" y="618"/>
                    </a:lnTo>
                    <a:lnTo>
                      <a:pt x="378" y="642"/>
                    </a:lnTo>
                    <a:lnTo>
                      <a:pt x="366" y="660"/>
                    </a:lnTo>
                    <a:lnTo>
                      <a:pt x="372" y="690"/>
                    </a:lnTo>
                    <a:lnTo>
                      <a:pt x="360" y="696"/>
                    </a:lnTo>
                    <a:lnTo>
                      <a:pt x="354" y="696"/>
                    </a:lnTo>
                    <a:lnTo>
                      <a:pt x="354" y="70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17" name="Freeform 145"/>
              <p:cNvSpPr>
                <a:spLocks noChangeAspect="1"/>
              </p:cNvSpPr>
              <p:nvPr/>
            </p:nvSpPr>
            <p:spPr bwMode="auto">
              <a:xfrm>
                <a:off x="3859" y="1404"/>
                <a:ext cx="284" cy="195"/>
              </a:xfrm>
              <a:custGeom>
                <a:avLst/>
                <a:gdLst>
                  <a:gd name="T0" fmla="*/ 163 w 372"/>
                  <a:gd name="T1" fmla="*/ 30 h 288"/>
                  <a:gd name="T2" fmla="*/ 157 w 372"/>
                  <a:gd name="T3" fmla="*/ 89 h 288"/>
                  <a:gd name="T4" fmla="*/ 137 w 372"/>
                  <a:gd name="T5" fmla="*/ 87 h 288"/>
                  <a:gd name="T6" fmla="*/ 0 w 372"/>
                  <a:gd name="T7" fmla="*/ 79 h 288"/>
                  <a:gd name="T8" fmla="*/ 3 w 372"/>
                  <a:gd name="T9" fmla="*/ 65 h 288"/>
                  <a:gd name="T10" fmla="*/ 16 w 372"/>
                  <a:gd name="T11" fmla="*/ 0 h 288"/>
                  <a:gd name="T12" fmla="*/ 123 w 372"/>
                  <a:gd name="T13" fmla="*/ 7 h 288"/>
                  <a:gd name="T14" fmla="*/ 166 w 372"/>
                  <a:gd name="T15" fmla="*/ 9 h 288"/>
                  <a:gd name="T16" fmla="*/ 163 w 372"/>
                  <a:gd name="T17" fmla="*/ 22 h 288"/>
                  <a:gd name="T18" fmla="*/ 163 w 372"/>
                  <a:gd name="T19" fmla="*/ 30 h 2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2"/>
                  <a:gd name="T31" fmla="*/ 0 h 288"/>
                  <a:gd name="T32" fmla="*/ 372 w 372"/>
                  <a:gd name="T33" fmla="*/ 288 h 2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2" h="288">
                    <a:moveTo>
                      <a:pt x="366" y="96"/>
                    </a:moveTo>
                    <a:lnTo>
                      <a:pt x="354" y="288"/>
                    </a:lnTo>
                    <a:lnTo>
                      <a:pt x="306" y="282"/>
                    </a:lnTo>
                    <a:lnTo>
                      <a:pt x="0" y="252"/>
                    </a:lnTo>
                    <a:lnTo>
                      <a:pt x="6" y="210"/>
                    </a:lnTo>
                    <a:lnTo>
                      <a:pt x="36" y="0"/>
                    </a:lnTo>
                    <a:lnTo>
                      <a:pt x="276" y="24"/>
                    </a:lnTo>
                    <a:lnTo>
                      <a:pt x="372" y="30"/>
                    </a:lnTo>
                    <a:lnTo>
                      <a:pt x="366" y="72"/>
                    </a:lnTo>
                    <a:lnTo>
                      <a:pt x="366" y="96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18" name="Freeform 146"/>
              <p:cNvSpPr>
                <a:spLocks noChangeAspect="1"/>
              </p:cNvSpPr>
              <p:nvPr/>
            </p:nvSpPr>
            <p:spPr bwMode="auto">
              <a:xfrm>
                <a:off x="3859" y="1404"/>
                <a:ext cx="284" cy="195"/>
              </a:xfrm>
              <a:custGeom>
                <a:avLst/>
                <a:gdLst>
                  <a:gd name="T0" fmla="*/ 163 w 372"/>
                  <a:gd name="T1" fmla="*/ 30 h 288"/>
                  <a:gd name="T2" fmla="*/ 157 w 372"/>
                  <a:gd name="T3" fmla="*/ 89 h 288"/>
                  <a:gd name="T4" fmla="*/ 137 w 372"/>
                  <a:gd name="T5" fmla="*/ 87 h 288"/>
                  <a:gd name="T6" fmla="*/ 0 w 372"/>
                  <a:gd name="T7" fmla="*/ 79 h 288"/>
                  <a:gd name="T8" fmla="*/ 3 w 372"/>
                  <a:gd name="T9" fmla="*/ 65 h 288"/>
                  <a:gd name="T10" fmla="*/ 16 w 372"/>
                  <a:gd name="T11" fmla="*/ 0 h 288"/>
                  <a:gd name="T12" fmla="*/ 123 w 372"/>
                  <a:gd name="T13" fmla="*/ 7 h 288"/>
                  <a:gd name="T14" fmla="*/ 166 w 372"/>
                  <a:gd name="T15" fmla="*/ 9 h 288"/>
                  <a:gd name="T16" fmla="*/ 163 w 372"/>
                  <a:gd name="T17" fmla="*/ 22 h 288"/>
                  <a:gd name="T18" fmla="*/ 163 w 372"/>
                  <a:gd name="T19" fmla="*/ 30 h 288"/>
                  <a:gd name="T20" fmla="*/ 163 w 372"/>
                  <a:gd name="T21" fmla="*/ 32 h 2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2"/>
                  <a:gd name="T34" fmla="*/ 0 h 288"/>
                  <a:gd name="T35" fmla="*/ 372 w 372"/>
                  <a:gd name="T36" fmla="*/ 288 h 28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2" h="288">
                    <a:moveTo>
                      <a:pt x="366" y="96"/>
                    </a:moveTo>
                    <a:lnTo>
                      <a:pt x="354" y="288"/>
                    </a:lnTo>
                    <a:lnTo>
                      <a:pt x="306" y="282"/>
                    </a:lnTo>
                    <a:lnTo>
                      <a:pt x="0" y="252"/>
                    </a:lnTo>
                    <a:lnTo>
                      <a:pt x="6" y="210"/>
                    </a:lnTo>
                    <a:lnTo>
                      <a:pt x="36" y="0"/>
                    </a:lnTo>
                    <a:lnTo>
                      <a:pt x="276" y="24"/>
                    </a:lnTo>
                    <a:lnTo>
                      <a:pt x="372" y="30"/>
                    </a:lnTo>
                    <a:lnTo>
                      <a:pt x="366" y="72"/>
                    </a:lnTo>
                    <a:lnTo>
                      <a:pt x="366" y="96"/>
                    </a:lnTo>
                    <a:lnTo>
                      <a:pt x="366" y="10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19" name="Freeform 147"/>
              <p:cNvSpPr>
                <a:spLocks noChangeAspect="1"/>
              </p:cNvSpPr>
              <p:nvPr/>
            </p:nvSpPr>
            <p:spPr bwMode="auto">
              <a:xfrm>
                <a:off x="5168" y="1290"/>
                <a:ext cx="68" cy="57"/>
              </a:xfrm>
              <a:custGeom>
                <a:avLst/>
                <a:gdLst>
                  <a:gd name="T0" fmla="*/ 36 w 90"/>
                  <a:gd name="T1" fmla="*/ 0 h 84"/>
                  <a:gd name="T2" fmla="*/ 39 w 90"/>
                  <a:gd name="T3" fmla="*/ 14 h 84"/>
                  <a:gd name="T4" fmla="*/ 18 w 90"/>
                  <a:gd name="T5" fmla="*/ 19 h 84"/>
                  <a:gd name="T6" fmla="*/ 5 w 90"/>
                  <a:gd name="T7" fmla="*/ 26 h 84"/>
                  <a:gd name="T8" fmla="*/ 5 w 90"/>
                  <a:gd name="T9" fmla="*/ 22 h 84"/>
                  <a:gd name="T10" fmla="*/ 0 w 90"/>
                  <a:gd name="T11" fmla="*/ 5 h 84"/>
                  <a:gd name="T12" fmla="*/ 34 w 90"/>
                  <a:gd name="T13" fmla="*/ 0 h 84"/>
                  <a:gd name="T14" fmla="*/ 36 w 90"/>
                  <a:gd name="T15" fmla="*/ 0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0"/>
                  <a:gd name="T25" fmla="*/ 0 h 84"/>
                  <a:gd name="T26" fmla="*/ 90 w 90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0" h="84">
                    <a:moveTo>
                      <a:pt x="84" y="0"/>
                    </a:moveTo>
                    <a:lnTo>
                      <a:pt x="90" y="42"/>
                    </a:lnTo>
                    <a:lnTo>
                      <a:pt x="42" y="60"/>
                    </a:lnTo>
                    <a:lnTo>
                      <a:pt x="12" y="84"/>
                    </a:lnTo>
                    <a:lnTo>
                      <a:pt x="12" y="72"/>
                    </a:lnTo>
                    <a:lnTo>
                      <a:pt x="0" y="18"/>
                    </a:lnTo>
                    <a:lnTo>
                      <a:pt x="78" y="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20" name="Freeform 148"/>
              <p:cNvSpPr>
                <a:spLocks noChangeAspect="1"/>
              </p:cNvSpPr>
              <p:nvPr/>
            </p:nvSpPr>
            <p:spPr bwMode="auto">
              <a:xfrm>
                <a:off x="5168" y="1290"/>
                <a:ext cx="68" cy="57"/>
              </a:xfrm>
              <a:custGeom>
                <a:avLst/>
                <a:gdLst>
                  <a:gd name="T0" fmla="*/ 36 w 90"/>
                  <a:gd name="T1" fmla="*/ 0 h 84"/>
                  <a:gd name="T2" fmla="*/ 39 w 90"/>
                  <a:gd name="T3" fmla="*/ 14 h 84"/>
                  <a:gd name="T4" fmla="*/ 18 w 90"/>
                  <a:gd name="T5" fmla="*/ 19 h 84"/>
                  <a:gd name="T6" fmla="*/ 5 w 90"/>
                  <a:gd name="T7" fmla="*/ 26 h 84"/>
                  <a:gd name="T8" fmla="*/ 5 w 90"/>
                  <a:gd name="T9" fmla="*/ 22 h 84"/>
                  <a:gd name="T10" fmla="*/ 0 w 90"/>
                  <a:gd name="T11" fmla="*/ 5 h 84"/>
                  <a:gd name="T12" fmla="*/ 34 w 90"/>
                  <a:gd name="T13" fmla="*/ 0 h 84"/>
                  <a:gd name="T14" fmla="*/ 36 w 90"/>
                  <a:gd name="T15" fmla="*/ 0 h 84"/>
                  <a:gd name="T16" fmla="*/ 36 w 90"/>
                  <a:gd name="T17" fmla="*/ 2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"/>
                  <a:gd name="T28" fmla="*/ 0 h 84"/>
                  <a:gd name="T29" fmla="*/ 90 w 90"/>
                  <a:gd name="T30" fmla="*/ 84 h 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" h="84">
                    <a:moveTo>
                      <a:pt x="84" y="0"/>
                    </a:moveTo>
                    <a:lnTo>
                      <a:pt x="90" y="42"/>
                    </a:lnTo>
                    <a:lnTo>
                      <a:pt x="42" y="60"/>
                    </a:lnTo>
                    <a:lnTo>
                      <a:pt x="12" y="84"/>
                    </a:lnTo>
                    <a:lnTo>
                      <a:pt x="12" y="72"/>
                    </a:lnTo>
                    <a:lnTo>
                      <a:pt x="0" y="18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84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21" name="Freeform 149"/>
              <p:cNvSpPr>
                <a:spLocks noChangeAspect="1"/>
              </p:cNvSpPr>
              <p:nvPr/>
            </p:nvSpPr>
            <p:spPr bwMode="auto">
              <a:xfrm>
                <a:off x="5113" y="1412"/>
                <a:ext cx="41" cy="57"/>
              </a:xfrm>
              <a:custGeom>
                <a:avLst/>
                <a:gdLst>
                  <a:gd name="T0" fmla="*/ 8 w 54"/>
                  <a:gd name="T1" fmla="*/ 0 h 84"/>
                  <a:gd name="T2" fmla="*/ 5 w 54"/>
                  <a:gd name="T3" fmla="*/ 2 h 84"/>
                  <a:gd name="T4" fmla="*/ 5 w 54"/>
                  <a:gd name="T5" fmla="*/ 7 h 84"/>
                  <a:gd name="T6" fmla="*/ 16 w 54"/>
                  <a:gd name="T7" fmla="*/ 17 h 84"/>
                  <a:gd name="T8" fmla="*/ 21 w 54"/>
                  <a:gd name="T9" fmla="*/ 19 h 84"/>
                  <a:gd name="T10" fmla="*/ 18 w 54"/>
                  <a:gd name="T11" fmla="*/ 22 h 84"/>
                  <a:gd name="T12" fmla="*/ 24 w 54"/>
                  <a:gd name="T13" fmla="*/ 24 h 84"/>
                  <a:gd name="T14" fmla="*/ 11 w 54"/>
                  <a:gd name="T15" fmla="*/ 26 h 84"/>
                  <a:gd name="T16" fmla="*/ 0 w 54"/>
                  <a:gd name="T17" fmla="*/ 2 h 84"/>
                  <a:gd name="T18" fmla="*/ 5 w 54"/>
                  <a:gd name="T19" fmla="*/ 0 h 84"/>
                  <a:gd name="T20" fmla="*/ 8 w 54"/>
                  <a:gd name="T21" fmla="*/ 0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"/>
                  <a:gd name="T34" fmla="*/ 0 h 84"/>
                  <a:gd name="T35" fmla="*/ 54 w 54"/>
                  <a:gd name="T36" fmla="*/ 84 h 8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" h="84">
                    <a:moveTo>
                      <a:pt x="18" y="0"/>
                    </a:moveTo>
                    <a:lnTo>
                      <a:pt x="12" y="6"/>
                    </a:lnTo>
                    <a:lnTo>
                      <a:pt x="12" y="24"/>
                    </a:lnTo>
                    <a:lnTo>
                      <a:pt x="36" y="54"/>
                    </a:lnTo>
                    <a:lnTo>
                      <a:pt x="48" y="60"/>
                    </a:lnTo>
                    <a:lnTo>
                      <a:pt x="42" y="72"/>
                    </a:lnTo>
                    <a:lnTo>
                      <a:pt x="54" y="78"/>
                    </a:lnTo>
                    <a:lnTo>
                      <a:pt x="24" y="84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22" name="Freeform 150"/>
              <p:cNvSpPr>
                <a:spLocks noChangeAspect="1"/>
              </p:cNvSpPr>
              <p:nvPr/>
            </p:nvSpPr>
            <p:spPr bwMode="auto">
              <a:xfrm>
                <a:off x="5113" y="1412"/>
                <a:ext cx="41" cy="57"/>
              </a:xfrm>
              <a:custGeom>
                <a:avLst/>
                <a:gdLst>
                  <a:gd name="T0" fmla="*/ 8 w 54"/>
                  <a:gd name="T1" fmla="*/ 0 h 84"/>
                  <a:gd name="T2" fmla="*/ 5 w 54"/>
                  <a:gd name="T3" fmla="*/ 2 h 84"/>
                  <a:gd name="T4" fmla="*/ 5 w 54"/>
                  <a:gd name="T5" fmla="*/ 7 h 84"/>
                  <a:gd name="T6" fmla="*/ 16 w 54"/>
                  <a:gd name="T7" fmla="*/ 17 h 84"/>
                  <a:gd name="T8" fmla="*/ 21 w 54"/>
                  <a:gd name="T9" fmla="*/ 19 h 84"/>
                  <a:gd name="T10" fmla="*/ 18 w 54"/>
                  <a:gd name="T11" fmla="*/ 22 h 84"/>
                  <a:gd name="T12" fmla="*/ 24 w 54"/>
                  <a:gd name="T13" fmla="*/ 24 h 84"/>
                  <a:gd name="T14" fmla="*/ 11 w 54"/>
                  <a:gd name="T15" fmla="*/ 26 h 84"/>
                  <a:gd name="T16" fmla="*/ 0 w 54"/>
                  <a:gd name="T17" fmla="*/ 2 h 84"/>
                  <a:gd name="T18" fmla="*/ 5 w 54"/>
                  <a:gd name="T19" fmla="*/ 0 h 84"/>
                  <a:gd name="T20" fmla="*/ 8 w 54"/>
                  <a:gd name="T21" fmla="*/ 0 h 84"/>
                  <a:gd name="T22" fmla="*/ 8 w 54"/>
                  <a:gd name="T23" fmla="*/ 2 h 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"/>
                  <a:gd name="T37" fmla="*/ 0 h 84"/>
                  <a:gd name="T38" fmla="*/ 54 w 54"/>
                  <a:gd name="T39" fmla="*/ 84 h 8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" h="84">
                    <a:moveTo>
                      <a:pt x="18" y="0"/>
                    </a:moveTo>
                    <a:lnTo>
                      <a:pt x="12" y="6"/>
                    </a:lnTo>
                    <a:lnTo>
                      <a:pt x="12" y="24"/>
                    </a:lnTo>
                    <a:lnTo>
                      <a:pt x="36" y="54"/>
                    </a:lnTo>
                    <a:lnTo>
                      <a:pt x="48" y="60"/>
                    </a:lnTo>
                    <a:lnTo>
                      <a:pt x="42" y="72"/>
                    </a:lnTo>
                    <a:lnTo>
                      <a:pt x="54" y="78"/>
                    </a:lnTo>
                    <a:lnTo>
                      <a:pt x="24" y="84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23" name="Freeform 151"/>
              <p:cNvSpPr>
                <a:spLocks noChangeAspect="1"/>
              </p:cNvSpPr>
              <p:nvPr/>
            </p:nvSpPr>
            <p:spPr bwMode="auto">
              <a:xfrm>
                <a:off x="5072" y="1461"/>
                <a:ext cx="9" cy="4"/>
              </a:xfrm>
              <a:custGeom>
                <a:avLst/>
                <a:gdLst>
                  <a:gd name="T0" fmla="*/ 3 w 12"/>
                  <a:gd name="T1" fmla="*/ 2 h 6"/>
                  <a:gd name="T2" fmla="*/ 0 w 12"/>
                  <a:gd name="T3" fmla="*/ 0 h 6"/>
                  <a:gd name="T4" fmla="*/ 5 w 12"/>
                  <a:gd name="T5" fmla="*/ 0 h 6"/>
                  <a:gd name="T6" fmla="*/ 3 w 12"/>
                  <a:gd name="T7" fmla="*/ 2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6"/>
                  <a:gd name="T14" fmla="*/ 12 w 12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6">
                    <a:moveTo>
                      <a:pt x="6" y="6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24" name="Freeform 152"/>
              <p:cNvSpPr>
                <a:spLocks noChangeAspect="1"/>
              </p:cNvSpPr>
              <p:nvPr/>
            </p:nvSpPr>
            <p:spPr bwMode="auto">
              <a:xfrm>
                <a:off x="5072" y="1461"/>
                <a:ext cx="9" cy="8"/>
              </a:xfrm>
              <a:custGeom>
                <a:avLst/>
                <a:gdLst>
                  <a:gd name="T0" fmla="*/ 3 w 12"/>
                  <a:gd name="T1" fmla="*/ 2 h 12"/>
                  <a:gd name="T2" fmla="*/ 0 w 12"/>
                  <a:gd name="T3" fmla="*/ 0 h 12"/>
                  <a:gd name="T4" fmla="*/ 5 w 12"/>
                  <a:gd name="T5" fmla="*/ 0 h 12"/>
                  <a:gd name="T6" fmla="*/ 3 w 12"/>
                  <a:gd name="T7" fmla="*/ 2 h 12"/>
                  <a:gd name="T8" fmla="*/ 3 w 12"/>
                  <a:gd name="T9" fmla="*/ 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2"/>
                  <a:gd name="T17" fmla="*/ 12 w 1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2">
                    <a:moveTo>
                      <a:pt x="6" y="6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25" name="Freeform 153"/>
              <p:cNvSpPr>
                <a:spLocks noChangeAspect="1"/>
              </p:cNvSpPr>
              <p:nvPr/>
            </p:nvSpPr>
            <p:spPr bwMode="auto">
              <a:xfrm>
                <a:off x="4715" y="1840"/>
                <a:ext cx="352" cy="236"/>
              </a:xfrm>
              <a:custGeom>
                <a:avLst/>
                <a:gdLst>
                  <a:gd name="T0" fmla="*/ 146 w 462"/>
                  <a:gd name="T1" fmla="*/ 0 h 348"/>
                  <a:gd name="T2" fmla="*/ 201 w 462"/>
                  <a:gd name="T3" fmla="*/ 73 h 348"/>
                  <a:gd name="T4" fmla="*/ 204 w 462"/>
                  <a:gd name="T5" fmla="*/ 92 h 348"/>
                  <a:gd name="T6" fmla="*/ 199 w 462"/>
                  <a:gd name="T7" fmla="*/ 98 h 348"/>
                  <a:gd name="T8" fmla="*/ 199 w 462"/>
                  <a:gd name="T9" fmla="*/ 101 h 348"/>
                  <a:gd name="T10" fmla="*/ 197 w 462"/>
                  <a:gd name="T11" fmla="*/ 105 h 348"/>
                  <a:gd name="T12" fmla="*/ 181 w 462"/>
                  <a:gd name="T13" fmla="*/ 109 h 348"/>
                  <a:gd name="T14" fmla="*/ 178 w 462"/>
                  <a:gd name="T15" fmla="*/ 105 h 348"/>
                  <a:gd name="T16" fmla="*/ 183 w 462"/>
                  <a:gd name="T17" fmla="*/ 106 h 348"/>
                  <a:gd name="T18" fmla="*/ 186 w 462"/>
                  <a:gd name="T19" fmla="*/ 103 h 348"/>
                  <a:gd name="T20" fmla="*/ 178 w 462"/>
                  <a:gd name="T21" fmla="*/ 103 h 348"/>
                  <a:gd name="T22" fmla="*/ 170 w 462"/>
                  <a:gd name="T23" fmla="*/ 96 h 348"/>
                  <a:gd name="T24" fmla="*/ 162 w 462"/>
                  <a:gd name="T25" fmla="*/ 94 h 348"/>
                  <a:gd name="T26" fmla="*/ 157 w 462"/>
                  <a:gd name="T27" fmla="*/ 84 h 348"/>
                  <a:gd name="T28" fmla="*/ 149 w 462"/>
                  <a:gd name="T29" fmla="*/ 81 h 348"/>
                  <a:gd name="T30" fmla="*/ 149 w 462"/>
                  <a:gd name="T31" fmla="*/ 75 h 348"/>
                  <a:gd name="T32" fmla="*/ 143 w 462"/>
                  <a:gd name="T33" fmla="*/ 75 h 348"/>
                  <a:gd name="T34" fmla="*/ 146 w 462"/>
                  <a:gd name="T35" fmla="*/ 79 h 348"/>
                  <a:gd name="T36" fmla="*/ 143 w 462"/>
                  <a:gd name="T37" fmla="*/ 79 h 348"/>
                  <a:gd name="T38" fmla="*/ 133 w 462"/>
                  <a:gd name="T39" fmla="*/ 67 h 348"/>
                  <a:gd name="T40" fmla="*/ 138 w 462"/>
                  <a:gd name="T41" fmla="*/ 58 h 348"/>
                  <a:gd name="T42" fmla="*/ 130 w 462"/>
                  <a:gd name="T43" fmla="*/ 56 h 348"/>
                  <a:gd name="T44" fmla="*/ 133 w 462"/>
                  <a:gd name="T45" fmla="*/ 62 h 348"/>
                  <a:gd name="T46" fmla="*/ 125 w 462"/>
                  <a:gd name="T47" fmla="*/ 58 h 348"/>
                  <a:gd name="T48" fmla="*/ 127 w 462"/>
                  <a:gd name="T49" fmla="*/ 39 h 348"/>
                  <a:gd name="T50" fmla="*/ 98 w 462"/>
                  <a:gd name="T51" fmla="*/ 21 h 348"/>
                  <a:gd name="T52" fmla="*/ 82 w 462"/>
                  <a:gd name="T53" fmla="*/ 19 h 348"/>
                  <a:gd name="T54" fmla="*/ 82 w 462"/>
                  <a:gd name="T55" fmla="*/ 22 h 348"/>
                  <a:gd name="T56" fmla="*/ 56 w 462"/>
                  <a:gd name="T57" fmla="*/ 28 h 348"/>
                  <a:gd name="T58" fmla="*/ 56 w 462"/>
                  <a:gd name="T59" fmla="*/ 26 h 348"/>
                  <a:gd name="T60" fmla="*/ 59 w 462"/>
                  <a:gd name="T61" fmla="*/ 28 h 348"/>
                  <a:gd name="T62" fmla="*/ 59 w 462"/>
                  <a:gd name="T63" fmla="*/ 26 h 348"/>
                  <a:gd name="T64" fmla="*/ 45 w 462"/>
                  <a:gd name="T65" fmla="*/ 17 h 348"/>
                  <a:gd name="T66" fmla="*/ 43 w 462"/>
                  <a:gd name="T67" fmla="*/ 19 h 348"/>
                  <a:gd name="T68" fmla="*/ 45 w 462"/>
                  <a:gd name="T69" fmla="*/ 21 h 348"/>
                  <a:gd name="T70" fmla="*/ 27 w 462"/>
                  <a:gd name="T71" fmla="*/ 17 h 348"/>
                  <a:gd name="T72" fmla="*/ 37 w 462"/>
                  <a:gd name="T73" fmla="*/ 15 h 348"/>
                  <a:gd name="T74" fmla="*/ 34 w 462"/>
                  <a:gd name="T75" fmla="*/ 15 h 348"/>
                  <a:gd name="T76" fmla="*/ 11 w 462"/>
                  <a:gd name="T77" fmla="*/ 19 h 348"/>
                  <a:gd name="T78" fmla="*/ 16 w 462"/>
                  <a:gd name="T79" fmla="*/ 17 h 348"/>
                  <a:gd name="T80" fmla="*/ 11 w 462"/>
                  <a:gd name="T81" fmla="*/ 15 h 348"/>
                  <a:gd name="T82" fmla="*/ 11 w 462"/>
                  <a:gd name="T83" fmla="*/ 17 h 348"/>
                  <a:gd name="T84" fmla="*/ 5 w 462"/>
                  <a:gd name="T85" fmla="*/ 19 h 348"/>
                  <a:gd name="T86" fmla="*/ 5 w 462"/>
                  <a:gd name="T87" fmla="*/ 13 h 348"/>
                  <a:gd name="T88" fmla="*/ 0 w 462"/>
                  <a:gd name="T89" fmla="*/ 9 h 348"/>
                  <a:gd name="T90" fmla="*/ 0 w 462"/>
                  <a:gd name="T91" fmla="*/ 5 h 348"/>
                  <a:gd name="T92" fmla="*/ 61 w 462"/>
                  <a:gd name="T93" fmla="*/ 2 h 348"/>
                  <a:gd name="T94" fmla="*/ 66 w 462"/>
                  <a:gd name="T95" fmla="*/ 7 h 348"/>
                  <a:gd name="T96" fmla="*/ 130 w 462"/>
                  <a:gd name="T97" fmla="*/ 5 h 348"/>
                  <a:gd name="T98" fmla="*/ 133 w 462"/>
                  <a:gd name="T99" fmla="*/ 9 h 348"/>
                  <a:gd name="T100" fmla="*/ 136 w 462"/>
                  <a:gd name="T101" fmla="*/ 7 h 348"/>
                  <a:gd name="T102" fmla="*/ 136 w 462"/>
                  <a:gd name="T103" fmla="*/ 0 h 348"/>
                  <a:gd name="T104" fmla="*/ 146 w 462"/>
                  <a:gd name="T105" fmla="*/ 0 h 34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62"/>
                  <a:gd name="T160" fmla="*/ 0 h 348"/>
                  <a:gd name="T161" fmla="*/ 462 w 462"/>
                  <a:gd name="T162" fmla="*/ 348 h 34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62" h="348">
                    <a:moveTo>
                      <a:pt x="330" y="0"/>
                    </a:moveTo>
                    <a:lnTo>
                      <a:pt x="456" y="234"/>
                    </a:lnTo>
                    <a:lnTo>
                      <a:pt x="462" y="294"/>
                    </a:lnTo>
                    <a:lnTo>
                      <a:pt x="450" y="312"/>
                    </a:lnTo>
                    <a:lnTo>
                      <a:pt x="450" y="324"/>
                    </a:lnTo>
                    <a:lnTo>
                      <a:pt x="444" y="336"/>
                    </a:lnTo>
                    <a:lnTo>
                      <a:pt x="408" y="348"/>
                    </a:lnTo>
                    <a:lnTo>
                      <a:pt x="402" y="336"/>
                    </a:lnTo>
                    <a:lnTo>
                      <a:pt x="414" y="342"/>
                    </a:lnTo>
                    <a:lnTo>
                      <a:pt x="420" y="330"/>
                    </a:lnTo>
                    <a:lnTo>
                      <a:pt x="402" y="330"/>
                    </a:lnTo>
                    <a:lnTo>
                      <a:pt x="384" y="306"/>
                    </a:lnTo>
                    <a:lnTo>
                      <a:pt x="366" y="300"/>
                    </a:lnTo>
                    <a:lnTo>
                      <a:pt x="354" y="270"/>
                    </a:lnTo>
                    <a:lnTo>
                      <a:pt x="336" y="258"/>
                    </a:lnTo>
                    <a:lnTo>
                      <a:pt x="336" y="240"/>
                    </a:lnTo>
                    <a:lnTo>
                      <a:pt x="324" y="240"/>
                    </a:lnTo>
                    <a:lnTo>
                      <a:pt x="330" y="252"/>
                    </a:lnTo>
                    <a:lnTo>
                      <a:pt x="324" y="252"/>
                    </a:lnTo>
                    <a:lnTo>
                      <a:pt x="300" y="216"/>
                    </a:lnTo>
                    <a:lnTo>
                      <a:pt x="312" y="186"/>
                    </a:lnTo>
                    <a:lnTo>
                      <a:pt x="294" y="180"/>
                    </a:lnTo>
                    <a:lnTo>
                      <a:pt x="300" y="198"/>
                    </a:lnTo>
                    <a:lnTo>
                      <a:pt x="282" y="186"/>
                    </a:lnTo>
                    <a:lnTo>
                      <a:pt x="288" y="126"/>
                    </a:lnTo>
                    <a:lnTo>
                      <a:pt x="222" y="66"/>
                    </a:lnTo>
                    <a:lnTo>
                      <a:pt x="186" y="60"/>
                    </a:lnTo>
                    <a:lnTo>
                      <a:pt x="186" y="72"/>
                    </a:lnTo>
                    <a:lnTo>
                      <a:pt x="126" y="90"/>
                    </a:lnTo>
                    <a:lnTo>
                      <a:pt x="126" y="84"/>
                    </a:lnTo>
                    <a:lnTo>
                      <a:pt x="132" y="90"/>
                    </a:lnTo>
                    <a:lnTo>
                      <a:pt x="132" y="84"/>
                    </a:lnTo>
                    <a:lnTo>
                      <a:pt x="102" y="54"/>
                    </a:lnTo>
                    <a:lnTo>
                      <a:pt x="96" y="60"/>
                    </a:lnTo>
                    <a:lnTo>
                      <a:pt x="102" y="66"/>
                    </a:lnTo>
                    <a:lnTo>
                      <a:pt x="60" y="54"/>
                    </a:lnTo>
                    <a:lnTo>
                      <a:pt x="84" y="48"/>
                    </a:lnTo>
                    <a:lnTo>
                      <a:pt x="78" y="48"/>
                    </a:lnTo>
                    <a:lnTo>
                      <a:pt x="24" y="60"/>
                    </a:lnTo>
                    <a:lnTo>
                      <a:pt x="36" y="54"/>
                    </a:lnTo>
                    <a:lnTo>
                      <a:pt x="24" y="48"/>
                    </a:lnTo>
                    <a:lnTo>
                      <a:pt x="24" y="54"/>
                    </a:lnTo>
                    <a:lnTo>
                      <a:pt x="12" y="60"/>
                    </a:lnTo>
                    <a:lnTo>
                      <a:pt x="12" y="42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138" y="6"/>
                    </a:lnTo>
                    <a:lnTo>
                      <a:pt x="150" y="24"/>
                    </a:lnTo>
                    <a:lnTo>
                      <a:pt x="294" y="18"/>
                    </a:lnTo>
                    <a:lnTo>
                      <a:pt x="300" y="30"/>
                    </a:lnTo>
                    <a:lnTo>
                      <a:pt x="306" y="24"/>
                    </a:lnTo>
                    <a:lnTo>
                      <a:pt x="306" y="0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26" name="Freeform 154"/>
              <p:cNvSpPr>
                <a:spLocks noChangeAspect="1"/>
              </p:cNvSpPr>
              <p:nvPr/>
            </p:nvSpPr>
            <p:spPr bwMode="auto">
              <a:xfrm>
                <a:off x="4715" y="1840"/>
                <a:ext cx="352" cy="236"/>
              </a:xfrm>
              <a:custGeom>
                <a:avLst/>
                <a:gdLst>
                  <a:gd name="T0" fmla="*/ 146 w 462"/>
                  <a:gd name="T1" fmla="*/ 0 h 348"/>
                  <a:gd name="T2" fmla="*/ 201 w 462"/>
                  <a:gd name="T3" fmla="*/ 73 h 348"/>
                  <a:gd name="T4" fmla="*/ 204 w 462"/>
                  <a:gd name="T5" fmla="*/ 92 h 348"/>
                  <a:gd name="T6" fmla="*/ 199 w 462"/>
                  <a:gd name="T7" fmla="*/ 98 h 348"/>
                  <a:gd name="T8" fmla="*/ 199 w 462"/>
                  <a:gd name="T9" fmla="*/ 101 h 348"/>
                  <a:gd name="T10" fmla="*/ 197 w 462"/>
                  <a:gd name="T11" fmla="*/ 105 h 348"/>
                  <a:gd name="T12" fmla="*/ 181 w 462"/>
                  <a:gd name="T13" fmla="*/ 109 h 348"/>
                  <a:gd name="T14" fmla="*/ 178 w 462"/>
                  <a:gd name="T15" fmla="*/ 105 h 348"/>
                  <a:gd name="T16" fmla="*/ 183 w 462"/>
                  <a:gd name="T17" fmla="*/ 106 h 348"/>
                  <a:gd name="T18" fmla="*/ 186 w 462"/>
                  <a:gd name="T19" fmla="*/ 103 h 348"/>
                  <a:gd name="T20" fmla="*/ 178 w 462"/>
                  <a:gd name="T21" fmla="*/ 103 h 348"/>
                  <a:gd name="T22" fmla="*/ 170 w 462"/>
                  <a:gd name="T23" fmla="*/ 96 h 348"/>
                  <a:gd name="T24" fmla="*/ 162 w 462"/>
                  <a:gd name="T25" fmla="*/ 94 h 348"/>
                  <a:gd name="T26" fmla="*/ 157 w 462"/>
                  <a:gd name="T27" fmla="*/ 84 h 348"/>
                  <a:gd name="T28" fmla="*/ 149 w 462"/>
                  <a:gd name="T29" fmla="*/ 81 h 348"/>
                  <a:gd name="T30" fmla="*/ 149 w 462"/>
                  <a:gd name="T31" fmla="*/ 75 h 348"/>
                  <a:gd name="T32" fmla="*/ 143 w 462"/>
                  <a:gd name="T33" fmla="*/ 75 h 348"/>
                  <a:gd name="T34" fmla="*/ 146 w 462"/>
                  <a:gd name="T35" fmla="*/ 79 h 348"/>
                  <a:gd name="T36" fmla="*/ 143 w 462"/>
                  <a:gd name="T37" fmla="*/ 79 h 348"/>
                  <a:gd name="T38" fmla="*/ 133 w 462"/>
                  <a:gd name="T39" fmla="*/ 67 h 348"/>
                  <a:gd name="T40" fmla="*/ 138 w 462"/>
                  <a:gd name="T41" fmla="*/ 58 h 348"/>
                  <a:gd name="T42" fmla="*/ 130 w 462"/>
                  <a:gd name="T43" fmla="*/ 56 h 348"/>
                  <a:gd name="T44" fmla="*/ 133 w 462"/>
                  <a:gd name="T45" fmla="*/ 62 h 348"/>
                  <a:gd name="T46" fmla="*/ 125 w 462"/>
                  <a:gd name="T47" fmla="*/ 58 h 348"/>
                  <a:gd name="T48" fmla="*/ 127 w 462"/>
                  <a:gd name="T49" fmla="*/ 39 h 348"/>
                  <a:gd name="T50" fmla="*/ 98 w 462"/>
                  <a:gd name="T51" fmla="*/ 21 h 348"/>
                  <a:gd name="T52" fmla="*/ 82 w 462"/>
                  <a:gd name="T53" fmla="*/ 19 h 348"/>
                  <a:gd name="T54" fmla="*/ 82 w 462"/>
                  <a:gd name="T55" fmla="*/ 22 h 348"/>
                  <a:gd name="T56" fmla="*/ 56 w 462"/>
                  <a:gd name="T57" fmla="*/ 28 h 348"/>
                  <a:gd name="T58" fmla="*/ 56 w 462"/>
                  <a:gd name="T59" fmla="*/ 26 h 348"/>
                  <a:gd name="T60" fmla="*/ 59 w 462"/>
                  <a:gd name="T61" fmla="*/ 28 h 348"/>
                  <a:gd name="T62" fmla="*/ 59 w 462"/>
                  <a:gd name="T63" fmla="*/ 26 h 348"/>
                  <a:gd name="T64" fmla="*/ 45 w 462"/>
                  <a:gd name="T65" fmla="*/ 17 h 348"/>
                  <a:gd name="T66" fmla="*/ 43 w 462"/>
                  <a:gd name="T67" fmla="*/ 19 h 348"/>
                  <a:gd name="T68" fmla="*/ 45 w 462"/>
                  <a:gd name="T69" fmla="*/ 21 h 348"/>
                  <a:gd name="T70" fmla="*/ 27 w 462"/>
                  <a:gd name="T71" fmla="*/ 17 h 348"/>
                  <a:gd name="T72" fmla="*/ 37 w 462"/>
                  <a:gd name="T73" fmla="*/ 15 h 348"/>
                  <a:gd name="T74" fmla="*/ 34 w 462"/>
                  <a:gd name="T75" fmla="*/ 15 h 348"/>
                  <a:gd name="T76" fmla="*/ 11 w 462"/>
                  <a:gd name="T77" fmla="*/ 19 h 348"/>
                  <a:gd name="T78" fmla="*/ 16 w 462"/>
                  <a:gd name="T79" fmla="*/ 17 h 348"/>
                  <a:gd name="T80" fmla="*/ 11 w 462"/>
                  <a:gd name="T81" fmla="*/ 15 h 348"/>
                  <a:gd name="T82" fmla="*/ 11 w 462"/>
                  <a:gd name="T83" fmla="*/ 17 h 348"/>
                  <a:gd name="T84" fmla="*/ 5 w 462"/>
                  <a:gd name="T85" fmla="*/ 19 h 348"/>
                  <a:gd name="T86" fmla="*/ 5 w 462"/>
                  <a:gd name="T87" fmla="*/ 13 h 348"/>
                  <a:gd name="T88" fmla="*/ 0 w 462"/>
                  <a:gd name="T89" fmla="*/ 9 h 348"/>
                  <a:gd name="T90" fmla="*/ 0 w 462"/>
                  <a:gd name="T91" fmla="*/ 5 h 348"/>
                  <a:gd name="T92" fmla="*/ 61 w 462"/>
                  <a:gd name="T93" fmla="*/ 2 h 348"/>
                  <a:gd name="T94" fmla="*/ 66 w 462"/>
                  <a:gd name="T95" fmla="*/ 7 h 348"/>
                  <a:gd name="T96" fmla="*/ 130 w 462"/>
                  <a:gd name="T97" fmla="*/ 5 h 348"/>
                  <a:gd name="T98" fmla="*/ 133 w 462"/>
                  <a:gd name="T99" fmla="*/ 9 h 348"/>
                  <a:gd name="T100" fmla="*/ 136 w 462"/>
                  <a:gd name="T101" fmla="*/ 7 h 348"/>
                  <a:gd name="T102" fmla="*/ 136 w 462"/>
                  <a:gd name="T103" fmla="*/ 0 h 348"/>
                  <a:gd name="T104" fmla="*/ 146 w 462"/>
                  <a:gd name="T105" fmla="*/ 0 h 348"/>
                  <a:gd name="T106" fmla="*/ 146 w 462"/>
                  <a:gd name="T107" fmla="*/ 2 h 3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62"/>
                  <a:gd name="T163" fmla="*/ 0 h 348"/>
                  <a:gd name="T164" fmla="*/ 462 w 462"/>
                  <a:gd name="T165" fmla="*/ 348 h 34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62" h="348">
                    <a:moveTo>
                      <a:pt x="330" y="0"/>
                    </a:moveTo>
                    <a:lnTo>
                      <a:pt x="456" y="234"/>
                    </a:lnTo>
                    <a:lnTo>
                      <a:pt x="462" y="294"/>
                    </a:lnTo>
                    <a:lnTo>
                      <a:pt x="450" y="312"/>
                    </a:lnTo>
                    <a:lnTo>
                      <a:pt x="450" y="324"/>
                    </a:lnTo>
                    <a:lnTo>
                      <a:pt x="444" y="336"/>
                    </a:lnTo>
                    <a:lnTo>
                      <a:pt x="408" y="348"/>
                    </a:lnTo>
                    <a:lnTo>
                      <a:pt x="402" y="336"/>
                    </a:lnTo>
                    <a:lnTo>
                      <a:pt x="414" y="342"/>
                    </a:lnTo>
                    <a:lnTo>
                      <a:pt x="420" y="330"/>
                    </a:lnTo>
                    <a:lnTo>
                      <a:pt x="402" y="330"/>
                    </a:lnTo>
                    <a:lnTo>
                      <a:pt x="384" y="306"/>
                    </a:lnTo>
                    <a:lnTo>
                      <a:pt x="366" y="300"/>
                    </a:lnTo>
                    <a:lnTo>
                      <a:pt x="354" y="270"/>
                    </a:lnTo>
                    <a:lnTo>
                      <a:pt x="336" y="258"/>
                    </a:lnTo>
                    <a:lnTo>
                      <a:pt x="336" y="240"/>
                    </a:lnTo>
                    <a:lnTo>
                      <a:pt x="324" y="240"/>
                    </a:lnTo>
                    <a:lnTo>
                      <a:pt x="330" y="252"/>
                    </a:lnTo>
                    <a:lnTo>
                      <a:pt x="324" y="252"/>
                    </a:lnTo>
                    <a:lnTo>
                      <a:pt x="300" y="216"/>
                    </a:lnTo>
                    <a:lnTo>
                      <a:pt x="312" y="186"/>
                    </a:lnTo>
                    <a:lnTo>
                      <a:pt x="294" y="180"/>
                    </a:lnTo>
                    <a:lnTo>
                      <a:pt x="300" y="198"/>
                    </a:lnTo>
                    <a:lnTo>
                      <a:pt x="282" y="186"/>
                    </a:lnTo>
                    <a:lnTo>
                      <a:pt x="288" y="126"/>
                    </a:lnTo>
                    <a:lnTo>
                      <a:pt x="222" y="66"/>
                    </a:lnTo>
                    <a:lnTo>
                      <a:pt x="186" y="60"/>
                    </a:lnTo>
                    <a:lnTo>
                      <a:pt x="186" y="72"/>
                    </a:lnTo>
                    <a:lnTo>
                      <a:pt x="126" y="90"/>
                    </a:lnTo>
                    <a:lnTo>
                      <a:pt x="126" y="84"/>
                    </a:lnTo>
                    <a:lnTo>
                      <a:pt x="132" y="90"/>
                    </a:lnTo>
                    <a:lnTo>
                      <a:pt x="132" y="84"/>
                    </a:lnTo>
                    <a:lnTo>
                      <a:pt x="102" y="54"/>
                    </a:lnTo>
                    <a:lnTo>
                      <a:pt x="96" y="60"/>
                    </a:lnTo>
                    <a:lnTo>
                      <a:pt x="102" y="66"/>
                    </a:lnTo>
                    <a:lnTo>
                      <a:pt x="60" y="54"/>
                    </a:lnTo>
                    <a:lnTo>
                      <a:pt x="84" y="48"/>
                    </a:lnTo>
                    <a:lnTo>
                      <a:pt x="78" y="48"/>
                    </a:lnTo>
                    <a:lnTo>
                      <a:pt x="24" y="60"/>
                    </a:lnTo>
                    <a:lnTo>
                      <a:pt x="36" y="54"/>
                    </a:lnTo>
                    <a:lnTo>
                      <a:pt x="24" y="48"/>
                    </a:lnTo>
                    <a:lnTo>
                      <a:pt x="24" y="54"/>
                    </a:lnTo>
                    <a:lnTo>
                      <a:pt x="12" y="60"/>
                    </a:lnTo>
                    <a:lnTo>
                      <a:pt x="12" y="42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138" y="6"/>
                    </a:lnTo>
                    <a:lnTo>
                      <a:pt x="150" y="24"/>
                    </a:lnTo>
                    <a:lnTo>
                      <a:pt x="294" y="18"/>
                    </a:lnTo>
                    <a:lnTo>
                      <a:pt x="300" y="30"/>
                    </a:lnTo>
                    <a:lnTo>
                      <a:pt x="306" y="24"/>
                    </a:lnTo>
                    <a:lnTo>
                      <a:pt x="306" y="0"/>
                    </a:lnTo>
                    <a:lnTo>
                      <a:pt x="330" y="0"/>
                    </a:lnTo>
                    <a:lnTo>
                      <a:pt x="33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27" name="Freeform 155"/>
              <p:cNvSpPr>
                <a:spLocks noChangeAspect="1"/>
              </p:cNvSpPr>
              <p:nvPr/>
            </p:nvSpPr>
            <p:spPr bwMode="auto">
              <a:xfrm>
                <a:off x="4774" y="1664"/>
                <a:ext cx="211" cy="196"/>
              </a:xfrm>
              <a:custGeom>
                <a:avLst/>
                <a:gdLst>
                  <a:gd name="T0" fmla="*/ 29 w 276"/>
                  <a:gd name="T1" fmla="*/ 2 h 288"/>
                  <a:gd name="T2" fmla="*/ 59 w 276"/>
                  <a:gd name="T3" fmla="*/ 0 h 288"/>
                  <a:gd name="T4" fmla="*/ 54 w 276"/>
                  <a:gd name="T5" fmla="*/ 5 h 288"/>
                  <a:gd name="T6" fmla="*/ 67 w 276"/>
                  <a:gd name="T7" fmla="*/ 10 h 288"/>
                  <a:gd name="T8" fmla="*/ 75 w 276"/>
                  <a:gd name="T9" fmla="*/ 19 h 288"/>
                  <a:gd name="T10" fmla="*/ 105 w 276"/>
                  <a:gd name="T11" fmla="*/ 36 h 288"/>
                  <a:gd name="T12" fmla="*/ 115 w 276"/>
                  <a:gd name="T13" fmla="*/ 51 h 288"/>
                  <a:gd name="T14" fmla="*/ 123 w 276"/>
                  <a:gd name="T15" fmla="*/ 53 h 288"/>
                  <a:gd name="T16" fmla="*/ 118 w 276"/>
                  <a:gd name="T17" fmla="*/ 61 h 288"/>
                  <a:gd name="T18" fmla="*/ 118 w 276"/>
                  <a:gd name="T19" fmla="*/ 63 h 288"/>
                  <a:gd name="T20" fmla="*/ 113 w 276"/>
                  <a:gd name="T21" fmla="*/ 68 h 288"/>
                  <a:gd name="T22" fmla="*/ 113 w 276"/>
                  <a:gd name="T23" fmla="*/ 71 h 288"/>
                  <a:gd name="T24" fmla="*/ 110 w 276"/>
                  <a:gd name="T25" fmla="*/ 71 h 288"/>
                  <a:gd name="T26" fmla="*/ 115 w 276"/>
                  <a:gd name="T27" fmla="*/ 73 h 288"/>
                  <a:gd name="T28" fmla="*/ 113 w 276"/>
                  <a:gd name="T29" fmla="*/ 82 h 288"/>
                  <a:gd name="T30" fmla="*/ 102 w 276"/>
                  <a:gd name="T31" fmla="*/ 82 h 288"/>
                  <a:gd name="T32" fmla="*/ 102 w 276"/>
                  <a:gd name="T33" fmla="*/ 89 h 288"/>
                  <a:gd name="T34" fmla="*/ 99 w 276"/>
                  <a:gd name="T35" fmla="*/ 91 h 288"/>
                  <a:gd name="T36" fmla="*/ 96 w 276"/>
                  <a:gd name="T37" fmla="*/ 87 h 288"/>
                  <a:gd name="T38" fmla="*/ 32 w 276"/>
                  <a:gd name="T39" fmla="*/ 89 h 288"/>
                  <a:gd name="T40" fmla="*/ 27 w 276"/>
                  <a:gd name="T41" fmla="*/ 83 h 288"/>
                  <a:gd name="T42" fmla="*/ 21 w 276"/>
                  <a:gd name="T43" fmla="*/ 66 h 288"/>
                  <a:gd name="T44" fmla="*/ 27 w 276"/>
                  <a:gd name="T45" fmla="*/ 59 h 288"/>
                  <a:gd name="T46" fmla="*/ 16 w 276"/>
                  <a:gd name="T47" fmla="*/ 47 h 288"/>
                  <a:gd name="T48" fmla="*/ 0 w 276"/>
                  <a:gd name="T49" fmla="*/ 5 h 288"/>
                  <a:gd name="T50" fmla="*/ 29 w 276"/>
                  <a:gd name="T51" fmla="*/ 2 h 28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6"/>
                  <a:gd name="T79" fmla="*/ 0 h 288"/>
                  <a:gd name="T80" fmla="*/ 276 w 276"/>
                  <a:gd name="T81" fmla="*/ 288 h 28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6" h="288">
                    <a:moveTo>
                      <a:pt x="66" y="6"/>
                    </a:moveTo>
                    <a:lnTo>
                      <a:pt x="132" y="0"/>
                    </a:lnTo>
                    <a:lnTo>
                      <a:pt x="120" y="18"/>
                    </a:lnTo>
                    <a:lnTo>
                      <a:pt x="150" y="30"/>
                    </a:lnTo>
                    <a:lnTo>
                      <a:pt x="168" y="60"/>
                    </a:lnTo>
                    <a:lnTo>
                      <a:pt x="234" y="114"/>
                    </a:lnTo>
                    <a:lnTo>
                      <a:pt x="258" y="162"/>
                    </a:lnTo>
                    <a:lnTo>
                      <a:pt x="276" y="168"/>
                    </a:lnTo>
                    <a:lnTo>
                      <a:pt x="264" y="192"/>
                    </a:lnTo>
                    <a:lnTo>
                      <a:pt x="264" y="198"/>
                    </a:lnTo>
                    <a:lnTo>
                      <a:pt x="252" y="216"/>
                    </a:lnTo>
                    <a:lnTo>
                      <a:pt x="252" y="228"/>
                    </a:lnTo>
                    <a:lnTo>
                      <a:pt x="246" y="228"/>
                    </a:lnTo>
                    <a:lnTo>
                      <a:pt x="258" y="234"/>
                    </a:lnTo>
                    <a:lnTo>
                      <a:pt x="252" y="258"/>
                    </a:lnTo>
                    <a:lnTo>
                      <a:pt x="228" y="258"/>
                    </a:lnTo>
                    <a:lnTo>
                      <a:pt x="228" y="282"/>
                    </a:lnTo>
                    <a:lnTo>
                      <a:pt x="222" y="288"/>
                    </a:lnTo>
                    <a:lnTo>
                      <a:pt x="216" y="276"/>
                    </a:lnTo>
                    <a:lnTo>
                      <a:pt x="72" y="282"/>
                    </a:lnTo>
                    <a:lnTo>
                      <a:pt x="60" y="264"/>
                    </a:lnTo>
                    <a:lnTo>
                      <a:pt x="48" y="210"/>
                    </a:lnTo>
                    <a:lnTo>
                      <a:pt x="60" y="186"/>
                    </a:lnTo>
                    <a:lnTo>
                      <a:pt x="36" y="150"/>
                    </a:lnTo>
                    <a:lnTo>
                      <a:pt x="0" y="18"/>
                    </a:lnTo>
                    <a:lnTo>
                      <a:pt x="66" y="6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28" name="Freeform 156"/>
              <p:cNvSpPr>
                <a:spLocks noChangeAspect="1"/>
              </p:cNvSpPr>
              <p:nvPr/>
            </p:nvSpPr>
            <p:spPr bwMode="auto">
              <a:xfrm>
                <a:off x="4774" y="1664"/>
                <a:ext cx="211" cy="196"/>
              </a:xfrm>
              <a:custGeom>
                <a:avLst/>
                <a:gdLst>
                  <a:gd name="T0" fmla="*/ 29 w 276"/>
                  <a:gd name="T1" fmla="*/ 2 h 288"/>
                  <a:gd name="T2" fmla="*/ 59 w 276"/>
                  <a:gd name="T3" fmla="*/ 0 h 288"/>
                  <a:gd name="T4" fmla="*/ 54 w 276"/>
                  <a:gd name="T5" fmla="*/ 5 h 288"/>
                  <a:gd name="T6" fmla="*/ 67 w 276"/>
                  <a:gd name="T7" fmla="*/ 10 h 288"/>
                  <a:gd name="T8" fmla="*/ 75 w 276"/>
                  <a:gd name="T9" fmla="*/ 19 h 288"/>
                  <a:gd name="T10" fmla="*/ 105 w 276"/>
                  <a:gd name="T11" fmla="*/ 36 h 288"/>
                  <a:gd name="T12" fmla="*/ 115 w 276"/>
                  <a:gd name="T13" fmla="*/ 51 h 288"/>
                  <a:gd name="T14" fmla="*/ 123 w 276"/>
                  <a:gd name="T15" fmla="*/ 53 h 288"/>
                  <a:gd name="T16" fmla="*/ 118 w 276"/>
                  <a:gd name="T17" fmla="*/ 61 h 288"/>
                  <a:gd name="T18" fmla="*/ 118 w 276"/>
                  <a:gd name="T19" fmla="*/ 63 h 288"/>
                  <a:gd name="T20" fmla="*/ 113 w 276"/>
                  <a:gd name="T21" fmla="*/ 68 h 288"/>
                  <a:gd name="T22" fmla="*/ 113 w 276"/>
                  <a:gd name="T23" fmla="*/ 71 h 288"/>
                  <a:gd name="T24" fmla="*/ 110 w 276"/>
                  <a:gd name="T25" fmla="*/ 71 h 288"/>
                  <a:gd name="T26" fmla="*/ 115 w 276"/>
                  <a:gd name="T27" fmla="*/ 73 h 288"/>
                  <a:gd name="T28" fmla="*/ 113 w 276"/>
                  <a:gd name="T29" fmla="*/ 82 h 288"/>
                  <a:gd name="T30" fmla="*/ 102 w 276"/>
                  <a:gd name="T31" fmla="*/ 82 h 288"/>
                  <a:gd name="T32" fmla="*/ 102 w 276"/>
                  <a:gd name="T33" fmla="*/ 89 h 288"/>
                  <a:gd name="T34" fmla="*/ 99 w 276"/>
                  <a:gd name="T35" fmla="*/ 91 h 288"/>
                  <a:gd name="T36" fmla="*/ 96 w 276"/>
                  <a:gd name="T37" fmla="*/ 87 h 288"/>
                  <a:gd name="T38" fmla="*/ 32 w 276"/>
                  <a:gd name="T39" fmla="*/ 89 h 288"/>
                  <a:gd name="T40" fmla="*/ 27 w 276"/>
                  <a:gd name="T41" fmla="*/ 83 h 288"/>
                  <a:gd name="T42" fmla="*/ 21 w 276"/>
                  <a:gd name="T43" fmla="*/ 66 h 288"/>
                  <a:gd name="T44" fmla="*/ 27 w 276"/>
                  <a:gd name="T45" fmla="*/ 59 h 288"/>
                  <a:gd name="T46" fmla="*/ 16 w 276"/>
                  <a:gd name="T47" fmla="*/ 47 h 288"/>
                  <a:gd name="T48" fmla="*/ 0 w 276"/>
                  <a:gd name="T49" fmla="*/ 5 h 288"/>
                  <a:gd name="T50" fmla="*/ 29 w 276"/>
                  <a:gd name="T51" fmla="*/ 2 h 288"/>
                  <a:gd name="T52" fmla="*/ 29 w 276"/>
                  <a:gd name="T53" fmla="*/ 3 h 28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76"/>
                  <a:gd name="T82" fmla="*/ 0 h 288"/>
                  <a:gd name="T83" fmla="*/ 276 w 276"/>
                  <a:gd name="T84" fmla="*/ 288 h 28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76" h="288">
                    <a:moveTo>
                      <a:pt x="66" y="6"/>
                    </a:moveTo>
                    <a:lnTo>
                      <a:pt x="132" y="0"/>
                    </a:lnTo>
                    <a:lnTo>
                      <a:pt x="120" y="18"/>
                    </a:lnTo>
                    <a:lnTo>
                      <a:pt x="150" y="30"/>
                    </a:lnTo>
                    <a:lnTo>
                      <a:pt x="168" y="60"/>
                    </a:lnTo>
                    <a:lnTo>
                      <a:pt x="234" y="114"/>
                    </a:lnTo>
                    <a:lnTo>
                      <a:pt x="258" y="162"/>
                    </a:lnTo>
                    <a:lnTo>
                      <a:pt x="276" y="168"/>
                    </a:lnTo>
                    <a:lnTo>
                      <a:pt x="264" y="192"/>
                    </a:lnTo>
                    <a:lnTo>
                      <a:pt x="264" y="198"/>
                    </a:lnTo>
                    <a:lnTo>
                      <a:pt x="252" y="216"/>
                    </a:lnTo>
                    <a:lnTo>
                      <a:pt x="252" y="228"/>
                    </a:lnTo>
                    <a:lnTo>
                      <a:pt x="246" y="228"/>
                    </a:lnTo>
                    <a:lnTo>
                      <a:pt x="258" y="234"/>
                    </a:lnTo>
                    <a:lnTo>
                      <a:pt x="252" y="258"/>
                    </a:lnTo>
                    <a:lnTo>
                      <a:pt x="228" y="258"/>
                    </a:lnTo>
                    <a:lnTo>
                      <a:pt x="228" y="282"/>
                    </a:lnTo>
                    <a:lnTo>
                      <a:pt x="222" y="288"/>
                    </a:lnTo>
                    <a:lnTo>
                      <a:pt x="216" y="276"/>
                    </a:lnTo>
                    <a:lnTo>
                      <a:pt x="72" y="282"/>
                    </a:lnTo>
                    <a:lnTo>
                      <a:pt x="60" y="264"/>
                    </a:lnTo>
                    <a:lnTo>
                      <a:pt x="48" y="210"/>
                    </a:lnTo>
                    <a:lnTo>
                      <a:pt x="60" y="186"/>
                    </a:lnTo>
                    <a:lnTo>
                      <a:pt x="36" y="150"/>
                    </a:lnTo>
                    <a:lnTo>
                      <a:pt x="0" y="18"/>
                    </a:lnTo>
                    <a:lnTo>
                      <a:pt x="66" y="6"/>
                    </a:lnTo>
                    <a:lnTo>
                      <a:pt x="66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29" name="Freeform 157"/>
              <p:cNvSpPr>
                <a:spLocks noChangeAspect="1"/>
              </p:cNvSpPr>
              <p:nvPr/>
            </p:nvSpPr>
            <p:spPr bwMode="auto">
              <a:xfrm>
                <a:off x="3735" y="1929"/>
                <a:ext cx="19" cy="16"/>
              </a:xfrm>
              <a:custGeom>
                <a:avLst/>
                <a:gdLst>
                  <a:gd name="T0" fmla="*/ 3 w 24"/>
                  <a:gd name="T1" fmla="*/ 0 h 24"/>
                  <a:gd name="T2" fmla="*/ 9 w 24"/>
                  <a:gd name="T3" fmla="*/ 0 h 24"/>
                  <a:gd name="T4" fmla="*/ 12 w 24"/>
                  <a:gd name="T5" fmla="*/ 2 h 24"/>
                  <a:gd name="T6" fmla="*/ 9 w 24"/>
                  <a:gd name="T7" fmla="*/ 3 h 24"/>
                  <a:gd name="T8" fmla="*/ 9 w 24"/>
                  <a:gd name="T9" fmla="*/ 5 h 24"/>
                  <a:gd name="T10" fmla="*/ 6 w 24"/>
                  <a:gd name="T11" fmla="*/ 7 h 24"/>
                  <a:gd name="T12" fmla="*/ 3 w 24"/>
                  <a:gd name="T13" fmla="*/ 7 h 24"/>
                  <a:gd name="T14" fmla="*/ 3 w 24"/>
                  <a:gd name="T15" fmla="*/ 5 h 24"/>
                  <a:gd name="T16" fmla="*/ 0 w 24"/>
                  <a:gd name="T17" fmla="*/ 5 h 24"/>
                  <a:gd name="T18" fmla="*/ 0 w 24"/>
                  <a:gd name="T19" fmla="*/ 2 h 24"/>
                  <a:gd name="T20" fmla="*/ 3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24"/>
                  <a:gd name="T35" fmla="*/ 24 w 24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24">
                    <a:moveTo>
                      <a:pt x="6" y="0"/>
                    </a:moveTo>
                    <a:lnTo>
                      <a:pt x="18" y="0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30" name="Freeform 158"/>
              <p:cNvSpPr>
                <a:spLocks noChangeAspect="1"/>
              </p:cNvSpPr>
              <p:nvPr/>
            </p:nvSpPr>
            <p:spPr bwMode="auto">
              <a:xfrm>
                <a:off x="3735" y="1929"/>
                <a:ext cx="19" cy="16"/>
              </a:xfrm>
              <a:custGeom>
                <a:avLst/>
                <a:gdLst>
                  <a:gd name="T0" fmla="*/ 3 w 24"/>
                  <a:gd name="T1" fmla="*/ 0 h 24"/>
                  <a:gd name="T2" fmla="*/ 9 w 24"/>
                  <a:gd name="T3" fmla="*/ 0 h 24"/>
                  <a:gd name="T4" fmla="*/ 12 w 24"/>
                  <a:gd name="T5" fmla="*/ 2 h 24"/>
                  <a:gd name="T6" fmla="*/ 9 w 24"/>
                  <a:gd name="T7" fmla="*/ 3 h 24"/>
                  <a:gd name="T8" fmla="*/ 9 w 24"/>
                  <a:gd name="T9" fmla="*/ 5 h 24"/>
                  <a:gd name="T10" fmla="*/ 6 w 24"/>
                  <a:gd name="T11" fmla="*/ 7 h 24"/>
                  <a:gd name="T12" fmla="*/ 3 w 24"/>
                  <a:gd name="T13" fmla="*/ 7 h 24"/>
                  <a:gd name="T14" fmla="*/ 3 w 24"/>
                  <a:gd name="T15" fmla="*/ 5 h 24"/>
                  <a:gd name="T16" fmla="*/ 0 w 24"/>
                  <a:gd name="T17" fmla="*/ 5 h 24"/>
                  <a:gd name="T18" fmla="*/ 0 w 24"/>
                  <a:gd name="T19" fmla="*/ 2 h 24"/>
                  <a:gd name="T20" fmla="*/ 3 w 24"/>
                  <a:gd name="T21" fmla="*/ 0 h 24"/>
                  <a:gd name="T22" fmla="*/ 3 w 24"/>
                  <a:gd name="T23" fmla="*/ 2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24"/>
                  <a:gd name="T38" fmla="*/ 24 w 24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24">
                    <a:moveTo>
                      <a:pt x="6" y="0"/>
                    </a:moveTo>
                    <a:lnTo>
                      <a:pt x="18" y="0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31" name="Freeform 159"/>
              <p:cNvSpPr>
                <a:spLocks noChangeAspect="1"/>
              </p:cNvSpPr>
              <p:nvPr/>
            </p:nvSpPr>
            <p:spPr bwMode="auto">
              <a:xfrm>
                <a:off x="3795" y="1958"/>
                <a:ext cx="23" cy="16"/>
              </a:xfrm>
              <a:custGeom>
                <a:avLst/>
                <a:gdLst>
                  <a:gd name="T0" fmla="*/ 3 w 30"/>
                  <a:gd name="T1" fmla="*/ 2 h 24"/>
                  <a:gd name="T2" fmla="*/ 3 w 30"/>
                  <a:gd name="T3" fmla="*/ 0 h 24"/>
                  <a:gd name="T4" fmla="*/ 5 w 30"/>
                  <a:gd name="T5" fmla="*/ 0 h 24"/>
                  <a:gd name="T6" fmla="*/ 8 w 30"/>
                  <a:gd name="T7" fmla="*/ 2 h 24"/>
                  <a:gd name="T8" fmla="*/ 11 w 30"/>
                  <a:gd name="T9" fmla="*/ 3 h 24"/>
                  <a:gd name="T10" fmla="*/ 14 w 30"/>
                  <a:gd name="T11" fmla="*/ 5 h 24"/>
                  <a:gd name="T12" fmla="*/ 8 w 30"/>
                  <a:gd name="T13" fmla="*/ 5 h 24"/>
                  <a:gd name="T14" fmla="*/ 5 w 30"/>
                  <a:gd name="T15" fmla="*/ 7 h 24"/>
                  <a:gd name="T16" fmla="*/ 3 w 30"/>
                  <a:gd name="T17" fmla="*/ 5 h 24"/>
                  <a:gd name="T18" fmla="*/ 0 w 30"/>
                  <a:gd name="T19" fmla="*/ 2 h 24"/>
                  <a:gd name="T20" fmla="*/ 3 w 30"/>
                  <a:gd name="T21" fmla="*/ 2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"/>
                  <a:gd name="T34" fmla="*/ 0 h 24"/>
                  <a:gd name="T35" fmla="*/ 30 w 30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" h="24">
                    <a:moveTo>
                      <a:pt x="6" y="6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30" y="18"/>
                    </a:lnTo>
                    <a:lnTo>
                      <a:pt x="18" y="18"/>
                    </a:lnTo>
                    <a:lnTo>
                      <a:pt x="12" y="24"/>
                    </a:lnTo>
                    <a:lnTo>
                      <a:pt x="6" y="18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32" name="Freeform 160"/>
              <p:cNvSpPr>
                <a:spLocks noChangeAspect="1"/>
              </p:cNvSpPr>
              <p:nvPr/>
            </p:nvSpPr>
            <p:spPr bwMode="auto">
              <a:xfrm>
                <a:off x="3795" y="1958"/>
                <a:ext cx="23" cy="16"/>
              </a:xfrm>
              <a:custGeom>
                <a:avLst/>
                <a:gdLst>
                  <a:gd name="T0" fmla="*/ 3 w 30"/>
                  <a:gd name="T1" fmla="*/ 2 h 24"/>
                  <a:gd name="T2" fmla="*/ 3 w 30"/>
                  <a:gd name="T3" fmla="*/ 0 h 24"/>
                  <a:gd name="T4" fmla="*/ 5 w 30"/>
                  <a:gd name="T5" fmla="*/ 0 h 24"/>
                  <a:gd name="T6" fmla="*/ 8 w 30"/>
                  <a:gd name="T7" fmla="*/ 2 h 24"/>
                  <a:gd name="T8" fmla="*/ 11 w 30"/>
                  <a:gd name="T9" fmla="*/ 3 h 24"/>
                  <a:gd name="T10" fmla="*/ 14 w 30"/>
                  <a:gd name="T11" fmla="*/ 5 h 24"/>
                  <a:gd name="T12" fmla="*/ 8 w 30"/>
                  <a:gd name="T13" fmla="*/ 5 h 24"/>
                  <a:gd name="T14" fmla="*/ 5 w 30"/>
                  <a:gd name="T15" fmla="*/ 7 h 24"/>
                  <a:gd name="T16" fmla="*/ 3 w 30"/>
                  <a:gd name="T17" fmla="*/ 5 h 24"/>
                  <a:gd name="T18" fmla="*/ 0 w 30"/>
                  <a:gd name="T19" fmla="*/ 2 h 24"/>
                  <a:gd name="T20" fmla="*/ 3 w 30"/>
                  <a:gd name="T21" fmla="*/ 2 h 24"/>
                  <a:gd name="T22" fmla="*/ 3 w 30"/>
                  <a:gd name="T23" fmla="*/ 3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"/>
                  <a:gd name="T37" fmla="*/ 0 h 24"/>
                  <a:gd name="T38" fmla="*/ 30 w 30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" h="24">
                    <a:moveTo>
                      <a:pt x="6" y="6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30" y="18"/>
                    </a:lnTo>
                    <a:lnTo>
                      <a:pt x="18" y="18"/>
                    </a:lnTo>
                    <a:lnTo>
                      <a:pt x="12" y="24"/>
                    </a:lnTo>
                    <a:lnTo>
                      <a:pt x="6" y="18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33" name="Freeform 161"/>
              <p:cNvSpPr>
                <a:spLocks noChangeAspect="1"/>
              </p:cNvSpPr>
              <p:nvPr/>
            </p:nvSpPr>
            <p:spPr bwMode="auto">
              <a:xfrm>
                <a:off x="3831" y="1978"/>
                <a:ext cx="23" cy="8"/>
              </a:xfrm>
              <a:custGeom>
                <a:avLst/>
                <a:gdLst>
                  <a:gd name="T0" fmla="*/ 0 w 30"/>
                  <a:gd name="T1" fmla="*/ 2 h 12"/>
                  <a:gd name="T2" fmla="*/ 3 w 30"/>
                  <a:gd name="T3" fmla="*/ 0 h 12"/>
                  <a:gd name="T4" fmla="*/ 14 w 30"/>
                  <a:gd name="T5" fmla="*/ 0 h 12"/>
                  <a:gd name="T6" fmla="*/ 14 w 30"/>
                  <a:gd name="T7" fmla="*/ 2 h 12"/>
                  <a:gd name="T8" fmla="*/ 11 w 30"/>
                  <a:gd name="T9" fmla="*/ 3 h 12"/>
                  <a:gd name="T10" fmla="*/ 5 w 30"/>
                  <a:gd name="T11" fmla="*/ 2 h 12"/>
                  <a:gd name="T12" fmla="*/ 3 w 30"/>
                  <a:gd name="T13" fmla="*/ 2 h 12"/>
                  <a:gd name="T14" fmla="*/ 0 w 30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"/>
                  <a:gd name="T25" fmla="*/ 0 h 12"/>
                  <a:gd name="T26" fmla="*/ 30 w 30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" h="12">
                    <a:moveTo>
                      <a:pt x="0" y="6"/>
                    </a:moveTo>
                    <a:lnTo>
                      <a:pt x="6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34" name="Freeform 162"/>
              <p:cNvSpPr>
                <a:spLocks noChangeAspect="1"/>
              </p:cNvSpPr>
              <p:nvPr/>
            </p:nvSpPr>
            <p:spPr bwMode="auto">
              <a:xfrm>
                <a:off x="3831" y="1978"/>
                <a:ext cx="23" cy="8"/>
              </a:xfrm>
              <a:custGeom>
                <a:avLst/>
                <a:gdLst>
                  <a:gd name="T0" fmla="*/ 0 w 30"/>
                  <a:gd name="T1" fmla="*/ 2 h 12"/>
                  <a:gd name="T2" fmla="*/ 3 w 30"/>
                  <a:gd name="T3" fmla="*/ 0 h 12"/>
                  <a:gd name="T4" fmla="*/ 14 w 30"/>
                  <a:gd name="T5" fmla="*/ 0 h 12"/>
                  <a:gd name="T6" fmla="*/ 14 w 30"/>
                  <a:gd name="T7" fmla="*/ 2 h 12"/>
                  <a:gd name="T8" fmla="*/ 11 w 30"/>
                  <a:gd name="T9" fmla="*/ 3 h 12"/>
                  <a:gd name="T10" fmla="*/ 5 w 30"/>
                  <a:gd name="T11" fmla="*/ 2 h 12"/>
                  <a:gd name="T12" fmla="*/ 3 w 30"/>
                  <a:gd name="T13" fmla="*/ 2 h 12"/>
                  <a:gd name="T14" fmla="*/ 0 w 30"/>
                  <a:gd name="T15" fmla="*/ 2 h 12"/>
                  <a:gd name="T16" fmla="*/ 0 w 30"/>
                  <a:gd name="T17" fmla="*/ 3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12"/>
                  <a:gd name="T29" fmla="*/ 30 w 30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12">
                    <a:moveTo>
                      <a:pt x="0" y="6"/>
                    </a:moveTo>
                    <a:lnTo>
                      <a:pt x="6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35" name="Freeform 163"/>
              <p:cNvSpPr>
                <a:spLocks noChangeAspect="1"/>
              </p:cNvSpPr>
              <p:nvPr/>
            </p:nvSpPr>
            <p:spPr bwMode="auto">
              <a:xfrm>
                <a:off x="3859" y="1986"/>
                <a:ext cx="27" cy="21"/>
              </a:xfrm>
              <a:custGeom>
                <a:avLst/>
                <a:gdLst>
                  <a:gd name="T0" fmla="*/ 5 w 36"/>
                  <a:gd name="T1" fmla="*/ 2 h 30"/>
                  <a:gd name="T2" fmla="*/ 10 w 36"/>
                  <a:gd name="T3" fmla="*/ 2 h 30"/>
                  <a:gd name="T4" fmla="*/ 15 w 36"/>
                  <a:gd name="T5" fmla="*/ 6 h 30"/>
                  <a:gd name="T6" fmla="*/ 15 w 36"/>
                  <a:gd name="T7" fmla="*/ 8 h 30"/>
                  <a:gd name="T8" fmla="*/ 10 w 36"/>
                  <a:gd name="T9" fmla="*/ 11 h 30"/>
                  <a:gd name="T10" fmla="*/ 7 w 36"/>
                  <a:gd name="T11" fmla="*/ 11 h 30"/>
                  <a:gd name="T12" fmla="*/ 5 w 36"/>
                  <a:gd name="T13" fmla="*/ 6 h 30"/>
                  <a:gd name="T14" fmla="*/ 2 w 36"/>
                  <a:gd name="T15" fmla="*/ 4 h 30"/>
                  <a:gd name="T16" fmla="*/ 0 w 36"/>
                  <a:gd name="T17" fmla="*/ 2 h 30"/>
                  <a:gd name="T18" fmla="*/ 0 w 36"/>
                  <a:gd name="T19" fmla="*/ 0 h 30"/>
                  <a:gd name="T20" fmla="*/ 2 w 36"/>
                  <a:gd name="T21" fmla="*/ 0 h 30"/>
                  <a:gd name="T22" fmla="*/ 5 w 36"/>
                  <a:gd name="T23" fmla="*/ 2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"/>
                  <a:gd name="T37" fmla="*/ 0 h 30"/>
                  <a:gd name="T38" fmla="*/ 36 w 36"/>
                  <a:gd name="T39" fmla="*/ 30 h 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" h="30">
                    <a:moveTo>
                      <a:pt x="12" y="6"/>
                    </a:moveTo>
                    <a:lnTo>
                      <a:pt x="24" y="6"/>
                    </a:lnTo>
                    <a:lnTo>
                      <a:pt x="36" y="18"/>
                    </a:lnTo>
                    <a:lnTo>
                      <a:pt x="36" y="24"/>
                    </a:lnTo>
                    <a:lnTo>
                      <a:pt x="24" y="30"/>
                    </a:lnTo>
                    <a:lnTo>
                      <a:pt x="18" y="30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36" name="Freeform 164"/>
              <p:cNvSpPr>
                <a:spLocks noChangeAspect="1"/>
              </p:cNvSpPr>
              <p:nvPr/>
            </p:nvSpPr>
            <p:spPr bwMode="auto">
              <a:xfrm>
                <a:off x="3859" y="1986"/>
                <a:ext cx="27" cy="21"/>
              </a:xfrm>
              <a:custGeom>
                <a:avLst/>
                <a:gdLst>
                  <a:gd name="T0" fmla="*/ 5 w 36"/>
                  <a:gd name="T1" fmla="*/ 2 h 30"/>
                  <a:gd name="T2" fmla="*/ 10 w 36"/>
                  <a:gd name="T3" fmla="*/ 2 h 30"/>
                  <a:gd name="T4" fmla="*/ 15 w 36"/>
                  <a:gd name="T5" fmla="*/ 6 h 30"/>
                  <a:gd name="T6" fmla="*/ 15 w 36"/>
                  <a:gd name="T7" fmla="*/ 8 h 30"/>
                  <a:gd name="T8" fmla="*/ 10 w 36"/>
                  <a:gd name="T9" fmla="*/ 11 h 30"/>
                  <a:gd name="T10" fmla="*/ 7 w 36"/>
                  <a:gd name="T11" fmla="*/ 11 h 30"/>
                  <a:gd name="T12" fmla="*/ 5 w 36"/>
                  <a:gd name="T13" fmla="*/ 6 h 30"/>
                  <a:gd name="T14" fmla="*/ 2 w 36"/>
                  <a:gd name="T15" fmla="*/ 4 h 30"/>
                  <a:gd name="T16" fmla="*/ 0 w 36"/>
                  <a:gd name="T17" fmla="*/ 2 h 30"/>
                  <a:gd name="T18" fmla="*/ 0 w 36"/>
                  <a:gd name="T19" fmla="*/ 0 h 30"/>
                  <a:gd name="T20" fmla="*/ 2 w 36"/>
                  <a:gd name="T21" fmla="*/ 0 h 30"/>
                  <a:gd name="T22" fmla="*/ 5 w 36"/>
                  <a:gd name="T23" fmla="*/ 2 h 30"/>
                  <a:gd name="T24" fmla="*/ 5 w 36"/>
                  <a:gd name="T25" fmla="*/ 4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30"/>
                  <a:gd name="T41" fmla="*/ 36 w 36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30">
                    <a:moveTo>
                      <a:pt x="12" y="6"/>
                    </a:moveTo>
                    <a:lnTo>
                      <a:pt x="24" y="6"/>
                    </a:lnTo>
                    <a:lnTo>
                      <a:pt x="36" y="18"/>
                    </a:lnTo>
                    <a:lnTo>
                      <a:pt x="36" y="24"/>
                    </a:lnTo>
                    <a:lnTo>
                      <a:pt x="24" y="30"/>
                    </a:lnTo>
                    <a:lnTo>
                      <a:pt x="18" y="30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2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37" name="Freeform 165"/>
              <p:cNvSpPr>
                <a:spLocks noChangeAspect="1"/>
              </p:cNvSpPr>
              <p:nvPr/>
            </p:nvSpPr>
            <p:spPr bwMode="auto">
              <a:xfrm>
                <a:off x="3886" y="2027"/>
                <a:ext cx="51" cy="61"/>
              </a:xfrm>
              <a:custGeom>
                <a:avLst/>
                <a:gdLst>
                  <a:gd name="T0" fmla="*/ 3 w 66"/>
                  <a:gd name="T1" fmla="*/ 0 h 90"/>
                  <a:gd name="T2" fmla="*/ 5 w 66"/>
                  <a:gd name="T3" fmla="*/ 0 h 90"/>
                  <a:gd name="T4" fmla="*/ 8 w 66"/>
                  <a:gd name="T5" fmla="*/ 2 h 90"/>
                  <a:gd name="T6" fmla="*/ 17 w 66"/>
                  <a:gd name="T7" fmla="*/ 2 h 90"/>
                  <a:gd name="T8" fmla="*/ 19 w 66"/>
                  <a:gd name="T9" fmla="*/ 3 h 90"/>
                  <a:gd name="T10" fmla="*/ 22 w 66"/>
                  <a:gd name="T11" fmla="*/ 5 h 90"/>
                  <a:gd name="T12" fmla="*/ 22 w 66"/>
                  <a:gd name="T13" fmla="*/ 7 h 90"/>
                  <a:gd name="T14" fmla="*/ 25 w 66"/>
                  <a:gd name="T15" fmla="*/ 9 h 90"/>
                  <a:gd name="T16" fmla="*/ 28 w 66"/>
                  <a:gd name="T17" fmla="*/ 11 h 90"/>
                  <a:gd name="T18" fmla="*/ 30 w 66"/>
                  <a:gd name="T19" fmla="*/ 13 h 90"/>
                  <a:gd name="T20" fmla="*/ 30 w 66"/>
                  <a:gd name="T21" fmla="*/ 17 h 90"/>
                  <a:gd name="T22" fmla="*/ 28 w 66"/>
                  <a:gd name="T23" fmla="*/ 19 h 90"/>
                  <a:gd name="T24" fmla="*/ 19 w 66"/>
                  <a:gd name="T25" fmla="*/ 19 h 90"/>
                  <a:gd name="T26" fmla="*/ 17 w 66"/>
                  <a:gd name="T27" fmla="*/ 20 h 90"/>
                  <a:gd name="T28" fmla="*/ 14 w 66"/>
                  <a:gd name="T29" fmla="*/ 20 h 90"/>
                  <a:gd name="T30" fmla="*/ 14 w 66"/>
                  <a:gd name="T31" fmla="*/ 24 h 90"/>
                  <a:gd name="T32" fmla="*/ 12 w 66"/>
                  <a:gd name="T33" fmla="*/ 26 h 90"/>
                  <a:gd name="T34" fmla="*/ 8 w 66"/>
                  <a:gd name="T35" fmla="*/ 28 h 90"/>
                  <a:gd name="T36" fmla="*/ 5 w 66"/>
                  <a:gd name="T37" fmla="*/ 26 h 90"/>
                  <a:gd name="T38" fmla="*/ 5 w 66"/>
                  <a:gd name="T39" fmla="*/ 22 h 90"/>
                  <a:gd name="T40" fmla="*/ 3 w 66"/>
                  <a:gd name="T41" fmla="*/ 20 h 90"/>
                  <a:gd name="T42" fmla="*/ 3 w 66"/>
                  <a:gd name="T43" fmla="*/ 15 h 90"/>
                  <a:gd name="T44" fmla="*/ 0 w 66"/>
                  <a:gd name="T45" fmla="*/ 11 h 90"/>
                  <a:gd name="T46" fmla="*/ 0 w 66"/>
                  <a:gd name="T47" fmla="*/ 9 h 90"/>
                  <a:gd name="T48" fmla="*/ 3 w 66"/>
                  <a:gd name="T49" fmla="*/ 5 h 90"/>
                  <a:gd name="T50" fmla="*/ 3 w 66"/>
                  <a:gd name="T51" fmla="*/ 0 h 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"/>
                  <a:gd name="T79" fmla="*/ 0 h 90"/>
                  <a:gd name="T80" fmla="*/ 66 w 66"/>
                  <a:gd name="T81" fmla="*/ 90 h 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" h="90">
                    <a:moveTo>
                      <a:pt x="6" y="0"/>
                    </a:moveTo>
                    <a:lnTo>
                      <a:pt x="12" y="0"/>
                    </a:lnTo>
                    <a:lnTo>
                      <a:pt x="18" y="6"/>
                    </a:lnTo>
                    <a:lnTo>
                      <a:pt x="36" y="6"/>
                    </a:lnTo>
                    <a:lnTo>
                      <a:pt x="42" y="12"/>
                    </a:lnTo>
                    <a:lnTo>
                      <a:pt x="48" y="18"/>
                    </a:lnTo>
                    <a:lnTo>
                      <a:pt x="48" y="24"/>
                    </a:lnTo>
                    <a:lnTo>
                      <a:pt x="54" y="30"/>
                    </a:lnTo>
                    <a:lnTo>
                      <a:pt x="60" y="36"/>
                    </a:lnTo>
                    <a:lnTo>
                      <a:pt x="66" y="42"/>
                    </a:lnTo>
                    <a:lnTo>
                      <a:pt x="66" y="54"/>
                    </a:lnTo>
                    <a:lnTo>
                      <a:pt x="60" y="60"/>
                    </a:lnTo>
                    <a:lnTo>
                      <a:pt x="42" y="60"/>
                    </a:lnTo>
                    <a:lnTo>
                      <a:pt x="36" y="66"/>
                    </a:lnTo>
                    <a:lnTo>
                      <a:pt x="30" y="66"/>
                    </a:lnTo>
                    <a:lnTo>
                      <a:pt x="30" y="78"/>
                    </a:lnTo>
                    <a:lnTo>
                      <a:pt x="24" y="84"/>
                    </a:lnTo>
                    <a:lnTo>
                      <a:pt x="18" y="90"/>
                    </a:lnTo>
                    <a:lnTo>
                      <a:pt x="12" y="84"/>
                    </a:lnTo>
                    <a:lnTo>
                      <a:pt x="12" y="72"/>
                    </a:lnTo>
                    <a:lnTo>
                      <a:pt x="6" y="66"/>
                    </a:lnTo>
                    <a:lnTo>
                      <a:pt x="6" y="48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6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38" name="Freeform 166"/>
              <p:cNvSpPr>
                <a:spLocks noChangeAspect="1"/>
              </p:cNvSpPr>
              <p:nvPr/>
            </p:nvSpPr>
            <p:spPr bwMode="auto">
              <a:xfrm>
                <a:off x="3886" y="2027"/>
                <a:ext cx="51" cy="61"/>
              </a:xfrm>
              <a:custGeom>
                <a:avLst/>
                <a:gdLst>
                  <a:gd name="T0" fmla="*/ 3 w 66"/>
                  <a:gd name="T1" fmla="*/ 0 h 90"/>
                  <a:gd name="T2" fmla="*/ 5 w 66"/>
                  <a:gd name="T3" fmla="*/ 0 h 90"/>
                  <a:gd name="T4" fmla="*/ 8 w 66"/>
                  <a:gd name="T5" fmla="*/ 2 h 90"/>
                  <a:gd name="T6" fmla="*/ 17 w 66"/>
                  <a:gd name="T7" fmla="*/ 2 h 90"/>
                  <a:gd name="T8" fmla="*/ 19 w 66"/>
                  <a:gd name="T9" fmla="*/ 3 h 90"/>
                  <a:gd name="T10" fmla="*/ 22 w 66"/>
                  <a:gd name="T11" fmla="*/ 5 h 90"/>
                  <a:gd name="T12" fmla="*/ 22 w 66"/>
                  <a:gd name="T13" fmla="*/ 7 h 90"/>
                  <a:gd name="T14" fmla="*/ 25 w 66"/>
                  <a:gd name="T15" fmla="*/ 9 h 90"/>
                  <a:gd name="T16" fmla="*/ 28 w 66"/>
                  <a:gd name="T17" fmla="*/ 11 h 90"/>
                  <a:gd name="T18" fmla="*/ 30 w 66"/>
                  <a:gd name="T19" fmla="*/ 13 h 90"/>
                  <a:gd name="T20" fmla="*/ 30 w 66"/>
                  <a:gd name="T21" fmla="*/ 17 h 90"/>
                  <a:gd name="T22" fmla="*/ 28 w 66"/>
                  <a:gd name="T23" fmla="*/ 19 h 90"/>
                  <a:gd name="T24" fmla="*/ 19 w 66"/>
                  <a:gd name="T25" fmla="*/ 19 h 90"/>
                  <a:gd name="T26" fmla="*/ 17 w 66"/>
                  <a:gd name="T27" fmla="*/ 20 h 90"/>
                  <a:gd name="T28" fmla="*/ 14 w 66"/>
                  <a:gd name="T29" fmla="*/ 20 h 90"/>
                  <a:gd name="T30" fmla="*/ 14 w 66"/>
                  <a:gd name="T31" fmla="*/ 24 h 90"/>
                  <a:gd name="T32" fmla="*/ 12 w 66"/>
                  <a:gd name="T33" fmla="*/ 26 h 90"/>
                  <a:gd name="T34" fmla="*/ 8 w 66"/>
                  <a:gd name="T35" fmla="*/ 28 h 90"/>
                  <a:gd name="T36" fmla="*/ 5 w 66"/>
                  <a:gd name="T37" fmla="*/ 26 h 90"/>
                  <a:gd name="T38" fmla="*/ 5 w 66"/>
                  <a:gd name="T39" fmla="*/ 22 h 90"/>
                  <a:gd name="T40" fmla="*/ 3 w 66"/>
                  <a:gd name="T41" fmla="*/ 20 h 90"/>
                  <a:gd name="T42" fmla="*/ 3 w 66"/>
                  <a:gd name="T43" fmla="*/ 15 h 90"/>
                  <a:gd name="T44" fmla="*/ 0 w 66"/>
                  <a:gd name="T45" fmla="*/ 11 h 90"/>
                  <a:gd name="T46" fmla="*/ 0 w 66"/>
                  <a:gd name="T47" fmla="*/ 9 h 90"/>
                  <a:gd name="T48" fmla="*/ 3 w 66"/>
                  <a:gd name="T49" fmla="*/ 5 h 90"/>
                  <a:gd name="T50" fmla="*/ 3 w 66"/>
                  <a:gd name="T51" fmla="*/ 0 h 90"/>
                  <a:gd name="T52" fmla="*/ 3 w 66"/>
                  <a:gd name="T53" fmla="*/ 2 h 9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6"/>
                  <a:gd name="T82" fmla="*/ 0 h 90"/>
                  <a:gd name="T83" fmla="*/ 66 w 66"/>
                  <a:gd name="T84" fmla="*/ 90 h 9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6" h="90">
                    <a:moveTo>
                      <a:pt x="6" y="0"/>
                    </a:moveTo>
                    <a:lnTo>
                      <a:pt x="12" y="0"/>
                    </a:lnTo>
                    <a:lnTo>
                      <a:pt x="18" y="6"/>
                    </a:lnTo>
                    <a:lnTo>
                      <a:pt x="36" y="6"/>
                    </a:lnTo>
                    <a:lnTo>
                      <a:pt x="42" y="12"/>
                    </a:lnTo>
                    <a:lnTo>
                      <a:pt x="48" y="18"/>
                    </a:lnTo>
                    <a:lnTo>
                      <a:pt x="48" y="24"/>
                    </a:lnTo>
                    <a:lnTo>
                      <a:pt x="54" y="30"/>
                    </a:lnTo>
                    <a:lnTo>
                      <a:pt x="60" y="36"/>
                    </a:lnTo>
                    <a:lnTo>
                      <a:pt x="66" y="42"/>
                    </a:lnTo>
                    <a:lnTo>
                      <a:pt x="66" y="54"/>
                    </a:lnTo>
                    <a:lnTo>
                      <a:pt x="60" y="60"/>
                    </a:lnTo>
                    <a:lnTo>
                      <a:pt x="42" y="60"/>
                    </a:lnTo>
                    <a:lnTo>
                      <a:pt x="36" y="66"/>
                    </a:lnTo>
                    <a:lnTo>
                      <a:pt x="30" y="66"/>
                    </a:lnTo>
                    <a:lnTo>
                      <a:pt x="30" y="78"/>
                    </a:lnTo>
                    <a:lnTo>
                      <a:pt x="24" y="84"/>
                    </a:lnTo>
                    <a:lnTo>
                      <a:pt x="18" y="90"/>
                    </a:lnTo>
                    <a:lnTo>
                      <a:pt x="12" y="84"/>
                    </a:lnTo>
                    <a:lnTo>
                      <a:pt x="12" y="72"/>
                    </a:lnTo>
                    <a:lnTo>
                      <a:pt x="6" y="66"/>
                    </a:lnTo>
                    <a:lnTo>
                      <a:pt x="6" y="48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6" y="18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39" name="Freeform 167"/>
              <p:cNvSpPr>
                <a:spLocks noChangeAspect="1"/>
              </p:cNvSpPr>
              <p:nvPr/>
            </p:nvSpPr>
            <p:spPr bwMode="auto">
              <a:xfrm>
                <a:off x="3845" y="1990"/>
                <a:ext cx="9" cy="8"/>
              </a:xfrm>
              <a:custGeom>
                <a:avLst/>
                <a:gdLst>
                  <a:gd name="T0" fmla="*/ 0 w 12"/>
                  <a:gd name="T1" fmla="*/ 2 h 12"/>
                  <a:gd name="T2" fmla="*/ 0 w 12"/>
                  <a:gd name="T3" fmla="*/ 0 h 12"/>
                  <a:gd name="T4" fmla="*/ 3 w 12"/>
                  <a:gd name="T5" fmla="*/ 0 h 12"/>
                  <a:gd name="T6" fmla="*/ 3 w 12"/>
                  <a:gd name="T7" fmla="*/ 2 h 12"/>
                  <a:gd name="T8" fmla="*/ 5 w 12"/>
                  <a:gd name="T9" fmla="*/ 2 h 12"/>
                  <a:gd name="T10" fmla="*/ 3 w 12"/>
                  <a:gd name="T11" fmla="*/ 3 h 12"/>
                  <a:gd name="T12" fmla="*/ 0 w 12"/>
                  <a:gd name="T13" fmla="*/ 3 h 12"/>
                  <a:gd name="T14" fmla="*/ 0 w 12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12"/>
                  <a:gd name="T26" fmla="*/ 12 w 12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12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40" name="Freeform 168"/>
              <p:cNvSpPr>
                <a:spLocks noChangeAspect="1"/>
              </p:cNvSpPr>
              <p:nvPr/>
            </p:nvSpPr>
            <p:spPr bwMode="auto">
              <a:xfrm>
                <a:off x="3845" y="1990"/>
                <a:ext cx="9" cy="8"/>
              </a:xfrm>
              <a:custGeom>
                <a:avLst/>
                <a:gdLst>
                  <a:gd name="T0" fmla="*/ 0 w 12"/>
                  <a:gd name="T1" fmla="*/ 2 h 12"/>
                  <a:gd name="T2" fmla="*/ 0 w 12"/>
                  <a:gd name="T3" fmla="*/ 0 h 12"/>
                  <a:gd name="T4" fmla="*/ 3 w 12"/>
                  <a:gd name="T5" fmla="*/ 0 h 12"/>
                  <a:gd name="T6" fmla="*/ 3 w 12"/>
                  <a:gd name="T7" fmla="*/ 2 h 12"/>
                  <a:gd name="T8" fmla="*/ 5 w 12"/>
                  <a:gd name="T9" fmla="*/ 2 h 12"/>
                  <a:gd name="T10" fmla="*/ 3 w 12"/>
                  <a:gd name="T11" fmla="*/ 3 h 12"/>
                  <a:gd name="T12" fmla="*/ 0 w 12"/>
                  <a:gd name="T13" fmla="*/ 3 h 12"/>
                  <a:gd name="T14" fmla="*/ 0 w 12"/>
                  <a:gd name="T15" fmla="*/ 2 h 12"/>
                  <a:gd name="T16" fmla="*/ 0 w 12"/>
                  <a:gd name="T17" fmla="*/ 3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2"/>
                  <a:gd name="T29" fmla="*/ 12 w 12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2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41" name="Freeform 169"/>
              <p:cNvSpPr>
                <a:spLocks noChangeAspect="1"/>
              </p:cNvSpPr>
              <p:nvPr/>
            </p:nvSpPr>
            <p:spPr bwMode="auto">
              <a:xfrm>
                <a:off x="3607" y="1017"/>
                <a:ext cx="234" cy="334"/>
              </a:xfrm>
              <a:custGeom>
                <a:avLst/>
                <a:gdLst>
                  <a:gd name="T0" fmla="*/ 62 w 306"/>
                  <a:gd name="T1" fmla="*/ 145 h 492"/>
                  <a:gd name="T2" fmla="*/ 0 w 306"/>
                  <a:gd name="T3" fmla="*/ 137 h 492"/>
                  <a:gd name="T4" fmla="*/ 16 w 306"/>
                  <a:gd name="T5" fmla="*/ 94 h 492"/>
                  <a:gd name="T6" fmla="*/ 11 w 306"/>
                  <a:gd name="T7" fmla="*/ 88 h 492"/>
                  <a:gd name="T8" fmla="*/ 35 w 306"/>
                  <a:gd name="T9" fmla="*/ 68 h 492"/>
                  <a:gd name="T10" fmla="*/ 27 w 306"/>
                  <a:gd name="T11" fmla="*/ 58 h 492"/>
                  <a:gd name="T12" fmla="*/ 46 w 306"/>
                  <a:gd name="T13" fmla="*/ 0 h 492"/>
                  <a:gd name="T14" fmla="*/ 62 w 306"/>
                  <a:gd name="T15" fmla="*/ 3 h 492"/>
                  <a:gd name="T16" fmla="*/ 56 w 306"/>
                  <a:gd name="T17" fmla="*/ 22 h 492"/>
                  <a:gd name="T18" fmla="*/ 62 w 306"/>
                  <a:gd name="T19" fmla="*/ 32 h 492"/>
                  <a:gd name="T20" fmla="*/ 59 w 306"/>
                  <a:gd name="T21" fmla="*/ 34 h 492"/>
                  <a:gd name="T22" fmla="*/ 67 w 306"/>
                  <a:gd name="T23" fmla="*/ 39 h 492"/>
                  <a:gd name="T24" fmla="*/ 73 w 306"/>
                  <a:gd name="T25" fmla="*/ 51 h 492"/>
                  <a:gd name="T26" fmla="*/ 83 w 306"/>
                  <a:gd name="T27" fmla="*/ 54 h 492"/>
                  <a:gd name="T28" fmla="*/ 73 w 306"/>
                  <a:gd name="T29" fmla="*/ 73 h 492"/>
                  <a:gd name="T30" fmla="*/ 75 w 306"/>
                  <a:gd name="T31" fmla="*/ 77 h 492"/>
                  <a:gd name="T32" fmla="*/ 83 w 306"/>
                  <a:gd name="T33" fmla="*/ 73 h 492"/>
                  <a:gd name="T34" fmla="*/ 86 w 306"/>
                  <a:gd name="T35" fmla="*/ 75 h 492"/>
                  <a:gd name="T36" fmla="*/ 91 w 306"/>
                  <a:gd name="T37" fmla="*/ 90 h 492"/>
                  <a:gd name="T38" fmla="*/ 96 w 306"/>
                  <a:gd name="T39" fmla="*/ 94 h 492"/>
                  <a:gd name="T40" fmla="*/ 99 w 306"/>
                  <a:gd name="T41" fmla="*/ 101 h 492"/>
                  <a:gd name="T42" fmla="*/ 102 w 306"/>
                  <a:gd name="T43" fmla="*/ 100 h 492"/>
                  <a:gd name="T44" fmla="*/ 110 w 306"/>
                  <a:gd name="T45" fmla="*/ 101 h 492"/>
                  <a:gd name="T46" fmla="*/ 113 w 306"/>
                  <a:gd name="T47" fmla="*/ 100 h 492"/>
                  <a:gd name="T48" fmla="*/ 128 w 306"/>
                  <a:gd name="T49" fmla="*/ 101 h 492"/>
                  <a:gd name="T50" fmla="*/ 132 w 306"/>
                  <a:gd name="T51" fmla="*/ 98 h 492"/>
                  <a:gd name="T52" fmla="*/ 137 w 306"/>
                  <a:gd name="T53" fmla="*/ 103 h 492"/>
                  <a:gd name="T54" fmla="*/ 126 w 306"/>
                  <a:gd name="T55" fmla="*/ 154 h 492"/>
                  <a:gd name="T56" fmla="*/ 83 w 306"/>
                  <a:gd name="T57" fmla="*/ 149 h 492"/>
                  <a:gd name="T58" fmla="*/ 62 w 306"/>
                  <a:gd name="T59" fmla="*/ 145 h 49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06"/>
                  <a:gd name="T91" fmla="*/ 0 h 492"/>
                  <a:gd name="T92" fmla="*/ 306 w 306"/>
                  <a:gd name="T93" fmla="*/ 492 h 49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06" h="492">
                    <a:moveTo>
                      <a:pt x="138" y="462"/>
                    </a:moveTo>
                    <a:lnTo>
                      <a:pt x="0" y="438"/>
                    </a:lnTo>
                    <a:lnTo>
                      <a:pt x="36" y="300"/>
                    </a:lnTo>
                    <a:lnTo>
                      <a:pt x="24" y="282"/>
                    </a:lnTo>
                    <a:lnTo>
                      <a:pt x="78" y="216"/>
                    </a:lnTo>
                    <a:lnTo>
                      <a:pt x="60" y="186"/>
                    </a:lnTo>
                    <a:lnTo>
                      <a:pt x="102" y="0"/>
                    </a:lnTo>
                    <a:lnTo>
                      <a:pt x="138" y="12"/>
                    </a:lnTo>
                    <a:lnTo>
                      <a:pt x="126" y="72"/>
                    </a:lnTo>
                    <a:lnTo>
                      <a:pt x="138" y="102"/>
                    </a:lnTo>
                    <a:lnTo>
                      <a:pt x="132" y="108"/>
                    </a:lnTo>
                    <a:lnTo>
                      <a:pt x="150" y="126"/>
                    </a:lnTo>
                    <a:lnTo>
                      <a:pt x="162" y="162"/>
                    </a:lnTo>
                    <a:lnTo>
                      <a:pt x="186" y="174"/>
                    </a:lnTo>
                    <a:lnTo>
                      <a:pt x="162" y="234"/>
                    </a:lnTo>
                    <a:lnTo>
                      <a:pt x="168" y="246"/>
                    </a:lnTo>
                    <a:lnTo>
                      <a:pt x="186" y="234"/>
                    </a:lnTo>
                    <a:lnTo>
                      <a:pt x="192" y="240"/>
                    </a:lnTo>
                    <a:lnTo>
                      <a:pt x="204" y="288"/>
                    </a:lnTo>
                    <a:lnTo>
                      <a:pt x="216" y="300"/>
                    </a:lnTo>
                    <a:lnTo>
                      <a:pt x="222" y="324"/>
                    </a:lnTo>
                    <a:lnTo>
                      <a:pt x="228" y="318"/>
                    </a:lnTo>
                    <a:lnTo>
                      <a:pt x="246" y="324"/>
                    </a:lnTo>
                    <a:lnTo>
                      <a:pt x="252" y="318"/>
                    </a:lnTo>
                    <a:lnTo>
                      <a:pt x="288" y="324"/>
                    </a:lnTo>
                    <a:lnTo>
                      <a:pt x="294" y="312"/>
                    </a:lnTo>
                    <a:lnTo>
                      <a:pt x="306" y="330"/>
                    </a:lnTo>
                    <a:lnTo>
                      <a:pt x="282" y="492"/>
                    </a:lnTo>
                    <a:lnTo>
                      <a:pt x="186" y="474"/>
                    </a:lnTo>
                    <a:lnTo>
                      <a:pt x="138" y="462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42" name="Freeform 170"/>
              <p:cNvSpPr>
                <a:spLocks noChangeAspect="1"/>
              </p:cNvSpPr>
              <p:nvPr/>
            </p:nvSpPr>
            <p:spPr bwMode="auto">
              <a:xfrm>
                <a:off x="3607" y="1017"/>
                <a:ext cx="234" cy="334"/>
              </a:xfrm>
              <a:custGeom>
                <a:avLst/>
                <a:gdLst>
                  <a:gd name="T0" fmla="*/ 62 w 306"/>
                  <a:gd name="T1" fmla="*/ 145 h 492"/>
                  <a:gd name="T2" fmla="*/ 0 w 306"/>
                  <a:gd name="T3" fmla="*/ 137 h 492"/>
                  <a:gd name="T4" fmla="*/ 16 w 306"/>
                  <a:gd name="T5" fmla="*/ 94 h 492"/>
                  <a:gd name="T6" fmla="*/ 11 w 306"/>
                  <a:gd name="T7" fmla="*/ 88 h 492"/>
                  <a:gd name="T8" fmla="*/ 35 w 306"/>
                  <a:gd name="T9" fmla="*/ 68 h 492"/>
                  <a:gd name="T10" fmla="*/ 27 w 306"/>
                  <a:gd name="T11" fmla="*/ 58 h 492"/>
                  <a:gd name="T12" fmla="*/ 46 w 306"/>
                  <a:gd name="T13" fmla="*/ 0 h 492"/>
                  <a:gd name="T14" fmla="*/ 62 w 306"/>
                  <a:gd name="T15" fmla="*/ 3 h 492"/>
                  <a:gd name="T16" fmla="*/ 56 w 306"/>
                  <a:gd name="T17" fmla="*/ 22 h 492"/>
                  <a:gd name="T18" fmla="*/ 62 w 306"/>
                  <a:gd name="T19" fmla="*/ 32 h 492"/>
                  <a:gd name="T20" fmla="*/ 59 w 306"/>
                  <a:gd name="T21" fmla="*/ 34 h 492"/>
                  <a:gd name="T22" fmla="*/ 67 w 306"/>
                  <a:gd name="T23" fmla="*/ 39 h 492"/>
                  <a:gd name="T24" fmla="*/ 73 w 306"/>
                  <a:gd name="T25" fmla="*/ 51 h 492"/>
                  <a:gd name="T26" fmla="*/ 83 w 306"/>
                  <a:gd name="T27" fmla="*/ 54 h 492"/>
                  <a:gd name="T28" fmla="*/ 73 w 306"/>
                  <a:gd name="T29" fmla="*/ 73 h 492"/>
                  <a:gd name="T30" fmla="*/ 75 w 306"/>
                  <a:gd name="T31" fmla="*/ 77 h 492"/>
                  <a:gd name="T32" fmla="*/ 83 w 306"/>
                  <a:gd name="T33" fmla="*/ 73 h 492"/>
                  <a:gd name="T34" fmla="*/ 86 w 306"/>
                  <a:gd name="T35" fmla="*/ 75 h 492"/>
                  <a:gd name="T36" fmla="*/ 91 w 306"/>
                  <a:gd name="T37" fmla="*/ 90 h 492"/>
                  <a:gd name="T38" fmla="*/ 96 w 306"/>
                  <a:gd name="T39" fmla="*/ 94 h 492"/>
                  <a:gd name="T40" fmla="*/ 99 w 306"/>
                  <a:gd name="T41" fmla="*/ 101 h 492"/>
                  <a:gd name="T42" fmla="*/ 102 w 306"/>
                  <a:gd name="T43" fmla="*/ 100 h 492"/>
                  <a:gd name="T44" fmla="*/ 110 w 306"/>
                  <a:gd name="T45" fmla="*/ 101 h 492"/>
                  <a:gd name="T46" fmla="*/ 113 w 306"/>
                  <a:gd name="T47" fmla="*/ 100 h 492"/>
                  <a:gd name="T48" fmla="*/ 128 w 306"/>
                  <a:gd name="T49" fmla="*/ 101 h 492"/>
                  <a:gd name="T50" fmla="*/ 132 w 306"/>
                  <a:gd name="T51" fmla="*/ 98 h 492"/>
                  <a:gd name="T52" fmla="*/ 137 w 306"/>
                  <a:gd name="T53" fmla="*/ 103 h 492"/>
                  <a:gd name="T54" fmla="*/ 126 w 306"/>
                  <a:gd name="T55" fmla="*/ 154 h 492"/>
                  <a:gd name="T56" fmla="*/ 83 w 306"/>
                  <a:gd name="T57" fmla="*/ 149 h 492"/>
                  <a:gd name="T58" fmla="*/ 62 w 306"/>
                  <a:gd name="T59" fmla="*/ 145 h 492"/>
                  <a:gd name="T60" fmla="*/ 62 w 306"/>
                  <a:gd name="T61" fmla="*/ 147 h 4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06"/>
                  <a:gd name="T94" fmla="*/ 0 h 492"/>
                  <a:gd name="T95" fmla="*/ 306 w 306"/>
                  <a:gd name="T96" fmla="*/ 492 h 4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06" h="492">
                    <a:moveTo>
                      <a:pt x="138" y="462"/>
                    </a:moveTo>
                    <a:lnTo>
                      <a:pt x="0" y="438"/>
                    </a:lnTo>
                    <a:lnTo>
                      <a:pt x="36" y="300"/>
                    </a:lnTo>
                    <a:lnTo>
                      <a:pt x="24" y="282"/>
                    </a:lnTo>
                    <a:lnTo>
                      <a:pt x="78" y="216"/>
                    </a:lnTo>
                    <a:lnTo>
                      <a:pt x="60" y="186"/>
                    </a:lnTo>
                    <a:lnTo>
                      <a:pt x="102" y="0"/>
                    </a:lnTo>
                    <a:lnTo>
                      <a:pt x="138" y="12"/>
                    </a:lnTo>
                    <a:lnTo>
                      <a:pt x="126" y="72"/>
                    </a:lnTo>
                    <a:lnTo>
                      <a:pt x="138" y="102"/>
                    </a:lnTo>
                    <a:lnTo>
                      <a:pt x="132" y="108"/>
                    </a:lnTo>
                    <a:lnTo>
                      <a:pt x="150" y="126"/>
                    </a:lnTo>
                    <a:lnTo>
                      <a:pt x="162" y="162"/>
                    </a:lnTo>
                    <a:lnTo>
                      <a:pt x="186" y="174"/>
                    </a:lnTo>
                    <a:lnTo>
                      <a:pt x="162" y="234"/>
                    </a:lnTo>
                    <a:lnTo>
                      <a:pt x="168" y="246"/>
                    </a:lnTo>
                    <a:lnTo>
                      <a:pt x="186" y="234"/>
                    </a:lnTo>
                    <a:lnTo>
                      <a:pt x="192" y="240"/>
                    </a:lnTo>
                    <a:lnTo>
                      <a:pt x="204" y="288"/>
                    </a:lnTo>
                    <a:lnTo>
                      <a:pt x="216" y="300"/>
                    </a:lnTo>
                    <a:lnTo>
                      <a:pt x="222" y="324"/>
                    </a:lnTo>
                    <a:lnTo>
                      <a:pt x="228" y="318"/>
                    </a:lnTo>
                    <a:lnTo>
                      <a:pt x="246" y="324"/>
                    </a:lnTo>
                    <a:lnTo>
                      <a:pt x="252" y="318"/>
                    </a:lnTo>
                    <a:lnTo>
                      <a:pt x="288" y="324"/>
                    </a:lnTo>
                    <a:lnTo>
                      <a:pt x="294" y="312"/>
                    </a:lnTo>
                    <a:lnTo>
                      <a:pt x="306" y="330"/>
                    </a:lnTo>
                    <a:lnTo>
                      <a:pt x="282" y="492"/>
                    </a:lnTo>
                    <a:lnTo>
                      <a:pt x="186" y="474"/>
                    </a:lnTo>
                    <a:lnTo>
                      <a:pt x="138" y="462"/>
                    </a:lnTo>
                    <a:lnTo>
                      <a:pt x="138" y="46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43" name="Freeform 171"/>
              <p:cNvSpPr>
                <a:spLocks noChangeAspect="1"/>
              </p:cNvSpPr>
              <p:nvPr/>
            </p:nvSpPr>
            <p:spPr bwMode="auto">
              <a:xfrm>
                <a:off x="4532" y="1355"/>
                <a:ext cx="151" cy="244"/>
              </a:xfrm>
              <a:custGeom>
                <a:avLst/>
                <a:gdLst>
                  <a:gd name="T0" fmla="*/ 56 w 198"/>
                  <a:gd name="T1" fmla="*/ 112 h 360"/>
                  <a:gd name="T2" fmla="*/ 48 w 198"/>
                  <a:gd name="T3" fmla="*/ 106 h 360"/>
                  <a:gd name="T4" fmla="*/ 48 w 198"/>
                  <a:gd name="T5" fmla="*/ 99 h 360"/>
                  <a:gd name="T6" fmla="*/ 27 w 198"/>
                  <a:gd name="T7" fmla="*/ 87 h 360"/>
                  <a:gd name="T8" fmla="*/ 32 w 198"/>
                  <a:gd name="T9" fmla="*/ 77 h 360"/>
                  <a:gd name="T10" fmla="*/ 24 w 198"/>
                  <a:gd name="T11" fmla="*/ 73 h 360"/>
                  <a:gd name="T12" fmla="*/ 18 w 198"/>
                  <a:gd name="T13" fmla="*/ 75 h 360"/>
                  <a:gd name="T14" fmla="*/ 16 w 198"/>
                  <a:gd name="T15" fmla="*/ 67 h 360"/>
                  <a:gd name="T16" fmla="*/ 5 w 198"/>
                  <a:gd name="T17" fmla="*/ 62 h 360"/>
                  <a:gd name="T18" fmla="*/ 0 w 198"/>
                  <a:gd name="T19" fmla="*/ 56 h 360"/>
                  <a:gd name="T20" fmla="*/ 0 w 198"/>
                  <a:gd name="T21" fmla="*/ 43 h 360"/>
                  <a:gd name="T22" fmla="*/ 8 w 198"/>
                  <a:gd name="T23" fmla="*/ 39 h 360"/>
                  <a:gd name="T24" fmla="*/ 11 w 198"/>
                  <a:gd name="T25" fmla="*/ 33 h 360"/>
                  <a:gd name="T26" fmla="*/ 8 w 198"/>
                  <a:gd name="T27" fmla="*/ 24 h 360"/>
                  <a:gd name="T28" fmla="*/ 18 w 198"/>
                  <a:gd name="T29" fmla="*/ 22 h 360"/>
                  <a:gd name="T30" fmla="*/ 24 w 198"/>
                  <a:gd name="T31" fmla="*/ 17 h 360"/>
                  <a:gd name="T32" fmla="*/ 24 w 198"/>
                  <a:gd name="T33" fmla="*/ 9 h 360"/>
                  <a:gd name="T34" fmla="*/ 14 w 198"/>
                  <a:gd name="T35" fmla="*/ 3 h 360"/>
                  <a:gd name="T36" fmla="*/ 18 w 198"/>
                  <a:gd name="T37" fmla="*/ 2 h 360"/>
                  <a:gd name="T38" fmla="*/ 75 w 198"/>
                  <a:gd name="T39" fmla="*/ 0 h 360"/>
                  <a:gd name="T40" fmla="*/ 79 w 198"/>
                  <a:gd name="T41" fmla="*/ 15 h 360"/>
                  <a:gd name="T42" fmla="*/ 85 w 198"/>
                  <a:gd name="T43" fmla="*/ 62 h 360"/>
                  <a:gd name="T44" fmla="*/ 85 w 198"/>
                  <a:gd name="T45" fmla="*/ 67 h 360"/>
                  <a:gd name="T46" fmla="*/ 88 w 198"/>
                  <a:gd name="T47" fmla="*/ 75 h 360"/>
                  <a:gd name="T48" fmla="*/ 79 w 198"/>
                  <a:gd name="T49" fmla="*/ 86 h 360"/>
                  <a:gd name="T50" fmla="*/ 79 w 198"/>
                  <a:gd name="T51" fmla="*/ 94 h 360"/>
                  <a:gd name="T52" fmla="*/ 77 w 198"/>
                  <a:gd name="T53" fmla="*/ 97 h 360"/>
                  <a:gd name="T54" fmla="*/ 79 w 198"/>
                  <a:gd name="T55" fmla="*/ 101 h 360"/>
                  <a:gd name="T56" fmla="*/ 69 w 198"/>
                  <a:gd name="T57" fmla="*/ 103 h 360"/>
                  <a:gd name="T58" fmla="*/ 72 w 198"/>
                  <a:gd name="T59" fmla="*/ 108 h 360"/>
                  <a:gd name="T60" fmla="*/ 59 w 198"/>
                  <a:gd name="T61" fmla="*/ 106 h 360"/>
                  <a:gd name="T62" fmla="*/ 56 w 198"/>
                  <a:gd name="T63" fmla="*/ 110 h 360"/>
                  <a:gd name="T64" fmla="*/ 56 w 198"/>
                  <a:gd name="T65" fmla="*/ 112 h 3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8"/>
                  <a:gd name="T100" fmla="*/ 0 h 360"/>
                  <a:gd name="T101" fmla="*/ 198 w 198"/>
                  <a:gd name="T102" fmla="*/ 360 h 3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8" h="360">
                    <a:moveTo>
                      <a:pt x="126" y="360"/>
                    </a:moveTo>
                    <a:lnTo>
                      <a:pt x="108" y="342"/>
                    </a:lnTo>
                    <a:lnTo>
                      <a:pt x="108" y="318"/>
                    </a:lnTo>
                    <a:lnTo>
                      <a:pt x="60" y="282"/>
                    </a:lnTo>
                    <a:lnTo>
                      <a:pt x="72" y="246"/>
                    </a:lnTo>
                    <a:lnTo>
                      <a:pt x="54" y="234"/>
                    </a:lnTo>
                    <a:lnTo>
                      <a:pt x="42" y="240"/>
                    </a:lnTo>
                    <a:lnTo>
                      <a:pt x="36" y="216"/>
                    </a:lnTo>
                    <a:lnTo>
                      <a:pt x="12" y="198"/>
                    </a:lnTo>
                    <a:lnTo>
                      <a:pt x="0" y="180"/>
                    </a:lnTo>
                    <a:lnTo>
                      <a:pt x="0" y="138"/>
                    </a:lnTo>
                    <a:lnTo>
                      <a:pt x="18" y="126"/>
                    </a:lnTo>
                    <a:lnTo>
                      <a:pt x="24" y="108"/>
                    </a:lnTo>
                    <a:lnTo>
                      <a:pt x="18" y="78"/>
                    </a:lnTo>
                    <a:lnTo>
                      <a:pt x="42" y="72"/>
                    </a:lnTo>
                    <a:lnTo>
                      <a:pt x="54" y="54"/>
                    </a:lnTo>
                    <a:lnTo>
                      <a:pt x="54" y="30"/>
                    </a:lnTo>
                    <a:lnTo>
                      <a:pt x="30" y="12"/>
                    </a:lnTo>
                    <a:lnTo>
                      <a:pt x="42" y="6"/>
                    </a:lnTo>
                    <a:lnTo>
                      <a:pt x="168" y="0"/>
                    </a:lnTo>
                    <a:lnTo>
                      <a:pt x="180" y="48"/>
                    </a:lnTo>
                    <a:lnTo>
                      <a:pt x="192" y="198"/>
                    </a:lnTo>
                    <a:lnTo>
                      <a:pt x="192" y="216"/>
                    </a:lnTo>
                    <a:lnTo>
                      <a:pt x="198" y="240"/>
                    </a:lnTo>
                    <a:lnTo>
                      <a:pt x="180" y="276"/>
                    </a:lnTo>
                    <a:lnTo>
                      <a:pt x="180" y="300"/>
                    </a:lnTo>
                    <a:lnTo>
                      <a:pt x="174" y="312"/>
                    </a:lnTo>
                    <a:lnTo>
                      <a:pt x="180" y="324"/>
                    </a:lnTo>
                    <a:lnTo>
                      <a:pt x="156" y="330"/>
                    </a:lnTo>
                    <a:lnTo>
                      <a:pt x="162" y="348"/>
                    </a:lnTo>
                    <a:lnTo>
                      <a:pt x="132" y="342"/>
                    </a:lnTo>
                    <a:lnTo>
                      <a:pt x="126" y="354"/>
                    </a:lnTo>
                    <a:lnTo>
                      <a:pt x="126" y="36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44" name="Freeform 172"/>
              <p:cNvSpPr>
                <a:spLocks noChangeAspect="1"/>
              </p:cNvSpPr>
              <p:nvPr/>
            </p:nvSpPr>
            <p:spPr bwMode="auto">
              <a:xfrm>
                <a:off x="4532" y="1355"/>
                <a:ext cx="151" cy="248"/>
              </a:xfrm>
              <a:custGeom>
                <a:avLst/>
                <a:gdLst>
                  <a:gd name="T0" fmla="*/ 56 w 198"/>
                  <a:gd name="T1" fmla="*/ 112 h 366"/>
                  <a:gd name="T2" fmla="*/ 48 w 198"/>
                  <a:gd name="T3" fmla="*/ 106 h 366"/>
                  <a:gd name="T4" fmla="*/ 48 w 198"/>
                  <a:gd name="T5" fmla="*/ 99 h 366"/>
                  <a:gd name="T6" fmla="*/ 27 w 198"/>
                  <a:gd name="T7" fmla="*/ 87 h 366"/>
                  <a:gd name="T8" fmla="*/ 32 w 198"/>
                  <a:gd name="T9" fmla="*/ 77 h 366"/>
                  <a:gd name="T10" fmla="*/ 24 w 198"/>
                  <a:gd name="T11" fmla="*/ 73 h 366"/>
                  <a:gd name="T12" fmla="*/ 18 w 198"/>
                  <a:gd name="T13" fmla="*/ 75 h 366"/>
                  <a:gd name="T14" fmla="*/ 16 w 198"/>
                  <a:gd name="T15" fmla="*/ 67 h 366"/>
                  <a:gd name="T16" fmla="*/ 5 w 198"/>
                  <a:gd name="T17" fmla="*/ 62 h 366"/>
                  <a:gd name="T18" fmla="*/ 0 w 198"/>
                  <a:gd name="T19" fmla="*/ 56 h 366"/>
                  <a:gd name="T20" fmla="*/ 0 w 198"/>
                  <a:gd name="T21" fmla="*/ 43 h 366"/>
                  <a:gd name="T22" fmla="*/ 8 w 198"/>
                  <a:gd name="T23" fmla="*/ 39 h 366"/>
                  <a:gd name="T24" fmla="*/ 11 w 198"/>
                  <a:gd name="T25" fmla="*/ 33 h 366"/>
                  <a:gd name="T26" fmla="*/ 8 w 198"/>
                  <a:gd name="T27" fmla="*/ 24 h 366"/>
                  <a:gd name="T28" fmla="*/ 18 w 198"/>
                  <a:gd name="T29" fmla="*/ 22 h 366"/>
                  <a:gd name="T30" fmla="*/ 24 w 198"/>
                  <a:gd name="T31" fmla="*/ 17 h 366"/>
                  <a:gd name="T32" fmla="*/ 24 w 198"/>
                  <a:gd name="T33" fmla="*/ 9 h 366"/>
                  <a:gd name="T34" fmla="*/ 14 w 198"/>
                  <a:gd name="T35" fmla="*/ 3 h 366"/>
                  <a:gd name="T36" fmla="*/ 18 w 198"/>
                  <a:gd name="T37" fmla="*/ 2 h 366"/>
                  <a:gd name="T38" fmla="*/ 75 w 198"/>
                  <a:gd name="T39" fmla="*/ 0 h 366"/>
                  <a:gd name="T40" fmla="*/ 79 w 198"/>
                  <a:gd name="T41" fmla="*/ 15 h 366"/>
                  <a:gd name="T42" fmla="*/ 85 w 198"/>
                  <a:gd name="T43" fmla="*/ 62 h 366"/>
                  <a:gd name="T44" fmla="*/ 85 w 198"/>
                  <a:gd name="T45" fmla="*/ 67 h 366"/>
                  <a:gd name="T46" fmla="*/ 88 w 198"/>
                  <a:gd name="T47" fmla="*/ 75 h 366"/>
                  <a:gd name="T48" fmla="*/ 79 w 198"/>
                  <a:gd name="T49" fmla="*/ 86 h 366"/>
                  <a:gd name="T50" fmla="*/ 79 w 198"/>
                  <a:gd name="T51" fmla="*/ 94 h 366"/>
                  <a:gd name="T52" fmla="*/ 77 w 198"/>
                  <a:gd name="T53" fmla="*/ 97 h 366"/>
                  <a:gd name="T54" fmla="*/ 79 w 198"/>
                  <a:gd name="T55" fmla="*/ 101 h 366"/>
                  <a:gd name="T56" fmla="*/ 69 w 198"/>
                  <a:gd name="T57" fmla="*/ 103 h 366"/>
                  <a:gd name="T58" fmla="*/ 72 w 198"/>
                  <a:gd name="T59" fmla="*/ 108 h 366"/>
                  <a:gd name="T60" fmla="*/ 59 w 198"/>
                  <a:gd name="T61" fmla="*/ 106 h 366"/>
                  <a:gd name="T62" fmla="*/ 56 w 198"/>
                  <a:gd name="T63" fmla="*/ 110 h 366"/>
                  <a:gd name="T64" fmla="*/ 56 w 198"/>
                  <a:gd name="T65" fmla="*/ 112 h 366"/>
                  <a:gd name="T66" fmla="*/ 56 w 198"/>
                  <a:gd name="T67" fmla="*/ 114 h 36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8"/>
                  <a:gd name="T103" fmla="*/ 0 h 366"/>
                  <a:gd name="T104" fmla="*/ 198 w 198"/>
                  <a:gd name="T105" fmla="*/ 366 h 36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8" h="366">
                    <a:moveTo>
                      <a:pt x="126" y="360"/>
                    </a:moveTo>
                    <a:lnTo>
                      <a:pt x="108" y="342"/>
                    </a:lnTo>
                    <a:lnTo>
                      <a:pt x="108" y="318"/>
                    </a:lnTo>
                    <a:lnTo>
                      <a:pt x="60" y="282"/>
                    </a:lnTo>
                    <a:lnTo>
                      <a:pt x="72" y="246"/>
                    </a:lnTo>
                    <a:lnTo>
                      <a:pt x="54" y="234"/>
                    </a:lnTo>
                    <a:lnTo>
                      <a:pt x="42" y="240"/>
                    </a:lnTo>
                    <a:lnTo>
                      <a:pt x="36" y="216"/>
                    </a:lnTo>
                    <a:lnTo>
                      <a:pt x="12" y="198"/>
                    </a:lnTo>
                    <a:lnTo>
                      <a:pt x="0" y="180"/>
                    </a:lnTo>
                    <a:lnTo>
                      <a:pt x="0" y="138"/>
                    </a:lnTo>
                    <a:lnTo>
                      <a:pt x="18" y="126"/>
                    </a:lnTo>
                    <a:lnTo>
                      <a:pt x="24" y="108"/>
                    </a:lnTo>
                    <a:lnTo>
                      <a:pt x="18" y="78"/>
                    </a:lnTo>
                    <a:lnTo>
                      <a:pt x="42" y="72"/>
                    </a:lnTo>
                    <a:lnTo>
                      <a:pt x="54" y="54"/>
                    </a:lnTo>
                    <a:lnTo>
                      <a:pt x="54" y="30"/>
                    </a:lnTo>
                    <a:lnTo>
                      <a:pt x="30" y="12"/>
                    </a:lnTo>
                    <a:lnTo>
                      <a:pt x="42" y="6"/>
                    </a:lnTo>
                    <a:lnTo>
                      <a:pt x="168" y="0"/>
                    </a:lnTo>
                    <a:lnTo>
                      <a:pt x="180" y="48"/>
                    </a:lnTo>
                    <a:lnTo>
                      <a:pt x="192" y="198"/>
                    </a:lnTo>
                    <a:lnTo>
                      <a:pt x="192" y="216"/>
                    </a:lnTo>
                    <a:lnTo>
                      <a:pt x="198" y="240"/>
                    </a:lnTo>
                    <a:lnTo>
                      <a:pt x="180" y="276"/>
                    </a:lnTo>
                    <a:lnTo>
                      <a:pt x="180" y="300"/>
                    </a:lnTo>
                    <a:lnTo>
                      <a:pt x="174" y="312"/>
                    </a:lnTo>
                    <a:lnTo>
                      <a:pt x="180" y="324"/>
                    </a:lnTo>
                    <a:lnTo>
                      <a:pt x="156" y="330"/>
                    </a:lnTo>
                    <a:lnTo>
                      <a:pt x="162" y="348"/>
                    </a:lnTo>
                    <a:lnTo>
                      <a:pt x="132" y="342"/>
                    </a:lnTo>
                    <a:lnTo>
                      <a:pt x="126" y="354"/>
                    </a:lnTo>
                    <a:lnTo>
                      <a:pt x="126" y="360"/>
                    </a:lnTo>
                    <a:lnTo>
                      <a:pt x="126" y="36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45" name="Freeform 173"/>
              <p:cNvSpPr>
                <a:spLocks noChangeAspect="1"/>
              </p:cNvSpPr>
              <p:nvPr/>
            </p:nvSpPr>
            <p:spPr bwMode="auto">
              <a:xfrm>
                <a:off x="4669" y="1379"/>
                <a:ext cx="114" cy="179"/>
              </a:xfrm>
              <a:custGeom>
                <a:avLst/>
                <a:gdLst>
                  <a:gd name="T0" fmla="*/ 0 w 150"/>
                  <a:gd name="T1" fmla="*/ 82 h 264"/>
                  <a:gd name="T2" fmla="*/ 0 w 150"/>
                  <a:gd name="T3" fmla="*/ 75 h 264"/>
                  <a:gd name="T4" fmla="*/ 8 w 150"/>
                  <a:gd name="T5" fmla="*/ 64 h 264"/>
                  <a:gd name="T6" fmla="*/ 5 w 150"/>
                  <a:gd name="T7" fmla="*/ 56 h 264"/>
                  <a:gd name="T8" fmla="*/ 5 w 150"/>
                  <a:gd name="T9" fmla="*/ 51 h 264"/>
                  <a:gd name="T10" fmla="*/ 0 w 150"/>
                  <a:gd name="T11" fmla="*/ 3 h 264"/>
                  <a:gd name="T12" fmla="*/ 8 w 150"/>
                  <a:gd name="T13" fmla="*/ 5 h 264"/>
                  <a:gd name="T14" fmla="*/ 16 w 150"/>
                  <a:gd name="T15" fmla="*/ 2 h 264"/>
                  <a:gd name="T16" fmla="*/ 58 w 150"/>
                  <a:gd name="T17" fmla="*/ 0 h 264"/>
                  <a:gd name="T18" fmla="*/ 66 w 150"/>
                  <a:gd name="T19" fmla="*/ 52 h 264"/>
                  <a:gd name="T20" fmla="*/ 66 w 150"/>
                  <a:gd name="T21" fmla="*/ 58 h 264"/>
                  <a:gd name="T22" fmla="*/ 52 w 150"/>
                  <a:gd name="T23" fmla="*/ 62 h 264"/>
                  <a:gd name="T24" fmla="*/ 55 w 150"/>
                  <a:gd name="T25" fmla="*/ 64 h 264"/>
                  <a:gd name="T26" fmla="*/ 45 w 150"/>
                  <a:gd name="T27" fmla="*/ 77 h 264"/>
                  <a:gd name="T28" fmla="*/ 40 w 150"/>
                  <a:gd name="T29" fmla="*/ 75 h 264"/>
                  <a:gd name="T30" fmla="*/ 37 w 150"/>
                  <a:gd name="T31" fmla="*/ 73 h 264"/>
                  <a:gd name="T32" fmla="*/ 29 w 150"/>
                  <a:gd name="T33" fmla="*/ 81 h 264"/>
                  <a:gd name="T34" fmla="*/ 27 w 150"/>
                  <a:gd name="T35" fmla="*/ 77 h 264"/>
                  <a:gd name="T36" fmla="*/ 21 w 150"/>
                  <a:gd name="T37" fmla="*/ 82 h 264"/>
                  <a:gd name="T38" fmla="*/ 8 w 150"/>
                  <a:gd name="T39" fmla="*/ 79 h 264"/>
                  <a:gd name="T40" fmla="*/ 8 w 150"/>
                  <a:gd name="T41" fmla="*/ 82 h 264"/>
                  <a:gd name="T42" fmla="*/ 3 w 150"/>
                  <a:gd name="T43" fmla="*/ 81 h 264"/>
                  <a:gd name="T44" fmla="*/ 0 w 150"/>
                  <a:gd name="T45" fmla="*/ 82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0"/>
                  <a:gd name="T70" fmla="*/ 0 h 264"/>
                  <a:gd name="T71" fmla="*/ 150 w 150"/>
                  <a:gd name="T72" fmla="*/ 264 h 2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0" h="264">
                    <a:moveTo>
                      <a:pt x="0" y="264"/>
                    </a:moveTo>
                    <a:lnTo>
                      <a:pt x="0" y="240"/>
                    </a:lnTo>
                    <a:lnTo>
                      <a:pt x="18" y="204"/>
                    </a:lnTo>
                    <a:lnTo>
                      <a:pt x="12" y="180"/>
                    </a:lnTo>
                    <a:lnTo>
                      <a:pt x="12" y="162"/>
                    </a:lnTo>
                    <a:lnTo>
                      <a:pt x="0" y="12"/>
                    </a:lnTo>
                    <a:lnTo>
                      <a:pt x="18" y="18"/>
                    </a:lnTo>
                    <a:lnTo>
                      <a:pt x="36" y="6"/>
                    </a:lnTo>
                    <a:lnTo>
                      <a:pt x="132" y="0"/>
                    </a:lnTo>
                    <a:lnTo>
                      <a:pt x="150" y="168"/>
                    </a:lnTo>
                    <a:lnTo>
                      <a:pt x="150" y="186"/>
                    </a:lnTo>
                    <a:lnTo>
                      <a:pt x="120" y="198"/>
                    </a:lnTo>
                    <a:lnTo>
                      <a:pt x="126" y="204"/>
                    </a:lnTo>
                    <a:lnTo>
                      <a:pt x="102" y="246"/>
                    </a:lnTo>
                    <a:lnTo>
                      <a:pt x="90" y="240"/>
                    </a:lnTo>
                    <a:lnTo>
                      <a:pt x="84" y="234"/>
                    </a:lnTo>
                    <a:lnTo>
                      <a:pt x="66" y="258"/>
                    </a:lnTo>
                    <a:lnTo>
                      <a:pt x="60" y="246"/>
                    </a:lnTo>
                    <a:lnTo>
                      <a:pt x="48" y="264"/>
                    </a:lnTo>
                    <a:lnTo>
                      <a:pt x="18" y="252"/>
                    </a:lnTo>
                    <a:lnTo>
                      <a:pt x="18" y="264"/>
                    </a:lnTo>
                    <a:lnTo>
                      <a:pt x="6" y="258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46" name="Freeform 174"/>
              <p:cNvSpPr>
                <a:spLocks noChangeAspect="1"/>
              </p:cNvSpPr>
              <p:nvPr/>
            </p:nvSpPr>
            <p:spPr bwMode="auto">
              <a:xfrm>
                <a:off x="4669" y="1379"/>
                <a:ext cx="114" cy="183"/>
              </a:xfrm>
              <a:custGeom>
                <a:avLst/>
                <a:gdLst>
                  <a:gd name="T0" fmla="*/ 0 w 150"/>
                  <a:gd name="T1" fmla="*/ 82 h 270"/>
                  <a:gd name="T2" fmla="*/ 0 w 150"/>
                  <a:gd name="T3" fmla="*/ 75 h 270"/>
                  <a:gd name="T4" fmla="*/ 8 w 150"/>
                  <a:gd name="T5" fmla="*/ 64 h 270"/>
                  <a:gd name="T6" fmla="*/ 5 w 150"/>
                  <a:gd name="T7" fmla="*/ 56 h 270"/>
                  <a:gd name="T8" fmla="*/ 5 w 150"/>
                  <a:gd name="T9" fmla="*/ 51 h 270"/>
                  <a:gd name="T10" fmla="*/ 0 w 150"/>
                  <a:gd name="T11" fmla="*/ 3 h 270"/>
                  <a:gd name="T12" fmla="*/ 8 w 150"/>
                  <a:gd name="T13" fmla="*/ 5 h 270"/>
                  <a:gd name="T14" fmla="*/ 16 w 150"/>
                  <a:gd name="T15" fmla="*/ 2 h 270"/>
                  <a:gd name="T16" fmla="*/ 58 w 150"/>
                  <a:gd name="T17" fmla="*/ 0 h 270"/>
                  <a:gd name="T18" fmla="*/ 66 w 150"/>
                  <a:gd name="T19" fmla="*/ 52 h 270"/>
                  <a:gd name="T20" fmla="*/ 66 w 150"/>
                  <a:gd name="T21" fmla="*/ 58 h 270"/>
                  <a:gd name="T22" fmla="*/ 52 w 150"/>
                  <a:gd name="T23" fmla="*/ 62 h 270"/>
                  <a:gd name="T24" fmla="*/ 55 w 150"/>
                  <a:gd name="T25" fmla="*/ 64 h 270"/>
                  <a:gd name="T26" fmla="*/ 45 w 150"/>
                  <a:gd name="T27" fmla="*/ 77 h 270"/>
                  <a:gd name="T28" fmla="*/ 40 w 150"/>
                  <a:gd name="T29" fmla="*/ 75 h 270"/>
                  <a:gd name="T30" fmla="*/ 37 w 150"/>
                  <a:gd name="T31" fmla="*/ 73 h 270"/>
                  <a:gd name="T32" fmla="*/ 29 w 150"/>
                  <a:gd name="T33" fmla="*/ 81 h 270"/>
                  <a:gd name="T34" fmla="*/ 27 w 150"/>
                  <a:gd name="T35" fmla="*/ 77 h 270"/>
                  <a:gd name="T36" fmla="*/ 21 w 150"/>
                  <a:gd name="T37" fmla="*/ 82 h 270"/>
                  <a:gd name="T38" fmla="*/ 8 w 150"/>
                  <a:gd name="T39" fmla="*/ 79 h 270"/>
                  <a:gd name="T40" fmla="*/ 8 w 150"/>
                  <a:gd name="T41" fmla="*/ 82 h 270"/>
                  <a:gd name="T42" fmla="*/ 3 w 150"/>
                  <a:gd name="T43" fmla="*/ 81 h 270"/>
                  <a:gd name="T44" fmla="*/ 0 w 150"/>
                  <a:gd name="T45" fmla="*/ 82 h 270"/>
                  <a:gd name="T46" fmla="*/ 0 w 150"/>
                  <a:gd name="T47" fmla="*/ 84 h 27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270"/>
                  <a:gd name="T74" fmla="*/ 150 w 150"/>
                  <a:gd name="T75" fmla="*/ 270 h 27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270">
                    <a:moveTo>
                      <a:pt x="0" y="264"/>
                    </a:moveTo>
                    <a:lnTo>
                      <a:pt x="0" y="240"/>
                    </a:lnTo>
                    <a:lnTo>
                      <a:pt x="18" y="204"/>
                    </a:lnTo>
                    <a:lnTo>
                      <a:pt x="12" y="180"/>
                    </a:lnTo>
                    <a:lnTo>
                      <a:pt x="12" y="162"/>
                    </a:lnTo>
                    <a:lnTo>
                      <a:pt x="0" y="12"/>
                    </a:lnTo>
                    <a:lnTo>
                      <a:pt x="18" y="18"/>
                    </a:lnTo>
                    <a:lnTo>
                      <a:pt x="36" y="6"/>
                    </a:lnTo>
                    <a:lnTo>
                      <a:pt x="132" y="0"/>
                    </a:lnTo>
                    <a:lnTo>
                      <a:pt x="150" y="168"/>
                    </a:lnTo>
                    <a:lnTo>
                      <a:pt x="150" y="186"/>
                    </a:lnTo>
                    <a:lnTo>
                      <a:pt x="120" y="198"/>
                    </a:lnTo>
                    <a:lnTo>
                      <a:pt x="126" y="204"/>
                    </a:lnTo>
                    <a:lnTo>
                      <a:pt x="102" y="246"/>
                    </a:lnTo>
                    <a:lnTo>
                      <a:pt x="90" y="240"/>
                    </a:lnTo>
                    <a:lnTo>
                      <a:pt x="84" y="234"/>
                    </a:lnTo>
                    <a:lnTo>
                      <a:pt x="66" y="258"/>
                    </a:lnTo>
                    <a:lnTo>
                      <a:pt x="60" y="246"/>
                    </a:lnTo>
                    <a:lnTo>
                      <a:pt x="48" y="264"/>
                    </a:lnTo>
                    <a:lnTo>
                      <a:pt x="18" y="252"/>
                    </a:lnTo>
                    <a:lnTo>
                      <a:pt x="18" y="264"/>
                    </a:lnTo>
                    <a:lnTo>
                      <a:pt x="6" y="258"/>
                    </a:lnTo>
                    <a:lnTo>
                      <a:pt x="0" y="264"/>
                    </a:lnTo>
                    <a:lnTo>
                      <a:pt x="0" y="27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47" name="Freeform 175"/>
              <p:cNvSpPr>
                <a:spLocks noChangeAspect="1"/>
              </p:cNvSpPr>
              <p:nvPr/>
            </p:nvSpPr>
            <p:spPr bwMode="auto">
              <a:xfrm>
                <a:off x="4339" y="1318"/>
                <a:ext cx="234" cy="139"/>
              </a:xfrm>
              <a:custGeom>
                <a:avLst/>
                <a:gdLst>
                  <a:gd name="T0" fmla="*/ 113 w 306"/>
                  <a:gd name="T1" fmla="*/ 65 h 204"/>
                  <a:gd name="T2" fmla="*/ 108 w 306"/>
                  <a:gd name="T3" fmla="*/ 59 h 204"/>
                  <a:gd name="T4" fmla="*/ 18 w 306"/>
                  <a:gd name="T5" fmla="*/ 61 h 204"/>
                  <a:gd name="T6" fmla="*/ 16 w 306"/>
                  <a:gd name="T7" fmla="*/ 48 h 204"/>
                  <a:gd name="T8" fmla="*/ 5 w 306"/>
                  <a:gd name="T9" fmla="*/ 22 h 204"/>
                  <a:gd name="T10" fmla="*/ 0 w 306"/>
                  <a:gd name="T11" fmla="*/ 17 h 204"/>
                  <a:gd name="T12" fmla="*/ 5 w 306"/>
                  <a:gd name="T13" fmla="*/ 10 h 204"/>
                  <a:gd name="T14" fmla="*/ 3 w 306"/>
                  <a:gd name="T15" fmla="*/ 3 h 204"/>
                  <a:gd name="T16" fmla="*/ 5 w 306"/>
                  <a:gd name="T17" fmla="*/ 2 h 204"/>
                  <a:gd name="T18" fmla="*/ 113 w 306"/>
                  <a:gd name="T19" fmla="*/ 0 h 204"/>
                  <a:gd name="T20" fmla="*/ 118 w 306"/>
                  <a:gd name="T21" fmla="*/ 5 h 204"/>
                  <a:gd name="T22" fmla="*/ 115 w 306"/>
                  <a:gd name="T23" fmla="*/ 10 h 204"/>
                  <a:gd name="T24" fmla="*/ 118 w 306"/>
                  <a:gd name="T25" fmla="*/ 15 h 204"/>
                  <a:gd name="T26" fmla="*/ 126 w 306"/>
                  <a:gd name="T27" fmla="*/ 21 h 204"/>
                  <a:gd name="T28" fmla="*/ 137 w 306"/>
                  <a:gd name="T29" fmla="*/ 27 h 204"/>
                  <a:gd name="T30" fmla="*/ 137 w 306"/>
                  <a:gd name="T31" fmla="*/ 34 h 204"/>
                  <a:gd name="T32" fmla="*/ 132 w 306"/>
                  <a:gd name="T33" fmla="*/ 40 h 204"/>
                  <a:gd name="T34" fmla="*/ 121 w 306"/>
                  <a:gd name="T35" fmla="*/ 42 h 204"/>
                  <a:gd name="T36" fmla="*/ 123 w 306"/>
                  <a:gd name="T37" fmla="*/ 51 h 204"/>
                  <a:gd name="T38" fmla="*/ 121 w 306"/>
                  <a:gd name="T39" fmla="*/ 57 h 204"/>
                  <a:gd name="T40" fmla="*/ 113 w 306"/>
                  <a:gd name="T41" fmla="*/ 61 h 204"/>
                  <a:gd name="T42" fmla="*/ 113 w 306"/>
                  <a:gd name="T43" fmla="*/ 65 h 20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06"/>
                  <a:gd name="T67" fmla="*/ 0 h 204"/>
                  <a:gd name="T68" fmla="*/ 306 w 306"/>
                  <a:gd name="T69" fmla="*/ 204 h 20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06" h="204">
                    <a:moveTo>
                      <a:pt x="252" y="204"/>
                    </a:moveTo>
                    <a:lnTo>
                      <a:pt x="240" y="186"/>
                    </a:lnTo>
                    <a:lnTo>
                      <a:pt x="42" y="192"/>
                    </a:lnTo>
                    <a:lnTo>
                      <a:pt x="36" y="150"/>
                    </a:lnTo>
                    <a:lnTo>
                      <a:pt x="12" y="72"/>
                    </a:lnTo>
                    <a:lnTo>
                      <a:pt x="0" y="54"/>
                    </a:lnTo>
                    <a:lnTo>
                      <a:pt x="12" y="30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252" y="0"/>
                    </a:lnTo>
                    <a:lnTo>
                      <a:pt x="264" y="18"/>
                    </a:lnTo>
                    <a:lnTo>
                      <a:pt x="258" y="30"/>
                    </a:lnTo>
                    <a:lnTo>
                      <a:pt x="264" y="48"/>
                    </a:lnTo>
                    <a:lnTo>
                      <a:pt x="282" y="66"/>
                    </a:lnTo>
                    <a:lnTo>
                      <a:pt x="306" y="84"/>
                    </a:lnTo>
                    <a:lnTo>
                      <a:pt x="306" y="108"/>
                    </a:lnTo>
                    <a:lnTo>
                      <a:pt x="294" y="126"/>
                    </a:lnTo>
                    <a:lnTo>
                      <a:pt x="270" y="132"/>
                    </a:lnTo>
                    <a:lnTo>
                      <a:pt x="276" y="162"/>
                    </a:lnTo>
                    <a:lnTo>
                      <a:pt x="270" y="180"/>
                    </a:lnTo>
                    <a:lnTo>
                      <a:pt x="252" y="192"/>
                    </a:lnTo>
                    <a:lnTo>
                      <a:pt x="252" y="204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48" name="Freeform 176"/>
              <p:cNvSpPr>
                <a:spLocks noChangeAspect="1"/>
              </p:cNvSpPr>
              <p:nvPr/>
            </p:nvSpPr>
            <p:spPr bwMode="auto">
              <a:xfrm>
                <a:off x="4339" y="1318"/>
                <a:ext cx="234" cy="143"/>
              </a:xfrm>
              <a:custGeom>
                <a:avLst/>
                <a:gdLst>
                  <a:gd name="T0" fmla="*/ 113 w 306"/>
                  <a:gd name="T1" fmla="*/ 65 h 210"/>
                  <a:gd name="T2" fmla="*/ 108 w 306"/>
                  <a:gd name="T3" fmla="*/ 59 h 210"/>
                  <a:gd name="T4" fmla="*/ 18 w 306"/>
                  <a:gd name="T5" fmla="*/ 61 h 210"/>
                  <a:gd name="T6" fmla="*/ 16 w 306"/>
                  <a:gd name="T7" fmla="*/ 47 h 210"/>
                  <a:gd name="T8" fmla="*/ 5 w 306"/>
                  <a:gd name="T9" fmla="*/ 22 h 210"/>
                  <a:gd name="T10" fmla="*/ 0 w 306"/>
                  <a:gd name="T11" fmla="*/ 17 h 210"/>
                  <a:gd name="T12" fmla="*/ 5 w 306"/>
                  <a:gd name="T13" fmla="*/ 10 h 210"/>
                  <a:gd name="T14" fmla="*/ 3 w 306"/>
                  <a:gd name="T15" fmla="*/ 3 h 210"/>
                  <a:gd name="T16" fmla="*/ 5 w 306"/>
                  <a:gd name="T17" fmla="*/ 2 h 210"/>
                  <a:gd name="T18" fmla="*/ 113 w 306"/>
                  <a:gd name="T19" fmla="*/ 0 h 210"/>
                  <a:gd name="T20" fmla="*/ 118 w 306"/>
                  <a:gd name="T21" fmla="*/ 5 h 210"/>
                  <a:gd name="T22" fmla="*/ 115 w 306"/>
                  <a:gd name="T23" fmla="*/ 10 h 210"/>
                  <a:gd name="T24" fmla="*/ 118 w 306"/>
                  <a:gd name="T25" fmla="*/ 15 h 210"/>
                  <a:gd name="T26" fmla="*/ 126 w 306"/>
                  <a:gd name="T27" fmla="*/ 21 h 210"/>
                  <a:gd name="T28" fmla="*/ 137 w 306"/>
                  <a:gd name="T29" fmla="*/ 27 h 210"/>
                  <a:gd name="T30" fmla="*/ 137 w 306"/>
                  <a:gd name="T31" fmla="*/ 34 h 210"/>
                  <a:gd name="T32" fmla="*/ 132 w 306"/>
                  <a:gd name="T33" fmla="*/ 40 h 210"/>
                  <a:gd name="T34" fmla="*/ 121 w 306"/>
                  <a:gd name="T35" fmla="*/ 42 h 210"/>
                  <a:gd name="T36" fmla="*/ 123 w 306"/>
                  <a:gd name="T37" fmla="*/ 51 h 210"/>
                  <a:gd name="T38" fmla="*/ 121 w 306"/>
                  <a:gd name="T39" fmla="*/ 57 h 210"/>
                  <a:gd name="T40" fmla="*/ 113 w 306"/>
                  <a:gd name="T41" fmla="*/ 61 h 210"/>
                  <a:gd name="T42" fmla="*/ 113 w 306"/>
                  <a:gd name="T43" fmla="*/ 65 h 210"/>
                  <a:gd name="T44" fmla="*/ 113 w 306"/>
                  <a:gd name="T45" fmla="*/ 66 h 2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06"/>
                  <a:gd name="T70" fmla="*/ 0 h 210"/>
                  <a:gd name="T71" fmla="*/ 306 w 306"/>
                  <a:gd name="T72" fmla="*/ 210 h 2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06" h="210">
                    <a:moveTo>
                      <a:pt x="252" y="204"/>
                    </a:moveTo>
                    <a:lnTo>
                      <a:pt x="240" y="186"/>
                    </a:lnTo>
                    <a:lnTo>
                      <a:pt x="42" y="192"/>
                    </a:lnTo>
                    <a:lnTo>
                      <a:pt x="36" y="150"/>
                    </a:lnTo>
                    <a:lnTo>
                      <a:pt x="12" y="72"/>
                    </a:lnTo>
                    <a:lnTo>
                      <a:pt x="0" y="54"/>
                    </a:lnTo>
                    <a:lnTo>
                      <a:pt x="12" y="30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252" y="0"/>
                    </a:lnTo>
                    <a:lnTo>
                      <a:pt x="264" y="18"/>
                    </a:lnTo>
                    <a:lnTo>
                      <a:pt x="258" y="30"/>
                    </a:lnTo>
                    <a:lnTo>
                      <a:pt x="264" y="48"/>
                    </a:lnTo>
                    <a:lnTo>
                      <a:pt x="282" y="66"/>
                    </a:lnTo>
                    <a:lnTo>
                      <a:pt x="306" y="84"/>
                    </a:lnTo>
                    <a:lnTo>
                      <a:pt x="306" y="108"/>
                    </a:lnTo>
                    <a:lnTo>
                      <a:pt x="294" y="126"/>
                    </a:lnTo>
                    <a:lnTo>
                      <a:pt x="270" y="132"/>
                    </a:lnTo>
                    <a:lnTo>
                      <a:pt x="276" y="162"/>
                    </a:lnTo>
                    <a:lnTo>
                      <a:pt x="270" y="180"/>
                    </a:lnTo>
                    <a:lnTo>
                      <a:pt x="252" y="192"/>
                    </a:lnTo>
                    <a:lnTo>
                      <a:pt x="252" y="204"/>
                    </a:lnTo>
                    <a:lnTo>
                      <a:pt x="252" y="2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49" name="Freeform 177"/>
              <p:cNvSpPr>
                <a:spLocks noChangeAspect="1"/>
              </p:cNvSpPr>
              <p:nvPr/>
            </p:nvSpPr>
            <p:spPr bwMode="auto">
              <a:xfrm>
                <a:off x="4129" y="1469"/>
                <a:ext cx="288" cy="134"/>
              </a:xfrm>
              <a:custGeom>
                <a:avLst/>
                <a:gdLst>
                  <a:gd name="T0" fmla="*/ 152 w 378"/>
                  <a:gd name="T1" fmla="*/ 2 h 198"/>
                  <a:gd name="T2" fmla="*/ 159 w 378"/>
                  <a:gd name="T3" fmla="*/ 5 h 198"/>
                  <a:gd name="T4" fmla="*/ 154 w 378"/>
                  <a:gd name="T5" fmla="*/ 11 h 198"/>
                  <a:gd name="T6" fmla="*/ 167 w 378"/>
                  <a:gd name="T7" fmla="*/ 19 h 198"/>
                  <a:gd name="T8" fmla="*/ 167 w 378"/>
                  <a:gd name="T9" fmla="*/ 62 h 198"/>
                  <a:gd name="T10" fmla="*/ 0 w 378"/>
                  <a:gd name="T11" fmla="*/ 60 h 198"/>
                  <a:gd name="T12" fmla="*/ 5 w 378"/>
                  <a:gd name="T13" fmla="*/ 0 h 198"/>
                  <a:gd name="T14" fmla="*/ 149 w 378"/>
                  <a:gd name="T15" fmla="*/ 2 h 198"/>
                  <a:gd name="T16" fmla="*/ 152 w 378"/>
                  <a:gd name="T17" fmla="*/ 2 h 1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8"/>
                  <a:gd name="T28" fmla="*/ 0 h 198"/>
                  <a:gd name="T29" fmla="*/ 378 w 378"/>
                  <a:gd name="T30" fmla="*/ 198 h 1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8" h="198">
                    <a:moveTo>
                      <a:pt x="342" y="6"/>
                    </a:moveTo>
                    <a:lnTo>
                      <a:pt x="360" y="18"/>
                    </a:lnTo>
                    <a:lnTo>
                      <a:pt x="348" y="36"/>
                    </a:lnTo>
                    <a:lnTo>
                      <a:pt x="378" y="60"/>
                    </a:lnTo>
                    <a:lnTo>
                      <a:pt x="378" y="198"/>
                    </a:lnTo>
                    <a:lnTo>
                      <a:pt x="0" y="192"/>
                    </a:lnTo>
                    <a:lnTo>
                      <a:pt x="12" y="0"/>
                    </a:lnTo>
                    <a:lnTo>
                      <a:pt x="336" y="6"/>
                    </a:lnTo>
                    <a:lnTo>
                      <a:pt x="342" y="6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50" name="Freeform 178"/>
              <p:cNvSpPr>
                <a:spLocks noChangeAspect="1"/>
              </p:cNvSpPr>
              <p:nvPr/>
            </p:nvSpPr>
            <p:spPr bwMode="auto">
              <a:xfrm>
                <a:off x="4129" y="1469"/>
                <a:ext cx="288" cy="134"/>
              </a:xfrm>
              <a:custGeom>
                <a:avLst/>
                <a:gdLst>
                  <a:gd name="T0" fmla="*/ 152 w 378"/>
                  <a:gd name="T1" fmla="*/ 2 h 198"/>
                  <a:gd name="T2" fmla="*/ 159 w 378"/>
                  <a:gd name="T3" fmla="*/ 5 h 198"/>
                  <a:gd name="T4" fmla="*/ 154 w 378"/>
                  <a:gd name="T5" fmla="*/ 11 h 198"/>
                  <a:gd name="T6" fmla="*/ 167 w 378"/>
                  <a:gd name="T7" fmla="*/ 19 h 198"/>
                  <a:gd name="T8" fmla="*/ 167 w 378"/>
                  <a:gd name="T9" fmla="*/ 62 h 198"/>
                  <a:gd name="T10" fmla="*/ 0 w 378"/>
                  <a:gd name="T11" fmla="*/ 60 h 198"/>
                  <a:gd name="T12" fmla="*/ 5 w 378"/>
                  <a:gd name="T13" fmla="*/ 0 h 198"/>
                  <a:gd name="T14" fmla="*/ 149 w 378"/>
                  <a:gd name="T15" fmla="*/ 2 h 198"/>
                  <a:gd name="T16" fmla="*/ 152 w 378"/>
                  <a:gd name="T17" fmla="*/ 2 h 198"/>
                  <a:gd name="T18" fmla="*/ 152 w 378"/>
                  <a:gd name="T19" fmla="*/ 3 h 1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8"/>
                  <a:gd name="T31" fmla="*/ 0 h 198"/>
                  <a:gd name="T32" fmla="*/ 378 w 378"/>
                  <a:gd name="T33" fmla="*/ 198 h 1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8" h="198">
                    <a:moveTo>
                      <a:pt x="342" y="6"/>
                    </a:moveTo>
                    <a:lnTo>
                      <a:pt x="360" y="18"/>
                    </a:lnTo>
                    <a:lnTo>
                      <a:pt x="348" y="36"/>
                    </a:lnTo>
                    <a:lnTo>
                      <a:pt x="378" y="60"/>
                    </a:lnTo>
                    <a:lnTo>
                      <a:pt x="378" y="198"/>
                    </a:lnTo>
                    <a:lnTo>
                      <a:pt x="0" y="192"/>
                    </a:lnTo>
                    <a:lnTo>
                      <a:pt x="12" y="0"/>
                    </a:lnTo>
                    <a:lnTo>
                      <a:pt x="336" y="6"/>
                    </a:lnTo>
                    <a:lnTo>
                      <a:pt x="342" y="6"/>
                    </a:lnTo>
                    <a:lnTo>
                      <a:pt x="342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51" name="Freeform 179"/>
              <p:cNvSpPr>
                <a:spLocks noChangeAspect="1"/>
              </p:cNvSpPr>
              <p:nvPr/>
            </p:nvSpPr>
            <p:spPr bwMode="auto">
              <a:xfrm>
                <a:off x="4619" y="1489"/>
                <a:ext cx="283" cy="131"/>
              </a:xfrm>
              <a:custGeom>
                <a:avLst/>
                <a:gdLst>
                  <a:gd name="T0" fmla="*/ 129 w 372"/>
                  <a:gd name="T1" fmla="*/ 49 h 192"/>
                  <a:gd name="T2" fmla="*/ 32 w 372"/>
                  <a:gd name="T3" fmla="*/ 55 h 192"/>
                  <a:gd name="T4" fmla="*/ 32 w 372"/>
                  <a:gd name="T5" fmla="*/ 59 h 192"/>
                  <a:gd name="T6" fmla="*/ 0 w 372"/>
                  <a:gd name="T7" fmla="*/ 61 h 192"/>
                  <a:gd name="T8" fmla="*/ 3 w 372"/>
                  <a:gd name="T9" fmla="*/ 59 h 192"/>
                  <a:gd name="T10" fmla="*/ 5 w 372"/>
                  <a:gd name="T11" fmla="*/ 59 h 192"/>
                  <a:gd name="T12" fmla="*/ 5 w 372"/>
                  <a:gd name="T13" fmla="*/ 49 h 192"/>
                  <a:gd name="T14" fmla="*/ 8 w 372"/>
                  <a:gd name="T15" fmla="*/ 46 h 192"/>
                  <a:gd name="T16" fmla="*/ 21 w 372"/>
                  <a:gd name="T17" fmla="*/ 48 h 192"/>
                  <a:gd name="T18" fmla="*/ 18 w 372"/>
                  <a:gd name="T19" fmla="*/ 42 h 192"/>
                  <a:gd name="T20" fmla="*/ 29 w 372"/>
                  <a:gd name="T21" fmla="*/ 40 h 192"/>
                  <a:gd name="T22" fmla="*/ 27 w 372"/>
                  <a:gd name="T23" fmla="*/ 36 h 192"/>
                  <a:gd name="T24" fmla="*/ 29 w 372"/>
                  <a:gd name="T25" fmla="*/ 33 h 192"/>
                  <a:gd name="T26" fmla="*/ 32 w 372"/>
                  <a:gd name="T27" fmla="*/ 31 h 192"/>
                  <a:gd name="T28" fmla="*/ 37 w 372"/>
                  <a:gd name="T29" fmla="*/ 33 h 192"/>
                  <a:gd name="T30" fmla="*/ 37 w 372"/>
                  <a:gd name="T31" fmla="*/ 29 h 192"/>
                  <a:gd name="T32" fmla="*/ 50 w 372"/>
                  <a:gd name="T33" fmla="*/ 33 h 192"/>
                  <a:gd name="T34" fmla="*/ 56 w 372"/>
                  <a:gd name="T35" fmla="*/ 27 h 192"/>
                  <a:gd name="T36" fmla="*/ 58 w 372"/>
                  <a:gd name="T37" fmla="*/ 31 h 192"/>
                  <a:gd name="T38" fmla="*/ 66 w 372"/>
                  <a:gd name="T39" fmla="*/ 23 h 192"/>
                  <a:gd name="T40" fmla="*/ 69 w 372"/>
                  <a:gd name="T41" fmla="*/ 25 h 192"/>
                  <a:gd name="T42" fmla="*/ 74 w 372"/>
                  <a:gd name="T43" fmla="*/ 27 h 192"/>
                  <a:gd name="T44" fmla="*/ 84 w 372"/>
                  <a:gd name="T45" fmla="*/ 14 h 192"/>
                  <a:gd name="T46" fmla="*/ 82 w 372"/>
                  <a:gd name="T47" fmla="*/ 12 h 192"/>
                  <a:gd name="T48" fmla="*/ 95 w 372"/>
                  <a:gd name="T49" fmla="*/ 8 h 192"/>
                  <a:gd name="T50" fmla="*/ 95 w 372"/>
                  <a:gd name="T51" fmla="*/ 2 h 192"/>
                  <a:gd name="T52" fmla="*/ 103 w 372"/>
                  <a:gd name="T53" fmla="*/ 0 h 192"/>
                  <a:gd name="T54" fmla="*/ 108 w 372"/>
                  <a:gd name="T55" fmla="*/ 5 h 192"/>
                  <a:gd name="T56" fmla="*/ 122 w 372"/>
                  <a:gd name="T57" fmla="*/ 10 h 192"/>
                  <a:gd name="T58" fmla="*/ 137 w 372"/>
                  <a:gd name="T59" fmla="*/ 5 h 192"/>
                  <a:gd name="T60" fmla="*/ 145 w 372"/>
                  <a:gd name="T61" fmla="*/ 12 h 192"/>
                  <a:gd name="T62" fmla="*/ 151 w 372"/>
                  <a:gd name="T63" fmla="*/ 21 h 192"/>
                  <a:gd name="T64" fmla="*/ 164 w 372"/>
                  <a:gd name="T65" fmla="*/ 27 h 192"/>
                  <a:gd name="T66" fmla="*/ 140 w 372"/>
                  <a:gd name="T67" fmla="*/ 46 h 192"/>
                  <a:gd name="T68" fmla="*/ 129 w 372"/>
                  <a:gd name="T69" fmla="*/ 49 h 19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2"/>
                  <a:gd name="T106" fmla="*/ 0 h 192"/>
                  <a:gd name="T107" fmla="*/ 372 w 372"/>
                  <a:gd name="T108" fmla="*/ 192 h 19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2" h="192">
                    <a:moveTo>
                      <a:pt x="294" y="156"/>
                    </a:moveTo>
                    <a:lnTo>
                      <a:pt x="72" y="174"/>
                    </a:lnTo>
                    <a:lnTo>
                      <a:pt x="72" y="186"/>
                    </a:lnTo>
                    <a:lnTo>
                      <a:pt x="0" y="192"/>
                    </a:lnTo>
                    <a:lnTo>
                      <a:pt x="6" y="186"/>
                    </a:lnTo>
                    <a:lnTo>
                      <a:pt x="12" y="186"/>
                    </a:lnTo>
                    <a:lnTo>
                      <a:pt x="12" y="156"/>
                    </a:lnTo>
                    <a:lnTo>
                      <a:pt x="18" y="144"/>
                    </a:lnTo>
                    <a:lnTo>
                      <a:pt x="48" y="150"/>
                    </a:lnTo>
                    <a:lnTo>
                      <a:pt x="42" y="132"/>
                    </a:lnTo>
                    <a:lnTo>
                      <a:pt x="66" y="126"/>
                    </a:lnTo>
                    <a:lnTo>
                      <a:pt x="60" y="114"/>
                    </a:lnTo>
                    <a:lnTo>
                      <a:pt x="66" y="102"/>
                    </a:lnTo>
                    <a:lnTo>
                      <a:pt x="72" y="96"/>
                    </a:lnTo>
                    <a:lnTo>
                      <a:pt x="84" y="102"/>
                    </a:lnTo>
                    <a:lnTo>
                      <a:pt x="84" y="90"/>
                    </a:lnTo>
                    <a:lnTo>
                      <a:pt x="114" y="102"/>
                    </a:lnTo>
                    <a:lnTo>
                      <a:pt x="126" y="84"/>
                    </a:lnTo>
                    <a:lnTo>
                      <a:pt x="132" y="96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68" y="84"/>
                    </a:lnTo>
                    <a:lnTo>
                      <a:pt x="192" y="42"/>
                    </a:lnTo>
                    <a:lnTo>
                      <a:pt x="186" y="36"/>
                    </a:lnTo>
                    <a:lnTo>
                      <a:pt x="216" y="24"/>
                    </a:lnTo>
                    <a:lnTo>
                      <a:pt x="216" y="6"/>
                    </a:lnTo>
                    <a:lnTo>
                      <a:pt x="234" y="0"/>
                    </a:lnTo>
                    <a:lnTo>
                      <a:pt x="246" y="18"/>
                    </a:lnTo>
                    <a:lnTo>
                      <a:pt x="276" y="30"/>
                    </a:lnTo>
                    <a:lnTo>
                      <a:pt x="312" y="18"/>
                    </a:lnTo>
                    <a:lnTo>
                      <a:pt x="330" y="36"/>
                    </a:lnTo>
                    <a:lnTo>
                      <a:pt x="342" y="66"/>
                    </a:lnTo>
                    <a:lnTo>
                      <a:pt x="372" y="84"/>
                    </a:lnTo>
                    <a:lnTo>
                      <a:pt x="318" y="144"/>
                    </a:lnTo>
                    <a:lnTo>
                      <a:pt x="294" y="156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52" name="Freeform 180"/>
              <p:cNvSpPr>
                <a:spLocks noChangeAspect="1"/>
              </p:cNvSpPr>
              <p:nvPr/>
            </p:nvSpPr>
            <p:spPr bwMode="auto">
              <a:xfrm>
                <a:off x="4619" y="1489"/>
                <a:ext cx="283" cy="131"/>
              </a:xfrm>
              <a:custGeom>
                <a:avLst/>
                <a:gdLst>
                  <a:gd name="T0" fmla="*/ 129 w 372"/>
                  <a:gd name="T1" fmla="*/ 49 h 192"/>
                  <a:gd name="T2" fmla="*/ 32 w 372"/>
                  <a:gd name="T3" fmla="*/ 55 h 192"/>
                  <a:gd name="T4" fmla="*/ 32 w 372"/>
                  <a:gd name="T5" fmla="*/ 59 h 192"/>
                  <a:gd name="T6" fmla="*/ 0 w 372"/>
                  <a:gd name="T7" fmla="*/ 61 h 192"/>
                  <a:gd name="T8" fmla="*/ 3 w 372"/>
                  <a:gd name="T9" fmla="*/ 59 h 192"/>
                  <a:gd name="T10" fmla="*/ 5 w 372"/>
                  <a:gd name="T11" fmla="*/ 59 h 192"/>
                  <a:gd name="T12" fmla="*/ 5 w 372"/>
                  <a:gd name="T13" fmla="*/ 49 h 192"/>
                  <a:gd name="T14" fmla="*/ 8 w 372"/>
                  <a:gd name="T15" fmla="*/ 46 h 192"/>
                  <a:gd name="T16" fmla="*/ 21 w 372"/>
                  <a:gd name="T17" fmla="*/ 48 h 192"/>
                  <a:gd name="T18" fmla="*/ 18 w 372"/>
                  <a:gd name="T19" fmla="*/ 42 h 192"/>
                  <a:gd name="T20" fmla="*/ 29 w 372"/>
                  <a:gd name="T21" fmla="*/ 40 h 192"/>
                  <a:gd name="T22" fmla="*/ 27 w 372"/>
                  <a:gd name="T23" fmla="*/ 36 h 192"/>
                  <a:gd name="T24" fmla="*/ 29 w 372"/>
                  <a:gd name="T25" fmla="*/ 33 h 192"/>
                  <a:gd name="T26" fmla="*/ 32 w 372"/>
                  <a:gd name="T27" fmla="*/ 31 h 192"/>
                  <a:gd name="T28" fmla="*/ 37 w 372"/>
                  <a:gd name="T29" fmla="*/ 33 h 192"/>
                  <a:gd name="T30" fmla="*/ 37 w 372"/>
                  <a:gd name="T31" fmla="*/ 29 h 192"/>
                  <a:gd name="T32" fmla="*/ 50 w 372"/>
                  <a:gd name="T33" fmla="*/ 33 h 192"/>
                  <a:gd name="T34" fmla="*/ 56 w 372"/>
                  <a:gd name="T35" fmla="*/ 27 h 192"/>
                  <a:gd name="T36" fmla="*/ 58 w 372"/>
                  <a:gd name="T37" fmla="*/ 31 h 192"/>
                  <a:gd name="T38" fmla="*/ 66 w 372"/>
                  <a:gd name="T39" fmla="*/ 23 h 192"/>
                  <a:gd name="T40" fmla="*/ 69 w 372"/>
                  <a:gd name="T41" fmla="*/ 25 h 192"/>
                  <a:gd name="T42" fmla="*/ 74 w 372"/>
                  <a:gd name="T43" fmla="*/ 27 h 192"/>
                  <a:gd name="T44" fmla="*/ 84 w 372"/>
                  <a:gd name="T45" fmla="*/ 14 h 192"/>
                  <a:gd name="T46" fmla="*/ 82 w 372"/>
                  <a:gd name="T47" fmla="*/ 12 h 192"/>
                  <a:gd name="T48" fmla="*/ 95 w 372"/>
                  <a:gd name="T49" fmla="*/ 8 h 192"/>
                  <a:gd name="T50" fmla="*/ 95 w 372"/>
                  <a:gd name="T51" fmla="*/ 2 h 192"/>
                  <a:gd name="T52" fmla="*/ 103 w 372"/>
                  <a:gd name="T53" fmla="*/ 0 h 192"/>
                  <a:gd name="T54" fmla="*/ 108 w 372"/>
                  <a:gd name="T55" fmla="*/ 5 h 192"/>
                  <a:gd name="T56" fmla="*/ 122 w 372"/>
                  <a:gd name="T57" fmla="*/ 10 h 192"/>
                  <a:gd name="T58" fmla="*/ 137 w 372"/>
                  <a:gd name="T59" fmla="*/ 5 h 192"/>
                  <a:gd name="T60" fmla="*/ 145 w 372"/>
                  <a:gd name="T61" fmla="*/ 12 h 192"/>
                  <a:gd name="T62" fmla="*/ 151 w 372"/>
                  <a:gd name="T63" fmla="*/ 21 h 192"/>
                  <a:gd name="T64" fmla="*/ 164 w 372"/>
                  <a:gd name="T65" fmla="*/ 27 h 192"/>
                  <a:gd name="T66" fmla="*/ 140 w 372"/>
                  <a:gd name="T67" fmla="*/ 46 h 192"/>
                  <a:gd name="T68" fmla="*/ 129 w 372"/>
                  <a:gd name="T69" fmla="*/ 49 h 192"/>
                  <a:gd name="T70" fmla="*/ 129 w 372"/>
                  <a:gd name="T71" fmla="*/ 52 h 1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72"/>
                  <a:gd name="T109" fmla="*/ 0 h 192"/>
                  <a:gd name="T110" fmla="*/ 372 w 372"/>
                  <a:gd name="T111" fmla="*/ 192 h 19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72" h="192">
                    <a:moveTo>
                      <a:pt x="294" y="156"/>
                    </a:moveTo>
                    <a:lnTo>
                      <a:pt x="72" y="174"/>
                    </a:lnTo>
                    <a:lnTo>
                      <a:pt x="72" y="186"/>
                    </a:lnTo>
                    <a:lnTo>
                      <a:pt x="0" y="192"/>
                    </a:lnTo>
                    <a:lnTo>
                      <a:pt x="6" y="186"/>
                    </a:lnTo>
                    <a:lnTo>
                      <a:pt x="12" y="186"/>
                    </a:lnTo>
                    <a:lnTo>
                      <a:pt x="12" y="156"/>
                    </a:lnTo>
                    <a:lnTo>
                      <a:pt x="18" y="144"/>
                    </a:lnTo>
                    <a:lnTo>
                      <a:pt x="48" y="150"/>
                    </a:lnTo>
                    <a:lnTo>
                      <a:pt x="42" y="132"/>
                    </a:lnTo>
                    <a:lnTo>
                      <a:pt x="66" y="126"/>
                    </a:lnTo>
                    <a:lnTo>
                      <a:pt x="60" y="114"/>
                    </a:lnTo>
                    <a:lnTo>
                      <a:pt x="66" y="102"/>
                    </a:lnTo>
                    <a:lnTo>
                      <a:pt x="72" y="96"/>
                    </a:lnTo>
                    <a:lnTo>
                      <a:pt x="84" y="102"/>
                    </a:lnTo>
                    <a:lnTo>
                      <a:pt x="84" y="90"/>
                    </a:lnTo>
                    <a:lnTo>
                      <a:pt x="114" y="102"/>
                    </a:lnTo>
                    <a:lnTo>
                      <a:pt x="126" y="84"/>
                    </a:lnTo>
                    <a:lnTo>
                      <a:pt x="132" y="96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68" y="84"/>
                    </a:lnTo>
                    <a:lnTo>
                      <a:pt x="192" y="42"/>
                    </a:lnTo>
                    <a:lnTo>
                      <a:pt x="186" y="36"/>
                    </a:lnTo>
                    <a:lnTo>
                      <a:pt x="216" y="24"/>
                    </a:lnTo>
                    <a:lnTo>
                      <a:pt x="216" y="6"/>
                    </a:lnTo>
                    <a:lnTo>
                      <a:pt x="234" y="0"/>
                    </a:lnTo>
                    <a:lnTo>
                      <a:pt x="246" y="18"/>
                    </a:lnTo>
                    <a:lnTo>
                      <a:pt x="276" y="30"/>
                    </a:lnTo>
                    <a:lnTo>
                      <a:pt x="312" y="18"/>
                    </a:lnTo>
                    <a:lnTo>
                      <a:pt x="330" y="36"/>
                    </a:lnTo>
                    <a:lnTo>
                      <a:pt x="342" y="66"/>
                    </a:lnTo>
                    <a:lnTo>
                      <a:pt x="372" y="84"/>
                    </a:lnTo>
                    <a:lnTo>
                      <a:pt x="318" y="144"/>
                    </a:lnTo>
                    <a:lnTo>
                      <a:pt x="294" y="156"/>
                    </a:lnTo>
                    <a:lnTo>
                      <a:pt x="294" y="16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53" name="Freeform 181"/>
              <p:cNvSpPr>
                <a:spLocks noChangeAspect="1"/>
              </p:cNvSpPr>
              <p:nvPr/>
            </p:nvSpPr>
            <p:spPr bwMode="auto">
              <a:xfrm>
                <a:off x="4440" y="1778"/>
                <a:ext cx="220" cy="167"/>
              </a:xfrm>
              <a:custGeom>
                <a:avLst/>
                <a:gdLst>
                  <a:gd name="T0" fmla="*/ 115 w 288"/>
                  <a:gd name="T1" fmla="*/ 54 h 246"/>
                  <a:gd name="T2" fmla="*/ 96 w 288"/>
                  <a:gd name="T3" fmla="*/ 51 h 246"/>
                  <a:gd name="T4" fmla="*/ 91 w 288"/>
                  <a:gd name="T5" fmla="*/ 54 h 246"/>
                  <a:gd name="T6" fmla="*/ 102 w 288"/>
                  <a:gd name="T7" fmla="*/ 56 h 246"/>
                  <a:gd name="T8" fmla="*/ 110 w 288"/>
                  <a:gd name="T9" fmla="*/ 54 h 246"/>
                  <a:gd name="T10" fmla="*/ 107 w 288"/>
                  <a:gd name="T11" fmla="*/ 58 h 246"/>
                  <a:gd name="T12" fmla="*/ 112 w 288"/>
                  <a:gd name="T13" fmla="*/ 60 h 246"/>
                  <a:gd name="T14" fmla="*/ 115 w 288"/>
                  <a:gd name="T15" fmla="*/ 56 h 246"/>
                  <a:gd name="T16" fmla="*/ 123 w 288"/>
                  <a:gd name="T17" fmla="*/ 54 h 246"/>
                  <a:gd name="T18" fmla="*/ 123 w 288"/>
                  <a:gd name="T19" fmla="*/ 58 h 246"/>
                  <a:gd name="T20" fmla="*/ 112 w 288"/>
                  <a:gd name="T21" fmla="*/ 66 h 246"/>
                  <a:gd name="T22" fmla="*/ 115 w 288"/>
                  <a:gd name="T23" fmla="*/ 70 h 246"/>
                  <a:gd name="T24" fmla="*/ 128 w 288"/>
                  <a:gd name="T25" fmla="*/ 73 h 246"/>
                  <a:gd name="T26" fmla="*/ 125 w 288"/>
                  <a:gd name="T27" fmla="*/ 77 h 246"/>
                  <a:gd name="T28" fmla="*/ 123 w 288"/>
                  <a:gd name="T29" fmla="*/ 75 h 246"/>
                  <a:gd name="T30" fmla="*/ 120 w 288"/>
                  <a:gd name="T31" fmla="*/ 77 h 246"/>
                  <a:gd name="T32" fmla="*/ 118 w 288"/>
                  <a:gd name="T33" fmla="*/ 71 h 246"/>
                  <a:gd name="T34" fmla="*/ 102 w 288"/>
                  <a:gd name="T35" fmla="*/ 68 h 246"/>
                  <a:gd name="T36" fmla="*/ 105 w 288"/>
                  <a:gd name="T37" fmla="*/ 73 h 246"/>
                  <a:gd name="T38" fmla="*/ 99 w 288"/>
                  <a:gd name="T39" fmla="*/ 75 h 246"/>
                  <a:gd name="T40" fmla="*/ 96 w 288"/>
                  <a:gd name="T41" fmla="*/ 71 h 246"/>
                  <a:gd name="T42" fmla="*/ 93 w 288"/>
                  <a:gd name="T43" fmla="*/ 73 h 246"/>
                  <a:gd name="T44" fmla="*/ 91 w 288"/>
                  <a:gd name="T45" fmla="*/ 71 h 246"/>
                  <a:gd name="T46" fmla="*/ 88 w 288"/>
                  <a:gd name="T47" fmla="*/ 75 h 246"/>
                  <a:gd name="T48" fmla="*/ 82 w 288"/>
                  <a:gd name="T49" fmla="*/ 77 h 246"/>
                  <a:gd name="T50" fmla="*/ 78 w 288"/>
                  <a:gd name="T51" fmla="*/ 75 h 246"/>
                  <a:gd name="T52" fmla="*/ 73 w 288"/>
                  <a:gd name="T53" fmla="*/ 70 h 246"/>
                  <a:gd name="T54" fmla="*/ 64 w 288"/>
                  <a:gd name="T55" fmla="*/ 68 h 246"/>
                  <a:gd name="T56" fmla="*/ 64 w 288"/>
                  <a:gd name="T57" fmla="*/ 64 h 246"/>
                  <a:gd name="T58" fmla="*/ 56 w 288"/>
                  <a:gd name="T59" fmla="*/ 64 h 246"/>
                  <a:gd name="T60" fmla="*/ 56 w 288"/>
                  <a:gd name="T61" fmla="*/ 62 h 246"/>
                  <a:gd name="T62" fmla="*/ 48 w 288"/>
                  <a:gd name="T63" fmla="*/ 64 h 246"/>
                  <a:gd name="T64" fmla="*/ 53 w 288"/>
                  <a:gd name="T65" fmla="*/ 68 h 246"/>
                  <a:gd name="T66" fmla="*/ 46 w 288"/>
                  <a:gd name="T67" fmla="*/ 70 h 246"/>
                  <a:gd name="T68" fmla="*/ 24 w 288"/>
                  <a:gd name="T69" fmla="*/ 64 h 246"/>
                  <a:gd name="T70" fmla="*/ 8 w 288"/>
                  <a:gd name="T71" fmla="*/ 66 h 246"/>
                  <a:gd name="T72" fmla="*/ 5 w 288"/>
                  <a:gd name="T73" fmla="*/ 64 h 246"/>
                  <a:gd name="T74" fmla="*/ 11 w 288"/>
                  <a:gd name="T75" fmla="*/ 60 h 246"/>
                  <a:gd name="T76" fmla="*/ 11 w 288"/>
                  <a:gd name="T77" fmla="*/ 49 h 246"/>
                  <a:gd name="T78" fmla="*/ 16 w 288"/>
                  <a:gd name="T79" fmla="*/ 39 h 246"/>
                  <a:gd name="T80" fmla="*/ 3 w 288"/>
                  <a:gd name="T81" fmla="*/ 21 h 246"/>
                  <a:gd name="T82" fmla="*/ 0 w 288"/>
                  <a:gd name="T83" fmla="*/ 0 h 246"/>
                  <a:gd name="T84" fmla="*/ 73 w 288"/>
                  <a:gd name="T85" fmla="*/ 0 h 246"/>
                  <a:gd name="T86" fmla="*/ 73 w 288"/>
                  <a:gd name="T87" fmla="*/ 7 h 246"/>
                  <a:gd name="T88" fmla="*/ 75 w 288"/>
                  <a:gd name="T89" fmla="*/ 5 h 246"/>
                  <a:gd name="T90" fmla="*/ 73 w 288"/>
                  <a:gd name="T91" fmla="*/ 10 h 246"/>
                  <a:gd name="T92" fmla="*/ 78 w 288"/>
                  <a:gd name="T93" fmla="*/ 11 h 246"/>
                  <a:gd name="T94" fmla="*/ 73 w 288"/>
                  <a:gd name="T95" fmla="*/ 15 h 246"/>
                  <a:gd name="T96" fmla="*/ 75 w 288"/>
                  <a:gd name="T97" fmla="*/ 15 h 246"/>
                  <a:gd name="T98" fmla="*/ 64 w 288"/>
                  <a:gd name="T99" fmla="*/ 26 h 246"/>
                  <a:gd name="T100" fmla="*/ 61 w 288"/>
                  <a:gd name="T101" fmla="*/ 39 h 246"/>
                  <a:gd name="T102" fmla="*/ 107 w 288"/>
                  <a:gd name="T103" fmla="*/ 37 h 246"/>
                  <a:gd name="T104" fmla="*/ 107 w 288"/>
                  <a:gd name="T105" fmla="*/ 45 h 246"/>
                  <a:gd name="T106" fmla="*/ 112 w 288"/>
                  <a:gd name="T107" fmla="*/ 52 h 246"/>
                  <a:gd name="T108" fmla="*/ 115 w 288"/>
                  <a:gd name="T109" fmla="*/ 54 h 24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88"/>
                  <a:gd name="T166" fmla="*/ 0 h 246"/>
                  <a:gd name="T167" fmla="*/ 288 w 288"/>
                  <a:gd name="T168" fmla="*/ 246 h 24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88" h="246">
                    <a:moveTo>
                      <a:pt x="258" y="174"/>
                    </a:moveTo>
                    <a:lnTo>
                      <a:pt x="216" y="162"/>
                    </a:lnTo>
                    <a:lnTo>
                      <a:pt x="204" y="174"/>
                    </a:lnTo>
                    <a:lnTo>
                      <a:pt x="228" y="180"/>
                    </a:lnTo>
                    <a:lnTo>
                      <a:pt x="246" y="174"/>
                    </a:lnTo>
                    <a:lnTo>
                      <a:pt x="240" y="186"/>
                    </a:lnTo>
                    <a:lnTo>
                      <a:pt x="252" y="192"/>
                    </a:lnTo>
                    <a:lnTo>
                      <a:pt x="258" y="180"/>
                    </a:lnTo>
                    <a:lnTo>
                      <a:pt x="276" y="174"/>
                    </a:lnTo>
                    <a:lnTo>
                      <a:pt x="276" y="186"/>
                    </a:lnTo>
                    <a:lnTo>
                      <a:pt x="252" y="210"/>
                    </a:lnTo>
                    <a:lnTo>
                      <a:pt x="258" y="222"/>
                    </a:lnTo>
                    <a:lnTo>
                      <a:pt x="288" y="234"/>
                    </a:lnTo>
                    <a:lnTo>
                      <a:pt x="282" y="246"/>
                    </a:lnTo>
                    <a:lnTo>
                      <a:pt x="276" y="240"/>
                    </a:lnTo>
                    <a:lnTo>
                      <a:pt x="270" y="246"/>
                    </a:lnTo>
                    <a:lnTo>
                      <a:pt x="264" y="228"/>
                    </a:lnTo>
                    <a:lnTo>
                      <a:pt x="228" y="216"/>
                    </a:lnTo>
                    <a:lnTo>
                      <a:pt x="234" y="234"/>
                    </a:lnTo>
                    <a:lnTo>
                      <a:pt x="222" y="240"/>
                    </a:lnTo>
                    <a:lnTo>
                      <a:pt x="216" y="228"/>
                    </a:lnTo>
                    <a:lnTo>
                      <a:pt x="210" y="234"/>
                    </a:lnTo>
                    <a:lnTo>
                      <a:pt x="204" y="228"/>
                    </a:lnTo>
                    <a:lnTo>
                      <a:pt x="198" y="240"/>
                    </a:lnTo>
                    <a:lnTo>
                      <a:pt x="186" y="246"/>
                    </a:lnTo>
                    <a:lnTo>
                      <a:pt x="174" y="240"/>
                    </a:lnTo>
                    <a:lnTo>
                      <a:pt x="162" y="222"/>
                    </a:lnTo>
                    <a:lnTo>
                      <a:pt x="144" y="216"/>
                    </a:lnTo>
                    <a:lnTo>
                      <a:pt x="144" y="204"/>
                    </a:lnTo>
                    <a:lnTo>
                      <a:pt x="126" y="204"/>
                    </a:lnTo>
                    <a:lnTo>
                      <a:pt x="126" y="198"/>
                    </a:lnTo>
                    <a:lnTo>
                      <a:pt x="108" y="204"/>
                    </a:lnTo>
                    <a:lnTo>
                      <a:pt x="120" y="216"/>
                    </a:lnTo>
                    <a:lnTo>
                      <a:pt x="102" y="222"/>
                    </a:lnTo>
                    <a:lnTo>
                      <a:pt x="54" y="204"/>
                    </a:lnTo>
                    <a:lnTo>
                      <a:pt x="18" y="210"/>
                    </a:lnTo>
                    <a:lnTo>
                      <a:pt x="12" y="204"/>
                    </a:lnTo>
                    <a:lnTo>
                      <a:pt x="24" y="192"/>
                    </a:lnTo>
                    <a:lnTo>
                      <a:pt x="24" y="156"/>
                    </a:lnTo>
                    <a:lnTo>
                      <a:pt x="36" y="126"/>
                    </a:lnTo>
                    <a:lnTo>
                      <a:pt x="6" y="66"/>
                    </a:lnTo>
                    <a:lnTo>
                      <a:pt x="0" y="0"/>
                    </a:lnTo>
                    <a:lnTo>
                      <a:pt x="162" y="0"/>
                    </a:lnTo>
                    <a:lnTo>
                      <a:pt x="162" y="24"/>
                    </a:lnTo>
                    <a:lnTo>
                      <a:pt x="168" y="18"/>
                    </a:lnTo>
                    <a:lnTo>
                      <a:pt x="162" y="30"/>
                    </a:lnTo>
                    <a:lnTo>
                      <a:pt x="174" y="36"/>
                    </a:lnTo>
                    <a:lnTo>
                      <a:pt x="162" y="48"/>
                    </a:lnTo>
                    <a:lnTo>
                      <a:pt x="168" y="48"/>
                    </a:lnTo>
                    <a:lnTo>
                      <a:pt x="144" y="84"/>
                    </a:lnTo>
                    <a:lnTo>
                      <a:pt x="138" y="126"/>
                    </a:lnTo>
                    <a:lnTo>
                      <a:pt x="240" y="120"/>
                    </a:lnTo>
                    <a:lnTo>
                      <a:pt x="240" y="144"/>
                    </a:lnTo>
                    <a:lnTo>
                      <a:pt x="252" y="168"/>
                    </a:lnTo>
                    <a:lnTo>
                      <a:pt x="258" y="174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54" name="Freeform 182"/>
              <p:cNvSpPr>
                <a:spLocks noChangeAspect="1"/>
              </p:cNvSpPr>
              <p:nvPr/>
            </p:nvSpPr>
            <p:spPr bwMode="auto">
              <a:xfrm>
                <a:off x="4440" y="1778"/>
                <a:ext cx="220" cy="167"/>
              </a:xfrm>
              <a:custGeom>
                <a:avLst/>
                <a:gdLst>
                  <a:gd name="T0" fmla="*/ 115 w 288"/>
                  <a:gd name="T1" fmla="*/ 54 h 246"/>
                  <a:gd name="T2" fmla="*/ 96 w 288"/>
                  <a:gd name="T3" fmla="*/ 51 h 246"/>
                  <a:gd name="T4" fmla="*/ 91 w 288"/>
                  <a:gd name="T5" fmla="*/ 54 h 246"/>
                  <a:gd name="T6" fmla="*/ 102 w 288"/>
                  <a:gd name="T7" fmla="*/ 56 h 246"/>
                  <a:gd name="T8" fmla="*/ 110 w 288"/>
                  <a:gd name="T9" fmla="*/ 54 h 246"/>
                  <a:gd name="T10" fmla="*/ 107 w 288"/>
                  <a:gd name="T11" fmla="*/ 58 h 246"/>
                  <a:gd name="T12" fmla="*/ 112 w 288"/>
                  <a:gd name="T13" fmla="*/ 60 h 246"/>
                  <a:gd name="T14" fmla="*/ 115 w 288"/>
                  <a:gd name="T15" fmla="*/ 56 h 246"/>
                  <a:gd name="T16" fmla="*/ 123 w 288"/>
                  <a:gd name="T17" fmla="*/ 54 h 246"/>
                  <a:gd name="T18" fmla="*/ 123 w 288"/>
                  <a:gd name="T19" fmla="*/ 58 h 246"/>
                  <a:gd name="T20" fmla="*/ 112 w 288"/>
                  <a:gd name="T21" fmla="*/ 66 h 246"/>
                  <a:gd name="T22" fmla="*/ 115 w 288"/>
                  <a:gd name="T23" fmla="*/ 70 h 246"/>
                  <a:gd name="T24" fmla="*/ 128 w 288"/>
                  <a:gd name="T25" fmla="*/ 73 h 246"/>
                  <a:gd name="T26" fmla="*/ 125 w 288"/>
                  <a:gd name="T27" fmla="*/ 77 h 246"/>
                  <a:gd name="T28" fmla="*/ 123 w 288"/>
                  <a:gd name="T29" fmla="*/ 75 h 246"/>
                  <a:gd name="T30" fmla="*/ 120 w 288"/>
                  <a:gd name="T31" fmla="*/ 77 h 246"/>
                  <a:gd name="T32" fmla="*/ 118 w 288"/>
                  <a:gd name="T33" fmla="*/ 71 h 246"/>
                  <a:gd name="T34" fmla="*/ 102 w 288"/>
                  <a:gd name="T35" fmla="*/ 68 h 246"/>
                  <a:gd name="T36" fmla="*/ 105 w 288"/>
                  <a:gd name="T37" fmla="*/ 73 h 246"/>
                  <a:gd name="T38" fmla="*/ 99 w 288"/>
                  <a:gd name="T39" fmla="*/ 75 h 246"/>
                  <a:gd name="T40" fmla="*/ 96 w 288"/>
                  <a:gd name="T41" fmla="*/ 71 h 246"/>
                  <a:gd name="T42" fmla="*/ 93 w 288"/>
                  <a:gd name="T43" fmla="*/ 73 h 246"/>
                  <a:gd name="T44" fmla="*/ 91 w 288"/>
                  <a:gd name="T45" fmla="*/ 71 h 246"/>
                  <a:gd name="T46" fmla="*/ 88 w 288"/>
                  <a:gd name="T47" fmla="*/ 75 h 246"/>
                  <a:gd name="T48" fmla="*/ 82 w 288"/>
                  <a:gd name="T49" fmla="*/ 77 h 246"/>
                  <a:gd name="T50" fmla="*/ 78 w 288"/>
                  <a:gd name="T51" fmla="*/ 75 h 246"/>
                  <a:gd name="T52" fmla="*/ 73 w 288"/>
                  <a:gd name="T53" fmla="*/ 70 h 246"/>
                  <a:gd name="T54" fmla="*/ 64 w 288"/>
                  <a:gd name="T55" fmla="*/ 68 h 246"/>
                  <a:gd name="T56" fmla="*/ 64 w 288"/>
                  <a:gd name="T57" fmla="*/ 64 h 246"/>
                  <a:gd name="T58" fmla="*/ 56 w 288"/>
                  <a:gd name="T59" fmla="*/ 64 h 246"/>
                  <a:gd name="T60" fmla="*/ 56 w 288"/>
                  <a:gd name="T61" fmla="*/ 62 h 246"/>
                  <a:gd name="T62" fmla="*/ 48 w 288"/>
                  <a:gd name="T63" fmla="*/ 64 h 246"/>
                  <a:gd name="T64" fmla="*/ 53 w 288"/>
                  <a:gd name="T65" fmla="*/ 68 h 246"/>
                  <a:gd name="T66" fmla="*/ 46 w 288"/>
                  <a:gd name="T67" fmla="*/ 70 h 246"/>
                  <a:gd name="T68" fmla="*/ 24 w 288"/>
                  <a:gd name="T69" fmla="*/ 64 h 246"/>
                  <a:gd name="T70" fmla="*/ 8 w 288"/>
                  <a:gd name="T71" fmla="*/ 66 h 246"/>
                  <a:gd name="T72" fmla="*/ 5 w 288"/>
                  <a:gd name="T73" fmla="*/ 64 h 246"/>
                  <a:gd name="T74" fmla="*/ 11 w 288"/>
                  <a:gd name="T75" fmla="*/ 60 h 246"/>
                  <a:gd name="T76" fmla="*/ 11 w 288"/>
                  <a:gd name="T77" fmla="*/ 49 h 246"/>
                  <a:gd name="T78" fmla="*/ 16 w 288"/>
                  <a:gd name="T79" fmla="*/ 39 h 246"/>
                  <a:gd name="T80" fmla="*/ 3 w 288"/>
                  <a:gd name="T81" fmla="*/ 21 h 246"/>
                  <a:gd name="T82" fmla="*/ 0 w 288"/>
                  <a:gd name="T83" fmla="*/ 0 h 246"/>
                  <a:gd name="T84" fmla="*/ 73 w 288"/>
                  <a:gd name="T85" fmla="*/ 0 h 246"/>
                  <a:gd name="T86" fmla="*/ 73 w 288"/>
                  <a:gd name="T87" fmla="*/ 7 h 246"/>
                  <a:gd name="T88" fmla="*/ 75 w 288"/>
                  <a:gd name="T89" fmla="*/ 5 h 246"/>
                  <a:gd name="T90" fmla="*/ 73 w 288"/>
                  <a:gd name="T91" fmla="*/ 10 h 246"/>
                  <a:gd name="T92" fmla="*/ 78 w 288"/>
                  <a:gd name="T93" fmla="*/ 11 h 246"/>
                  <a:gd name="T94" fmla="*/ 73 w 288"/>
                  <a:gd name="T95" fmla="*/ 15 h 246"/>
                  <a:gd name="T96" fmla="*/ 75 w 288"/>
                  <a:gd name="T97" fmla="*/ 15 h 246"/>
                  <a:gd name="T98" fmla="*/ 64 w 288"/>
                  <a:gd name="T99" fmla="*/ 26 h 246"/>
                  <a:gd name="T100" fmla="*/ 61 w 288"/>
                  <a:gd name="T101" fmla="*/ 39 h 246"/>
                  <a:gd name="T102" fmla="*/ 107 w 288"/>
                  <a:gd name="T103" fmla="*/ 37 h 246"/>
                  <a:gd name="T104" fmla="*/ 107 w 288"/>
                  <a:gd name="T105" fmla="*/ 45 h 246"/>
                  <a:gd name="T106" fmla="*/ 112 w 288"/>
                  <a:gd name="T107" fmla="*/ 52 h 246"/>
                  <a:gd name="T108" fmla="*/ 115 w 288"/>
                  <a:gd name="T109" fmla="*/ 54 h 246"/>
                  <a:gd name="T110" fmla="*/ 115 w 288"/>
                  <a:gd name="T111" fmla="*/ 56 h 24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88"/>
                  <a:gd name="T169" fmla="*/ 0 h 246"/>
                  <a:gd name="T170" fmla="*/ 288 w 288"/>
                  <a:gd name="T171" fmla="*/ 246 h 24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88" h="246">
                    <a:moveTo>
                      <a:pt x="258" y="174"/>
                    </a:moveTo>
                    <a:lnTo>
                      <a:pt x="216" y="162"/>
                    </a:lnTo>
                    <a:lnTo>
                      <a:pt x="204" y="174"/>
                    </a:lnTo>
                    <a:lnTo>
                      <a:pt x="228" y="180"/>
                    </a:lnTo>
                    <a:lnTo>
                      <a:pt x="246" y="174"/>
                    </a:lnTo>
                    <a:lnTo>
                      <a:pt x="240" y="186"/>
                    </a:lnTo>
                    <a:lnTo>
                      <a:pt x="252" y="192"/>
                    </a:lnTo>
                    <a:lnTo>
                      <a:pt x="258" y="180"/>
                    </a:lnTo>
                    <a:lnTo>
                      <a:pt x="276" y="174"/>
                    </a:lnTo>
                    <a:lnTo>
                      <a:pt x="276" y="186"/>
                    </a:lnTo>
                    <a:lnTo>
                      <a:pt x="252" y="210"/>
                    </a:lnTo>
                    <a:lnTo>
                      <a:pt x="258" y="222"/>
                    </a:lnTo>
                    <a:lnTo>
                      <a:pt x="288" y="234"/>
                    </a:lnTo>
                    <a:lnTo>
                      <a:pt x="282" y="246"/>
                    </a:lnTo>
                    <a:lnTo>
                      <a:pt x="276" y="240"/>
                    </a:lnTo>
                    <a:lnTo>
                      <a:pt x="270" y="246"/>
                    </a:lnTo>
                    <a:lnTo>
                      <a:pt x="264" y="228"/>
                    </a:lnTo>
                    <a:lnTo>
                      <a:pt x="228" y="216"/>
                    </a:lnTo>
                    <a:lnTo>
                      <a:pt x="234" y="234"/>
                    </a:lnTo>
                    <a:lnTo>
                      <a:pt x="222" y="240"/>
                    </a:lnTo>
                    <a:lnTo>
                      <a:pt x="216" y="228"/>
                    </a:lnTo>
                    <a:lnTo>
                      <a:pt x="210" y="234"/>
                    </a:lnTo>
                    <a:lnTo>
                      <a:pt x="204" y="228"/>
                    </a:lnTo>
                    <a:lnTo>
                      <a:pt x="198" y="240"/>
                    </a:lnTo>
                    <a:lnTo>
                      <a:pt x="186" y="246"/>
                    </a:lnTo>
                    <a:lnTo>
                      <a:pt x="174" y="240"/>
                    </a:lnTo>
                    <a:lnTo>
                      <a:pt x="162" y="222"/>
                    </a:lnTo>
                    <a:lnTo>
                      <a:pt x="144" y="216"/>
                    </a:lnTo>
                    <a:lnTo>
                      <a:pt x="144" y="204"/>
                    </a:lnTo>
                    <a:lnTo>
                      <a:pt x="126" y="204"/>
                    </a:lnTo>
                    <a:lnTo>
                      <a:pt x="126" y="198"/>
                    </a:lnTo>
                    <a:lnTo>
                      <a:pt x="108" y="204"/>
                    </a:lnTo>
                    <a:lnTo>
                      <a:pt x="120" y="216"/>
                    </a:lnTo>
                    <a:lnTo>
                      <a:pt x="102" y="222"/>
                    </a:lnTo>
                    <a:lnTo>
                      <a:pt x="54" y="204"/>
                    </a:lnTo>
                    <a:lnTo>
                      <a:pt x="18" y="210"/>
                    </a:lnTo>
                    <a:lnTo>
                      <a:pt x="12" y="204"/>
                    </a:lnTo>
                    <a:lnTo>
                      <a:pt x="24" y="192"/>
                    </a:lnTo>
                    <a:lnTo>
                      <a:pt x="24" y="156"/>
                    </a:lnTo>
                    <a:lnTo>
                      <a:pt x="36" y="126"/>
                    </a:lnTo>
                    <a:lnTo>
                      <a:pt x="6" y="66"/>
                    </a:lnTo>
                    <a:lnTo>
                      <a:pt x="0" y="0"/>
                    </a:lnTo>
                    <a:lnTo>
                      <a:pt x="162" y="0"/>
                    </a:lnTo>
                    <a:lnTo>
                      <a:pt x="162" y="24"/>
                    </a:lnTo>
                    <a:lnTo>
                      <a:pt x="168" y="18"/>
                    </a:lnTo>
                    <a:lnTo>
                      <a:pt x="162" y="30"/>
                    </a:lnTo>
                    <a:lnTo>
                      <a:pt x="174" y="36"/>
                    </a:lnTo>
                    <a:lnTo>
                      <a:pt x="162" y="48"/>
                    </a:lnTo>
                    <a:lnTo>
                      <a:pt x="168" y="48"/>
                    </a:lnTo>
                    <a:lnTo>
                      <a:pt x="144" y="84"/>
                    </a:lnTo>
                    <a:lnTo>
                      <a:pt x="138" y="126"/>
                    </a:lnTo>
                    <a:lnTo>
                      <a:pt x="240" y="120"/>
                    </a:lnTo>
                    <a:lnTo>
                      <a:pt x="240" y="144"/>
                    </a:lnTo>
                    <a:lnTo>
                      <a:pt x="252" y="168"/>
                    </a:lnTo>
                    <a:lnTo>
                      <a:pt x="258" y="174"/>
                    </a:lnTo>
                    <a:lnTo>
                      <a:pt x="258" y="18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55" name="Freeform 183"/>
              <p:cNvSpPr>
                <a:spLocks noChangeAspect="1"/>
              </p:cNvSpPr>
              <p:nvPr/>
            </p:nvSpPr>
            <p:spPr bwMode="auto">
              <a:xfrm>
                <a:off x="5213" y="1037"/>
                <a:ext cx="142" cy="200"/>
              </a:xfrm>
              <a:custGeom>
                <a:avLst/>
                <a:gdLst>
                  <a:gd name="T0" fmla="*/ 24 w 186"/>
                  <a:gd name="T1" fmla="*/ 93 h 294"/>
                  <a:gd name="T2" fmla="*/ 21 w 186"/>
                  <a:gd name="T3" fmla="*/ 93 h 294"/>
                  <a:gd name="T4" fmla="*/ 16 w 186"/>
                  <a:gd name="T5" fmla="*/ 87 h 294"/>
                  <a:gd name="T6" fmla="*/ 0 w 186"/>
                  <a:gd name="T7" fmla="*/ 51 h 294"/>
                  <a:gd name="T8" fmla="*/ 5 w 186"/>
                  <a:gd name="T9" fmla="*/ 51 h 294"/>
                  <a:gd name="T10" fmla="*/ 5 w 186"/>
                  <a:gd name="T11" fmla="*/ 47 h 294"/>
                  <a:gd name="T12" fmla="*/ 8 w 186"/>
                  <a:gd name="T13" fmla="*/ 47 h 294"/>
                  <a:gd name="T14" fmla="*/ 5 w 186"/>
                  <a:gd name="T15" fmla="*/ 46 h 294"/>
                  <a:gd name="T16" fmla="*/ 11 w 186"/>
                  <a:gd name="T17" fmla="*/ 36 h 294"/>
                  <a:gd name="T18" fmla="*/ 11 w 186"/>
                  <a:gd name="T19" fmla="*/ 19 h 294"/>
                  <a:gd name="T20" fmla="*/ 18 w 186"/>
                  <a:gd name="T21" fmla="*/ 2 h 294"/>
                  <a:gd name="T22" fmla="*/ 21 w 186"/>
                  <a:gd name="T23" fmla="*/ 2 h 294"/>
                  <a:gd name="T24" fmla="*/ 27 w 186"/>
                  <a:gd name="T25" fmla="*/ 5 h 294"/>
                  <a:gd name="T26" fmla="*/ 40 w 186"/>
                  <a:gd name="T27" fmla="*/ 0 h 294"/>
                  <a:gd name="T28" fmla="*/ 50 w 186"/>
                  <a:gd name="T29" fmla="*/ 5 h 294"/>
                  <a:gd name="T30" fmla="*/ 61 w 186"/>
                  <a:gd name="T31" fmla="*/ 30 h 294"/>
                  <a:gd name="T32" fmla="*/ 67 w 186"/>
                  <a:gd name="T33" fmla="*/ 30 h 294"/>
                  <a:gd name="T34" fmla="*/ 69 w 186"/>
                  <a:gd name="T35" fmla="*/ 38 h 294"/>
                  <a:gd name="T36" fmla="*/ 78 w 186"/>
                  <a:gd name="T37" fmla="*/ 38 h 294"/>
                  <a:gd name="T38" fmla="*/ 80 w 186"/>
                  <a:gd name="T39" fmla="*/ 44 h 294"/>
                  <a:gd name="T40" fmla="*/ 82 w 186"/>
                  <a:gd name="T41" fmla="*/ 44 h 294"/>
                  <a:gd name="T42" fmla="*/ 80 w 186"/>
                  <a:gd name="T43" fmla="*/ 49 h 294"/>
                  <a:gd name="T44" fmla="*/ 69 w 186"/>
                  <a:gd name="T45" fmla="*/ 53 h 294"/>
                  <a:gd name="T46" fmla="*/ 67 w 186"/>
                  <a:gd name="T47" fmla="*/ 59 h 294"/>
                  <a:gd name="T48" fmla="*/ 61 w 186"/>
                  <a:gd name="T49" fmla="*/ 54 h 294"/>
                  <a:gd name="T50" fmla="*/ 59 w 186"/>
                  <a:gd name="T51" fmla="*/ 59 h 294"/>
                  <a:gd name="T52" fmla="*/ 56 w 186"/>
                  <a:gd name="T53" fmla="*/ 56 h 294"/>
                  <a:gd name="T54" fmla="*/ 56 w 186"/>
                  <a:gd name="T55" fmla="*/ 61 h 294"/>
                  <a:gd name="T56" fmla="*/ 50 w 186"/>
                  <a:gd name="T57" fmla="*/ 61 h 294"/>
                  <a:gd name="T58" fmla="*/ 53 w 186"/>
                  <a:gd name="T59" fmla="*/ 59 h 294"/>
                  <a:gd name="T60" fmla="*/ 50 w 186"/>
                  <a:gd name="T61" fmla="*/ 56 h 294"/>
                  <a:gd name="T62" fmla="*/ 46 w 186"/>
                  <a:gd name="T63" fmla="*/ 70 h 294"/>
                  <a:gd name="T64" fmla="*/ 43 w 186"/>
                  <a:gd name="T65" fmla="*/ 68 h 294"/>
                  <a:gd name="T66" fmla="*/ 43 w 186"/>
                  <a:gd name="T67" fmla="*/ 73 h 294"/>
                  <a:gd name="T68" fmla="*/ 35 w 186"/>
                  <a:gd name="T69" fmla="*/ 73 h 294"/>
                  <a:gd name="T70" fmla="*/ 37 w 186"/>
                  <a:gd name="T71" fmla="*/ 78 h 294"/>
                  <a:gd name="T72" fmla="*/ 35 w 186"/>
                  <a:gd name="T73" fmla="*/ 73 h 294"/>
                  <a:gd name="T74" fmla="*/ 29 w 186"/>
                  <a:gd name="T75" fmla="*/ 76 h 294"/>
                  <a:gd name="T76" fmla="*/ 24 w 186"/>
                  <a:gd name="T77" fmla="*/ 93 h 29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6"/>
                  <a:gd name="T118" fmla="*/ 0 h 294"/>
                  <a:gd name="T119" fmla="*/ 186 w 186"/>
                  <a:gd name="T120" fmla="*/ 294 h 29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6" h="294">
                    <a:moveTo>
                      <a:pt x="54" y="294"/>
                    </a:moveTo>
                    <a:lnTo>
                      <a:pt x="48" y="294"/>
                    </a:lnTo>
                    <a:lnTo>
                      <a:pt x="36" y="276"/>
                    </a:lnTo>
                    <a:lnTo>
                      <a:pt x="0" y="162"/>
                    </a:lnTo>
                    <a:lnTo>
                      <a:pt x="12" y="162"/>
                    </a:lnTo>
                    <a:lnTo>
                      <a:pt x="12" y="150"/>
                    </a:lnTo>
                    <a:lnTo>
                      <a:pt x="18" y="150"/>
                    </a:lnTo>
                    <a:lnTo>
                      <a:pt x="12" y="144"/>
                    </a:lnTo>
                    <a:lnTo>
                      <a:pt x="24" y="114"/>
                    </a:lnTo>
                    <a:lnTo>
                      <a:pt x="24" y="60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60" y="18"/>
                    </a:lnTo>
                    <a:lnTo>
                      <a:pt x="90" y="0"/>
                    </a:lnTo>
                    <a:lnTo>
                      <a:pt x="114" y="18"/>
                    </a:lnTo>
                    <a:lnTo>
                      <a:pt x="138" y="96"/>
                    </a:lnTo>
                    <a:lnTo>
                      <a:pt x="150" y="96"/>
                    </a:lnTo>
                    <a:lnTo>
                      <a:pt x="156" y="120"/>
                    </a:lnTo>
                    <a:lnTo>
                      <a:pt x="174" y="120"/>
                    </a:lnTo>
                    <a:lnTo>
                      <a:pt x="180" y="138"/>
                    </a:lnTo>
                    <a:lnTo>
                      <a:pt x="186" y="138"/>
                    </a:lnTo>
                    <a:lnTo>
                      <a:pt x="180" y="156"/>
                    </a:lnTo>
                    <a:lnTo>
                      <a:pt x="156" y="168"/>
                    </a:lnTo>
                    <a:lnTo>
                      <a:pt x="150" y="186"/>
                    </a:lnTo>
                    <a:lnTo>
                      <a:pt x="138" y="174"/>
                    </a:lnTo>
                    <a:lnTo>
                      <a:pt x="132" y="186"/>
                    </a:lnTo>
                    <a:lnTo>
                      <a:pt x="126" y="180"/>
                    </a:lnTo>
                    <a:lnTo>
                      <a:pt x="126" y="192"/>
                    </a:lnTo>
                    <a:lnTo>
                      <a:pt x="114" y="192"/>
                    </a:lnTo>
                    <a:lnTo>
                      <a:pt x="120" y="186"/>
                    </a:lnTo>
                    <a:lnTo>
                      <a:pt x="114" y="180"/>
                    </a:lnTo>
                    <a:lnTo>
                      <a:pt x="102" y="222"/>
                    </a:lnTo>
                    <a:lnTo>
                      <a:pt x="96" y="216"/>
                    </a:lnTo>
                    <a:lnTo>
                      <a:pt x="96" y="234"/>
                    </a:lnTo>
                    <a:lnTo>
                      <a:pt x="78" y="234"/>
                    </a:lnTo>
                    <a:lnTo>
                      <a:pt x="84" y="246"/>
                    </a:lnTo>
                    <a:lnTo>
                      <a:pt x="78" y="234"/>
                    </a:lnTo>
                    <a:lnTo>
                      <a:pt x="66" y="240"/>
                    </a:lnTo>
                    <a:lnTo>
                      <a:pt x="54" y="294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56" name="Freeform 184"/>
              <p:cNvSpPr>
                <a:spLocks noChangeAspect="1"/>
              </p:cNvSpPr>
              <p:nvPr/>
            </p:nvSpPr>
            <p:spPr bwMode="auto">
              <a:xfrm>
                <a:off x="5213" y="1037"/>
                <a:ext cx="142" cy="204"/>
              </a:xfrm>
              <a:custGeom>
                <a:avLst/>
                <a:gdLst>
                  <a:gd name="T0" fmla="*/ 24 w 186"/>
                  <a:gd name="T1" fmla="*/ 92 h 300"/>
                  <a:gd name="T2" fmla="*/ 21 w 186"/>
                  <a:gd name="T3" fmla="*/ 92 h 300"/>
                  <a:gd name="T4" fmla="*/ 16 w 186"/>
                  <a:gd name="T5" fmla="*/ 87 h 300"/>
                  <a:gd name="T6" fmla="*/ 0 w 186"/>
                  <a:gd name="T7" fmla="*/ 51 h 300"/>
                  <a:gd name="T8" fmla="*/ 5 w 186"/>
                  <a:gd name="T9" fmla="*/ 51 h 300"/>
                  <a:gd name="T10" fmla="*/ 5 w 186"/>
                  <a:gd name="T11" fmla="*/ 47 h 300"/>
                  <a:gd name="T12" fmla="*/ 8 w 186"/>
                  <a:gd name="T13" fmla="*/ 47 h 300"/>
                  <a:gd name="T14" fmla="*/ 5 w 186"/>
                  <a:gd name="T15" fmla="*/ 46 h 300"/>
                  <a:gd name="T16" fmla="*/ 11 w 186"/>
                  <a:gd name="T17" fmla="*/ 36 h 300"/>
                  <a:gd name="T18" fmla="*/ 11 w 186"/>
                  <a:gd name="T19" fmla="*/ 19 h 300"/>
                  <a:gd name="T20" fmla="*/ 18 w 186"/>
                  <a:gd name="T21" fmla="*/ 2 h 300"/>
                  <a:gd name="T22" fmla="*/ 21 w 186"/>
                  <a:gd name="T23" fmla="*/ 2 h 300"/>
                  <a:gd name="T24" fmla="*/ 27 w 186"/>
                  <a:gd name="T25" fmla="*/ 5 h 300"/>
                  <a:gd name="T26" fmla="*/ 40 w 186"/>
                  <a:gd name="T27" fmla="*/ 0 h 300"/>
                  <a:gd name="T28" fmla="*/ 50 w 186"/>
                  <a:gd name="T29" fmla="*/ 5 h 300"/>
                  <a:gd name="T30" fmla="*/ 61 w 186"/>
                  <a:gd name="T31" fmla="*/ 30 h 300"/>
                  <a:gd name="T32" fmla="*/ 67 w 186"/>
                  <a:gd name="T33" fmla="*/ 30 h 300"/>
                  <a:gd name="T34" fmla="*/ 69 w 186"/>
                  <a:gd name="T35" fmla="*/ 38 h 300"/>
                  <a:gd name="T36" fmla="*/ 78 w 186"/>
                  <a:gd name="T37" fmla="*/ 38 h 300"/>
                  <a:gd name="T38" fmla="*/ 80 w 186"/>
                  <a:gd name="T39" fmla="*/ 44 h 300"/>
                  <a:gd name="T40" fmla="*/ 82 w 186"/>
                  <a:gd name="T41" fmla="*/ 44 h 300"/>
                  <a:gd name="T42" fmla="*/ 80 w 186"/>
                  <a:gd name="T43" fmla="*/ 49 h 300"/>
                  <a:gd name="T44" fmla="*/ 69 w 186"/>
                  <a:gd name="T45" fmla="*/ 53 h 300"/>
                  <a:gd name="T46" fmla="*/ 67 w 186"/>
                  <a:gd name="T47" fmla="*/ 58 h 300"/>
                  <a:gd name="T48" fmla="*/ 61 w 186"/>
                  <a:gd name="T49" fmla="*/ 54 h 300"/>
                  <a:gd name="T50" fmla="*/ 59 w 186"/>
                  <a:gd name="T51" fmla="*/ 58 h 300"/>
                  <a:gd name="T52" fmla="*/ 56 w 186"/>
                  <a:gd name="T53" fmla="*/ 56 h 300"/>
                  <a:gd name="T54" fmla="*/ 56 w 186"/>
                  <a:gd name="T55" fmla="*/ 61 h 300"/>
                  <a:gd name="T56" fmla="*/ 50 w 186"/>
                  <a:gd name="T57" fmla="*/ 61 h 300"/>
                  <a:gd name="T58" fmla="*/ 53 w 186"/>
                  <a:gd name="T59" fmla="*/ 58 h 300"/>
                  <a:gd name="T60" fmla="*/ 50 w 186"/>
                  <a:gd name="T61" fmla="*/ 56 h 300"/>
                  <a:gd name="T62" fmla="*/ 46 w 186"/>
                  <a:gd name="T63" fmla="*/ 70 h 300"/>
                  <a:gd name="T64" fmla="*/ 43 w 186"/>
                  <a:gd name="T65" fmla="*/ 68 h 300"/>
                  <a:gd name="T66" fmla="*/ 43 w 186"/>
                  <a:gd name="T67" fmla="*/ 73 h 300"/>
                  <a:gd name="T68" fmla="*/ 35 w 186"/>
                  <a:gd name="T69" fmla="*/ 73 h 300"/>
                  <a:gd name="T70" fmla="*/ 37 w 186"/>
                  <a:gd name="T71" fmla="*/ 78 h 300"/>
                  <a:gd name="T72" fmla="*/ 35 w 186"/>
                  <a:gd name="T73" fmla="*/ 73 h 300"/>
                  <a:gd name="T74" fmla="*/ 29 w 186"/>
                  <a:gd name="T75" fmla="*/ 75 h 300"/>
                  <a:gd name="T76" fmla="*/ 24 w 186"/>
                  <a:gd name="T77" fmla="*/ 92 h 300"/>
                  <a:gd name="T78" fmla="*/ 24 w 186"/>
                  <a:gd name="T79" fmla="*/ 95 h 30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6"/>
                  <a:gd name="T121" fmla="*/ 0 h 300"/>
                  <a:gd name="T122" fmla="*/ 186 w 186"/>
                  <a:gd name="T123" fmla="*/ 300 h 30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6" h="300">
                    <a:moveTo>
                      <a:pt x="54" y="294"/>
                    </a:moveTo>
                    <a:lnTo>
                      <a:pt x="48" y="294"/>
                    </a:lnTo>
                    <a:lnTo>
                      <a:pt x="36" y="276"/>
                    </a:lnTo>
                    <a:lnTo>
                      <a:pt x="0" y="162"/>
                    </a:lnTo>
                    <a:lnTo>
                      <a:pt x="12" y="162"/>
                    </a:lnTo>
                    <a:lnTo>
                      <a:pt x="12" y="150"/>
                    </a:lnTo>
                    <a:lnTo>
                      <a:pt x="18" y="150"/>
                    </a:lnTo>
                    <a:lnTo>
                      <a:pt x="12" y="144"/>
                    </a:lnTo>
                    <a:lnTo>
                      <a:pt x="24" y="114"/>
                    </a:lnTo>
                    <a:lnTo>
                      <a:pt x="24" y="60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60" y="18"/>
                    </a:lnTo>
                    <a:lnTo>
                      <a:pt x="90" y="0"/>
                    </a:lnTo>
                    <a:lnTo>
                      <a:pt x="114" y="18"/>
                    </a:lnTo>
                    <a:lnTo>
                      <a:pt x="138" y="96"/>
                    </a:lnTo>
                    <a:lnTo>
                      <a:pt x="150" y="96"/>
                    </a:lnTo>
                    <a:lnTo>
                      <a:pt x="156" y="120"/>
                    </a:lnTo>
                    <a:lnTo>
                      <a:pt x="174" y="120"/>
                    </a:lnTo>
                    <a:lnTo>
                      <a:pt x="180" y="138"/>
                    </a:lnTo>
                    <a:lnTo>
                      <a:pt x="186" y="138"/>
                    </a:lnTo>
                    <a:lnTo>
                      <a:pt x="180" y="156"/>
                    </a:lnTo>
                    <a:lnTo>
                      <a:pt x="156" y="168"/>
                    </a:lnTo>
                    <a:lnTo>
                      <a:pt x="150" y="186"/>
                    </a:lnTo>
                    <a:lnTo>
                      <a:pt x="138" y="174"/>
                    </a:lnTo>
                    <a:lnTo>
                      <a:pt x="132" y="186"/>
                    </a:lnTo>
                    <a:lnTo>
                      <a:pt x="126" y="180"/>
                    </a:lnTo>
                    <a:lnTo>
                      <a:pt x="126" y="192"/>
                    </a:lnTo>
                    <a:lnTo>
                      <a:pt x="114" y="192"/>
                    </a:lnTo>
                    <a:lnTo>
                      <a:pt x="120" y="186"/>
                    </a:lnTo>
                    <a:lnTo>
                      <a:pt x="114" y="180"/>
                    </a:lnTo>
                    <a:lnTo>
                      <a:pt x="102" y="222"/>
                    </a:lnTo>
                    <a:lnTo>
                      <a:pt x="96" y="216"/>
                    </a:lnTo>
                    <a:lnTo>
                      <a:pt x="96" y="234"/>
                    </a:lnTo>
                    <a:lnTo>
                      <a:pt x="78" y="234"/>
                    </a:lnTo>
                    <a:lnTo>
                      <a:pt x="84" y="246"/>
                    </a:lnTo>
                    <a:lnTo>
                      <a:pt x="78" y="234"/>
                    </a:lnTo>
                    <a:lnTo>
                      <a:pt x="66" y="240"/>
                    </a:lnTo>
                    <a:lnTo>
                      <a:pt x="54" y="294"/>
                    </a:lnTo>
                    <a:lnTo>
                      <a:pt x="54" y="30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57" name="Freeform 185"/>
              <p:cNvSpPr>
                <a:spLocks noChangeAspect="1"/>
              </p:cNvSpPr>
              <p:nvPr/>
            </p:nvSpPr>
            <p:spPr bwMode="auto">
              <a:xfrm>
                <a:off x="4976" y="1416"/>
                <a:ext cx="178" cy="77"/>
              </a:xfrm>
              <a:custGeom>
                <a:avLst/>
                <a:gdLst>
                  <a:gd name="T0" fmla="*/ 79 w 234"/>
                  <a:gd name="T1" fmla="*/ 0 h 114"/>
                  <a:gd name="T2" fmla="*/ 90 w 234"/>
                  <a:gd name="T3" fmla="*/ 24 h 114"/>
                  <a:gd name="T4" fmla="*/ 103 w 234"/>
                  <a:gd name="T5" fmla="*/ 22 h 114"/>
                  <a:gd name="T6" fmla="*/ 100 w 234"/>
                  <a:gd name="T7" fmla="*/ 32 h 114"/>
                  <a:gd name="T8" fmla="*/ 100 w 234"/>
                  <a:gd name="T9" fmla="*/ 28 h 114"/>
                  <a:gd name="T10" fmla="*/ 98 w 234"/>
                  <a:gd name="T11" fmla="*/ 32 h 114"/>
                  <a:gd name="T12" fmla="*/ 93 w 234"/>
                  <a:gd name="T13" fmla="*/ 33 h 114"/>
                  <a:gd name="T14" fmla="*/ 87 w 234"/>
                  <a:gd name="T15" fmla="*/ 35 h 114"/>
                  <a:gd name="T16" fmla="*/ 84 w 234"/>
                  <a:gd name="T17" fmla="*/ 28 h 114"/>
                  <a:gd name="T18" fmla="*/ 81 w 234"/>
                  <a:gd name="T19" fmla="*/ 30 h 114"/>
                  <a:gd name="T20" fmla="*/ 76 w 234"/>
                  <a:gd name="T21" fmla="*/ 28 h 114"/>
                  <a:gd name="T22" fmla="*/ 76 w 234"/>
                  <a:gd name="T23" fmla="*/ 24 h 114"/>
                  <a:gd name="T24" fmla="*/ 79 w 234"/>
                  <a:gd name="T25" fmla="*/ 24 h 114"/>
                  <a:gd name="T26" fmla="*/ 76 w 234"/>
                  <a:gd name="T27" fmla="*/ 20 h 114"/>
                  <a:gd name="T28" fmla="*/ 76 w 234"/>
                  <a:gd name="T29" fmla="*/ 20 h 114"/>
                  <a:gd name="T30" fmla="*/ 76 w 234"/>
                  <a:gd name="T31" fmla="*/ 13 h 114"/>
                  <a:gd name="T32" fmla="*/ 72 w 234"/>
                  <a:gd name="T33" fmla="*/ 13 h 114"/>
                  <a:gd name="T34" fmla="*/ 79 w 234"/>
                  <a:gd name="T35" fmla="*/ 5 h 114"/>
                  <a:gd name="T36" fmla="*/ 76 w 234"/>
                  <a:gd name="T37" fmla="*/ 3 h 114"/>
                  <a:gd name="T38" fmla="*/ 69 w 234"/>
                  <a:gd name="T39" fmla="*/ 13 h 114"/>
                  <a:gd name="T40" fmla="*/ 64 w 234"/>
                  <a:gd name="T41" fmla="*/ 13 h 114"/>
                  <a:gd name="T42" fmla="*/ 69 w 234"/>
                  <a:gd name="T43" fmla="*/ 15 h 114"/>
                  <a:gd name="T44" fmla="*/ 69 w 234"/>
                  <a:gd name="T45" fmla="*/ 22 h 114"/>
                  <a:gd name="T46" fmla="*/ 74 w 234"/>
                  <a:gd name="T47" fmla="*/ 30 h 114"/>
                  <a:gd name="T48" fmla="*/ 69 w 234"/>
                  <a:gd name="T49" fmla="*/ 28 h 114"/>
                  <a:gd name="T50" fmla="*/ 74 w 234"/>
                  <a:gd name="T51" fmla="*/ 30 h 114"/>
                  <a:gd name="T52" fmla="*/ 76 w 234"/>
                  <a:gd name="T53" fmla="*/ 35 h 114"/>
                  <a:gd name="T54" fmla="*/ 58 w 234"/>
                  <a:gd name="T55" fmla="*/ 32 h 114"/>
                  <a:gd name="T56" fmla="*/ 56 w 234"/>
                  <a:gd name="T57" fmla="*/ 32 h 114"/>
                  <a:gd name="T58" fmla="*/ 52 w 234"/>
                  <a:gd name="T59" fmla="*/ 30 h 114"/>
                  <a:gd name="T60" fmla="*/ 58 w 234"/>
                  <a:gd name="T61" fmla="*/ 22 h 114"/>
                  <a:gd name="T62" fmla="*/ 61 w 234"/>
                  <a:gd name="T63" fmla="*/ 20 h 114"/>
                  <a:gd name="T64" fmla="*/ 56 w 234"/>
                  <a:gd name="T65" fmla="*/ 20 h 114"/>
                  <a:gd name="T66" fmla="*/ 40 w 234"/>
                  <a:gd name="T67" fmla="*/ 15 h 114"/>
                  <a:gd name="T68" fmla="*/ 37 w 234"/>
                  <a:gd name="T69" fmla="*/ 9 h 114"/>
                  <a:gd name="T70" fmla="*/ 29 w 234"/>
                  <a:gd name="T71" fmla="*/ 9 h 114"/>
                  <a:gd name="T72" fmla="*/ 24 w 234"/>
                  <a:gd name="T73" fmla="*/ 13 h 114"/>
                  <a:gd name="T74" fmla="*/ 16 w 234"/>
                  <a:gd name="T75" fmla="*/ 11 h 114"/>
                  <a:gd name="T76" fmla="*/ 3 w 234"/>
                  <a:gd name="T77" fmla="*/ 20 h 114"/>
                  <a:gd name="T78" fmla="*/ 0 w 234"/>
                  <a:gd name="T79" fmla="*/ 11 h 114"/>
                  <a:gd name="T80" fmla="*/ 72 w 234"/>
                  <a:gd name="T81" fmla="*/ 2 h 114"/>
                  <a:gd name="T82" fmla="*/ 79 w 234"/>
                  <a:gd name="T83" fmla="*/ 0 h 1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4"/>
                  <a:gd name="T127" fmla="*/ 0 h 114"/>
                  <a:gd name="T128" fmla="*/ 234 w 234"/>
                  <a:gd name="T129" fmla="*/ 114 h 1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4" h="114">
                    <a:moveTo>
                      <a:pt x="180" y="0"/>
                    </a:moveTo>
                    <a:lnTo>
                      <a:pt x="204" y="78"/>
                    </a:lnTo>
                    <a:lnTo>
                      <a:pt x="234" y="72"/>
                    </a:lnTo>
                    <a:lnTo>
                      <a:pt x="228" y="102"/>
                    </a:lnTo>
                    <a:lnTo>
                      <a:pt x="228" y="90"/>
                    </a:lnTo>
                    <a:lnTo>
                      <a:pt x="222" y="102"/>
                    </a:lnTo>
                    <a:lnTo>
                      <a:pt x="210" y="108"/>
                    </a:lnTo>
                    <a:lnTo>
                      <a:pt x="198" y="114"/>
                    </a:lnTo>
                    <a:lnTo>
                      <a:pt x="192" y="90"/>
                    </a:lnTo>
                    <a:lnTo>
                      <a:pt x="186" y="96"/>
                    </a:lnTo>
                    <a:lnTo>
                      <a:pt x="174" y="90"/>
                    </a:lnTo>
                    <a:lnTo>
                      <a:pt x="174" y="78"/>
                    </a:lnTo>
                    <a:lnTo>
                      <a:pt x="180" y="78"/>
                    </a:lnTo>
                    <a:lnTo>
                      <a:pt x="174" y="66"/>
                    </a:lnTo>
                    <a:lnTo>
                      <a:pt x="174" y="42"/>
                    </a:lnTo>
                    <a:lnTo>
                      <a:pt x="162" y="42"/>
                    </a:lnTo>
                    <a:lnTo>
                      <a:pt x="180" y="18"/>
                    </a:lnTo>
                    <a:lnTo>
                      <a:pt x="174" y="12"/>
                    </a:lnTo>
                    <a:lnTo>
                      <a:pt x="156" y="42"/>
                    </a:lnTo>
                    <a:lnTo>
                      <a:pt x="144" y="42"/>
                    </a:lnTo>
                    <a:lnTo>
                      <a:pt x="156" y="48"/>
                    </a:lnTo>
                    <a:lnTo>
                      <a:pt x="156" y="72"/>
                    </a:lnTo>
                    <a:lnTo>
                      <a:pt x="168" y="96"/>
                    </a:lnTo>
                    <a:lnTo>
                      <a:pt x="156" y="90"/>
                    </a:lnTo>
                    <a:lnTo>
                      <a:pt x="168" y="96"/>
                    </a:lnTo>
                    <a:lnTo>
                      <a:pt x="174" y="114"/>
                    </a:lnTo>
                    <a:lnTo>
                      <a:pt x="132" y="102"/>
                    </a:lnTo>
                    <a:lnTo>
                      <a:pt x="126" y="102"/>
                    </a:lnTo>
                    <a:lnTo>
                      <a:pt x="120" y="96"/>
                    </a:lnTo>
                    <a:lnTo>
                      <a:pt x="132" y="72"/>
                    </a:lnTo>
                    <a:lnTo>
                      <a:pt x="138" y="66"/>
                    </a:lnTo>
                    <a:lnTo>
                      <a:pt x="126" y="66"/>
                    </a:lnTo>
                    <a:lnTo>
                      <a:pt x="90" y="48"/>
                    </a:lnTo>
                    <a:lnTo>
                      <a:pt x="84" y="30"/>
                    </a:lnTo>
                    <a:lnTo>
                      <a:pt x="66" y="30"/>
                    </a:lnTo>
                    <a:lnTo>
                      <a:pt x="54" y="42"/>
                    </a:lnTo>
                    <a:lnTo>
                      <a:pt x="36" y="36"/>
                    </a:lnTo>
                    <a:lnTo>
                      <a:pt x="6" y="66"/>
                    </a:lnTo>
                    <a:lnTo>
                      <a:pt x="0" y="36"/>
                    </a:lnTo>
                    <a:lnTo>
                      <a:pt x="162" y="6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58" name="Freeform 186"/>
              <p:cNvSpPr>
                <a:spLocks noChangeAspect="1"/>
              </p:cNvSpPr>
              <p:nvPr/>
            </p:nvSpPr>
            <p:spPr bwMode="auto">
              <a:xfrm>
                <a:off x="4976" y="1416"/>
                <a:ext cx="178" cy="77"/>
              </a:xfrm>
              <a:custGeom>
                <a:avLst/>
                <a:gdLst>
                  <a:gd name="T0" fmla="*/ 79 w 234"/>
                  <a:gd name="T1" fmla="*/ 0 h 114"/>
                  <a:gd name="T2" fmla="*/ 90 w 234"/>
                  <a:gd name="T3" fmla="*/ 24 h 114"/>
                  <a:gd name="T4" fmla="*/ 103 w 234"/>
                  <a:gd name="T5" fmla="*/ 22 h 114"/>
                  <a:gd name="T6" fmla="*/ 100 w 234"/>
                  <a:gd name="T7" fmla="*/ 32 h 114"/>
                  <a:gd name="T8" fmla="*/ 100 w 234"/>
                  <a:gd name="T9" fmla="*/ 28 h 114"/>
                  <a:gd name="T10" fmla="*/ 98 w 234"/>
                  <a:gd name="T11" fmla="*/ 32 h 114"/>
                  <a:gd name="T12" fmla="*/ 93 w 234"/>
                  <a:gd name="T13" fmla="*/ 33 h 114"/>
                  <a:gd name="T14" fmla="*/ 87 w 234"/>
                  <a:gd name="T15" fmla="*/ 35 h 114"/>
                  <a:gd name="T16" fmla="*/ 84 w 234"/>
                  <a:gd name="T17" fmla="*/ 28 h 114"/>
                  <a:gd name="T18" fmla="*/ 81 w 234"/>
                  <a:gd name="T19" fmla="*/ 30 h 114"/>
                  <a:gd name="T20" fmla="*/ 76 w 234"/>
                  <a:gd name="T21" fmla="*/ 28 h 114"/>
                  <a:gd name="T22" fmla="*/ 76 w 234"/>
                  <a:gd name="T23" fmla="*/ 24 h 114"/>
                  <a:gd name="T24" fmla="*/ 79 w 234"/>
                  <a:gd name="T25" fmla="*/ 24 h 114"/>
                  <a:gd name="T26" fmla="*/ 76 w 234"/>
                  <a:gd name="T27" fmla="*/ 20 h 114"/>
                  <a:gd name="T28" fmla="*/ 74 w 234"/>
                  <a:gd name="T29" fmla="*/ 20 h 114"/>
                  <a:gd name="T30" fmla="*/ 76 w 234"/>
                  <a:gd name="T31" fmla="*/ 20 h 114"/>
                  <a:gd name="T32" fmla="*/ 76 w 234"/>
                  <a:gd name="T33" fmla="*/ 13 h 114"/>
                  <a:gd name="T34" fmla="*/ 72 w 234"/>
                  <a:gd name="T35" fmla="*/ 13 h 114"/>
                  <a:gd name="T36" fmla="*/ 79 w 234"/>
                  <a:gd name="T37" fmla="*/ 5 h 114"/>
                  <a:gd name="T38" fmla="*/ 76 w 234"/>
                  <a:gd name="T39" fmla="*/ 3 h 114"/>
                  <a:gd name="T40" fmla="*/ 69 w 234"/>
                  <a:gd name="T41" fmla="*/ 13 h 114"/>
                  <a:gd name="T42" fmla="*/ 64 w 234"/>
                  <a:gd name="T43" fmla="*/ 13 h 114"/>
                  <a:gd name="T44" fmla="*/ 69 w 234"/>
                  <a:gd name="T45" fmla="*/ 15 h 114"/>
                  <a:gd name="T46" fmla="*/ 69 w 234"/>
                  <a:gd name="T47" fmla="*/ 22 h 114"/>
                  <a:gd name="T48" fmla="*/ 74 w 234"/>
                  <a:gd name="T49" fmla="*/ 30 h 114"/>
                  <a:gd name="T50" fmla="*/ 69 w 234"/>
                  <a:gd name="T51" fmla="*/ 28 h 114"/>
                  <a:gd name="T52" fmla="*/ 74 w 234"/>
                  <a:gd name="T53" fmla="*/ 30 h 114"/>
                  <a:gd name="T54" fmla="*/ 76 w 234"/>
                  <a:gd name="T55" fmla="*/ 35 h 114"/>
                  <a:gd name="T56" fmla="*/ 58 w 234"/>
                  <a:gd name="T57" fmla="*/ 32 h 114"/>
                  <a:gd name="T58" fmla="*/ 56 w 234"/>
                  <a:gd name="T59" fmla="*/ 32 h 114"/>
                  <a:gd name="T60" fmla="*/ 52 w 234"/>
                  <a:gd name="T61" fmla="*/ 30 h 114"/>
                  <a:gd name="T62" fmla="*/ 58 w 234"/>
                  <a:gd name="T63" fmla="*/ 22 h 114"/>
                  <a:gd name="T64" fmla="*/ 61 w 234"/>
                  <a:gd name="T65" fmla="*/ 20 h 114"/>
                  <a:gd name="T66" fmla="*/ 56 w 234"/>
                  <a:gd name="T67" fmla="*/ 20 h 114"/>
                  <a:gd name="T68" fmla="*/ 40 w 234"/>
                  <a:gd name="T69" fmla="*/ 15 h 114"/>
                  <a:gd name="T70" fmla="*/ 37 w 234"/>
                  <a:gd name="T71" fmla="*/ 9 h 114"/>
                  <a:gd name="T72" fmla="*/ 29 w 234"/>
                  <a:gd name="T73" fmla="*/ 9 h 114"/>
                  <a:gd name="T74" fmla="*/ 24 w 234"/>
                  <a:gd name="T75" fmla="*/ 13 h 114"/>
                  <a:gd name="T76" fmla="*/ 16 w 234"/>
                  <a:gd name="T77" fmla="*/ 11 h 114"/>
                  <a:gd name="T78" fmla="*/ 3 w 234"/>
                  <a:gd name="T79" fmla="*/ 20 h 114"/>
                  <a:gd name="T80" fmla="*/ 0 w 234"/>
                  <a:gd name="T81" fmla="*/ 11 h 114"/>
                  <a:gd name="T82" fmla="*/ 72 w 234"/>
                  <a:gd name="T83" fmla="*/ 2 h 114"/>
                  <a:gd name="T84" fmla="*/ 79 w 234"/>
                  <a:gd name="T85" fmla="*/ 0 h 114"/>
                  <a:gd name="T86" fmla="*/ 79 w 234"/>
                  <a:gd name="T87" fmla="*/ 2 h 1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4"/>
                  <a:gd name="T133" fmla="*/ 0 h 114"/>
                  <a:gd name="T134" fmla="*/ 234 w 234"/>
                  <a:gd name="T135" fmla="*/ 114 h 11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4" h="114">
                    <a:moveTo>
                      <a:pt x="180" y="0"/>
                    </a:moveTo>
                    <a:lnTo>
                      <a:pt x="204" y="78"/>
                    </a:lnTo>
                    <a:lnTo>
                      <a:pt x="234" y="72"/>
                    </a:lnTo>
                    <a:lnTo>
                      <a:pt x="228" y="102"/>
                    </a:lnTo>
                    <a:lnTo>
                      <a:pt x="228" y="90"/>
                    </a:lnTo>
                    <a:lnTo>
                      <a:pt x="222" y="102"/>
                    </a:lnTo>
                    <a:lnTo>
                      <a:pt x="210" y="108"/>
                    </a:lnTo>
                    <a:lnTo>
                      <a:pt x="198" y="114"/>
                    </a:lnTo>
                    <a:lnTo>
                      <a:pt x="192" y="90"/>
                    </a:lnTo>
                    <a:lnTo>
                      <a:pt x="186" y="96"/>
                    </a:lnTo>
                    <a:lnTo>
                      <a:pt x="174" y="90"/>
                    </a:lnTo>
                    <a:lnTo>
                      <a:pt x="174" y="78"/>
                    </a:lnTo>
                    <a:lnTo>
                      <a:pt x="180" y="78"/>
                    </a:lnTo>
                    <a:lnTo>
                      <a:pt x="174" y="66"/>
                    </a:lnTo>
                    <a:lnTo>
                      <a:pt x="168" y="66"/>
                    </a:lnTo>
                    <a:lnTo>
                      <a:pt x="174" y="66"/>
                    </a:lnTo>
                    <a:lnTo>
                      <a:pt x="174" y="42"/>
                    </a:lnTo>
                    <a:lnTo>
                      <a:pt x="162" y="42"/>
                    </a:lnTo>
                    <a:lnTo>
                      <a:pt x="180" y="18"/>
                    </a:lnTo>
                    <a:lnTo>
                      <a:pt x="174" y="12"/>
                    </a:lnTo>
                    <a:lnTo>
                      <a:pt x="156" y="42"/>
                    </a:lnTo>
                    <a:lnTo>
                      <a:pt x="144" y="42"/>
                    </a:lnTo>
                    <a:lnTo>
                      <a:pt x="156" y="48"/>
                    </a:lnTo>
                    <a:lnTo>
                      <a:pt x="156" y="72"/>
                    </a:lnTo>
                    <a:lnTo>
                      <a:pt x="168" y="96"/>
                    </a:lnTo>
                    <a:lnTo>
                      <a:pt x="156" y="90"/>
                    </a:lnTo>
                    <a:lnTo>
                      <a:pt x="168" y="96"/>
                    </a:lnTo>
                    <a:lnTo>
                      <a:pt x="174" y="114"/>
                    </a:lnTo>
                    <a:lnTo>
                      <a:pt x="132" y="102"/>
                    </a:lnTo>
                    <a:lnTo>
                      <a:pt x="126" y="102"/>
                    </a:lnTo>
                    <a:lnTo>
                      <a:pt x="120" y="96"/>
                    </a:lnTo>
                    <a:lnTo>
                      <a:pt x="132" y="72"/>
                    </a:lnTo>
                    <a:lnTo>
                      <a:pt x="138" y="66"/>
                    </a:lnTo>
                    <a:lnTo>
                      <a:pt x="126" y="66"/>
                    </a:lnTo>
                    <a:lnTo>
                      <a:pt x="90" y="48"/>
                    </a:lnTo>
                    <a:lnTo>
                      <a:pt x="84" y="30"/>
                    </a:lnTo>
                    <a:lnTo>
                      <a:pt x="66" y="30"/>
                    </a:lnTo>
                    <a:lnTo>
                      <a:pt x="54" y="42"/>
                    </a:lnTo>
                    <a:lnTo>
                      <a:pt x="36" y="36"/>
                    </a:lnTo>
                    <a:lnTo>
                      <a:pt x="6" y="66"/>
                    </a:lnTo>
                    <a:lnTo>
                      <a:pt x="0" y="36"/>
                    </a:lnTo>
                    <a:lnTo>
                      <a:pt x="162" y="6"/>
                    </a:lnTo>
                    <a:lnTo>
                      <a:pt x="180" y="0"/>
                    </a:lnTo>
                    <a:lnTo>
                      <a:pt x="18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59" name="Freeform 187"/>
              <p:cNvSpPr>
                <a:spLocks noChangeAspect="1"/>
              </p:cNvSpPr>
              <p:nvPr/>
            </p:nvSpPr>
            <p:spPr bwMode="auto">
              <a:xfrm>
                <a:off x="5168" y="1245"/>
                <a:ext cx="132" cy="61"/>
              </a:xfrm>
              <a:custGeom>
                <a:avLst/>
                <a:gdLst>
                  <a:gd name="T0" fmla="*/ 15 w 174"/>
                  <a:gd name="T1" fmla="*/ 9 h 90"/>
                  <a:gd name="T2" fmla="*/ 39 w 174"/>
                  <a:gd name="T3" fmla="*/ 5 h 90"/>
                  <a:gd name="T4" fmla="*/ 47 w 174"/>
                  <a:gd name="T5" fmla="*/ 0 h 90"/>
                  <a:gd name="T6" fmla="*/ 52 w 174"/>
                  <a:gd name="T7" fmla="*/ 5 h 90"/>
                  <a:gd name="T8" fmla="*/ 49 w 174"/>
                  <a:gd name="T9" fmla="*/ 13 h 90"/>
                  <a:gd name="T10" fmla="*/ 55 w 174"/>
                  <a:gd name="T11" fmla="*/ 13 h 90"/>
                  <a:gd name="T12" fmla="*/ 65 w 174"/>
                  <a:gd name="T13" fmla="*/ 20 h 90"/>
                  <a:gd name="T14" fmla="*/ 73 w 174"/>
                  <a:gd name="T15" fmla="*/ 19 h 90"/>
                  <a:gd name="T16" fmla="*/ 65 w 174"/>
                  <a:gd name="T17" fmla="*/ 15 h 90"/>
                  <a:gd name="T18" fmla="*/ 71 w 174"/>
                  <a:gd name="T19" fmla="*/ 13 h 90"/>
                  <a:gd name="T20" fmla="*/ 76 w 174"/>
                  <a:gd name="T21" fmla="*/ 20 h 90"/>
                  <a:gd name="T22" fmla="*/ 61 w 174"/>
                  <a:gd name="T23" fmla="*/ 26 h 90"/>
                  <a:gd name="T24" fmla="*/ 61 w 174"/>
                  <a:gd name="T25" fmla="*/ 22 h 90"/>
                  <a:gd name="T26" fmla="*/ 52 w 174"/>
                  <a:gd name="T27" fmla="*/ 28 h 90"/>
                  <a:gd name="T28" fmla="*/ 52 w 174"/>
                  <a:gd name="T29" fmla="*/ 26 h 90"/>
                  <a:gd name="T30" fmla="*/ 44 w 174"/>
                  <a:gd name="T31" fmla="*/ 19 h 90"/>
                  <a:gd name="T32" fmla="*/ 37 w 174"/>
                  <a:gd name="T33" fmla="*/ 20 h 90"/>
                  <a:gd name="T34" fmla="*/ 34 w 174"/>
                  <a:gd name="T35" fmla="*/ 20 h 90"/>
                  <a:gd name="T36" fmla="*/ 0 w 174"/>
                  <a:gd name="T37" fmla="*/ 26 h 90"/>
                  <a:gd name="T38" fmla="*/ 0 w 174"/>
                  <a:gd name="T39" fmla="*/ 11 h 90"/>
                  <a:gd name="T40" fmla="*/ 8 w 174"/>
                  <a:gd name="T41" fmla="*/ 11 h 90"/>
                  <a:gd name="T42" fmla="*/ 15 w 174"/>
                  <a:gd name="T43" fmla="*/ 9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4"/>
                  <a:gd name="T67" fmla="*/ 0 h 90"/>
                  <a:gd name="T68" fmla="*/ 174 w 174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4" h="90">
                    <a:moveTo>
                      <a:pt x="36" y="30"/>
                    </a:moveTo>
                    <a:lnTo>
                      <a:pt x="90" y="18"/>
                    </a:lnTo>
                    <a:lnTo>
                      <a:pt x="108" y="0"/>
                    </a:lnTo>
                    <a:lnTo>
                      <a:pt x="120" y="18"/>
                    </a:lnTo>
                    <a:lnTo>
                      <a:pt x="114" y="42"/>
                    </a:lnTo>
                    <a:lnTo>
                      <a:pt x="126" y="42"/>
                    </a:lnTo>
                    <a:lnTo>
                      <a:pt x="150" y="66"/>
                    </a:lnTo>
                    <a:lnTo>
                      <a:pt x="168" y="60"/>
                    </a:lnTo>
                    <a:lnTo>
                      <a:pt x="150" y="48"/>
                    </a:lnTo>
                    <a:lnTo>
                      <a:pt x="162" y="42"/>
                    </a:lnTo>
                    <a:lnTo>
                      <a:pt x="174" y="66"/>
                    </a:lnTo>
                    <a:lnTo>
                      <a:pt x="138" y="84"/>
                    </a:lnTo>
                    <a:lnTo>
                      <a:pt x="138" y="72"/>
                    </a:lnTo>
                    <a:lnTo>
                      <a:pt x="120" y="90"/>
                    </a:lnTo>
                    <a:lnTo>
                      <a:pt x="120" y="84"/>
                    </a:lnTo>
                    <a:lnTo>
                      <a:pt x="102" y="60"/>
                    </a:lnTo>
                    <a:lnTo>
                      <a:pt x="84" y="66"/>
                    </a:lnTo>
                    <a:lnTo>
                      <a:pt x="78" y="66"/>
                    </a:lnTo>
                    <a:lnTo>
                      <a:pt x="0" y="84"/>
                    </a:lnTo>
                    <a:lnTo>
                      <a:pt x="0" y="36"/>
                    </a:lnTo>
                    <a:lnTo>
                      <a:pt x="18" y="36"/>
                    </a:lnTo>
                    <a:lnTo>
                      <a:pt x="36" y="30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60" name="Freeform 188"/>
              <p:cNvSpPr>
                <a:spLocks noChangeAspect="1"/>
              </p:cNvSpPr>
              <p:nvPr/>
            </p:nvSpPr>
            <p:spPr bwMode="auto">
              <a:xfrm>
                <a:off x="5168" y="1245"/>
                <a:ext cx="132" cy="61"/>
              </a:xfrm>
              <a:custGeom>
                <a:avLst/>
                <a:gdLst>
                  <a:gd name="T0" fmla="*/ 15 w 174"/>
                  <a:gd name="T1" fmla="*/ 9 h 90"/>
                  <a:gd name="T2" fmla="*/ 39 w 174"/>
                  <a:gd name="T3" fmla="*/ 5 h 90"/>
                  <a:gd name="T4" fmla="*/ 47 w 174"/>
                  <a:gd name="T5" fmla="*/ 0 h 90"/>
                  <a:gd name="T6" fmla="*/ 52 w 174"/>
                  <a:gd name="T7" fmla="*/ 5 h 90"/>
                  <a:gd name="T8" fmla="*/ 49 w 174"/>
                  <a:gd name="T9" fmla="*/ 13 h 90"/>
                  <a:gd name="T10" fmla="*/ 55 w 174"/>
                  <a:gd name="T11" fmla="*/ 13 h 90"/>
                  <a:gd name="T12" fmla="*/ 65 w 174"/>
                  <a:gd name="T13" fmla="*/ 20 h 90"/>
                  <a:gd name="T14" fmla="*/ 73 w 174"/>
                  <a:gd name="T15" fmla="*/ 19 h 90"/>
                  <a:gd name="T16" fmla="*/ 65 w 174"/>
                  <a:gd name="T17" fmla="*/ 15 h 90"/>
                  <a:gd name="T18" fmla="*/ 71 w 174"/>
                  <a:gd name="T19" fmla="*/ 13 h 90"/>
                  <a:gd name="T20" fmla="*/ 76 w 174"/>
                  <a:gd name="T21" fmla="*/ 20 h 90"/>
                  <a:gd name="T22" fmla="*/ 61 w 174"/>
                  <a:gd name="T23" fmla="*/ 26 h 90"/>
                  <a:gd name="T24" fmla="*/ 61 w 174"/>
                  <a:gd name="T25" fmla="*/ 22 h 90"/>
                  <a:gd name="T26" fmla="*/ 52 w 174"/>
                  <a:gd name="T27" fmla="*/ 28 h 90"/>
                  <a:gd name="T28" fmla="*/ 52 w 174"/>
                  <a:gd name="T29" fmla="*/ 26 h 90"/>
                  <a:gd name="T30" fmla="*/ 44 w 174"/>
                  <a:gd name="T31" fmla="*/ 19 h 90"/>
                  <a:gd name="T32" fmla="*/ 37 w 174"/>
                  <a:gd name="T33" fmla="*/ 20 h 90"/>
                  <a:gd name="T34" fmla="*/ 34 w 174"/>
                  <a:gd name="T35" fmla="*/ 20 h 90"/>
                  <a:gd name="T36" fmla="*/ 0 w 174"/>
                  <a:gd name="T37" fmla="*/ 26 h 90"/>
                  <a:gd name="T38" fmla="*/ 0 w 174"/>
                  <a:gd name="T39" fmla="*/ 11 h 90"/>
                  <a:gd name="T40" fmla="*/ 8 w 174"/>
                  <a:gd name="T41" fmla="*/ 11 h 90"/>
                  <a:gd name="T42" fmla="*/ 15 w 174"/>
                  <a:gd name="T43" fmla="*/ 9 h 90"/>
                  <a:gd name="T44" fmla="*/ 15 w 174"/>
                  <a:gd name="T45" fmla="*/ 11 h 9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4"/>
                  <a:gd name="T70" fmla="*/ 0 h 90"/>
                  <a:gd name="T71" fmla="*/ 174 w 174"/>
                  <a:gd name="T72" fmla="*/ 90 h 9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4" h="90">
                    <a:moveTo>
                      <a:pt x="36" y="30"/>
                    </a:moveTo>
                    <a:lnTo>
                      <a:pt x="90" y="18"/>
                    </a:lnTo>
                    <a:lnTo>
                      <a:pt x="108" y="0"/>
                    </a:lnTo>
                    <a:lnTo>
                      <a:pt x="120" y="18"/>
                    </a:lnTo>
                    <a:lnTo>
                      <a:pt x="114" y="42"/>
                    </a:lnTo>
                    <a:lnTo>
                      <a:pt x="126" y="42"/>
                    </a:lnTo>
                    <a:lnTo>
                      <a:pt x="150" y="66"/>
                    </a:lnTo>
                    <a:lnTo>
                      <a:pt x="168" y="60"/>
                    </a:lnTo>
                    <a:lnTo>
                      <a:pt x="150" y="48"/>
                    </a:lnTo>
                    <a:lnTo>
                      <a:pt x="162" y="42"/>
                    </a:lnTo>
                    <a:lnTo>
                      <a:pt x="174" y="66"/>
                    </a:lnTo>
                    <a:lnTo>
                      <a:pt x="138" y="84"/>
                    </a:lnTo>
                    <a:lnTo>
                      <a:pt x="138" y="72"/>
                    </a:lnTo>
                    <a:lnTo>
                      <a:pt x="120" y="90"/>
                    </a:lnTo>
                    <a:lnTo>
                      <a:pt x="120" y="84"/>
                    </a:lnTo>
                    <a:lnTo>
                      <a:pt x="102" y="60"/>
                    </a:lnTo>
                    <a:lnTo>
                      <a:pt x="84" y="66"/>
                    </a:lnTo>
                    <a:lnTo>
                      <a:pt x="78" y="66"/>
                    </a:lnTo>
                    <a:lnTo>
                      <a:pt x="0" y="84"/>
                    </a:lnTo>
                    <a:lnTo>
                      <a:pt x="0" y="36"/>
                    </a:lnTo>
                    <a:lnTo>
                      <a:pt x="18" y="36"/>
                    </a:lnTo>
                    <a:lnTo>
                      <a:pt x="36" y="30"/>
                    </a:lnTo>
                    <a:lnTo>
                      <a:pt x="36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61" name="Freeform 189"/>
              <p:cNvSpPr>
                <a:spLocks noChangeAspect="1"/>
              </p:cNvSpPr>
              <p:nvPr/>
            </p:nvSpPr>
            <p:spPr bwMode="auto">
              <a:xfrm>
                <a:off x="4696" y="1204"/>
                <a:ext cx="151" cy="179"/>
              </a:xfrm>
              <a:custGeom>
                <a:avLst/>
                <a:gdLst>
                  <a:gd name="T0" fmla="*/ 43 w 198"/>
                  <a:gd name="T1" fmla="*/ 81 h 264"/>
                  <a:gd name="T2" fmla="*/ 0 w 198"/>
                  <a:gd name="T3" fmla="*/ 82 h 264"/>
                  <a:gd name="T4" fmla="*/ 11 w 198"/>
                  <a:gd name="T5" fmla="*/ 64 h 264"/>
                  <a:gd name="T6" fmla="*/ 0 w 198"/>
                  <a:gd name="T7" fmla="*/ 45 h 264"/>
                  <a:gd name="T8" fmla="*/ 3 w 198"/>
                  <a:gd name="T9" fmla="*/ 24 h 264"/>
                  <a:gd name="T10" fmla="*/ 16 w 198"/>
                  <a:gd name="T11" fmla="*/ 13 h 264"/>
                  <a:gd name="T12" fmla="*/ 16 w 198"/>
                  <a:gd name="T13" fmla="*/ 21 h 264"/>
                  <a:gd name="T14" fmla="*/ 18 w 198"/>
                  <a:gd name="T15" fmla="*/ 17 h 264"/>
                  <a:gd name="T16" fmla="*/ 18 w 198"/>
                  <a:gd name="T17" fmla="*/ 11 h 264"/>
                  <a:gd name="T18" fmla="*/ 27 w 198"/>
                  <a:gd name="T19" fmla="*/ 7 h 264"/>
                  <a:gd name="T20" fmla="*/ 24 w 198"/>
                  <a:gd name="T21" fmla="*/ 3 h 264"/>
                  <a:gd name="T22" fmla="*/ 29 w 198"/>
                  <a:gd name="T23" fmla="*/ 0 h 264"/>
                  <a:gd name="T24" fmla="*/ 56 w 198"/>
                  <a:gd name="T25" fmla="*/ 5 h 264"/>
                  <a:gd name="T26" fmla="*/ 61 w 198"/>
                  <a:gd name="T27" fmla="*/ 11 h 264"/>
                  <a:gd name="T28" fmla="*/ 59 w 198"/>
                  <a:gd name="T29" fmla="*/ 13 h 264"/>
                  <a:gd name="T30" fmla="*/ 64 w 198"/>
                  <a:gd name="T31" fmla="*/ 19 h 264"/>
                  <a:gd name="T32" fmla="*/ 64 w 198"/>
                  <a:gd name="T33" fmla="*/ 26 h 264"/>
                  <a:gd name="T34" fmla="*/ 53 w 198"/>
                  <a:gd name="T35" fmla="*/ 33 h 264"/>
                  <a:gd name="T36" fmla="*/ 53 w 198"/>
                  <a:gd name="T37" fmla="*/ 39 h 264"/>
                  <a:gd name="T38" fmla="*/ 59 w 198"/>
                  <a:gd name="T39" fmla="*/ 41 h 264"/>
                  <a:gd name="T40" fmla="*/ 72 w 198"/>
                  <a:gd name="T41" fmla="*/ 30 h 264"/>
                  <a:gd name="T42" fmla="*/ 79 w 198"/>
                  <a:gd name="T43" fmla="*/ 35 h 264"/>
                  <a:gd name="T44" fmla="*/ 88 w 198"/>
                  <a:gd name="T45" fmla="*/ 51 h 264"/>
                  <a:gd name="T46" fmla="*/ 85 w 198"/>
                  <a:gd name="T47" fmla="*/ 58 h 264"/>
                  <a:gd name="T48" fmla="*/ 85 w 198"/>
                  <a:gd name="T49" fmla="*/ 60 h 264"/>
                  <a:gd name="T50" fmla="*/ 82 w 198"/>
                  <a:gd name="T51" fmla="*/ 58 h 264"/>
                  <a:gd name="T52" fmla="*/ 79 w 198"/>
                  <a:gd name="T53" fmla="*/ 58 h 264"/>
                  <a:gd name="T54" fmla="*/ 69 w 198"/>
                  <a:gd name="T55" fmla="*/ 77 h 264"/>
                  <a:gd name="T56" fmla="*/ 50 w 198"/>
                  <a:gd name="T57" fmla="*/ 81 h 264"/>
                  <a:gd name="T58" fmla="*/ 43 w 198"/>
                  <a:gd name="T59" fmla="*/ 81 h 26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98"/>
                  <a:gd name="T91" fmla="*/ 0 h 264"/>
                  <a:gd name="T92" fmla="*/ 198 w 198"/>
                  <a:gd name="T93" fmla="*/ 264 h 26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98" h="264">
                    <a:moveTo>
                      <a:pt x="96" y="258"/>
                    </a:moveTo>
                    <a:lnTo>
                      <a:pt x="0" y="264"/>
                    </a:lnTo>
                    <a:lnTo>
                      <a:pt x="24" y="204"/>
                    </a:lnTo>
                    <a:lnTo>
                      <a:pt x="0" y="144"/>
                    </a:lnTo>
                    <a:lnTo>
                      <a:pt x="6" y="78"/>
                    </a:lnTo>
                    <a:lnTo>
                      <a:pt x="36" y="42"/>
                    </a:lnTo>
                    <a:lnTo>
                      <a:pt x="36" y="66"/>
                    </a:lnTo>
                    <a:lnTo>
                      <a:pt x="42" y="54"/>
                    </a:lnTo>
                    <a:lnTo>
                      <a:pt x="42" y="36"/>
                    </a:lnTo>
                    <a:lnTo>
                      <a:pt x="60" y="24"/>
                    </a:lnTo>
                    <a:lnTo>
                      <a:pt x="54" y="12"/>
                    </a:lnTo>
                    <a:lnTo>
                      <a:pt x="66" y="0"/>
                    </a:lnTo>
                    <a:lnTo>
                      <a:pt x="126" y="18"/>
                    </a:lnTo>
                    <a:lnTo>
                      <a:pt x="138" y="36"/>
                    </a:lnTo>
                    <a:lnTo>
                      <a:pt x="132" y="42"/>
                    </a:lnTo>
                    <a:lnTo>
                      <a:pt x="144" y="60"/>
                    </a:lnTo>
                    <a:lnTo>
                      <a:pt x="144" y="84"/>
                    </a:lnTo>
                    <a:lnTo>
                      <a:pt x="120" y="108"/>
                    </a:lnTo>
                    <a:lnTo>
                      <a:pt x="120" y="126"/>
                    </a:lnTo>
                    <a:lnTo>
                      <a:pt x="132" y="132"/>
                    </a:lnTo>
                    <a:lnTo>
                      <a:pt x="162" y="96"/>
                    </a:lnTo>
                    <a:lnTo>
                      <a:pt x="180" y="114"/>
                    </a:lnTo>
                    <a:lnTo>
                      <a:pt x="198" y="162"/>
                    </a:lnTo>
                    <a:lnTo>
                      <a:pt x="192" y="186"/>
                    </a:lnTo>
                    <a:lnTo>
                      <a:pt x="192" y="192"/>
                    </a:lnTo>
                    <a:lnTo>
                      <a:pt x="186" y="186"/>
                    </a:lnTo>
                    <a:lnTo>
                      <a:pt x="180" y="186"/>
                    </a:lnTo>
                    <a:lnTo>
                      <a:pt x="156" y="246"/>
                    </a:lnTo>
                    <a:lnTo>
                      <a:pt x="114" y="258"/>
                    </a:lnTo>
                    <a:lnTo>
                      <a:pt x="96" y="258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62" name="Freeform 190"/>
              <p:cNvSpPr>
                <a:spLocks noChangeAspect="1"/>
              </p:cNvSpPr>
              <p:nvPr/>
            </p:nvSpPr>
            <p:spPr bwMode="auto">
              <a:xfrm>
                <a:off x="4696" y="1204"/>
                <a:ext cx="151" cy="179"/>
              </a:xfrm>
              <a:custGeom>
                <a:avLst/>
                <a:gdLst>
                  <a:gd name="T0" fmla="*/ 43 w 198"/>
                  <a:gd name="T1" fmla="*/ 81 h 264"/>
                  <a:gd name="T2" fmla="*/ 0 w 198"/>
                  <a:gd name="T3" fmla="*/ 82 h 264"/>
                  <a:gd name="T4" fmla="*/ 11 w 198"/>
                  <a:gd name="T5" fmla="*/ 64 h 264"/>
                  <a:gd name="T6" fmla="*/ 0 w 198"/>
                  <a:gd name="T7" fmla="*/ 45 h 264"/>
                  <a:gd name="T8" fmla="*/ 3 w 198"/>
                  <a:gd name="T9" fmla="*/ 24 h 264"/>
                  <a:gd name="T10" fmla="*/ 16 w 198"/>
                  <a:gd name="T11" fmla="*/ 13 h 264"/>
                  <a:gd name="T12" fmla="*/ 16 w 198"/>
                  <a:gd name="T13" fmla="*/ 21 h 264"/>
                  <a:gd name="T14" fmla="*/ 18 w 198"/>
                  <a:gd name="T15" fmla="*/ 17 h 264"/>
                  <a:gd name="T16" fmla="*/ 18 w 198"/>
                  <a:gd name="T17" fmla="*/ 21 h 264"/>
                  <a:gd name="T18" fmla="*/ 18 w 198"/>
                  <a:gd name="T19" fmla="*/ 11 h 264"/>
                  <a:gd name="T20" fmla="*/ 27 w 198"/>
                  <a:gd name="T21" fmla="*/ 7 h 264"/>
                  <a:gd name="T22" fmla="*/ 24 w 198"/>
                  <a:gd name="T23" fmla="*/ 3 h 264"/>
                  <a:gd name="T24" fmla="*/ 29 w 198"/>
                  <a:gd name="T25" fmla="*/ 0 h 264"/>
                  <a:gd name="T26" fmla="*/ 56 w 198"/>
                  <a:gd name="T27" fmla="*/ 5 h 264"/>
                  <a:gd name="T28" fmla="*/ 61 w 198"/>
                  <a:gd name="T29" fmla="*/ 11 h 264"/>
                  <a:gd name="T30" fmla="*/ 59 w 198"/>
                  <a:gd name="T31" fmla="*/ 13 h 264"/>
                  <a:gd name="T32" fmla="*/ 64 w 198"/>
                  <a:gd name="T33" fmla="*/ 19 h 264"/>
                  <a:gd name="T34" fmla="*/ 64 w 198"/>
                  <a:gd name="T35" fmla="*/ 26 h 264"/>
                  <a:gd name="T36" fmla="*/ 53 w 198"/>
                  <a:gd name="T37" fmla="*/ 33 h 264"/>
                  <a:gd name="T38" fmla="*/ 53 w 198"/>
                  <a:gd name="T39" fmla="*/ 39 h 264"/>
                  <a:gd name="T40" fmla="*/ 59 w 198"/>
                  <a:gd name="T41" fmla="*/ 41 h 264"/>
                  <a:gd name="T42" fmla="*/ 72 w 198"/>
                  <a:gd name="T43" fmla="*/ 30 h 264"/>
                  <a:gd name="T44" fmla="*/ 79 w 198"/>
                  <a:gd name="T45" fmla="*/ 35 h 264"/>
                  <a:gd name="T46" fmla="*/ 88 w 198"/>
                  <a:gd name="T47" fmla="*/ 51 h 264"/>
                  <a:gd name="T48" fmla="*/ 85 w 198"/>
                  <a:gd name="T49" fmla="*/ 58 h 264"/>
                  <a:gd name="T50" fmla="*/ 85 w 198"/>
                  <a:gd name="T51" fmla="*/ 60 h 264"/>
                  <a:gd name="T52" fmla="*/ 82 w 198"/>
                  <a:gd name="T53" fmla="*/ 58 h 264"/>
                  <a:gd name="T54" fmla="*/ 79 w 198"/>
                  <a:gd name="T55" fmla="*/ 58 h 264"/>
                  <a:gd name="T56" fmla="*/ 69 w 198"/>
                  <a:gd name="T57" fmla="*/ 77 h 264"/>
                  <a:gd name="T58" fmla="*/ 50 w 198"/>
                  <a:gd name="T59" fmla="*/ 81 h 264"/>
                  <a:gd name="T60" fmla="*/ 43 w 198"/>
                  <a:gd name="T61" fmla="*/ 81 h 264"/>
                  <a:gd name="T62" fmla="*/ 43 w 198"/>
                  <a:gd name="T63" fmla="*/ 82 h 26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8"/>
                  <a:gd name="T97" fmla="*/ 0 h 264"/>
                  <a:gd name="T98" fmla="*/ 198 w 198"/>
                  <a:gd name="T99" fmla="*/ 264 h 26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8" h="264">
                    <a:moveTo>
                      <a:pt x="96" y="258"/>
                    </a:moveTo>
                    <a:lnTo>
                      <a:pt x="0" y="264"/>
                    </a:lnTo>
                    <a:lnTo>
                      <a:pt x="24" y="204"/>
                    </a:lnTo>
                    <a:lnTo>
                      <a:pt x="0" y="144"/>
                    </a:lnTo>
                    <a:lnTo>
                      <a:pt x="6" y="78"/>
                    </a:lnTo>
                    <a:lnTo>
                      <a:pt x="36" y="42"/>
                    </a:lnTo>
                    <a:lnTo>
                      <a:pt x="36" y="66"/>
                    </a:lnTo>
                    <a:lnTo>
                      <a:pt x="42" y="54"/>
                    </a:lnTo>
                    <a:lnTo>
                      <a:pt x="42" y="66"/>
                    </a:lnTo>
                    <a:lnTo>
                      <a:pt x="42" y="36"/>
                    </a:lnTo>
                    <a:lnTo>
                      <a:pt x="60" y="24"/>
                    </a:lnTo>
                    <a:lnTo>
                      <a:pt x="54" y="12"/>
                    </a:lnTo>
                    <a:lnTo>
                      <a:pt x="66" y="0"/>
                    </a:lnTo>
                    <a:lnTo>
                      <a:pt x="126" y="18"/>
                    </a:lnTo>
                    <a:lnTo>
                      <a:pt x="138" y="36"/>
                    </a:lnTo>
                    <a:lnTo>
                      <a:pt x="132" y="42"/>
                    </a:lnTo>
                    <a:lnTo>
                      <a:pt x="144" y="60"/>
                    </a:lnTo>
                    <a:lnTo>
                      <a:pt x="144" y="84"/>
                    </a:lnTo>
                    <a:lnTo>
                      <a:pt x="120" y="108"/>
                    </a:lnTo>
                    <a:lnTo>
                      <a:pt x="120" y="126"/>
                    </a:lnTo>
                    <a:lnTo>
                      <a:pt x="132" y="132"/>
                    </a:lnTo>
                    <a:lnTo>
                      <a:pt x="162" y="96"/>
                    </a:lnTo>
                    <a:lnTo>
                      <a:pt x="180" y="114"/>
                    </a:lnTo>
                    <a:lnTo>
                      <a:pt x="198" y="162"/>
                    </a:lnTo>
                    <a:lnTo>
                      <a:pt x="192" y="186"/>
                    </a:lnTo>
                    <a:lnTo>
                      <a:pt x="192" y="192"/>
                    </a:lnTo>
                    <a:lnTo>
                      <a:pt x="186" y="186"/>
                    </a:lnTo>
                    <a:lnTo>
                      <a:pt x="180" y="186"/>
                    </a:lnTo>
                    <a:lnTo>
                      <a:pt x="156" y="246"/>
                    </a:lnTo>
                    <a:lnTo>
                      <a:pt x="114" y="258"/>
                    </a:lnTo>
                    <a:lnTo>
                      <a:pt x="96" y="258"/>
                    </a:lnTo>
                    <a:lnTo>
                      <a:pt x="96" y="26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63" name="Freeform 191"/>
              <p:cNvSpPr>
                <a:spLocks noChangeAspect="1"/>
              </p:cNvSpPr>
              <p:nvPr/>
            </p:nvSpPr>
            <p:spPr bwMode="auto">
              <a:xfrm>
                <a:off x="4555" y="1143"/>
                <a:ext cx="219" cy="98"/>
              </a:xfrm>
              <a:custGeom>
                <a:avLst/>
                <a:gdLst>
                  <a:gd name="T0" fmla="*/ 127 w 288"/>
                  <a:gd name="T1" fmla="*/ 22 h 144"/>
                  <a:gd name="T2" fmla="*/ 113 w 288"/>
                  <a:gd name="T3" fmla="*/ 22 h 144"/>
                  <a:gd name="T4" fmla="*/ 111 w 288"/>
                  <a:gd name="T5" fmla="*/ 27 h 144"/>
                  <a:gd name="T6" fmla="*/ 95 w 288"/>
                  <a:gd name="T7" fmla="*/ 22 h 144"/>
                  <a:gd name="T8" fmla="*/ 81 w 288"/>
                  <a:gd name="T9" fmla="*/ 29 h 144"/>
                  <a:gd name="T10" fmla="*/ 76 w 288"/>
                  <a:gd name="T11" fmla="*/ 34 h 144"/>
                  <a:gd name="T12" fmla="*/ 76 w 288"/>
                  <a:gd name="T13" fmla="*/ 29 h 144"/>
                  <a:gd name="T14" fmla="*/ 68 w 288"/>
                  <a:gd name="T15" fmla="*/ 34 h 144"/>
                  <a:gd name="T16" fmla="*/ 68 w 288"/>
                  <a:gd name="T17" fmla="*/ 29 h 144"/>
                  <a:gd name="T18" fmla="*/ 58 w 288"/>
                  <a:gd name="T19" fmla="*/ 46 h 144"/>
                  <a:gd name="T20" fmla="*/ 52 w 288"/>
                  <a:gd name="T21" fmla="*/ 46 h 144"/>
                  <a:gd name="T22" fmla="*/ 56 w 288"/>
                  <a:gd name="T23" fmla="*/ 42 h 144"/>
                  <a:gd name="T24" fmla="*/ 50 w 288"/>
                  <a:gd name="T25" fmla="*/ 42 h 144"/>
                  <a:gd name="T26" fmla="*/ 52 w 288"/>
                  <a:gd name="T27" fmla="*/ 34 h 144"/>
                  <a:gd name="T28" fmla="*/ 45 w 288"/>
                  <a:gd name="T29" fmla="*/ 30 h 144"/>
                  <a:gd name="T30" fmla="*/ 5 w 288"/>
                  <a:gd name="T31" fmla="*/ 25 h 144"/>
                  <a:gd name="T32" fmla="*/ 0 w 288"/>
                  <a:gd name="T33" fmla="*/ 21 h 144"/>
                  <a:gd name="T34" fmla="*/ 47 w 288"/>
                  <a:gd name="T35" fmla="*/ 0 h 144"/>
                  <a:gd name="T36" fmla="*/ 50 w 288"/>
                  <a:gd name="T37" fmla="*/ 0 h 144"/>
                  <a:gd name="T38" fmla="*/ 37 w 288"/>
                  <a:gd name="T39" fmla="*/ 10 h 144"/>
                  <a:gd name="T40" fmla="*/ 37 w 288"/>
                  <a:gd name="T41" fmla="*/ 14 h 144"/>
                  <a:gd name="T42" fmla="*/ 43 w 288"/>
                  <a:gd name="T43" fmla="*/ 10 h 144"/>
                  <a:gd name="T44" fmla="*/ 40 w 288"/>
                  <a:gd name="T45" fmla="*/ 14 h 144"/>
                  <a:gd name="T46" fmla="*/ 47 w 288"/>
                  <a:gd name="T47" fmla="*/ 12 h 144"/>
                  <a:gd name="T48" fmla="*/ 58 w 288"/>
                  <a:gd name="T49" fmla="*/ 17 h 144"/>
                  <a:gd name="T50" fmla="*/ 71 w 288"/>
                  <a:gd name="T51" fmla="*/ 19 h 144"/>
                  <a:gd name="T52" fmla="*/ 81 w 288"/>
                  <a:gd name="T53" fmla="*/ 14 h 144"/>
                  <a:gd name="T54" fmla="*/ 103 w 288"/>
                  <a:gd name="T55" fmla="*/ 10 h 144"/>
                  <a:gd name="T56" fmla="*/ 105 w 288"/>
                  <a:gd name="T57" fmla="*/ 15 h 144"/>
                  <a:gd name="T58" fmla="*/ 119 w 288"/>
                  <a:gd name="T59" fmla="*/ 15 h 144"/>
                  <a:gd name="T60" fmla="*/ 119 w 288"/>
                  <a:gd name="T61" fmla="*/ 19 h 144"/>
                  <a:gd name="T62" fmla="*/ 127 w 288"/>
                  <a:gd name="T63" fmla="*/ 22 h 14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88"/>
                  <a:gd name="T97" fmla="*/ 0 h 144"/>
                  <a:gd name="T98" fmla="*/ 288 w 288"/>
                  <a:gd name="T99" fmla="*/ 144 h 14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88" h="144">
                    <a:moveTo>
                      <a:pt x="288" y="72"/>
                    </a:moveTo>
                    <a:lnTo>
                      <a:pt x="258" y="72"/>
                    </a:lnTo>
                    <a:lnTo>
                      <a:pt x="252" y="84"/>
                    </a:lnTo>
                    <a:lnTo>
                      <a:pt x="216" y="72"/>
                    </a:lnTo>
                    <a:lnTo>
                      <a:pt x="186" y="90"/>
                    </a:lnTo>
                    <a:lnTo>
                      <a:pt x="174" y="108"/>
                    </a:lnTo>
                    <a:lnTo>
                      <a:pt x="174" y="90"/>
                    </a:lnTo>
                    <a:lnTo>
                      <a:pt x="156" y="108"/>
                    </a:lnTo>
                    <a:lnTo>
                      <a:pt x="156" y="90"/>
                    </a:lnTo>
                    <a:lnTo>
                      <a:pt x="132" y="144"/>
                    </a:lnTo>
                    <a:lnTo>
                      <a:pt x="120" y="144"/>
                    </a:lnTo>
                    <a:lnTo>
                      <a:pt x="126" y="132"/>
                    </a:lnTo>
                    <a:lnTo>
                      <a:pt x="114" y="132"/>
                    </a:lnTo>
                    <a:lnTo>
                      <a:pt x="120" y="108"/>
                    </a:lnTo>
                    <a:lnTo>
                      <a:pt x="102" y="96"/>
                    </a:lnTo>
                    <a:lnTo>
                      <a:pt x="12" y="78"/>
                    </a:lnTo>
                    <a:lnTo>
                      <a:pt x="0" y="66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84" y="30"/>
                    </a:lnTo>
                    <a:lnTo>
                      <a:pt x="84" y="42"/>
                    </a:lnTo>
                    <a:lnTo>
                      <a:pt x="96" y="30"/>
                    </a:lnTo>
                    <a:lnTo>
                      <a:pt x="90" y="42"/>
                    </a:lnTo>
                    <a:lnTo>
                      <a:pt x="108" y="36"/>
                    </a:lnTo>
                    <a:lnTo>
                      <a:pt x="132" y="54"/>
                    </a:lnTo>
                    <a:lnTo>
                      <a:pt x="162" y="60"/>
                    </a:lnTo>
                    <a:lnTo>
                      <a:pt x="186" y="42"/>
                    </a:lnTo>
                    <a:lnTo>
                      <a:pt x="234" y="30"/>
                    </a:lnTo>
                    <a:lnTo>
                      <a:pt x="240" y="48"/>
                    </a:lnTo>
                    <a:lnTo>
                      <a:pt x="270" y="48"/>
                    </a:lnTo>
                    <a:lnTo>
                      <a:pt x="270" y="60"/>
                    </a:lnTo>
                    <a:lnTo>
                      <a:pt x="288" y="72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64" name="Freeform 192"/>
              <p:cNvSpPr>
                <a:spLocks noChangeAspect="1"/>
              </p:cNvSpPr>
              <p:nvPr/>
            </p:nvSpPr>
            <p:spPr bwMode="auto">
              <a:xfrm>
                <a:off x="4555" y="1143"/>
                <a:ext cx="219" cy="98"/>
              </a:xfrm>
              <a:custGeom>
                <a:avLst/>
                <a:gdLst>
                  <a:gd name="T0" fmla="*/ 127 w 288"/>
                  <a:gd name="T1" fmla="*/ 22 h 144"/>
                  <a:gd name="T2" fmla="*/ 113 w 288"/>
                  <a:gd name="T3" fmla="*/ 22 h 144"/>
                  <a:gd name="T4" fmla="*/ 111 w 288"/>
                  <a:gd name="T5" fmla="*/ 27 h 144"/>
                  <a:gd name="T6" fmla="*/ 95 w 288"/>
                  <a:gd name="T7" fmla="*/ 22 h 144"/>
                  <a:gd name="T8" fmla="*/ 81 w 288"/>
                  <a:gd name="T9" fmla="*/ 29 h 144"/>
                  <a:gd name="T10" fmla="*/ 76 w 288"/>
                  <a:gd name="T11" fmla="*/ 34 h 144"/>
                  <a:gd name="T12" fmla="*/ 76 w 288"/>
                  <a:gd name="T13" fmla="*/ 29 h 144"/>
                  <a:gd name="T14" fmla="*/ 68 w 288"/>
                  <a:gd name="T15" fmla="*/ 34 h 144"/>
                  <a:gd name="T16" fmla="*/ 68 w 288"/>
                  <a:gd name="T17" fmla="*/ 29 h 144"/>
                  <a:gd name="T18" fmla="*/ 58 w 288"/>
                  <a:gd name="T19" fmla="*/ 46 h 144"/>
                  <a:gd name="T20" fmla="*/ 52 w 288"/>
                  <a:gd name="T21" fmla="*/ 46 h 144"/>
                  <a:gd name="T22" fmla="*/ 56 w 288"/>
                  <a:gd name="T23" fmla="*/ 42 h 144"/>
                  <a:gd name="T24" fmla="*/ 50 w 288"/>
                  <a:gd name="T25" fmla="*/ 42 h 144"/>
                  <a:gd name="T26" fmla="*/ 52 w 288"/>
                  <a:gd name="T27" fmla="*/ 34 h 144"/>
                  <a:gd name="T28" fmla="*/ 45 w 288"/>
                  <a:gd name="T29" fmla="*/ 30 h 144"/>
                  <a:gd name="T30" fmla="*/ 5 w 288"/>
                  <a:gd name="T31" fmla="*/ 25 h 144"/>
                  <a:gd name="T32" fmla="*/ 0 w 288"/>
                  <a:gd name="T33" fmla="*/ 21 h 144"/>
                  <a:gd name="T34" fmla="*/ 47 w 288"/>
                  <a:gd name="T35" fmla="*/ 0 h 144"/>
                  <a:gd name="T36" fmla="*/ 50 w 288"/>
                  <a:gd name="T37" fmla="*/ 0 h 144"/>
                  <a:gd name="T38" fmla="*/ 37 w 288"/>
                  <a:gd name="T39" fmla="*/ 10 h 144"/>
                  <a:gd name="T40" fmla="*/ 37 w 288"/>
                  <a:gd name="T41" fmla="*/ 14 h 144"/>
                  <a:gd name="T42" fmla="*/ 43 w 288"/>
                  <a:gd name="T43" fmla="*/ 10 h 144"/>
                  <a:gd name="T44" fmla="*/ 40 w 288"/>
                  <a:gd name="T45" fmla="*/ 14 h 144"/>
                  <a:gd name="T46" fmla="*/ 47 w 288"/>
                  <a:gd name="T47" fmla="*/ 12 h 144"/>
                  <a:gd name="T48" fmla="*/ 58 w 288"/>
                  <a:gd name="T49" fmla="*/ 17 h 144"/>
                  <a:gd name="T50" fmla="*/ 71 w 288"/>
                  <a:gd name="T51" fmla="*/ 19 h 144"/>
                  <a:gd name="T52" fmla="*/ 81 w 288"/>
                  <a:gd name="T53" fmla="*/ 14 h 144"/>
                  <a:gd name="T54" fmla="*/ 103 w 288"/>
                  <a:gd name="T55" fmla="*/ 10 h 144"/>
                  <a:gd name="T56" fmla="*/ 105 w 288"/>
                  <a:gd name="T57" fmla="*/ 15 h 144"/>
                  <a:gd name="T58" fmla="*/ 119 w 288"/>
                  <a:gd name="T59" fmla="*/ 15 h 144"/>
                  <a:gd name="T60" fmla="*/ 119 w 288"/>
                  <a:gd name="T61" fmla="*/ 19 h 144"/>
                  <a:gd name="T62" fmla="*/ 127 w 288"/>
                  <a:gd name="T63" fmla="*/ 22 h 144"/>
                  <a:gd name="T64" fmla="*/ 127 w 288"/>
                  <a:gd name="T65" fmla="*/ 25 h 1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8"/>
                  <a:gd name="T100" fmla="*/ 0 h 144"/>
                  <a:gd name="T101" fmla="*/ 288 w 288"/>
                  <a:gd name="T102" fmla="*/ 144 h 1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8" h="144">
                    <a:moveTo>
                      <a:pt x="288" y="72"/>
                    </a:moveTo>
                    <a:lnTo>
                      <a:pt x="258" y="72"/>
                    </a:lnTo>
                    <a:lnTo>
                      <a:pt x="252" y="84"/>
                    </a:lnTo>
                    <a:lnTo>
                      <a:pt x="216" y="72"/>
                    </a:lnTo>
                    <a:lnTo>
                      <a:pt x="186" y="90"/>
                    </a:lnTo>
                    <a:lnTo>
                      <a:pt x="174" y="108"/>
                    </a:lnTo>
                    <a:lnTo>
                      <a:pt x="174" y="90"/>
                    </a:lnTo>
                    <a:lnTo>
                      <a:pt x="156" y="108"/>
                    </a:lnTo>
                    <a:lnTo>
                      <a:pt x="156" y="90"/>
                    </a:lnTo>
                    <a:lnTo>
                      <a:pt x="132" y="144"/>
                    </a:lnTo>
                    <a:lnTo>
                      <a:pt x="120" y="144"/>
                    </a:lnTo>
                    <a:lnTo>
                      <a:pt x="126" y="132"/>
                    </a:lnTo>
                    <a:lnTo>
                      <a:pt x="114" y="132"/>
                    </a:lnTo>
                    <a:lnTo>
                      <a:pt x="120" y="108"/>
                    </a:lnTo>
                    <a:lnTo>
                      <a:pt x="102" y="96"/>
                    </a:lnTo>
                    <a:lnTo>
                      <a:pt x="12" y="78"/>
                    </a:lnTo>
                    <a:lnTo>
                      <a:pt x="0" y="66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84" y="30"/>
                    </a:lnTo>
                    <a:lnTo>
                      <a:pt x="84" y="42"/>
                    </a:lnTo>
                    <a:lnTo>
                      <a:pt x="96" y="30"/>
                    </a:lnTo>
                    <a:lnTo>
                      <a:pt x="90" y="42"/>
                    </a:lnTo>
                    <a:lnTo>
                      <a:pt x="108" y="36"/>
                    </a:lnTo>
                    <a:lnTo>
                      <a:pt x="132" y="54"/>
                    </a:lnTo>
                    <a:lnTo>
                      <a:pt x="162" y="60"/>
                    </a:lnTo>
                    <a:lnTo>
                      <a:pt x="186" y="42"/>
                    </a:lnTo>
                    <a:lnTo>
                      <a:pt x="234" y="30"/>
                    </a:lnTo>
                    <a:lnTo>
                      <a:pt x="240" y="48"/>
                    </a:lnTo>
                    <a:lnTo>
                      <a:pt x="270" y="48"/>
                    </a:lnTo>
                    <a:lnTo>
                      <a:pt x="270" y="60"/>
                    </a:lnTo>
                    <a:lnTo>
                      <a:pt x="288" y="72"/>
                    </a:lnTo>
                    <a:lnTo>
                      <a:pt x="288" y="7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65" name="Freeform 193"/>
              <p:cNvSpPr>
                <a:spLocks noChangeAspect="1"/>
              </p:cNvSpPr>
              <p:nvPr/>
            </p:nvSpPr>
            <p:spPr bwMode="auto">
              <a:xfrm>
                <a:off x="4326" y="1069"/>
                <a:ext cx="251" cy="253"/>
              </a:xfrm>
              <a:custGeom>
                <a:avLst/>
                <a:gdLst>
                  <a:gd name="T0" fmla="*/ 119 w 330"/>
                  <a:gd name="T1" fmla="*/ 115 h 372"/>
                  <a:gd name="T2" fmla="*/ 13 w 330"/>
                  <a:gd name="T3" fmla="*/ 117 h 372"/>
                  <a:gd name="T4" fmla="*/ 13 w 330"/>
                  <a:gd name="T5" fmla="*/ 81 h 372"/>
                  <a:gd name="T6" fmla="*/ 5 w 330"/>
                  <a:gd name="T7" fmla="*/ 73 h 372"/>
                  <a:gd name="T8" fmla="*/ 11 w 330"/>
                  <a:gd name="T9" fmla="*/ 68 h 372"/>
                  <a:gd name="T10" fmla="*/ 0 w 330"/>
                  <a:gd name="T11" fmla="*/ 7 h 372"/>
                  <a:gd name="T12" fmla="*/ 37 w 330"/>
                  <a:gd name="T13" fmla="*/ 7 h 372"/>
                  <a:gd name="T14" fmla="*/ 37 w 330"/>
                  <a:gd name="T15" fmla="*/ 0 h 372"/>
                  <a:gd name="T16" fmla="*/ 43 w 330"/>
                  <a:gd name="T17" fmla="*/ 0 h 372"/>
                  <a:gd name="T18" fmla="*/ 47 w 330"/>
                  <a:gd name="T19" fmla="*/ 11 h 372"/>
                  <a:gd name="T20" fmla="*/ 64 w 330"/>
                  <a:gd name="T21" fmla="*/ 15 h 372"/>
                  <a:gd name="T22" fmla="*/ 64 w 330"/>
                  <a:gd name="T23" fmla="*/ 17 h 372"/>
                  <a:gd name="T24" fmla="*/ 79 w 330"/>
                  <a:gd name="T25" fmla="*/ 15 h 372"/>
                  <a:gd name="T26" fmla="*/ 87 w 330"/>
                  <a:gd name="T27" fmla="*/ 15 h 372"/>
                  <a:gd name="T28" fmla="*/ 84 w 330"/>
                  <a:gd name="T29" fmla="*/ 17 h 372"/>
                  <a:gd name="T30" fmla="*/ 87 w 330"/>
                  <a:gd name="T31" fmla="*/ 17 h 372"/>
                  <a:gd name="T32" fmla="*/ 90 w 330"/>
                  <a:gd name="T33" fmla="*/ 22 h 372"/>
                  <a:gd name="T34" fmla="*/ 98 w 330"/>
                  <a:gd name="T35" fmla="*/ 19 h 372"/>
                  <a:gd name="T36" fmla="*/ 106 w 330"/>
                  <a:gd name="T37" fmla="*/ 24 h 372"/>
                  <a:gd name="T38" fmla="*/ 119 w 330"/>
                  <a:gd name="T39" fmla="*/ 21 h 372"/>
                  <a:gd name="T40" fmla="*/ 122 w 330"/>
                  <a:gd name="T41" fmla="*/ 22 h 372"/>
                  <a:gd name="T42" fmla="*/ 145 w 330"/>
                  <a:gd name="T43" fmla="*/ 24 h 372"/>
                  <a:gd name="T44" fmla="*/ 122 w 330"/>
                  <a:gd name="T45" fmla="*/ 34 h 372"/>
                  <a:gd name="T46" fmla="*/ 98 w 330"/>
                  <a:gd name="T47" fmla="*/ 51 h 372"/>
                  <a:gd name="T48" fmla="*/ 95 w 330"/>
                  <a:gd name="T49" fmla="*/ 53 h 372"/>
                  <a:gd name="T50" fmla="*/ 95 w 330"/>
                  <a:gd name="T51" fmla="*/ 65 h 372"/>
                  <a:gd name="T52" fmla="*/ 87 w 330"/>
                  <a:gd name="T53" fmla="*/ 68 h 372"/>
                  <a:gd name="T54" fmla="*/ 81 w 330"/>
                  <a:gd name="T55" fmla="*/ 73 h 372"/>
                  <a:gd name="T56" fmla="*/ 87 w 330"/>
                  <a:gd name="T57" fmla="*/ 78 h 372"/>
                  <a:gd name="T58" fmla="*/ 87 w 330"/>
                  <a:gd name="T59" fmla="*/ 90 h 372"/>
                  <a:gd name="T60" fmla="*/ 116 w 330"/>
                  <a:gd name="T61" fmla="*/ 106 h 372"/>
                  <a:gd name="T62" fmla="*/ 119 w 330"/>
                  <a:gd name="T63" fmla="*/ 115 h 37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0"/>
                  <a:gd name="T97" fmla="*/ 0 h 372"/>
                  <a:gd name="T98" fmla="*/ 330 w 330"/>
                  <a:gd name="T99" fmla="*/ 372 h 37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0" h="372">
                    <a:moveTo>
                      <a:pt x="270" y="366"/>
                    </a:moveTo>
                    <a:lnTo>
                      <a:pt x="30" y="372"/>
                    </a:lnTo>
                    <a:lnTo>
                      <a:pt x="30" y="258"/>
                    </a:lnTo>
                    <a:lnTo>
                      <a:pt x="12" y="234"/>
                    </a:lnTo>
                    <a:lnTo>
                      <a:pt x="24" y="216"/>
                    </a:lnTo>
                    <a:lnTo>
                      <a:pt x="0" y="24"/>
                    </a:lnTo>
                    <a:lnTo>
                      <a:pt x="84" y="24"/>
                    </a:lnTo>
                    <a:lnTo>
                      <a:pt x="84" y="0"/>
                    </a:lnTo>
                    <a:lnTo>
                      <a:pt x="96" y="0"/>
                    </a:lnTo>
                    <a:lnTo>
                      <a:pt x="108" y="36"/>
                    </a:lnTo>
                    <a:lnTo>
                      <a:pt x="144" y="48"/>
                    </a:lnTo>
                    <a:lnTo>
                      <a:pt x="144" y="54"/>
                    </a:lnTo>
                    <a:lnTo>
                      <a:pt x="180" y="48"/>
                    </a:lnTo>
                    <a:lnTo>
                      <a:pt x="198" y="48"/>
                    </a:lnTo>
                    <a:lnTo>
                      <a:pt x="192" y="54"/>
                    </a:lnTo>
                    <a:lnTo>
                      <a:pt x="198" y="54"/>
                    </a:lnTo>
                    <a:lnTo>
                      <a:pt x="204" y="72"/>
                    </a:lnTo>
                    <a:lnTo>
                      <a:pt x="222" y="60"/>
                    </a:lnTo>
                    <a:lnTo>
                      <a:pt x="240" y="78"/>
                    </a:lnTo>
                    <a:lnTo>
                      <a:pt x="270" y="66"/>
                    </a:lnTo>
                    <a:lnTo>
                      <a:pt x="276" y="72"/>
                    </a:lnTo>
                    <a:lnTo>
                      <a:pt x="330" y="78"/>
                    </a:lnTo>
                    <a:lnTo>
                      <a:pt x="276" y="108"/>
                    </a:lnTo>
                    <a:lnTo>
                      <a:pt x="222" y="162"/>
                    </a:lnTo>
                    <a:lnTo>
                      <a:pt x="216" y="168"/>
                    </a:lnTo>
                    <a:lnTo>
                      <a:pt x="216" y="204"/>
                    </a:lnTo>
                    <a:lnTo>
                      <a:pt x="198" y="216"/>
                    </a:lnTo>
                    <a:lnTo>
                      <a:pt x="186" y="234"/>
                    </a:lnTo>
                    <a:lnTo>
                      <a:pt x="198" y="246"/>
                    </a:lnTo>
                    <a:lnTo>
                      <a:pt x="198" y="288"/>
                    </a:lnTo>
                    <a:lnTo>
                      <a:pt x="264" y="336"/>
                    </a:lnTo>
                    <a:lnTo>
                      <a:pt x="270" y="366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66" name="Freeform 194"/>
              <p:cNvSpPr>
                <a:spLocks noChangeAspect="1"/>
              </p:cNvSpPr>
              <p:nvPr/>
            </p:nvSpPr>
            <p:spPr bwMode="auto">
              <a:xfrm>
                <a:off x="4326" y="1069"/>
                <a:ext cx="251" cy="253"/>
              </a:xfrm>
              <a:custGeom>
                <a:avLst/>
                <a:gdLst>
                  <a:gd name="T0" fmla="*/ 119 w 330"/>
                  <a:gd name="T1" fmla="*/ 115 h 372"/>
                  <a:gd name="T2" fmla="*/ 13 w 330"/>
                  <a:gd name="T3" fmla="*/ 117 h 372"/>
                  <a:gd name="T4" fmla="*/ 13 w 330"/>
                  <a:gd name="T5" fmla="*/ 81 h 372"/>
                  <a:gd name="T6" fmla="*/ 5 w 330"/>
                  <a:gd name="T7" fmla="*/ 73 h 372"/>
                  <a:gd name="T8" fmla="*/ 11 w 330"/>
                  <a:gd name="T9" fmla="*/ 68 h 372"/>
                  <a:gd name="T10" fmla="*/ 0 w 330"/>
                  <a:gd name="T11" fmla="*/ 7 h 372"/>
                  <a:gd name="T12" fmla="*/ 37 w 330"/>
                  <a:gd name="T13" fmla="*/ 7 h 372"/>
                  <a:gd name="T14" fmla="*/ 37 w 330"/>
                  <a:gd name="T15" fmla="*/ 0 h 372"/>
                  <a:gd name="T16" fmla="*/ 43 w 330"/>
                  <a:gd name="T17" fmla="*/ 0 h 372"/>
                  <a:gd name="T18" fmla="*/ 47 w 330"/>
                  <a:gd name="T19" fmla="*/ 11 h 372"/>
                  <a:gd name="T20" fmla="*/ 64 w 330"/>
                  <a:gd name="T21" fmla="*/ 15 h 372"/>
                  <a:gd name="T22" fmla="*/ 64 w 330"/>
                  <a:gd name="T23" fmla="*/ 17 h 372"/>
                  <a:gd name="T24" fmla="*/ 79 w 330"/>
                  <a:gd name="T25" fmla="*/ 15 h 372"/>
                  <a:gd name="T26" fmla="*/ 87 w 330"/>
                  <a:gd name="T27" fmla="*/ 15 h 372"/>
                  <a:gd name="T28" fmla="*/ 84 w 330"/>
                  <a:gd name="T29" fmla="*/ 17 h 372"/>
                  <a:gd name="T30" fmla="*/ 87 w 330"/>
                  <a:gd name="T31" fmla="*/ 17 h 372"/>
                  <a:gd name="T32" fmla="*/ 90 w 330"/>
                  <a:gd name="T33" fmla="*/ 22 h 372"/>
                  <a:gd name="T34" fmla="*/ 98 w 330"/>
                  <a:gd name="T35" fmla="*/ 19 h 372"/>
                  <a:gd name="T36" fmla="*/ 106 w 330"/>
                  <a:gd name="T37" fmla="*/ 24 h 372"/>
                  <a:gd name="T38" fmla="*/ 119 w 330"/>
                  <a:gd name="T39" fmla="*/ 21 h 372"/>
                  <a:gd name="T40" fmla="*/ 122 w 330"/>
                  <a:gd name="T41" fmla="*/ 22 h 372"/>
                  <a:gd name="T42" fmla="*/ 145 w 330"/>
                  <a:gd name="T43" fmla="*/ 24 h 372"/>
                  <a:gd name="T44" fmla="*/ 122 w 330"/>
                  <a:gd name="T45" fmla="*/ 34 h 372"/>
                  <a:gd name="T46" fmla="*/ 98 w 330"/>
                  <a:gd name="T47" fmla="*/ 51 h 372"/>
                  <a:gd name="T48" fmla="*/ 95 w 330"/>
                  <a:gd name="T49" fmla="*/ 53 h 372"/>
                  <a:gd name="T50" fmla="*/ 95 w 330"/>
                  <a:gd name="T51" fmla="*/ 65 h 372"/>
                  <a:gd name="T52" fmla="*/ 87 w 330"/>
                  <a:gd name="T53" fmla="*/ 68 h 372"/>
                  <a:gd name="T54" fmla="*/ 81 w 330"/>
                  <a:gd name="T55" fmla="*/ 73 h 372"/>
                  <a:gd name="T56" fmla="*/ 87 w 330"/>
                  <a:gd name="T57" fmla="*/ 78 h 372"/>
                  <a:gd name="T58" fmla="*/ 87 w 330"/>
                  <a:gd name="T59" fmla="*/ 90 h 372"/>
                  <a:gd name="T60" fmla="*/ 116 w 330"/>
                  <a:gd name="T61" fmla="*/ 106 h 372"/>
                  <a:gd name="T62" fmla="*/ 119 w 330"/>
                  <a:gd name="T63" fmla="*/ 115 h 372"/>
                  <a:gd name="T64" fmla="*/ 119 w 330"/>
                  <a:gd name="T65" fmla="*/ 117 h 3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0"/>
                  <a:gd name="T100" fmla="*/ 0 h 372"/>
                  <a:gd name="T101" fmla="*/ 330 w 330"/>
                  <a:gd name="T102" fmla="*/ 372 h 3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0" h="372">
                    <a:moveTo>
                      <a:pt x="270" y="366"/>
                    </a:moveTo>
                    <a:lnTo>
                      <a:pt x="30" y="372"/>
                    </a:lnTo>
                    <a:lnTo>
                      <a:pt x="30" y="258"/>
                    </a:lnTo>
                    <a:lnTo>
                      <a:pt x="12" y="234"/>
                    </a:lnTo>
                    <a:lnTo>
                      <a:pt x="24" y="216"/>
                    </a:lnTo>
                    <a:lnTo>
                      <a:pt x="0" y="24"/>
                    </a:lnTo>
                    <a:lnTo>
                      <a:pt x="84" y="24"/>
                    </a:lnTo>
                    <a:lnTo>
                      <a:pt x="84" y="0"/>
                    </a:lnTo>
                    <a:lnTo>
                      <a:pt x="96" y="0"/>
                    </a:lnTo>
                    <a:lnTo>
                      <a:pt x="108" y="36"/>
                    </a:lnTo>
                    <a:lnTo>
                      <a:pt x="144" y="48"/>
                    </a:lnTo>
                    <a:lnTo>
                      <a:pt x="144" y="54"/>
                    </a:lnTo>
                    <a:lnTo>
                      <a:pt x="180" y="48"/>
                    </a:lnTo>
                    <a:lnTo>
                      <a:pt x="198" y="48"/>
                    </a:lnTo>
                    <a:lnTo>
                      <a:pt x="192" y="54"/>
                    </a:lnTo>
                    <a:lnTo>
                      <a:pt x="198" y="54"/>
                    </a:lnTo>
                    <a:lnTo>
                      <a:pt x="204" y="72"/>
                    </a:lnTo>
                    <a:lnTo>
                      <a:pt x="222" y="60"/>
                    </a:lnTo>
                    <a:lnTo>
                      <a:pt x="240" y="78"/>
                    </a:lnTo>
                    <a:lnTo>
                      <a:pt x="270" y="66"/>
                    </a:lnTo>
                    <a:lnTo>
                      <a:pt x="276" y="72"/>
                    </a:lnTo>
                    <a:lnTo>
                      <a:pt x="330" y="78"/>
                    </a:lnTo>
                    <a:lnTo>
                      <a:pt x="276" y="108"/>
                    </a:lnTo>
                    <a:lnTo>
                      <a:pt x="222" y="162"/>
                    </a:lnTo>
                    <a:lnTo>
                      <a:pt x="216" y="168"/>
                    </a:lnTo>
                    <a:lnTo>
                      <a:pt x="216" y="204"/>
                    </a:lnTo>
                    <a:lnTo>
                      <a:pt x="198" y="216"/>
                    </a:lnTo>
                    <a:lnTo>
                      <a:pt x="186" y="234"/>
                    </a:lnTo>
                    <a:lnTo>
                      <a:pt x="198" y="246"/>
                    </a:lnTo>
                    <a:lnTo>
                      <a:pt x="198" y="288"/>
                    </a:lnTo>
                    <a:lnTo>
                      <a:pt x="264" y="336"/>
                    </a:lnTo>
                    <a:lnTo>
                      <a:pt x="270" y="366"/>
                    </a:lnTo>
                    <a:lnTo>
                      <a:pt x="270" y="37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67" name="Freeform 195"/>
              <p:cNvSpPr>
                <a:spLocks noChangeAspect="1"/>
              </p:cNvSpPr>
              <p:nvPr/>
            </p:nvSpPr>
            <p:spPr bwMode="auto">
              <a:xfrm>
                <a:off x="4545" y="1681"/>
                <a:ext cx="138" cy="216"/>
              </a:xfrm>
              <a:custGeom>
                <a:avLst/>
                <a:gdLst>
                  <a:gd name="T0" fmla="*/ 81 w 180"/>
                  <a:gd name="T1" fmla="*/ 92 h 318"/>
                  <a:gd name="T2" fmla="*/ 57 w 180"/>
                  <a:gd name="T3" fmla="*/ 94 h 318"/>
                  <a:gd name="T4" fmla="*/ 54 w 180"/>
                  <a:gd name="T5" fmla="*/ 100 h 318"/>
                  <a:gd name="T6" fmla="*/ 51 w 180"/>
                  <a:gd name="T7" fmla="*/ 98 h 318"/>
                  <a:gd name="T8" fmla="*/ 46 w 180"/>
                  <a:gd name="T9" fmla="*/ 90 h 318"/>
                  <a:gd name="T10" fmla="*/ 46 w 180"/>
                  <a:gd name="T11" fmla="*/ 83 h 318"/>
                  <a:gd name="T12" fmla="*/ 0 w 180"/>
                  <a:gd name="T13" fmla="*/ 84 h 318"/>
                  <a:gd name="T14" fmla="*/ 3 w 180"/>
                  <a:gd name="T15" fmla="*/ 71 h 318"/>
                  <a:gd name="T16" fmla="*/ 14 w 180"/>
                  <a:gd name="T17" fmla="*/ 60 h 318"/>
                  <a:gd name="T18" fmla="*/ 11 w 180"/>
                  <a:gd name="T19" fmla="*/ 60 h 318"/>
                  <a:gd name="T20" fmla="*/ 16 w 180"/>
                  <a:gd name="T21" fmla="*/ 56 h 318"/>
                  <a:gd name="T22" fmla="*/ 11 w 180"/>
                  <a:gd name="T23" fmla="*/ 54 h 318"/>
                  <a:gd name="T24" fmla="*/ 14 w 180"/>
                  <a:gd name="T25" fmla="*/ 51 h 318"/>
                  <a:gd name="T26" fmla="*/ 11 w 180"/>
                  <a:gd name="T27" fmla="*/ 52 h 318"/>
                  <a:gd name="T28" fmla="*/ 11 w 180"/>
                  <a:gd name="T29" fmla="*/ 46 h 318"/>
                  <a:gd name="T30" fmla="*/ 8 w 180"/>
                  <a:gd name="T31" fmla="*/ 46 h 318"/>
                  <a:gd name="T32" fmla="*/ 8 w 180"/>
                  <a:gd name="T33" fmla="*/ 43 h 318"/>
                  <a:gd name="T34" fmla="*/ 11 w 180"/>
                  <a:gd name="T35" fmla="*/ 39 h 318"/>
                  <a:gd name="T36" fmla="*/ 8 w 180"/>
                  <a:gd name="T37" fmla="*/ 38 h 318"/>
                  <a:gd name="T38" fmla="*/ 11 w 180"/>
                  <a:gd name="T39" fmla="*/ 35 h 318"/>
                  <a:gd name="T40" fmla="*/ 5 w 180"/>
                  <a:gd name="T41" fmla="*/ 35 h 318"/>
                  <a:gd name="T42" fmla="*/ 5 w 180"/>
                  <a:gd name="T43" fmla="*/ 30 h 318"/>
                  <a:gd name="T44" fmla="*/ 11 w 180"/>
                  <a:gd name="T45" fmla="*/ 30 h 318"/>
                  <a:gd name="T46" fmla="*/ 8 w 180"/>
                  <a:gd name="T47" fmla="*/ 24 h 318"/>
                  <a:gd name="T48" fmla="*/ 21 w 180"/>
                  <a:gd name="T49" fmla="*/ 15 h 318"/>
                  <a:gd name="T50" fmla="*/ 21 w 180"/>
                  <a:gd name="T51" fmla="*/ 7 h 318"/>
                  <a:gd name="T52" fmla="*/ 27 w 180"/>
                  <a:gd name="T53" fmla="*/ 3 h 318"/>
                  <a:gd name="T54" fmla="*/ 76 w 180"/>
                  <a:gd name="T55" fmla="*/ 0 h 318"/>
                  <a:gd name="T56" fmla="*/ 76 w 180"/>
                  <a:gd name="T57" fmla="*/ 64 h 318"/>
                  <a:gd name="T58" fmla="*/ 81 w 180"/>
                  <a:gd name="T59" fmla="*/ 86 h 318"/>
                  <a:gd name="T60" fmla="*/ 81 w 180"/>
                  <a:gd name="T61" fmla="*/ 92 h 31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80"/>
                  <a:gd name="T94" fmla="*/ 0 h 318"/>
                  <a:gd name="T95" fmla="*/ 180 w 180"/>
                  <a:gd name="T96" fmla="*/ 318 h 31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80" h="318">
                    <a:moveTo>
                      <a:pt x="180" y="294"/>
                    </a:moveTo>
                    <a:lnTo>
                      <a:pt x="126" y="300"/>
                    </a:lnTo>
                    <a:lnTo>
                      <a:pt x="120" y="318"/>
                    </a:lnTo>
                    <a:lnTo>
                      <a:pt x="114" y="312"/>
                    </a:lnTo>
                    <a:lnTo>
                      <a:pt x="102" y="288"/>
                    </a:lnTo>
                    <a:lnTo>
                      <a:pt x="102" y="264"/>
                    </a:lnTo>
                    <a:lnTo>
                      <a:pt x="0" y="270"/>
                    </a:lnTo>
                    <a:lnTo>
                      <a:pt x="6" y="228"/>
                    </a:lnTo>
                    <a:lnTo>
                      <a:pt x="30" y="192"/>
                    </a:lnTo>
                    <a:lnTo>
                      <a:pt x="24" y="192"/>
                    </a:lnTo>
                    <a:lnTo>
                      <a:pt x="36" y="180"/>
                    </a:lnTo>
                    <a:lnTo>
                      <a:pt x="24" y="174"/>
                    </a:lnTo>
                    <a:lnTo>
                      <a:pt x="30" y="162"/>
                    </a:lnTo>
                    <a:lnTo>
                      <a:pt x="24" y="168"/>
                    </a:lnTo>
                    <a:lnTo>
                      <a:pt x="24" y="144"/>
                    </a:lnTo>
                    <a:lnTo>
                      <a:pt x="18" y="144"/>
                    </a:lnTo>
                    <a:lnTo>
                      <a:pt x="18" y="138"/>
                    </a:lnTo>
                    <a:lnTo>
                      <a:pt x="24" y="126"/>
                    </a:lnTo>
                    <a:lnTo>
                      <a:pt x="18" y="120"/>
                    </a:lnTo>
                    <a:lnTo>
                      <a:pt x="24" y="114"/>
                    </a:lnTo>
                    <a:lnTo>
                      <a:pt x="12" y="114"/>
                    </a:lnTo>
                    <a:lnTo>
                      <a:pt x="12" y="96"/>
                    </a:lnTo>
                    <a:lnTo>
                      <a:pt x="24" y="96"/>
                    </a:lnTo>
                    <a:lnTo>
                      <a:pt x="18" y="78"/>
                    </a:lnTo>
                    <a:lnTo>
                      <a:pt x="48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168" y="0"/>
                    </a:lnTo>
                    <a:lnTo>
                      <a:pt x="168" y="204"/>
                    </a:lnTo>
                    <a:lnTo>
                      <a:pt x="180" y="276"/>
                    </a:lnTo>
                    <a:lnTo>
                      <a:pt x="180" y="294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68" name="Freeform 196"/>
              <p:cNvSpPr>
                <a:spLocks noChangeAspect="1"/>
              </p:cNvSpPr>
              <p:nvPr/>
            </p:nvSpPr>
            <p:spPr bwMode="auto">
              <a:xfrm>
                <a:off x="4545" y="1681"/>
                <a:ext cx="138" cy="216"/>
              </a:xfrm>
              <a:custGeom>
                <a:avLst/>
                <a:gdLst>
                  <a:gd name="T0" fmla="*/ 81 w 180"/>
                  <a:gd name="T1" fmla="*/ 92 h 318"/>
                  <a:gd name="T2" fmla="*/ 57 w 180"/>
                  <a:gd name="T3" fmla="*/ 94 h 318"/>
                  <a:gd name="T4" fmla="*/ 54 w 180"/>
                  <a:gd name="T5" fmla="*/ 100 h 318"/>
                  <a:gd name="T6" fmla="*/ 51 w 180"/>
                  <a:gd name="T7" fmla="*/ 98 h 318"/>
                  <a:gd name="T8" fmla="*/ 46 w 180"/>
                  <a:gd name="T9" fmla="*/ 90 h 318"/>
                  <a:gd name="T10" fmla="*/ 46 w 180"/>
                  <a:gd name="T11" fmla="*/ 83 h 318"/>
                  <a:gd name="T12" fmla="*/ 0 w 180"/>
                  <a:gd name="T13" fmla="*/ 84 h 318"/>
                  <a:gd name="T14" fmla="*/ 3 w 180"/>
                  <a:gd name="T15" fmla="*/ 71 h 318"/>
                  <a:gd name="T16" fmla="*/ 14 w 180"/>
                  <a:gd name="T17" fmla="*/ 60 h 318"/>
                  <a:gd name="T18" fmla="*/ 11 w 180"/>
                  <a:gd name="T19" fmla="*/ 60 h 318"/>
                  <a:gd name="T20" fmla="*/ 16 w 180"/>
                  <a:gd name="T21" fmla="*/ 56 h 318"/>
                  <a:gd name="T22" fmla="*/ 11 w 180"/>
                  <a:gd name="T23" fmla="*/ 54 h 318"/>
                  <a:gd name="T24" fmla="*/ 14 w 180"/>
                  <a:gd name="T25" fmla="*/ 51 h 318"/>
                  <a:gd name="T26" fmla="*/ 11 w 180"/>
                  <a:gd name="T27" fmla="*/ 52 h 318"/>
                  <a:gd name="T28" fmla="*/ 11 w 180"/>
                  <a:gd name="T29" fmla="*/ 46 h 318"/>
                  <a:gd name="T30" fmla="*/ 8 w 180"/>
                  <a:gd name="T31" fmla="*/ 46 h 318"/>
                  <a:gd name="T32" fmla="*/ 8 w 180"/>
                  <a:gd name="T33" fmla="*/ 43 h 318"/>
                  <a:gd name="T34" fmla="*/ 11 w 180"/>
                  <a:gd name="T35" fmla="*/ 39 h 318"/>
                  <a:gd name="T36" fmla="*/ 8 w 180"/>
                  <a:gd name="T37" fmla="*/ 38 h 318"/>
                  <a:gd name="T38" fmla="*/ 11 w 180"/>
                  <a:gd name="T39" fmla="*/ 35 h 318"/>
                  <a:gd name="T40" fmla="*/ 5 w 180"/>
                  <a:gd name="T41" fmla="*/ 35 h 318"/>
                  <a:gd name="T42" fmla="*/ 5 w 180"/>
                  <a:gd name="T43" fmla="*/ 30 h 318"/>
                  <a:gd name="T44" fmla="*/ 11 w 180"/>
                  <a:gd name="T45" fmla="*/ 30 h 318"/>
                  <a:gd name="T46" fmla="*/ 8 w 180"/>
                  <a:gd name="T47" fmla="*/ 24 h 318"/>
                  <a:gd name="T48" fmla="*/ 21 w 180"/>
                  <a:gd name="T49" fmla="*/ 15 h 318"/>
                  <a:gd name="T50" fmla="*/ 21 w 180"/>
                  <a:gd name="T51" fmla="*/ 7 h 318"/>
                  <a:gd name="T52" fmla="*/ 27 w 180"/>
                  <a:gd name="T53" fmla="*/ 3 h 318"/>
                  <a:gd name="T54" fmla="*/ 76 w 180"/>
                  <a:gd name="T55" fmla="*/ 0 h 318"/>
                  <a:gd name="T56" fmla="*/ 76 w 180"/>
                  <a:gd name="T57" fmla="*/ 64 h 318"/>
                  <a:gd name="T58" fmla="*/ 81 w 180"/>
                  <a:gd name="T59" fmla="*/ 86 h 318"/>
                  <a:gd name="T60" fmla="*/ 81 w 180"/>
                  <a:gd name="T61" fmla="*/ 92 h 318"/>
                  <a:gd name="T62" fmla="*/ 81 w 180"/>
                  <a:gd name="T63" fmla="*/ 94 h 3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0"/>
                  <a:gd name="T97" fmla="*/ 0 h 318"/>
                  <a:gd name="T98" fmla="*/ 180 w 180"/>
                  <a:gd name="T99" fmla="*/ 318 h 3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0" h="318">
                    <a:moveTo>
                      <a:pt x="180" y="294"/>
                    </a:moveTo>
                    <a:lnTo>
                      <a:pt x="126" y="300"/>
                    </a:lnTo>
                    <a:lnTo>
                      <a:pt x="120" y="318"/>
                    </a:lnTo>
                    <a:lnTo>
                      <a:pt x="114" y="312"/>
                    </a:lnTo>
                    <a:lnTo>
                      <a:pt x="102" y="288"/>
                    </a:lnTo>
                    <a:lnTo>
                      <a:pt x="102" y="264"/>
                    </a:lnTo>
                    <a:lnTo>
                      <a:pt x="0" y="270"/>
                    </a:lnTo>
                    <a:lnTo>
                      <a:pt x="6" y="228"/>
                    </a:lnTo>
                    <a:lnTo>
                      <a:pt x="30" y="192"/>
                    </a:lnTo>
                    <a:lnTo>
                      <a:pt x="24" y="192"/>
                    </a:lnTo>
                    <a:lnTo>
                      <a:pt x="36" y="180"/>
                    </a:lnTo>
                    <a:lnTo>
                      <a:pt x="24" y="174"/>
                    </a:lnTo>
                    <a:lnTo>
                      <a:pt x="30" y="162"/>
                    </a:lnTo>
                    <a:lnTo>
                      <a:pt x="24" y="168"/>
                    </a:lnTo>
                    <a:lnTo>
                      <a:pt x="24" y="144"/>
                    </a:lnTo>
                    <a:lnTo>
                      <a:pt x="18" y="144"/>
                    </a:lnTo>
                    <a:lnTo>
                      <a:pt x="18" y="138"/>
                    </a:lnTo>
                    <a:lnTo>
                      <a:pt x="24" y="126"/>
                    </a:lnTo>
                    <a:lnTo>
                      <a:pt x="18" y="120"/>
                    </a:lnTo>
                    <a:lnTo>
                      <a:pt x="24" y="114"/>
                    </a:lnTo>
                    <a:lnTo>
                      <a:pt x="12" y="114"/>
                    </a:lnTo>
                    <a:lnTo>
                      <a:pt x="12" y="96"/>
                    </a:lnTo>
                    <a:lnTo>
                      <a:pt x="24" y="96"/>
                    </a:lnTo>
                    <a:lnTo>
                      <a:pt x="18" y="78"/>
                    </a:lnTo>
                    <a:lnTo>
                      <a:pt x="48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168" y="0"/>
                    </a:lnTo>
                    <a:lnTo>
                      <a:pt x="168" y="204"/>
                    </a:lnTo>
                    <a:lnTo>
                      <a:pt x="180" y="276"/>
                    </a:lnTo>
                    <a:lnTo>
                      <a:pt x="180" y="294"/>
                    </a:lnTo>
                    <a:lnTo>
                      <a:pt x="180" y="30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69" name="Freeform 197"/>
              <p:cNvSpPr>
                <a:spLocks noChangeAspect="1"/>
              </p:cNvSpPr>
              <p:nvPr/>
            </p:nvSpPr>
            <p:spPr bwMode="auto">
              <a:xfrm>
                <a:off x="4371" y="1444"/>
                <a:ext cx="257" cy="200"/>
              </a:xfrm>
              <a:custGeom>
                <a:avLst/>
                <a:gdLst>
                  <a:gd name="T0" fmla="*/ 140 w 336"/>
                  <a:gd name="T1" fmla="*/ 93 h 294"/>
                  <a:gd name="T2" fmla="*/ 123 w 336"/>
                  <a:gd name="T3" fmla="*/ 93 h 294"/>
                  <a:gd name="T4" fmla="*/ 132 w 336"/>
                  <a:gd name="T5" fmla="*/ 87 h 294"/>
                  <a:gd name="T6" fmla="*/ 129 w 336"/>
                  <a:gd name="T7" fmla="*/ 83 h 294"/>
                  <a:gd name="T8" fmla="*/ 27 w 336"/>
                  <a:gd name="T9" fmla="*/ 85 h 294"/>
                  <a:gd name="T10" fmla="*/ 27 w 336"/>
                  <a:gd name="T11" fmla="*/ 30 h 294"/>
                  <a:gd name="T12" fmla="*/ 14 w 336"/>
                  <a:gd name="T13" fmla="*/ 22 h 294"/>
                  <a:gd name="T14" fmla="*/ 18 w 336"/>
                  <a:gd name="T15" fmla="*/ 17 h 294"/>
                  <a:gd name="T16" fmla="*/ 11 w 336"/>
                  <a:gd name="T17" fmla="*/ 14 h 294"/>
                  <a:gd name="T18" fmla="*/ 0 w 336"/>
                  <a:gd name="T19" fmla="*/ 2 h 294"/>
                  <a:gd name="T20" fmla="*/ 88 w 336"/>
                  <a:gd name="T21" fmla="*/ 0 h 294"/>
                  <a:gd name="T22" fmla="*/ 94 w 336"/>
                  <a:gd name="T23" fmla="*/ 5 h 294"/>
                  <a:gd name="T24" fmla="*/ 94 w 336"/>
                  <a:gd name="T25" fmla="*/ 15 h 294"/>
                  <a:gd name="T26" fmla="*/ 99 w 336"/>
                  <a:gd name="T27" fmla="*/ 21 h 294"/>
                  <a:gd name="T28" fmla="*/ 110 w 336"/>
                  <a:gd name="T29" fmla="*/ 27 h 294"/>
                  <a:gd name="T30" fmla="*/ 113 w 336"/>
                  <a:gd name="T31" fmla="*/ 34 h 294"/>
                  <a:gd name="T32" fmla="*/ 119 w 336"/>
                  <a:gd name="T33" fmla="*/ 32 h 294"/>
                  <a:gd name="T34" fmla="*/ 126 w 336"/>
                  <a:gd name="T35" fmla="*/ 36 h 294"/>
                  <a:gd name="T36" fmla="*/ 121 w 336"/>
                  <a:gd name="T37" fmla="*/ 47 h 294"/>
                  <a:gd name="T38" fmla="*/ 142 w 336"/>
                  <a:gd name="T39" fmla="*/ 59 h 294"/>
                  <a:gd name="T40" fmla="*/ 142 w 336"/>
                  <a:gd name="T41" fmla="*/ 66 h 294"/>
                  <a:gd name="T42" fmla="*/ 151 w 336"/>
                  <a:gd name="T43" fmla="*/ 71 h 294"/>
                  <a:gd name="T44" fmla="*/ 151 w 336"/>
                  <a:gd name="T45" fmla="*/ 79 h 294"/>
                  <a:gd name="T46" fmla="*/ 148 w 336"/>
                  <a:gd name="T47" fmla="*/ 79 h 294"/>
                  <a:gd name="T48" fmla="*/ 145 w 336"/>
                  <a:gd name="T49" fmla="*/ 82 h 294"/>
                  <a:gd name="T50" fmla="*/ 142 w 336"/>
                  <a:gd name="T51" fmla="*/ 79 h 294"/>
                  <a:gd name="T52" fmla="*/ 140 w 336"/>
                  <a:gd name="T53" fmla="*/ 90 h 294"/>
                  <a:gd name="T54" fmla="*/ 140 w 336"/>
                  <a:gd name="T55" fmla="*/ 93 h 29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36"/>
                  <a:gd name="T85" fmla="*/ 0 h 294"/>
                  <a:gd name="T86" fmla="*/ 336 w 336"/>
                  <a:gd name="T87" fmla="*/ 294 h 29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36" h="294">
                    <a:moveTo>
                      <a:pt x="312" y="294"/>
                    </a:moveTo>
                    <a:lnTo>
                      <a:pt x="276" y="294"/>
                    </a:lnTo>
                    <a:lnTo>
                      <a:pt x="294" y="276"/>
                    </a:lnTo>
                    <a:lnTo>
                      <a:pt x="288" y="264"/>
                    </a:lnTo>
                    <a:lnTo>
                      <a:pt x="60" y="270"/>
                    </a:lnTo>
                    <a:lnTo>
                      <a:pt x="60" y="96"/>
                    </a:lnTo>
                    <a:lnTo>
                      <a:pt x="30" y="72"/>
                    </a:lnTo>
                    <a:lnTo>
                      <a:pt x="42" y="54"/>
                    </a:lnTo>
                    <a:lnTo>
                      <a:pt x="24" y="42"/>
                    </a:lnTo>
                    <a:lnTo>
                      <a:pt x="0" y="6"/>
                    </a:lnTo>
                    <a:lnTo>
                      <a:pt x="198" y="0"/>
                    </a:lnTo>
                    <a:lnTo>
                      <a:pt x="210" y="18"/>
                    </a:lnTo>
                    <a:lnTo>
                      <a:pt x="210" y="48"/>
                    </a:lnTo>
                    <a:lnTo>
                      <a:pt x="222" y="66"/>
                    </a:lnTo>
                    <a:lnTo>
                      <a:pt x="246" y="84"/>
                    </a:lnTo>
                    <a:lnTo>
                      <a:pt x="252" y="108"/>
                    </a:lnTo>
                    <a:lnTo>
                      <a:pt x="264" y="102"/>
                    </a:lnTo>
                    <a:lnTo>
                      <a:pt x="282" y="114"/>
                    </a:lnTo>
                    <a:lnTo>
                      <a:pt x="270" y="150"/>
                    </a:lnTo>
                    <a:lnTo>
                      <a:pt x="318" y="186"/>
                    </a:lnTo>
                    <a:lnTo>
                      <a:pt x="318" y="210"/>
                    </a:lnTo>
                    <a:lnTo>
                      <a:pt x="336" y="228"/>
                    </a:lnTo>
                    <a:lnTo>
                      <a:pt x="336" y="252"/>
                    </a:lnTo>
                    <a:lnTo>
                      <a:pt x="330" y="252"/>
                    </a:lnTo>
                    <a:lnTo>
                      <a:pt x="324" y="258"/>
                    </a:lnTo>
                    <a:lnTo>
                      <a:pt x="318" y="252"/>
                    </a:lnTo>
                    <a:lnTo>
                      <a:pt x="312" y="288"/>
                    </a:lnTo>
                    <a:lnTo>
                      <a:pt x="312" y="294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70" name="Freeform 198"/>
              <p:cNvSpPr>
                <a:spLocks noChangeAspect="1"/>
              </p:cNvSpPr>
              <p:nvPr/>
            </p:nvSpPr>
            <p:spPr bwMode="auto">
              <a:xfrm>
                <a:off x="4371" y="1444"/>
                <a:ext cx="257" cy="204"/>
              </a:xfrm>
              <a:custGeom>
                <a:avLst/>
                <a:gdLst>
                  <a:gd name="T0" fmla="*/ 140 w 336"/>
                  <a:gd name="T1" fmla="*/ 92 h 300"/>
                  <a:gd name="T2" fmla="*/ 123 w 336"/>
                  <a:gd name="T3" fmla="*/ 92 h 300"/>
                  <a:gd name="T4" fmla="*/ 132 w 336"/>
                  <a:gd name="T5" fmla="*/ 87 h 300"/>
                  <a:gd name="T6" fmla="*/ 129 w 336"/>
                  <a:gd name="T7" fmla="*/ 83 h 300"/>
                  <a:gd name="T8" fmla="*/ 27 w 336"/>
                  <a:gd name="T9" fmla="*/ 85 h 300"/>
                  <a:gd name="T10" fmla="*/ 27 w 336"/>
                  <a:gd name="T11" fmla="*/ 30 h 300"/>
                  <a:gd name="T12" fmla="*/ 14 w 336"/>
                  <a:gd name="T13" fmla="*/ 22 h 300"/>
                  <a:gd name="T14" fmla="*/ 18 w 336"/>
                  <a:gd name="T15" fmla="*/ 17 h 300"/>
                  <a:gd name="T16" fmla="*/ 11 w 336"/>
                  <a:gd name="T17" fmla="*/ 14 h 300"/>
                  <a:gd name="T18" fmla="*/ 0 w 336"/>
                  <a:gd name="T19" fmla="*/ 2 h 300"/>
                  <a:gd name="T20" fmla="*/ 88 w 336"/>
                  <a:gd name="T21" fmla="*/ 0 h 300"/>
                  <a:gd name="T22" fmla="*/ 94 w 336"/>
                  <a:gd name="T23" fmla="*/ 5 h 300"/>
                  <a:gd name="T24" fmla="*/ 94 w 336"/>
                  <a:gd name="T25" fmla="*/ 15 h 300"/>
                  <a:gd name="T26" fmla="*/ 99 w 336"/>
                  <a:gd name="T27" fmla="*/ 21 h 300"/>
                  <a:gd name="T28" fmla="*/ 110 w 336"/>
                  <a:gd name="T29" fmla="*/ 27 h 300"/>
                  <a:gd name="T30" fmla="*/ 113 w 336"/>
                  <a:gd name="T31" fmla="*/ 34 h 300"/>
                  <a:gd name="T32" fmla="*/ 119 w 336"/>
                  <a:gd name="T33" fmla="*/ 32 h 300"/>
                  <a:gd name="T34" fmla="*/ 126 w 336"/>
                  <a:gd name="T35" fmla="*/ 36 h 300"/>
                  <a:gd name="T36" fmla="*/ 121 w 336"/>
                  <a:gd name="T37" fmla="*/ 47 h 300"/>
                  <a:gd name="T38" fmla="*/ 142 w 336"/>
                  <a:gd name="T39" fmla="*/ 58 h 300"/>
                  <a:gd name="T40" fmla="*/ 142 w 336"/>
                  <a:gd name="T41" fmla="*/ 66 h 300"/>
                  <a:gd name="T42" fmla="*/ 151 w 336"/>
                  <a:gd name="T43" fmla="*/ 71 h 300"/>
                  <a:gd name="T44" fmla="*/ 151 w 336"/>
                  <a:gd name="T45" fmla="*/ 79 h 300"/>
                  <a:gd name="T46" fmla="*/ 148 w 336"/>
                  <a:gd name="T47" fmla="*/ 79 h 300"/>
                  <a:gd name="T48" fmla="*/ 145 w 336"/>
                  <a:gd name="T49" fmla="*/ 81 h 300"/>
                  <a:gd name="T50" fmla="*/ 142 w 336"/>
                  <a:gd name="T51" fmla="*/ 79 h 300"/>
                  <a:gd name="T52" fmla="*/ 140 w 336"/>
                  <a:gd name="T53" fmla="*/ 90 h 300"/>
                  <a:gd name="T54" fmla="*/ 140 w 336"/>
                  <a:gd name="T55" fmla="*/ 92 h 300"/>
                  <a:gd name="T56" fmla="*/ 140 w 336"/>
                  <a:gd name="T57" fmla="*/ 95 h 3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36"/>
                  <a:gd name="T88" fmla="*/ 0 h 300"/>
                  <a:gd name="T89" fmla="*/ 336 w 336"/>
                  <a:gd name="T90" fmla="*/ 300 h 30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36" h="300">
                    <a:moveTo>
                      <a:pt x="312" y="294"/>
                    </a:moveTo>
                    <a:lnTo>
                      <a:pt x="276" y="294"/>
                    </a:lnTo>
                    <a:lnTo>
                      <a:pt x="294" y="276"/>
                    </a:lnTo>
                    <a:lnTo>
                      <a:pt x="288" y="264"/>
                    </a:lnTo>
                    <a:lnTo>
                      <a:pt x="60" y="270"/>
                    </a:lnTo>
                    <a:lnTo>
                      <a:pt x="60" y="96"/>
                    </a:lnTo>
                    <a:lnTo>
                      <a:pt x="30" y="72"/>
                    </a:lnTo>
                    <a:lnTo>
                      <a:pt x="42" y="54"/>
                    </a:lnTo>
                    <a:lnTo>
                      <a:pt x="24" y="42"/>
                    </a:lnTo>
                    <a:lnTo>
                      <a:pt x="0" y="6"/>
                    </a:lnTo>
                    <a:lnTo>
                      <a:pt x="198" y="0"/>
                    </a:lnTo>
                    <a:lnTo>
                      <a:pt x="210" y="18"/>
                    </a:lnTo>
                    <a:lnTo>
                      <a:pt x="210" y="48"/>
                    </a:lnTo>
                    <a:lnTo>
                      <a:pt x="222" y="66"/>
                    </a:lnTo>
                    <a:lnTo>
                      <a:pt x="246" y="84"/>
                    </a:lnTo>
                    <a:lnTo>
                      <a:pt x="252" y="108"/>
                    </a:lnTo>
                    <a:lnTo>
                      <a:pt x="264" y="102"/>
                    </a:lnTo>
                    <a:lnTo>
                      <a:pt x="282" y="114"/>
                    </a:lnTo>
                    <a:lnTo>
                      <a:pt x="270" y="150"/>
                    </a:lnTo>
                    <a:lnTo>
                      <a:pt x="318" y="186"/>
                    </a:lnTo>
                    <a:lnTo>
                      <a:pt x="318" y="210"/>
                    </a:lnTo>
                    <a:lnTo>
                      <a:pt x="336" y="228"/>
                    </a:lnTo>
                    <a:lnTo>
                      <a:pt x="336" y="252"/>
                    </a:lnTo>
                    <a:lnTo>
                      <a:pt x="330" y="252"/>
                    </a:lnTo>
                    <a:lnTo>
                      <a:pt x="324" y="258"/>
                    </a:lnTo>
                    <a:lnTo>
                      <a:pt x="318" y="252"/>
                    </a:lnTo>
                    <a:lnTo>
                      <a:pt x="312" y="288"/>
                    </a:lnTo>
                    <a:lnTo>
                      <a:pt x="312" y="294"/>
                    </a:lnTo>
                    <a:lnTo>
                      <a:pt x="312" y="30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71" name="Freeform 199"/>
              <p:cNvSpPr>
                <a:spLocks noChangeAspect="1"/>
              </p:cNvSpPr>
              <p:nvPr/>
            </p:nvSpPr>
            <p:spPr bwMode="auto">
              <a:xfrm>
                <a:off x="3703" y="1025"/>
                <a:ext cx="398" cy="220"/>
              </a:xfrm>
              <a:custGeom>
                <a:avLst/>
                <a:gdLst>
                  <a:gd name="T0" fmla="*/ 223 w 522"/>
                  <a:gd name="T1" fmla="*/ 84 h 324"/>
                  <a:gd name="T2" fmla="*/ 221 w 522"/>
                  <a:gd name="T3" fmla="*/ 101 h 324"/>
                  <a:gd name="T4" fmla="*/ 82 w 522"/>
                  <a:gd name="T5" fmla="*/ 90 h 324"/>
                  <a:gd name="T6" fmla="*/ 79 w 522"/>
                  <a:gd name="T7" fmla="*/ 100 h 324"/>
                  <a:gd name="T8" fmla="*/ 75 w 522"/>
                  <a:gd name="T9" fmla="*/ 94 h 324"/>
                  <a:gd name="T10" fmla="*/ 72 w 522"/>
                  <a:gd name="T11" fmla="*/ 98 h 324"/>
                  <a:gd name="T12" fmla="*/ 56 w 522"/>
                  <a:gd name="T13" fmla="*/ 96 h 324"/>
                  <a:gd name="T14" fmla="*/ 53 w 522"/>
                  <a:gd name="T15" fmla="*/ 98 h 324"/>
                  <a:gd name="T16" fmla="*/ 45 w 522"/>
                  <a:gd name="T17" fmla="*/ 96 h 324"/>
                  <a:gd name="T18" fmla="*/ 43 w 522"/>
                  <a:gd name="T19" fmla="*/ 98 h 324"/>
                  <a:gd name="T20" fmla="*/ 40 w 522"/>
                  <a:gd name="T21" fmla="*/ 90 h 324"/>
                  <a:gd name="T22" fmla="*/ 34 w 522"/>
                  <a:gd name="T23" fmla="*/ 86 h 324"/>
                  <a:gd name="T24" fmla="*/ 29 w 522"/>
                  <a:gd name="T25" fmla="*/ 71 h 324"/>
                  <a:gd name="T26" fmla="*/ 27 w 522"/>
                  <a:gd name="T27" fmla="*/ 70 h 324"/>
                  <a:gd name="T28" fmla="*/ 18 w 522"/>
                  <a:gd name="T29" fmla="*/ 73 h 324"/>
                  <a:gd name="T30" fmla="*/ 16 w 522"/>
                  <a:gd name="T31" fmla="*/ 70 h 324"/>
                  <a:gd name="T32" fmla="*/ 27 w 522"/>
                  <a:gd name="T33" fmla="*/ 51 h 324"/>
                  <a:gd name="T34" fmla="*/ 16 w 522"/>
                  <a:gd name="T35" fmla="*/ 47 h 324"/>
                  <a:gd name="T36" fmla="*/ 11 w 522"/>
                  <a:gd name="T37" fmla="*/ 35 h 324"/>
                  <a:gd name="T38" fmla="*/ 3 w 522"/>
                  <a:gd name="T39" fmla="*/ 30 h 324"/>
                  <a:gd name="T40" fmla="*/ 5 w 522"/>
                  <a:gd name="T41" fmla="*/ 28 h 324"/>
                  <a:gd name="T42" fmla="*/ 0 w 522"/>
                  <a:gd name="T43" fmla="*/ 19 h 324"/>
                  <a:gd name="T44" fmla="*/ 5 w 522"/>
                  <a:gd name="T45" fmla="*/ 0 h 324"/>
                  <a:gd name="T46" fmla="*/ 125 w 522"/>
                  <a:gd name="T47" fmla="*/ 15 h 324"/>
                  <a:gd name="T48" fmla="*/ 231 w 522"/>
                  <a:gd name="T49" fmla="*/ 22 h 324"/>
                  <a:gd name="T50" fmla="*/ 226 w 522"/>
                  <a:gd name="T51" fmla="*/ 77 h 324"/>
                  <a:gd name="T52" fmla="*/ 223 w 522"/>
                  <a:gd name="T53" fmla="*/ 84 h 32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2"/>
                  <a:gd name="T82" fmla="*/ 0 h 324"/>
                  <a:gd name="T83" fmla="*/ 522 w 522"/>
                  <a:gd name="T84" fmla="*/ 324 h 32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2" h="324">
                    <a:moveTo>
                      <a:pt x="504" y="270"/>
                    </a:moveTo>
                    <a:lnTo>
                      <a:pt x="498" y="324"/>
                    </a:lnTo>
                    <a:lnTo>
                      <a:pt x="186" y="288"/>
                    </a:lnTo>
                    <a:lnTo>
                      <a:pt x="180" y="318"/>
                    </a:lnTo>
                    <a:lnTo>
                      <a:pt x="168" y="300"/>
                    </a:lnTo>
                    <a:lnTo>
                      <a:pt x="162" y="312"/>
                    </a:lnTo>
                    <a:lnTo>
                      <a:pt x="126" y="306"/>
                    </a:lnTo>
                    <a:lnTo>
                      <a:pt x="120" y="312"/>
                    </a:lnTo>
                    <a:lnTo>
                      <a:pt x="102" y="306"/>
                    </a:lnTo>
                    <a:lnTo>
                      <a:pt x="96" y="312"/>
                    </a:lnTo>
                    <a:lnTo>
                      <a:pt x="90" y="288"/>
                    </a:lnTo>
                    <a:lnTo>
                      <a:pt x="78" y="276"/>
                    </a:lnTo>
                    <a:lnTo>
                      <a:pt x="66" y="228"/>
                    </a:lnTo>
                    <a:lnTo>
                      <a:pt x="60" y="222"/>
                    </a:lnTo>
                    <a:lnTo>
                      <a:pt x="42" y="234"/>
                    </a:lnTo>
                    <a:lnTo>
                      <a:pt x="36" y="222"/>
                    </a:lnTo>
                    <a:lnTo>
                      <a:pt x="60" y="162"/>
                    </a:lnTo>
                    <a:lnTo>
                      <a:pt x="36" y="150"/>
                    </a:lnTo>
                    <a:lnTo>
                      <a:pt x="24" y="114"/>
                    </a:lnTo>
                    <a:lnTo>
                      <a:pt x="6" y="96"/>
                    </a:lnTo>
                    <a:lnTo>
                      <a:pt x="12" y="90"/>
                    </a:lnTo>
                    <a:lnTo>
                      <a:pt x="0" y="60"/>
                    </a:lnTo>
                    <a:lnTo>
                      <a:pt x="12" y="0"/>
                    </a:lnTo>
                    <a:lnTo>
                      <a:pt x="282" y="48"/>
                    </a:lnTo>
                    <a:lnTo>
                      <a:pt x="522" y="72"/>
                    </a:lnTo>
                    <a:lnTo>
                      <a:pt x="510" y="246"/>
                    </a:lnTo>
                    <a:lnTo>
                      <a:pt x="504" y="270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72" name="Freeform 200"/>
              <p:cNvSpPr>
                <a:spLocks noChangeAspect="1"/>
              </p:cNvSpPr>
              <p:nvPr/>
            </p:nvSpPr>
            <p:spPr bwMode="auto">
              <a:xfrm>
                <a:off x="3703" y="1025"/>
                <a:ext cx="398" cy="220"/>
              </a:xfrm>
              <a:custGeom>
                <a:avLst/>
                <a:gdLst>
                  <a:gd name="T0" fmla="*/ 223 w 522"/>
                  <a:gd name="T1" fmla="*/ 84 h 324"/>
                  <a:gd name="T2" fmla="*/ 221 w 522"/>
                  <a:gd name="T3" fmla="*/ 101 h 324"/>
                  <a:gd name="T4" fmla="*/ 82 w 522"/>
                  <a:gd name="T5" fmla="*/ 90 h 324"/>
                  <a:gd name="T6" fmla="*/ 79 w 522"/>
                  <a:gd name="T7" fmla="*/ 100 h 324"/>
                  <a:gd name="T8" fmla="*/ 75 w 522"/>
                  <a:gd name="T9" fmla="*/ 94 h 324"/>
                  <a:gd name="T10" fmla="*/ 72 w 522"/>
                  <a:gd name="T11" fmla="*/ 98 h 324"/>
                  <a:gd name="T12" fmla="*/ 56 w 522"/>
                  <a:gd name="T13" fmla="*/ 96 h 324"/>
                  <a:gd name="T14" fmla="*/ 53 w 522"/>
                  <a:gd name="T15" fmla="*/ 98 h 324"/>
                  <a:gd name="T16" fmla="*/ 45 w 522"/>
                  <a:gd name="T17" fmla="*/ 96 h 324"/>
                  <a:gd name="T18" fmla="*/ 43 w 522"/>
                  <a:gd name="T19" fmla="*/ 98 h 324"/>
                  <a:gd name="T20" fmla="*/ 40 w 522"/>
                  <a:gd name="T21" fmla="*/ 90 h 324"/>
                  <a:gd name="T22" fmla="*/ 34 w 522"/>
                  <a:gd name="T23" fmla="*/ 86 h 324"/>
                  <a:gd name="T24" fmla="*/ 29 w 522"/>
                  <a:gd name="T25" fmla="*/ 71 h 324"/>
                  <a:gd name="T26" fmla="*/ 27 w 522"/>
                  <a:gd name="T27" fmla="*/ 70 h 324"/>
                  <a:gd name="T28" fmla="*/ 18 w 522"/>
                  <a:gd name="T29" fmla="*/ 73 h 324"/>
                  <a:gd name="T30" fmla="*/ 16 w 522"/>
                  <a:gd name="T31" fmla="*/ 70 h 324"/>
                  <a:gd name="T32" fmla="*/ 27 w 522"/>
                  <a:gd name="T33" fmla="*/ 51 h 324"/>
                  <a:gd name="T34" fmla="*/ 16 w 522"/>
                  <a:gd name="T35" fmla="*/ 47 h 324"/>
                  <a:gd name="T36" fmla="*/ 11 w 522"/>
                  <a:gd name="T37" fmla="*/ 35 h 324"/>
                  <a:gd name="T38" fmla="*/ 3 w 522"/>
                  <a:gd name="T39" fmla="*/ 30 h 324"/>
                  <a:gd name="T40" fmla="*/ 5 w 522"/>
                  <a:gd name="T41" fmla="*/ 28 h 324"/>
                  <a:gd name="T42" fmla="*/ 0 w 522"/>
                  <a:gd name="T43" fmla="*/ 19 h 324"/>
                  <a:gd name="T44" fmla="*/ 5 w 522"/>
                  <a:gd name="T45" fmla="*/ 0 h 324"/>
                  <a:gd name="T46" fmla="*/ 125 w 522"/>
                  <a:gd name="T47" fmla="*/ 15 h 324"/>
                  <a:gd name="T48" fmla="*/ 231 w 522"/>
                  <a:gd name="T49" fmla="*/ 22 h 324"/>
                  <a:gd name="T50" fmla="*/ 226 w 522"/>
                  <a:gd name="T51" fmla="*/ 77 h 324"/>
                  <a:gd name="T52" fmla="*/ 223 w 522"/>
                  <a:gd name="T53" fmla="*/ 84 h 324"/>
                  <a:gd name="T54" fmla="*/ 223 w 522"/>
                  <a:gd name="T55" fmla="*/ 86 h 32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22"/>
                  <a:gd name="T85" fmla="*/ 0 h 324"/>
                  <a:gd name="T86" fmla="*/ 522 w 522"/>
                  <a:gd name="T87" fmla="*/ 324 h 32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22" h="324">
                    <a:moveTo>
                      <a:pt x="504" y="270"/>
                    </a:moveTo>
                    <a:lnTo>
                      <a:pt x="498" y="324"/>
                    </a:lnTo>
                    <a:lnTo>
                      <a:pt x="186" y="288"/>
                    </a:lnTo>
                    <a:lnTo>
                      <a:pt x="180" y="318"/>
                    </a:lnTo>
                    <a:lnTo>
                      <a:pt x="168" y="300"/>
                    </a:lnTo>
                    <a:lnTo>
                      <a:pt x="162" y="312"/>
                    </a:lnTo>
                    <a:lnTo>
                      <a:pt x="126" y="306"/>
                    </a:lnTo>
                    <a:lnTo>
                      <a:pt x="120" y="312"/>
                    </a:lnTo>
                    <a:lnTo>
                      <a:pt x="102" y="306"/>
                    </a:lnTo>
                    <a:lnTo>
                      <a:pt x="96" y="312"/>
                    </a:lnTo>
                    <a:lnTo>
                      <a:pt x="90" y="288"/>
                    </a:lnTo>
                    <a:lnTo>
                      <a:pt x="78" y="276"/>
                    </a:lnTo>
                    <a:lnTo>
                      <a:pt x="66" y="228"/>
                    </a:lnTo>
                    <a:lnTo>
                      <a:pt x="60" y="222"/>
                    </a:lnTo>
                    <a:lnTo>
                      <a:pt x="42" y="234"/>
                    </a:lnTo>
                    <a:lnTo>
                      <a:pt x="36" y="222"/>
                    </a:lnTo>
                    <a:lnTo>
                      <a:pt x="60" y="162"/>
                    </a:lnTo>
                    <a:lnTo>
                      <a:pt x="36" y="150"/>
                    </a:lnTo>
                    <a:lnTo>
                      <a:pt x="24" y="114"/>
                    </a:lnTo>
                    <a:lnTo>
                      <a:pt x="6" y="96"/>
                    </a:lnTo>
                    <a:lnTo>
                      <a:pt x="12" y="90"/>
                    </a:lnTo>
                    <a:lnTo>
                      <a:pt x="0" y="60"/>
                    </a:lnTo>
                    <a:lnTo>
                      <a:pt x="12" y="0"/>
                    </a:lnTo>
                    <a:lnTo>
                      <a:pt x="282" y="48"/>
                    </a:lnTo>
                    <a:lnTo>
                      <a:pt x="522" y="72"/>
                    </a:lnTo>
                    <a:lnTo>
                      <a:pt x="510" y="246"/>
                    </a:lnTo>
                    <a:lnTo>
                      <a:pt x="504" y="270"/>
                    </a:lnTo>
                    <a:lnTo>
                      <a:pt x="504" y="27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73" name="Freeform 201"/>
              <p:cNvSpPr>
                <a:spLocks noChangeAspect="1"/>
              </p:cNvSpPr>
              <p:nvPr/>
            </p:nvSpPr>
            <p:spPr bwMode="auto">
              <a:xfrm>
                <a:off x="4069" y="1334"/>
                <a:ext cx="321" cy="139"/>
              </a:xfrm>
              <a:custGeom>
                <a:avLst/>
                <a:gdLst>
                  <a:gd name="T0" fmla="*/ 164 w 420"/>
                  <a:gd name="T1" fmla="*/ 15 h 204"/>
                  <a:gd name="T2" fmla="*/ 174 w 420"/>
                  <a:gd name="T3" fmla="*/ 40 h 204"/>
                  <a:gd name="T4" fmla="*/ 177 w 420"/>
                  <a:gd name="T5" fmla="*/ 53 h 204"/>
                  <a:gd name="T6" fmla="*/ 187 w 420"/>
                  <a:gd name="T7" fmla="*/ 65 h 204"/>
                  <a:gd name="T8" fmla="*/ 185 w 420"/>
                  <a:gd name="T9" fmla="*/ 65 h 204"/>
                  <a:gd name="T10" fmla="*/ 41 w 420"/>
                  <a:gd name="T11" fmla="*/ 63 h 204"/>
                  <a:gd name="T12" fmla="*/ 41 w 420"/>
                  <a:gd name="T13" fmla="*/ 55 h 204"/>
                  <a:gd name="T14" fmla="*/ 43 w 420"/>
                  <a:gd name="T15" fmla="*/ 42 h 204"/>
                  <a:gd name="T16" fmla="*/ 0 w 420"/>
                  <a:gd name="T17" fmla="*/ 40 h 204"/>
                  <a:gd name="T18" fmla="*/ 3 w 420"/>
                  <a:gd name="T19" fmla="*/ 0 h 204"/>
                  <a:gd name="T20" fmla="*/ 120 w 420"/>
                  <a:gd name="T21" fmla="*/ 3 h 204"/>
                  <a:gd name="T22" fmla="*/ 131 w 420"/>
                  <a:gd name="T23" fmla="*/ 10 h 204"/>
                  <a:gd name="T24" fmla="*/ 148 w 420"/>
                  <a:gd name="T25" fmla="*/ 7 h 204"/>
                  <a:gd name="T26" fmla="*/ 161 w 420"/>
                  <a:gd name="T27" fmla="*/ 15 h 204"/>
                  <a:gd name="T28" fmla="*/ 164 w 420"/>
                  <a:gd name="T29" fmla="*/ 15 h 20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20"/>
                  <a:gd name="T46" fmla="*/ 0 h 204"/>
                  <a:gd name="T47" fmla="*/ 420 w 420"/>
                  <a:gd name="T48" fmla="*/ 204 h 20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20" h="204">
                    <a:moveTo>
                      <a:pt x="366" y="48"/>
                    </a:moveTo>
                    <a:lnTo>
                      <a:pt x="390" y="126"/>
                    </a:lnTo>
                    <a:lnTo>
                      <a:pt x="396" y="168"/>
                    </a:lnTo>
                    <a:lnTo>
                      <a:pt x="420" y="204"/>
                    </a:lnTo>
                    <a:lnTo>
                      <a:pt x="414" y="204"/>
                    </a:lnTo>
                    <a:lnTo>
                      <a:pt x="90" y="198"/>
                    </a:lnTo>
                    <a:lnTo>
                      <a:pt x="90" y="174"/>
                    </a:lnTo>
                    <a:lnTo>
                      <a:pt x="96" y="132"/>
                    </a:lnTo>
                    <a:lnTo>
                      <a:pt x="0" y="126"/>
                    </a:lnTo>
                    <a:lnTo>
                      <a:pt x="6" y="0"/>
                    </a:lnTo>
                    <a:lnTo>
                      <a:pt x="270" y="12"/>
                    </a:lnTo>
                    <a:lnTo>
                      <a:pt x="294" y="30"/>
                    </a:lnTo>
                    <a:lnTo>
                      <a:pt x="330" y="24"/>
                    </a:lnTo>
                    <a:lnTo>
                      <a:pt x="360" y="48"/>
                    </a:lnTo>
                    <a:lnTo>
                      <a:pt x="366" y="48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74" name="Freeform 202"/>
              <p:cNvSpPr>
                <a:spLocks noChangeAspect="1"/>
              </p:cNvSpPr>
              <p:nvPr/>
            </p:nvSpPr>
            <p:spPr bwMode="auto">
              <a:xfrm>
                <a:off x="4069" y="1334"/>
                <a:ext cx="321" cy="139"/>
              </a:xfrm>
              <a:custGeom>
                <a:avLst/>
                <a:gdLst>
                  <a:gd name="T0" fmla="*/ 164 w 420"/>
                  <a:gd name="T1" fmla="*/ 15 h 204"/>
                  <a:gd name="T2" fmla="*/ 174 w 420"/>
                  <a:gd name="T3" fmla="*/ 40 h 204"/>
                  <a:gd name="T4" fmla="*/ 177 w 420"/>
                  <a:gd name="T5" fmla="*/ 53 h 204"/>
                  <a:gd name="T6" fmla="*/ 187 w 420"/>
                  <a:gd name="T7" fmla="*/ 65 h 204"/>
                  <a:gd name="T8" fmla="*/ 185 w 420"/>
                  <a:gd name="T9" fmla="*/ 65 h 204"/>
                  <a:gd name="T10" fmla="*/ 41 w 420"/>
                  <a:gd name="T11" fmla="*/ 63 h 204"/>
                  <a:gd name="T12" fmla="*/ 41 w 420"/>
                  <a:gd name="T13" fmla="*/ 55 h 204"/>
                  <a:gd name="T14" fmla="*/ 43 w 420"/>
                  <a:gd name="T15" fmla="*/ 42 h 204"/>
                  <a:gd name="T16" fmla="*/ 0 w 420"/>
                  <a:gd name="T17" fmla="*/ 40 h 204"/>
                  <a:gd name="T18" fmla="*/ 3 w 420"/>
                  <a:gd name="T19" fmla="*/ 0 h 204"/>
                  <a:gd name="T20" fmla="*/ 120 w 420"/>
                  <a:gd name="T21" fmla="*/ 3 h 204"/>
                  <a:gd name="T22" fmla="*/ 131 w 420"/>
                  <a:gd name="T23" fmla="*/ 10 h 204"/>
                  <a:gd name="T24" fmla="*/ 148 w 420"/>
                  <a:gd name="T25" fmla="*/ 7 h 204"/>
                  <a:gd name="T26" fmla="*/ 161 w 420"/>
                  <a:gd name="T27" fmla="*/ 15 h 204"/>
                  <a:gd name="T28" fmla="*/ 164 w 420"/>
                  <a:gd name="T29" fmla="*/ 15 h 204"/>
                  <a:gd name="T30" fmla="*/ 164 w 420"/>
                  <a:gd name="T31" fmla="*/ 17 h 2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0"/>
                  <a:gd name="T49" fmla="*/ 0 h 204"/>
                  <a:gd name="T50" fmla="*/ 420 w 420"/>
                  <a:gd name="T51" fmla="*/ 204 h 20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0" h="204">
                    <a:moveTo>
                      <a:pt x="366" y="48"/>
                    </a:moveTo>
                    <a:lnTo>
                      <a:pt x="390" y="126"/>
                    </a:lnTo>
                    <a:lnTo>
                      <a:pt x="396" y="168"/>
                    </a:lnTo>
                    <a:lnTo>
                      <a:pt x="420" y="204"/>
                    </a:lnTo>
                    <a:lnTo>
                      <a:pt x="414" y="204"/>
                    </a:lnTo>
                    <a:lnTo>
                      <a:pt x="90" y="198"/>
                    </a:lnTo>
                    <a:lnTo>
                      <a:pt x="90" y="174"/>
                    </a:lnTo>
                    <a:lnTo>
                      <a:pt x="96" y="132"/>
                    </a:lnTo>
                    <a:lnTo>
                      <a:pt x="0" y="126"/>
                    </a:lnTo>
                    <a:lnTo>
                      <a:pt x="6" y="0"/>
                    </a:lnTo>
                    <a:lnTo>
                      <a:pt x="270" y="12"/>
                    </a:lnTo>
                    <a:lnTo>
                      <a:pt x="294" y="30"/>
                    </a:lnTo>
                    <a:lnTo>
                      <a:pt x="330" y="24"/>
                    </a:lnTo>
                    <a:lnTo>
                      <a:pt x="360" y="48"/>
                    </a:lnTo>
                    <a:lnTo>
                      <a:pt x="366" y="48"/>
                    </a:lnTo>
                    <a:lnTo>
                      <a:pt x="366" y="5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75" name="Freeform 203"/>
              <p:cNvSpPr>
                <a:spLocks noChangeAspect="1"/>
              </p:cNvSpPr>
              <p:nvPr/>
            </p:nvSpPr>
            <p:spPr bwMode="auto">
              <a:xfrm>
                <a:off x="3465" y="1290"/>
                <a:ext cx="247" cy="338"/>
              </a:xfrm>
              <a:custGeom>
                <a:avLst/>
                <a:gdLst>
                  <a:gd name="T0" fmla="*/ 93 w 324"/>
                  <a:gd name="T1" fmla="*/ 155 h 498"/>
                  <a:gd name="T2" fmla="*/ 0 w 324"/>
                  <a:gd name="T3" fmla="*/ 58 h 498"/>
                  <a:gd name="T4" fmla="*/ 21 w 324"/>
                  <a:gd name="T5" fmla="*/ 0 h 498"/>
                  <a:gd name="T6" fmla="*/ 34 w 324"/>
                  <a:gd name="T7" fmla="*/ 2 h 498"/>
                  <a:gd name="T8" fmla="*/ 82 w 324"/>
                  <a:gd name="T9" fmla="*/ 11 h 498"/>
                  <a:gd name="T10" fmla="*/ 143 w 324"/>
                  <a:gd name="T11" fmla="*/ 19 h 498"/>
                  <a:gd name="T12" fmla="*/ 117 w 324"/>
                  <a:gd name="T13" fmla="*/ 118 h 498"/>
                  <a:gd name="T14" fmla="*/ 109 w 324"/>
                  <a:gd name="T15" fmla="*/ 137 h 498"/>
                  <a:gd name="T16" fmla="*/ 101 w 324"/>
                  <a:gd name="T17" fmla="*/ 133 h 498"/>
                  <a:gd name="T18" fmla="*/ 96 w 324"/>
                  <a:gd name="T19" fmla="*/ 135 h 498"/>
                  <a:gd name="T20" fmla="*/ 93 w 324"/>
                  <a:gd name="T21" fmla="*/ 154 h 498"/>
                  <a:gd name="T22" fmla="*/ 93 w 324"/>
                  <a:gd name="T23" fmla="*/ 155 h 4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4"/>
                  <a:gd name="T37" fmla="*/ 0 h 498"/>
                  <a:gd name="T38" fmla="*/ 324 w 324"/>
                  <a:gd name="T39" fmla="*/ 498 h 4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4" h="498">
                    <a:moveTo>
                      <a:pt x="210" y="498"/>
                    </a:moveTo>
                    <a:lnTo>
                      <a:pt x="0" y="186"/>
                    </a:lnTo>
                    <a:lnTo>
                      <a:pt x="48" y="0"/>
                    </a:lnTo>
                    <a:lnTo>
                      <a:pt x="78" y="6"/>
                    </a:lnTo>
                    <a:lnTo>
                      <a:pt x="186" y="36"/>
                    </a:lnTo>
                    <a:lnTo>
                      <a:pt x="324" y="60"/>
                    </a:lnTo>
                    <a:lnTo>
                      <a:pt x="264" y="378"/>
                    </a:lnTo>
                    <a:lnTo>
                      <a:pt x="246" y="438"/>
                    </a:lnTo>
                    <a:lnTo>
                      <a:pt x="228" y="426"/>
                    </a:lnTo>
                    <a:lnTo>
                      <a:pt x="216" y="432"/>
                    </a:lnTo>
                    <a:lnTo>
                      <a:pt x="210" y="492"/>
                    </a:lnTo>
                    <a:lnTo>
                      <a:pt x="210" y="498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76" name="Freeform 204"/>
              <p:cNvSpPr>
                <a:spLocks noChangeAspect="1"/>
              </p:cNvSpPr>
              <p:nvPr/>
            </p:nvSpPr>
            <p:spPr bwMode="auto">
              <a:xfrm>
                <a:off x="3465" y="1290"/>
                <a:ext cx="247" cy="342"/>
              </a:xfrm>
              <a:custGeom>
                <a:avLst/>
                <a:gdLst>
                  <a:gd name="T0" fmla="*/ 93 w 324"/>
                  <a:gd name="T1" fmla="*/ 155 h 504"/>
                  <a:gd name="T2" fmla="*/ 0 w 324"/>
                  <a:gd name="T3" fmla="*/ 58 h 504"/>
                  <a:gd name="T4" fmla="*/ 21 w 324"/>
                  <a:gd name="T5" fmla="*/ 0 h 504"/>
                  <a:gd name="T6" fmla="*/ 34 w 324"/>
                  <a:gd name="T7" fmla="*/ 2 h 504"/>
                  <a:gd name="T8" fmla="*/ 82 w 324"/>
                  <a:gd name="T9" fmla="*/ 11 h 504"/>
                  <a:gd name="T10" fmla="*/ 143 w 324"/>
                  <a:gd name="T11" fmla="*/ 19 h 504"/>
                  <a:gd name="T12" fmla="*/ 117 w 324"/>
                  <a:gd name="T13" fmla="*/ 118 h 504"/>
                  <a:gd name="T14" fmla="*/ 109 w 324"/>
                  <a:gd name="T15" fmla="*/ 137 h 504"/>
                  <a:gd name="T16" fmla="*/ 101 w 324"/>
                  <a:gd name="T17" fmla="*/ 133 h 504"/>
                  <a:gd name="T18" fmla="*/ 96 w 324"/>
                  <a:gd name="T19" fmla="*/ 135 h 504"/>
                  <a:gd name="T20" fmla="*/ 93 w 324"/>
                  <a:gd name="T21" fmla="*/ 154 h 504"/>
                  <a:gd name="T22" fmla="*/ 93 w 324"/>
                  <a:gd name="T23" fmla="*/ 155 h 504"/>
                  <a:gd name="T24" fmla="*/ 93 w 324"/>
                  <a:gd name="T25" fmla="*/ 157 h 50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4"/>
                  <a:gd name="T40" fmla="*/ 0 h 504"/>
                  <a:gd name="T41" fmla="*/ 324 w 324"/>
                  <a:gd name="T42" fmla="*/ 504 h 50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4" h="504">
                    <a:moveTo>
                      <a:pt x="210" y="498"/>
                    </a:moveTo>
                    <a:lnTo>
                      <a:pt x="0" y="186"/>
                    </a:lnTo>
                    <a:lnTo>
                      <a:pt x="48" y="0"/>
                    </a:lnTo>
                    <a:lnTo>
                      <a:pt x="78" y="6"/>
                    </a:lnTo>
                    <a:lnTo>
                      <a:pt x="186" y="36"/>
                    </a:lnTo>
                    <a:lnTo>
                      <a:pt x="324" y="60"/>
                    </a:lnTo>
                    <a:lnTo>
                      <a:pt x="264" y="378"/>
                    </a:lnTo>
                    <a:lnTo>
                      <a:pt x="246" y="438"/>
                    </a:lnTo>
                    <a:lnTo>
                      <a:pt x="228" y="426"/>
                    </a:lnTo>
                    <a:lnTo>
                      <a:pt x="216" y="432"/>
                    </a:lnTo>
                    <a:lnTo>
                      <a:pt x="210" y="492"/>
                    </a:lnTo>
                    <a:lnTo>
                      <a:pt x="210" y="498"/>
                    </a:lnTo>
                    <a:lnTo>
                      <a:pt x="210" y="50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77" name="Freeform 205"/>
              <p:cNvSpPr>
                <a:spLocks noChangeAspect="1"/>
              </p:cNvSpPr>
              <p:nvPr/>
            </p:nvSpPr>
            <p:spPr bwMode="auto">
              <a:xfrm>
                <a:off x="5191" y="1147"/>
                <a:ext cx="64" cy="118"/>
              </a:xfrm>
              <a:custGeom>
                <a:avLst/>
                <a:gdLst>
                  <a:gd name="T0" fmla="*/ 37 w 84"/>
                  <a:gd name="T1" fmla="*/ 41 h 174"/>
                  <a:gd name="T2" fmla="*/ 34 w 84"/>
                  <a:gd name="T3" fmla="*/ 45 h 174"/>
                  <a:gd name="T4" fmla="*/ 27 w 84"/>
                  <a:gd name="T5" fmla="*/ 51 h 174"/>
                  <a:gd name="T6" fmla="*/ 3 w 84"/>
                  <a:gd name="T7" fmla="*/ 54 h 174"/>
                  <a:gd name="T8" fmla="*/ 0 w 84"/>
                  <a:gd name="T9" fmla="*/ 37 h 174"/>
                  <a:gd name="T10" fmla="*/ 3 w 84"/>
                  <a:gd name="T11" fmla="*/ 22 h 174"/>
                  <a:gd name="T12" fmla="*/ 8 w 84"/>
                  <a:gd name="T13" fmla="*/ 17 h 174"/>
                  <a:gd name="T14" fmla="*/ 8 w 84"/>
                  <a:gd name="T15" fmla="*/ 2 h 174"/>
                  <a:gd name="T16" fmla="*/ 14 w 84"/>
                  <a:gd name="T17" fmla="*/ 0 h 174"/>
                  <a:gd name="T18" fmla="*/ 29 w 84"/>
                  <a:gd name="T19" fmla="*/ 35 h 174"/>
                  <a:gd name="T20" fmla="*/ 34 w 84"/>
                  <a:gd name="T21" fmla="*/ 41 h 174"/>
                  <a:gd name="T22" fmla="*/ 37 w 84"/>
                  <a:gd name="T23" fmla="*/ 41 h 1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4"/>
                  <a:gd name="T37" fmla="*/ 0 h 174"/>
                  <a:gd name="T38" fmla="*/ 84 w 84"/>
                  <a:gd name="T39" fmla="*/ 174 h 17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4" h="174">
                    <a:moveTo>
                      <a:pt x="84" y="132"/>
                    </a:moveTo>
                    <a:lnTo>
                      <a:pt x="78" y="144"/>
                    </a:lnTo>
                    <a:lnTo>
                      <a:pt x="60" y="162"/>
                    </a:lnTo>
                    <a:lnTo>
                      <a:pt x="6" y="174"/>
                    </a:lnTo>
                    <a:lnTo>
                      <a:pt x="0" y="120"/>
                    </a:lnTo>
                    <a:lnTo>
                      <a:pt x="6" y="72"/>
                    </a:lnTo>
                    <a:lnTo>
                      <a:pt x="18" y="54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66" y="114"/>
                    </a:lnTo>
                    <a:lnTo>
                      <a:pt x="78" y="132"/>
                    </a:lnTo>
                    <a:lnTo>
                      <a:pt x="84" y="132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78" name="Freeform 206"/>
              <p:cNvSpPr>
                <a:spLocks noChangeAspect="1"/>
              </p:cNvSpPr>
              <p:nvPr/>
            </p:nvSpPr>
            <p:spPr bwMode="auto">
              <a:xfrm>
                <a:off x="5191" y="1147"/>
                <a:ext cx="64" cy="118"/>
              </a:xfrm>
              <a:custGeom>
                <a:avLst/>
                <a:gdLst>
                  <a:gd name="T0" fmla="*/ 37 w 84"/>
                  <a:gd name="T1" fmla="*/ 41 h 174"/>
                  <a:gd name="T2" fmla="*/ 34 w 84"/>
                  <a:gd name="T3" fmla="*/ 45 h 174"/>
                  <a:gd name="T4" fmla="*/ 27 w 84"/>
                  <a:gd name="T5" fmla="*/ 51 h 174"/>
                  <a:gd name="T6" fmla="*/ 3 w 84"/>
                  <a:gd name="T7" fmla="*/ 54 h 174"/>
                  <a:gd name="T8" fmla="*/ 0 w 84"/>
                  <a:gd name="T9" fmla="*/ 37 h 174"/>
                  <a:gd name="T10" fmla="*/ 3 w 84"/>
                  <a:gd name="T11" fmla="*/ 22 h 174"/>
                  <a:gd name="T12" fmla="*/ 8 w 84"/>
                  <a:gd name="T13" fmla="*/ 17 h 174"/>
                  <a:gd name="T14" fmla="*/ 8 w 84"/>
                  <a:gd name="T15" fmla="*/ 2 h 174"/>
                  <a:gd name="T16" fmla="*/ 14 w 84"/>
                  <a:gd name="T17" fmla="*/ 0 h 174"/>
                  <a:gd name="T18" fmla="*/ 29 w 84"/>
                  <a:gd name="T19" fmla="*/ 35 h 174"/>
                  <a:gd name="T20" fmla="*/ 34 w 84"/>
                  <a:gd name="T21" fmla="*/ 41 h 174"/>
                  <a:gd name="T22" fmla="*/ 37 w 84"/>
                  <a:gd name="T23" fmla="*/ 41 h 174"/>
                  <a:gd name="T24" fmla="*/ 37 w 84"/>
                  <a:gd name="T25" fmla="*/ 43 h 1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4"/>
                  <a:gd name="T40" fmla="*/ 0 h 174"/>
                  <a:gd name="T41" fmla="*/ 84 w 84"/>
                  <a:gd name="T42" fmla="*/ 174 h 1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4" h="174">
                    <a:moveTo>
                      <a:pt x="84" y="132"/>
                    </a:moveTo>
                    <a:lnTo>
                      <a:pt x="78" y="144"/>
                    </a:lnTo>
                    <a:lnTo>
                      <a:pt x="60" y="162"/>
                    </a:lnTo>
                    <a:lnTo>
                      <a:pt x="6" y="174"/>
                    </a:lnTo>
                    <a:lnTo>
                      <a:pt x="0" y="120"/>
                    </a:lnTo>
                    <a:lnTo>
                      <a:pt x="6" y="72"/>
                    </a:lnTo>
                    <a:lnTo>
                      <a:pt x="18" y="54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66" y="114"/>
                    </a:lnTo>
                    <a:lnTo>
                      <a:pt x="78" y="132"/>
                    </a:lnTo>
                    <a:lnTo>
                      <a:pt x="84" y="132"/>
                    </a:lnTo>
                    <a:lnTo>
                      <a:pt x="84" y="1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79" name="Freeform 207"/>
              <p:cNvSpPr>
                <a:spLocks noChangeAspect="1"/>
              </p:cNvSpPr>
              <p:nvPr/>
            </p:nvSpPr>
            <p:spPr bwMode="auto">
              <a:xfrm>
                <a:off x="5122" y="1338"/>
                <a:ext cx="50" cy="106"/>
              </a:xfrm>
              <a:custGeom>
                <a:avLst/>
                <a:gdLst>
                  <a:gd name="T0" fmla="*/ 26 w 66"/>
                  <a:gd name="T1" fmla="*/ 7 h 156"/>
                  <a:gd name="T2" fmla="*/ 20 w 66"/>
                  <a:gd name="T3" fmla="*/ 15 h 156"/>
                  <a:gd name="T4" fmla="*/ 29 w 66"/>
                  <a:gd name="T5" fmla="*/ 17 h 156"/>
                  <a:gd name="T6" fmla="*/ 29 w 66"/>
                  <a:gd name="T7" fmla="*/ 32 h 156"/>
                  <a:gd name="T8" fmla="*/ 18 w 66"/>
                  <a:gd name="T9" fmla="*/ 49 h 156"/>
                  <a:gd name="T10" fmla="*/ 15 w 66"/>
                  <a:gd name="T11" fmla="*/ 49 h 156"/>
                  <a:gd name="T12" fmla="*/ 18 w 66"/>
                  <a:gd name="T13" fmla="*/ 46 h 156"/>
                  <a:gd name="T14" fmla="*/ 3 w 66"/>
                  <a:gd name="T15" fmla="*/ 41 h 156"/>
                  <a:gd name="T16" fmla="*/ 0 w 66"/>
                  <a:gd name="T17" fmla="*/ 35 h 156"/>
                  <a:gd name="T18" fmla="*/ 3 w 66"/>
                  <a:gd name="T19" fmla="*/ 34 h 156"/>
                  <a:gd name="T20" fmla="*/ 13 w 66"/>
                  <a:gd name="T21" fmla="*/ 24 h 156"/>
                  <a:gd name="T22" fmla="*/ 3 w 66"/>
                  <a:gd name="T23" fmla="*/ 17 h 156"/>
                  <a:gd name="T24" fmla="*/ 0 w 66"/>
                  <a:gd name="T25" fmla="*/ 10 h 156"/>
                  <a:gd name="T26" fmla="*/ 8 w 66"/>
                  <a:gd name="T27" fmla="*/ 0 h 156"/>
                  <a:gd name="T28" fmla="*/ 26 w 66"/>
                  <a:gd name="T29" fmla="*/ 7 h 1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6"/>
                  <a:gd name="T46" fmla="*/ 0 h 156"/>
                  <a:gd name="T47" fmla="*/ 66 w 66"/>
                  <a:gd name="T48" fmla="*/ 156 h 1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6" h="156">
                    <a:moveTo>
                      <a:pt x="60" y="24"/>
                    </a:moveTo>
                    <a:lnTo>
                      <a:pt x="48" y="48"/>
                    </a:lnTo>
                    <a:lnTo>
                      <a:pt x="66" y="54"/>
                    </a:lnTo>
                    <a:lnTo>
                      <a:pt x="66" y="102"/>
                    </a:lnTo>
                    <a:lnTo>
                      <a:pt x="42" y="156"/>
                    </a:lnTo>
                    <a:lnTo>
                      <a:pt x="36" y="156"/>
                    </a:lnTo>
                    <a:lnTo>
                      <a:pt x="42" y="144"/>
                    </a:lnTo>
                    <a:lnTo>
                      <a:pt x="6" y="132"/>
                    </a:lnTo>
                    <a:lnTo>
                      <a:pt x="0" y="114"/>
                    </a:lnTo>
                    <a:lnTo>
                      <a:pt x="6" y="108"/>
                    </a:lnTo>
                    <a:lnTo>
                      <a:pt x="30" y="78"/>
                    </a:lnTo>
                    <a:lnTo>
                      <a:pt x="6" y="54"/>
                    </a:lnTo>
                    <a:lnTo>
                      <a:pt x="0" y="30"/>
                    </a:lnTo>
                    <a:lnTo>
                      <a:pt x="18" y="0"/>
                    </a:lnTo>
                    <a:lnTo>
                      <a:pt x="60" y="24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80" name="Freeform 208"/>
              <p:cNvSpPr>
                <a:spLocks noChangeAspect="1"/>
              </p:cNvSpPr>
              <p:nvPr/>
            </p:nvSpPr>
            <p:spPr bwMode="auto">
              <a:xfrm>
                <a:off x="5122" y="1338"/>
                <a:ext cx="50" cy="106"/>
              </a:xfrm>
              <a:custGeom>
                <a:avLst/>
                <a:gdLst>
                  <a:gd name="T0" fmla="*/ 26 w 66"/>
                  <a:gd name="T1" fmla="*/ 7 h 156"/>
                  <a:gd name="T2" fmla="*/ 20 w 66"/>
                  <a:gd name="T3" fmla="*/ 15 h 156"/>
                  <a:gd name="T4" fmla="*/ 29 w 66"/>
                  <a:gd name="T5" fmla="*/ 17 h 156"/>
                  <a:gd name="T6" fmla="*/ 29 w 66"/>
                  <a:gd name="T7" fmla="*/ 30 h 156"/>
                  <a:gd name="T8" fmla="*/ 29 w 66"/>
                  <a:gd name="T9" fmla="*/ 24 h 156"/>
                  <a:gd name="T10" fmla="*/ 29 w 66"/>
                  <a:gd name="T11" fmla="*/ 32 h 156"/>
                  <a:gd name="T12" fmla="*/ 18 w 66"/>
                  <a:gd name="T13" fmla="*/ 49 h 156"/>
                  <a:gd name="T14" fmla="*/ 15 w 66"/>
                  <a:gd name="T15" fmla="*/ 49 h 156"/>
                  <a:gd name="T16" fmla="*/ 18 w 66"/>
                  <a:gd name="T17" fmla="*/ 46 h 156"/>
                  <a:gd name="T18" fmla="*/ 3 w 66"/>
                  <a:gd name="T19" fmla="*/ 41 h 156"/>
                  <a:gd name="T20" fmla="*/ 0 w 66"/>
                  <a:gd name="T21" fmla="*/ 35 h 156"/>
                  <a:gd name="T22" fmla="*/ 3 w 66"/>
                  <a:gd name="T23" fmla="*/ 34 h 156"/>
                  <a:gd name="T24" fmla="*/ 13 w 66"/>
                  <a:gd name="T25" fmla="*/ 24 h 156"/>
                  <a:gd name="T26" fmla="*/ 3 w 66"/>
                  <a:gd name="T27" fmla="*/ 17 h 156"/>
                  <a:gd name="T28" fmla="*/ 0 w 66"/>
                  <a:gd name="T29" fmla="*/ 10 h 156"/>
                  <a:gd name="T30" fmla="*/ 8 w 66"/>
                  <a:gd name="T31" fmla="*/ 0 h 156"/>
                  <a:gd name="T32" fmla="*/ 26 w 66"/>
                  <a:gd name="T33" fmla="*/ 7 h 156"/>
                  <a:gd name="T34" fmla="*/ 26 w 66"/>
                  <a:gd name="T35" fmla="*/ 1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6"/>
                  <a:gd name="T55" fmla="*/ 0 h 156"/>
                  <a:gd name="T56" fmla="*/ 66 w 66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6" h="156">
                    <a:moveTo>
                      <a:pt x="60" y="24"/>
                    </a:moveTo>
                    <a:lnTo>
                      <a:pt x="48" y="48"/>
                    </a:lnTo>
                    <a:lnTo>
                      <a:pt x="66" y="54"/>
                    </a:lnTo>
                    <a:lnTo>
                      <a:pt x="66" y="96"/>
                    </a:lnTo>
                    <a:lnTo>
                      <a:pt x="66" y="78"/>
                    </a:lnTo>
                    <a:lnTo>
                      <a:pt x="66" y="102"/>
                    </a:lnTo>
                    <a:lnTo>
                      <a:pt x="42" y="156"/>
                    </a:lnTo>
                    <a:lnTo>
                      <a:pt x="36" y="156"/>
                    </a:lnTo>
                    <a:lnTo>
                      <a:pt x="42" y="144"/>
                    </a:lnTo>
                    <a:lnTo>
                      <a:pt x="6" y="132"/>
                    </a:lnTo>
                    <a:lnTo>
                      <a:pt x="0" y="114"/>
                    </a:lnTo>
                    <a:lnTo>
                      <a:pt x="6" y="108"/>
                    </a:lnTo>
                    <a:lnTo>
                      <a:pt x="30" y="78"/>
                    </a:lnTo>
                    <a:lnTo>
                      <a:pt x="6" y="54"/>
                    </a:lnTo>
                    <a:lnTo>
                      <a:pt x="0" y="30"/>
                    </a:lnTo>
                    <a:lnTo>
                      <a:pt x="18" y="0"/>
                    </a:lnTo>
                    <a:lnTo>
                      <a:pt x="60" y="24"/>
                    </a:lnTo>
                    <a:lnTo>
                      <a:pt x="6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81" name="Freeform 209"/>
              <p:cNvSpPr>
                <a:spLocks noChangeAspect="1"/>
              </p:cNvSpPr>
              <p:nvPr/>
            </p:nvSpPr>
            <p:spPr bwMode="auto">
              <a:xfrm>
                <a:off x="3818" y="1575"/>
                <a:ext cx="274" cy="248"/>
              </a:xfrm>
              <a:custGeom>
                <a:avLst/>
                <a:gdLst>
                  <a:gd name="T0" fmla="*/ 156 w 360"/>
                  <a:gd name="T1" fmla="*/ 20 h 366"/>
                  <a:gd name="T2" fmla="*/ 145 w 360"/>
                  <a:gd name="T3" fmla="*/ 110 h 366"/>
                  <a:gd name="T4" fmla="*/ 61 w 360"/>
                  <a:gd name="T5" fmla="*/ 104 h 366"/>
                  <a:gd name="T6" fmla="*/ 64 w 360"/>
                  <a:gd name="T7" fmla="*/ 108 h 366"/>
                  <a:gd name="T8" fmla="*/ 24 w 360"/>
                  <a:gd name="T9" fmla="*/ 104 h 366"/>
                  <a:gd name="T10" fmla="*/ 21 w 360"/>
                  <a:gd name="T11" fmla="*/ 114 h 366"/>
                  <a:gd name="T12" fmla="*/ 0 w 360"/>
                  <a:gd name="T13" fmla="*/ 112 h 366"/>
                  <a:gd name="T14" fmla="*/ 5 w 360"/>
                  <a:gd name="T15" fmla="*/ 89 h 366"/>
                  <a:gd name="T16" fmla="*/ 24 w 360"/>
                  <a:gd name="T17" fmla="*/ 0 h 366"/>
                  <a:gd name="T18" fmla="*/ 159 w 360"/>
                  <a:gd name="T19" fmla="*/ 9 h 366"/>
                  <a:gd name="T20" fmla="*/ 156 w 360"/>
                  <a:gd name="T21" fmla="*/ 20 h 36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0"/>
                  <a:gd name="T34" fmla="*/ 0 h 366"/>
                  <a:gd name="T35" fmla="*/ 360 w 360"/>
                  <a:gd name="T36" fmla="*/ 366 h 36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0" h="366">
                    <a:moveTo>
                      <a:pt x="354" y="66"/>
                    </a:moveTo>
                    <a:lnTo>
                      <a:pt x="330" y="354"/>
                    </a:lnTo>
                    <a:lnTo>
                      <a:pt x="138" y="336"/>
                    </a:lnTo>
                    <a:lnTo>
                      <a:pt x="144" y="348"/>
                    </a:lnTo>
                    <a:lnTo>
                      <a:pt x="54" y="336"/>
                    </a:lnTo>
                    <a:lnTo>
                      <a:pt x="48" y="366"/>
                    </a:lnTo>
                    <a:lnTo>
                      <a:pt x="0" y="360"/>
                    </a:lnTo>
                    <a:lnTo>
                      <a:pt x="12" y="288"/>
                    </a:lnTo>
                    <a:lnTo>
                      <a:pt x="54" y="0"/>
                    </a:lnTo>
                    <a:lnTo>
                      <a:pt x="360" y="30"/>
                    </a:lnTo>
                    <a:lnTo>
                      <a:pt x="354" y="66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82" name="Freeform 210"/>
              <p:cNvSpPr>
                <a:spLocks noChangeAspect="1"/>
              </p:cNvSpPr>
              <p:nvPr/>
            </p:nvSpPr>
            <p:spPr bwMode="auto">
              <a:xfrm>
                <a:off x="3818" y="1575"/>
                <a:ext cx="274" cy="248"/>
              </a:xfrm>
              <a:custGeom>
                <a:avLst/>
                <a:gdLst>
                  <a:gd name="T0" fmla="*/ 156 w 360"/>
                  <a:gd name="T1" fmla="*/ 20 h 366"/>
                  <a:gd name="T2" fmla="*/ 145 w 360"/>
                  <a:gd name="T3" fmla="*/ 110 h 366"/>
                  <a:gd name="T4" fmla="*/ 61 w 360"/>
                  <a:gd name="T5" fmla="*/ 104 h 366"/>
                  <a:gd name="T6" fmla="*/ 64 w 360"/>
                  <a:gd name="T7" fmla="*/ 108 h 366"/>
                  <a:gd name="T8" fmla="*/ 24 w 360"/>
                  <a:gd name="T9" fmla="*/ 104 h 366"/>
                  <a:gd name="T10" fmla="*/ 21 w 360"/>
                  <a:gd name="T11" fmla="*/ 114 h 366"/>
                  <a:gd name="T12" fmla="*/ 0 w 360"/>
                  <a:gd name="T13" fmla="*/ 112 h 366"/>
                  <a:gd name="T14" fmla="*/ 5 w 360"/>
                  <a:gd name="T15" fmla="*/ 89 h 366"/>
                  <a:gd name="T16" fmla="*/ 24 w 360"/>
                  <a:gd name="T17" fmla="*/ 0 h 366"/>
                  <a:gd name="T18" fmla="*/ 159 w 360"/>
                  <a:gd name="T19" fmla="*/ 9 h 366"/>
                  <a:gd name="T20" fmla="*/ 156 w 360"/>
                  <a:gd name="T21" fmla="*/ 20 h 366"/>
                  <a:gd name="T22" fmla="*/ 156 w 360"/>
                  <a:gd name="T23" fmla="*/ 22 h 3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0"/>
                  <a:gd name="T37" fmla="*/ 0 h 366"/>
                  <a:gd name="T38" fmla="*/ 360 w 360"/>
                  <a:gd name="T39" fmla="*/ 366 h 36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0" h="366">
                    <a:moveTo>
                      <a:pt x="354" y="66"/>
                    </a:moveTo>
                    <a:lnTo>
                      <a:pt x="330" y="354"/>
                    </a:lnTo>
                    <a:lnTo>
                      <a:pt x="138" y="336"/>
                    </a:lnTo>
                    <a:lnTo>
                      <a:pt x="144" y="348"/>
                    </a:lnTo>
                    <a:lnTo>
                      <a:pt x="54" y="336"/>
                    </a:lnTo>
                    <a:lnTo>
                      <a:pt x="48" y="366"/>
                    </a:lnTo>
                    <a:lnTo>
                      <a:pt x="0" y="360"/>
                    </a:lnTo>
                    <a:lnTo>
                      <a:pt x="12" y="288"/>
                    </a:lnTo>
                    <a:lnTo>
                      <a:pt x="54" y="0"/>
                    </a:lnTo>
                    <a:lnTo>
                      <a:pt x="360" y="30"/>
                    </a:lnTo>
                    <a:lnTo>
                      <a:pt x="354" y="66"/>
                    </a:lnTo>
                    <a:lnTo>
                      <a:pt x="354" y="7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83" name="Freeform 211"/>
              <p:cNvSpPr>
                <a:spLocks noChangeAspect="1"/>
              </p:cNvSpPr>
              <p:nvPr/>
            </p:nvSpPr>
            <p:spPr bwMode="auto">
              <a:xfrm>
                <a:off x="4943" y="1175"/>
                <a:ext cx="234" cy="180"/>
              </a:xfrm>
              <a:custGeom>
                <a:avLst/>
                <a:gdLst>
                  <a:gd name="T0" fmla="*/ 132 w 306"/>
                  <a:gd name="T1" fmla="*/ 44 h 264"/>
                  <a:gd name="T2" fmla="*/ 132 w 306"/>
                  <a:gd name="T3" fmla="*/ 59 h 264"/>
                  <a:gd name="T4" fmla="*/ 137 w 306"/>
                  <a:gd name="T5" fmla="*/ 76 h 264"/>
                  <a:gd name="T6" fmla="*/ 137 w 306"/>
                  <a:gd name="T7" fmla="*/ 80 h 264"/>
                  <a:gd name="T8" fmla="*/ 134 w 306"/>
                  <a:gd name="T9" fmla="*/ 84 h 264"/>
                  <a:gd name="T10" fmla="*/ 132 w 306"/>
                  <a:gd name="T11" fmla="*/ 84 h 264"/>
                  <a:gd name="T12" fmla="*/ 113 w 306"/>
                  <a:gd name="T13" fmla="*/ 76 h 264"/>
                  <a:gd name="T14" fmla="*/ 105 w 306"/>
                  <a:gd name="T15" fmla="*/ 74 h 264"/>
                  <a:gd name="T16" fmla="*/ 94 w 306"/>
                  <a:gd name="T17" fmla="*/ 66 h 264"/>
                  <a:gd name="T18" fmla="*/ 3 w 306"/>
                  <a:gd name="T19" fmla="*/ 78 h 264"/>
                  <a:gd name="T20" fmla="*/ 0 w 306"/>
                  <a:gd name="T21" fmla="*/ 74 h 264"/>
                  <a:gd name="T22" fmla="*/ 16 w 306"/>
                  <a:gd name="T23" fmla="*/ 61 h 264"/>
                  <a:gd name="T24" fmla="*/ 11 w 306"/>
                  <a:gd name="T25" fmla="*/ 51 h 264"/>
                  <a:gd name="T26" fmla="*/ 29 w 306"/>
                  <a:gd name="T27" fmla="*/ 48 h 264"/>
                  <a:gd name="T28" fmla="*/ 43 w 306"/>
                  <a:gd name="T29" fmla="*/ 48 h 264"/>
                  <a:gd name="T30" fmla="*/ 59 w 306"/>
                  <a:gd name="T31" fmla="*/ 44 h 264"/>
                  <a:gd name="T32" fmla="*/ 67 w 306"/>
                  <a:gd name="T33" fmla="*/ 38 h 264"/>
                  <a:gd name="T34" fmla="*/ 64 w 306"/>
                  <a:gd name="T35" fmla="*/ 33 h 264"/>
                  <a:gd name="T36" fmla="*/ 67 w 306"/>
                  <a:gd name="T37" fmla="*/ 29 h 264"/>
                  <a:gd name="T38" fmla="*/ 64 w 306"/>
                  <a:gd name="T39" fmla="*/ 30 h 264"/>
                  <a:gd name="T40" fmla="*/ 62 w 306"/>
                  <a:gd name="T41" fmla="*/ 27 h 264"/>
                  <a:gd name="T42" fmla="*/ 78 w 306"/>
                  <a:gd name="T43" fmla="*/ 10 h 264"/>
                  <a:gd name="T44" fmla="*/ 86 w 306"/>
                  <a:gd name="T45" fmla="*/ 3 h 264"/>
                  <a:gd name="T46" fmla="*/ 115 w 306"/>
                  <a:gd name="T47" fmla="*/ 0 h 264"/>
                  <a:gd name="T48" fmla="*/ 121 w 306"/>
                  <a:gd name="T49" fmla="*/ 19 h 264"/>
                  <a:gd name="T50" fmla="*/ 123 w 306"/>
                  <a:gd name="T51" fmla="*/ 29 h 264"/>
                  <a:gd name="T52" fmla="*/ 126 w 306"/>
                  <a:gd name="T53" fmla="*/ 29 h 264"/>
                  <a:gd name="T54" fmla="*/ 132 w 306"/>
                  <a:gd name="T55" fmla="*/ 44 h 26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06"/>
                  <a:gd name="T85" fmla="*/ 0 h 264"/>
                  <a:gd name="T86" fmla="*/ 306 w 306"/>
                  <a:gd name="T87" fmla="*/ 264 h 26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06" h="264">
                    <a:moveTo>
                      <a:pt x="294" y="138"/>
                    </a:moveTo>
                    <a:lnTo>
                      <a:pt x="294" y="186"/>
                    </a:lnTo>
                    <a:lnTo>
                      <a:pt x="306" y="240"/>
                    </a:lnTo>
                    <a:lnTo>
                      <a:pt x="306" y="252"/>
                    </a:lnTo>
                    <a:lnTo>
                      <a:pt x="300" y="264"/>
                    </a:lnTo>
                    <a:lnTo>
                      <a:pt x="294" y="264"/>
                    </a:lnTo>
                    <a:lnTo>
                      <a:pt x="252" y="240"/>
                    </a:lnTo>
                    <a:lnTo>
                      <a:pt x="234" y="234"/>
                    </a:lnTo>
                    <a:lnTo>
                      <a:pt x="210" y="210"/>
                    </a:lnTo>
                    <a:lnTo>
                      <a:pt x="6" y="246"/>
                    </a:lnTo>
                    <a:lnTo>
                      <a:pt x="0" y="234"/>
                    </a:lnTo>
                    <a:lnTo>
                      <a:pt x="36" y="192"/>
                    </a:lnTo>
                    <a:lnTo>
                      <a:pt x="24" y="162"/>
                    </a:lnTo>
                    <a:lnTo>
                      <a:pt x="66" y="150"/>
                    </a:lnTo>
                    <a:lnTo>
                      <a:pt x="96" y="150"/>
                    </a:lnTo>
                    <a:lnTo>
                      <a:pt x="132" y="138"/>
                    </a:lnTo>
                    <a:lnTo>
                      <a:pt x="150" y="120"/>
                    </a:lnTo>
                    <a:lnTo>
                      <a:pt x="144" y="102"/>
                    </a:lnTo>
                    <a:lnTo>
                      <a:pt x="150" y="90"/>
                    </a:lnTo>
                    <a:lnTo>
                      <a:pt x="144" y="96"/>
                    </a:lnTo>
                    <a:lnTo>
                      <a:pt x="138" y="84"/>
                    </a:lnTo>
                    <a:lnTo>
                      <a:pt x="174" y="30"/>
                    </a:lnTo>
                    <a:lnTo>
                      <a:pt x="192" y="12"/>
                    </a:lnTo>
                    <a:lnTo>
                      <a:pt x="258" y="0"/>
                    </a:lnTo>
                    <a:lnTo>
                      <a:pt x="270" y="60"/>
                    </a:lnTo>
                    <a:lnTo>
                      <a:pt x="276" y="90"/>
                    </a:lnTo>
                    <a:lnTo>
                      <a:pt x="282" y="90"/>
                    </a:lnTo>
                    <a:lnTo>
                      <a:pt x="294" y="138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84" name="Freeform 212"/>
              <p:cNvSpPr>
                <a:spLocks noChangeAspect="1"/>
              </p:cNvSpPr>
              <p:nvPr/>
            </p:nvSpPr>
            <p:spPr bwMode="auto">
              <a:xfrm>
                <a:off x="4943" y="1175"/>
                <a:ext cx="234" cy="180"/>
              </a:xfrm>
              <a:custGeom>
                <a:avLst/>
                <a:gdLst>
                  <a:gd name="T0" fmla="*/ 132 w 306"/>
                  <a:gd name="T1" fmla="*/ 44 h 264"/>
                  <a:gd name="T2" fmla="*/ 132 w 306"/>
                  <a:gd name="T3" fmla="*/ 59 h 264"/>
                  <a:gd name="T4" fmla="*/ 137 w 306"/>
                  <a:gd name="T5" fmla="*/ 76 h 264"/>
                  <a:gd name="T6" fmla="*/ 137 w 306"/>
                  <a:gd name="T7" fmla="*/ 80 h 264"/>
                  <a:gd name="T8" fmla="*/ 134 w 306"/>
                  <a:gd name="T9" fmla="*/ 84 h 264"/>
                  <a:gd name="T10" fmla="*/ 132 w 306"/>
                  <a:gd name="T11" fmla="*/ 84 h 264"/>
                  <a:gd name="T12" fmla="*/ 113 w 306"/>
                  <a:gd name="T13" fmla="*/ 76 h 264"/>
                  <a:gd name="T14" fmla="*/ 105 w 306"/>
                  <a:gd name="T15" fmla="*/ 74 h 264"/>
                  <a:gd name="T16" fmla="*/ 94 w 306"/>
                  <a:gd name="T17" fmla="*/ 66 h 264"/>
                  <a:gd name="T18" fmla="*/ 3 w 306"/>
                  <a:gd name="T19" fmla="*/ 78 h 264"/>
                  <a:gd name="T20" fmla="*/ 0 w 306"/>
                  <a:gd name="T21" fmla="*/ 74 h 264"/>
                  <a:gd name="T22" fmla="*/ 16 w 306"/>
                  <a:gd name="T23" fmla="*/ 61 h 264"/>
                  <a:gd name="T24" fmla="*/ 11 w 306"/>
                  <a:gd name="T25" fmla="*/ 51 h 264"/>
                  <a:gd name="T26" fmla="*/ 29 w 306"/>
                  <a:gd name="T27" fmla="*/ 48 h 264"/>
                  <a:gd name="T28" fmla="*/ 43 w 306"/>
                  <a:gd name="T29" fmla="*/ 48 h 264"/>
                  <a:gd name="T30" fmla="*/ 59 w 306"/>
                  <a:gd name="T31" fmla="*/ 44 h 264"/>
                  <a:gd name="T32" fmla="*/ 67 w 306"/>
                  <a:gd name="T33" fmla="*/ 38 h 264"/>
                  <a:gd name="T34" fmla="*/ 64 w 306"/>
                  <a:gd name="T35" fmla="*/ 33 h 264"/>
                  <a:gd name="T36" fmla="*/ 67 w 306"/>
                  <a:gd name="T37" fmla="*/ 29 h 264"/>
                  <a:gd name="T38" fmla="*/ 64 w 306"/>
                  <a:gd name="T39" fmla="*/ 30 h 264"/>
                  <a:gd name="T40" fmla="*/ 62 w 306"/>
                  <a:gd name="T41" fmla="*/ 27 h 264"/>
                  <a:gd name="T42" fmla="*/ 78 w 306"/>
                  <a:gd name="T43" fmla="*/ 10 h 264"/>
                  <a:gd name="T44" fmla="*/ 86 w 306"/>
                  <a:gd name="T45" fmla="*/ 3 h 264"/>
                  <a:gd name="T46" fmla="*/ 115 w 306"/>
                  <a:gd name="T47" fmla="*/ 0 h 264"/>
                  <a:gd name="T48" fmla="*/ 121 w 306"/>
                  <a:gd name="T49" fmla="*/ 19 h 264"/>
                  <a:gd name="T50" fmla="*/ 123 w 306"/>
                  <a:gd name="T51" fmla="*/ 29 h 264"/>
                  <a:gd name="T52" fmla="*/ 126 w 306"/>
                  <a:gd name="T53" fmla="*/ 29 h 264"/>
                  <a:gd name="T54" fmla="*/ 132 w 306"/>
                  <a:gd name="T55" fmla="*/ 44 h 264"/>
                  <a:gd name="T56" fmla="*/ 132 w 306"/>
                  <a:gd name="T57" fmla="*/ 46 h 26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6"/>
                  <a:gd name="T88" fmla="*/ 0 h 264"/>
                  <a:gd name="T89" fmla="*/ 306 w 306"/>
                  <a:gd name="T90" fmla="*/ 264 h 26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6" h="264">
                    <a:moveTo>
                      <a:pt x="294" y="138"/>
                    </a:moveTo>
                    <a:lnTo>
                      <a:pt x="294" y="186"/>
                    </a:lnTo>
                    <a:lnTo>
                      <a:pt x="306" y="240"/>
                    </a:lnTo>
                    <a:lnTo>
                      <a:pt x="306" y="252"/>
                    </a:lnTo>
                    <a:lnTo>
                      <a:pt x="300" y="264"/>
                    </a:lnTo>
                    <a:lnTo>
                      <a:pt x="294" y="264"/>
                    </a:lnTo>
                    <a:lnTo>
                      <a:pt x="252" y="240"/>
                    </a:lnTo>
                    <a:lnTo>
                      <a:pt x="234" y="234"/>
                    </a:lnTo>
                    <a:lnTo>
                      <a:pt x="210" y="210"/>
                    </a:lnTo>
                    <a:lnTo>
                      <a:pt x="6" y="246"/>
                    </a:lnTo>
                    <a:lnTo>
                      <a:pt x="0" y="234"/>
                    </a:lnTo>
                    <a:lnTo>
                      <a:pt x="36" y="192"/>
                    </a:lnTo>
                    <a:lnTo>
                      <a:pt x="24" y="162"/>
                    </a:lnTo>
                    <a:lnTo>
                      <a:pt x="66" y="150"/>
                    </a:lnTo>
                    <a:lnTo>
                      <a:pt x="96" y="150"/>
                    </a:lnTo>
                    <a:lnTo>
                      <a:pt x="132" y="138"/>
                    </a:lnTo>
                    <a:lnTo>
                      <a:pt x="150" y="120"/>
                    </a:lnTo>
                    <a:lnTo>
                      <a:pt x="144" y="102"/>
                    </a:lnTo>
                    <a:lnTo>
                      <a:pt x="150" y="90"/>
                    </a:lnTo>
                    <a:lnTo>
                      <a:pt x="144" y="96"/>
                    </a:lnTo>
                    <a:lnTo>
                      <a:pt x="138" y="84"/>
                    </a:lnTo>
                    <a:lnTo>
                      <a:pt x="174" y="30"/>
                    </a:lnTo>
                    <a:lnTo>
                      <a:pt x="192" y="12"/>
                    </a:lnTo>
                    <a:lnTo>
                      <a:pt x="258" y="0"/>
                    </a:lnTo>
                    <a:lnTo>
                      <a:pt x="270" y="60"/>
                    </a:lnTo>
                    <a:lnTo>
                      <a:pt x="276" y="90"/>
                    </a:lnTo>
                    <a:lnTo>
                      <a:pt x="282" y="90"/>
                    </a:lnTo>
                    <a:lnTo>
                      <a:pt x="294" y="138"/>
                    </a:lnTo>
                    <a:lnTo>
                      <a:pt x="294" y="14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85" name="Freeform 213"/>
              <p:cNvSpPr>
                <a:spLocks noChangeAspect="1"/>
              </p:cNvSpPr>
              <p:nvPr/>
            </p:nvSpPr>
            <p:spPr bwMode="auto">
              <a:xfrm>
                <a:off x="5140" y="1554"/>
                <a:ext cx="23" cy="29"/>
              </a:xfrm>
              <a:custGeom>
                <a:avLst/>
                <a:gdLst>
                  <a:gd name="T0" fmla="*/ 0 w 30"/>
                  <a:gd name="T1" fmla="*/ 0 h 42"/>
                  <a:gd name="T2" fmla="*/ 14 w 30"/>
                  <a:gd name="T3" fmla="*/ 14 h 42"/>
                  <a:gd name="T4" fmla="*/ 0 w 30"/>
                  <a:gd name="T5" fmla="*/ 0 h 42"/>
                  <a:gd name="T6" fmla="*/ 0 w 30"/>
                  <a:gd name="T7" fmla="*/ 2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42"/>
                  <a:gd name="T14" fmla="*/ 30 w 30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42">
                    <a:moveTo>
                      <a:pt x="0" y="0"/>
                    </a:moveTo>
                    <a:lnTo>
                      <a:pt x="30" y="42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86" name="Freeform 214"/>
              <p:cNvSpPr>
                <a:spLocks noChangeAspect="1"/>
              </p:cNvSpPr>
              <p:nvPr/>
            </p:nvSpPr>
            <p:spPr bwMode="auto">
              <a:xfrm>
                <a:off x="4825" y="1554"/>
                <a:ext cx="334" cy="131"/>
              </a:xfrm>
              <a:custGeom>
                <a:avLst/>
                <a:gdLst>
                  <a:gd name="T0" fmla="*/ 194 w 438"/>
                  <a:gd name="T1" fmla="*/ 17 h 192"/>
                  <a:gd name="T2" fmla="*/ 186 w 438"/>
                  <a:gd name="T3" fmla="*/ 25 h 192"/>
                  <a:gd name="T4" fmla="*/ 178 w 438"/>
                  <a:gd name="T5" fmla="*/ 25 h 192"/>
                  <a:gd name="T6" fmla="*/ 175 w 438"/>
                  <a:gd name="T7" fmla="*/ 21 h 192"/>
                  <a:gd name="T8" fmla="*/ 172 w 438"/>
                  <a:gd name="T9" fmla="*/ 23 h 192"/>
                  <a:gd name="T10" fmla="*/ 175 w 438"/>
                  <a:gd name="T11" fmla="*/ 25 h 192"/>
                  <a:gd name="T12" fmla="*/ 165 w 438"/>
                  <a:gd name="T13" fmla="*/ 25 h 192"/>
                  <a:gd name="T14" fmla="*/ 178 w 438"/>
                  <a:gd name="T15" fmla="*/ 27 h 192"/>
                  <a:gd name="T16" fmla="*/ 172 w 438"/>
                  <a:gd name="T17" fmla="*/ 34 h 192"/>
                  <a:gd name="T18" fmla="*/ 165 w 438"/>
                  <a:gd name="T19" fmla="*/ 33 h 192"/>
                  <a:gd name="T20" fmla="*/ 172 w 438"/>
                  <a:gd name="T21" fmla="*/ 34 h 192"/>
                  <a:gd name="T22" fmla="*/ 181 w 438"/>
                  <a:gd name="T23" fmla="*/ 31 h 192"/>
                  <a:gd name="T24" fmla="*/ 184 w 438"/>
                  <a:gd name="T25" fmla="*/ 34 h 192"/>
                  <a:gd name="T26" fmla="*/ 181 w 438"/>
                  <a:gd name="T27" fmla="*/ 38 h 192"/>
                  <a:gd name="T28" fmla="*/ 175 w 438"/>
                  <a:gd name="T29" fmla="*/ 36 h 192"/>
                  <a:gd name="T30" fmla="*/ 168 w 438"/>
                  <a:gd name="T31" fmla="*/ 40 h 192"/>
                  <a:gd name="T32" fmla="*/ 165 w 438"/>
                  <a:gd name="T33" fmla="*/ 40 h 192"/>
                  <a:gd name="T34" fmla="*/ 165 w 438"/>
                  <a:gd name="T35" fmla="*/ 44 h 192"/>
                  <a:gd name="T36" fmla="*/ 160 w 438"/>
                  <a:gd name="T37" fmla="*/ 40 h 192"/>
                  <a:gd name="T38" fmla="*/ 162 w 438"/>
                  <a:gd name="T39" fmla="*/ 46 h 192"/>
                  <a:gd name="T40" fmla="*/ 154 w 438"/>
                  <a:gd name="T41" fmla="*/ 52 h 192"/>
                  <a:gd name="T42" fmla="*/ 154 w 438"/>
                  <a:gd name="T43" fmla="*/ 57 h 192"/>
                  <a:gd name="T44" fmla="*/ 152 w 438"/>
                  <a:gd name="T45" fmla="*/ 55 h 192"/>
                  <a:gd name="T46" fmla="*/ 149 w 438"/>
                  <a:gd name="T47" fmla="*/ 59 h 192"/>
                  <a:gd name="T48" fmla="*/ 138 w 438"/>
                  <a:gd name="T49" fmla="*/ 61 h 192"/>
                  <a:gd name="T50" fmla="*/ 136 w 438"/>
                  <a:gd name="T51" fmla="*/ 61 h 192"/>
                  <a:gd name="T52" fmla="*/ 109 w 438"/>
                  <a:gd name="T53" fmla="*/ 46 h 192"/>
                  <a:gd name="T54" fmla="*/ 82 w 438"/>
                  <a:gd name="T55" fmla="*/ 49 h 192"/>
                  <a:gd name="T56" fmla="*/ 75 w 438"/>
                  <a:gd name="T57" fmla="*/ 42 h 192"/>
                  <a:gd name="T58" fmla="*/ 45 w 438"/>
                  <a:gd name="T59" fmla="*/ 46 h 192"/>
                  <a:gd name="T60" fmla="*/ 29 w 438"/>
                  <a:gd name="T61" fmla="*/ 52 h 192"/>
                  <a:gd name="T62" fmla="*/ 0 w 438"/>
                  <a:gd name="T63" fmla="*/ 53 h 192"/>
                  <a:gd name="T64" fmla="*/ 0 w 438"/>
                  <a:gd name="T65" fmla="*/ 48 h 192"/>
                  <a:gd name="T66" fmla="*/ 8 w 438"/>
                  <a:gd name="T67" fmla="*/ 48 h 192"/>
                  <a:gd name="T68" fmla="*/ 11 w 438"/>
                  <a:gd name="T69" fmla="*/ 42 h 192"/>
                  <a:gd name="T70" fmla="*/ 29 w 438"/>
                  <a:gd name="T71" fmla="*/ 34 h 192"/>
                  <a:gd name="T72" fmla="*/ 34 w 438"/>
                  <a:gd name="T73" fmla="*/ 29 h 192"/>
                  <a:gd name="T74" fmla="*/ 37 w 438"/>
                  <a:gd name="T75" fmla="*/ 31 h 192"/>
                  <a:gd name="T76" fmla="*/ 50 w 438"/>
                  <a:gd name="T77" fmla="*/ 25 h 192"/>
                  <a:gd name="T78" fmla="*/ 56 w 438"/>
                  <a:gd name="T79" fmla="*/ 21 h 192"/>
                  <a:gd name="T80" fmla="*/ 56 w 438"/>
                  <a:gd name="T81" fmla="*/ 16 h 192"/>
                  <a:gd name="T82" fmla="*/ 181 w 438"/>
                  <a:gd name="T83" fmla="*/ 0 h 192"/>
                  <a:gd name="T84" fmla="*/ 189 w 438"/>
                  <a:gd name="T85" fmla="*/ 8 h 192"/>
                  <a:gd name="T86" fmla="*/ 184 w 438"/>
                  <a:gd name="T87" fmla="*/ 3 h 192"/>
                  <a:gd name="T88" fmla="*/ 186 w 438"/>
                  <a:gd name="T89" fmla="*/ 8 h 192"/>
                  <a:gd name="T90" fmla="*/ 181 w 438"/>
                  <a:gd name="T91" fmla="*/ 5 h 192"/>
                  <a:gd name="T92" fmla="*/ 184 w 438"/>
                  <a:gd name="T93" fmla="*/ 8 h 192"/>
                  <a:gd name="T94" fmla="*/ 178 w 438"/>
                  <a:gd name="T95" fmla="*/ 8 h 192"/>
                  <a:gd name="T96" fmla="*/ 178 w 438"/>
                  <a:gd name="T97" fmla="*/ 10 h 192"/>
                  <a:gd name="T98" fmla="*/ 175 w 438"/>
                  <a:gd name="T99" fmla="*/ 10 h 192"/>
                  <a:gd name="T100" fmla="*/ 175 w 438"/>
                  <a:gd name="T101" fmla="*/ 12 h 192"/>
                  <a:gd name="T102" fmla="*/ 170 w 438"/>
                  <a:gd name="T103" fmla="*/ 12 h 192"/>
                  <a:gd name="T104" fmla="*/ 165 w 438"/>
                  <a:gd name="T105" fmla="*/ 5 h 192"/>
                  <a:gd name="T106" fmla="*/ 170 w 438"/>
                  <a:gd name="T107" fmla="*/ 16 h 192"/>
                  <a:gd name="T108" fmla="*/ 184 w 438"/>
                  <a:gd name="T109" fmla="*/ 12 h 192"/>
                  <a:gd name="T110" fmla="*/ 184 w 438"/>
                  <a:gd name="T111" fmla="*/ 17 h 192"/>
                  <a:gd name="T112" fmla="*/ 186 w 438"/>
                  <a:gd name="T113" fmla="*/ 17 h 192"/>
                  <a:gd name="T114" fmla="*/ 189 w 438"/>
                  <a:gd name="T115" fmla="*/ 12 h 192"/>
                  <a:gd name="T116" fmla="*/ 194 w 438"/>
                  <a:gd name="T117" fmla="*/ 17 h 19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38"/>
                  <a:gd name="T178" fmla="*/ 0 h 192"/>
                  <a:gd name="T179" fmla="*/ 438 w 438"/>
                  <a:gd name="T180" fmla="*/ 192 h 19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38" h="192">
                    <a:moveTo>
                      <a:pt x="438" y="54"/>
                    </a:moveTo>
                    <a:lnTo>
                      <a:pt x="420" y="78"/>
                    </a:lnTo>
                    <a:lnTo>
                      <a:pt x="402" y="78"/>
                    </a:lnTo>
                    <a:lnTo>
                      <a:pt x="396" y="66"/>
                    </a:lnTo>
                    <a:lnTo>
                      <a:pt x="390" y="72"/>
                    </a:lnTo>
                    <a:lnTo>
                      <a:pt x="396" y="78"/>
                    </a:lnTo>
                    <a:lnTo>
                      <a:pt x="372" y="78"/>
                    </a:lnTo>
                    <a:lnTo>
                      <a:pt x="402" y="84"/>
                    </a:lnTo>
                    <a:lnTo>
                      <a:pt x="390" y="108"/>
                    </a:lnTo>
                    <a:lnTo>
                      <a:pt x="372" y="102"/>
                    </a:lnTo>
                    <a:lnTo>
                      <a:pt x="390" y="108"/>
                    </a:lnTo>
                    <a:lnTo>
                      <a:pt x="408" y="96"/>
                    </a:lnTo>
                    <a:lnTo>
                      <a:pt x="414" y="108"/>
                    </a:lnTo>
                    <a:lnTo>
                      <a:pt x="408" y="120"/>
                    </a:lnTo>
                    <a:lnTo>
                      <a:pt x="396" y="114"/>
                    </a:lnTo>
                    <a:lnTo>
                      <a:pt x="378" y="126"/>
                    </a:lnTo>
                    <a:lnTo>
                      <a:pt x="372" y="126"/>
                    </a:lnTo>
                    <a:lnTo>
                      <a:pt x="372" y="138"/>
                    </a:lnTo>
                    <a:lnTo>
                      <a:pt x="360" y="126"/>
                    </a:lnTo>
                    <a:lnTo>
                      <a:pt x="366" y="144"/>
                    </a:lnTo>
                    <a:lnTo>
                      <a:pt x="348" y="162"/>
                    </a:lnTo>
                    <a:lnTo>
                      <a:pt x="348" y="180"/>
                    </a:lnTo>
                    <a:lnTo>
                      <a:pt x="342" y="174"/>
                    </a:lnTo>
                    <a:lnTo>
                      <a:pt x="336" y="186"/>
                    </a:lnTo>
                    <a:lnTo>
                      <a:pt x="312" y="192"/>
                    </a:lnTo>
                    <a:lnTo>
                      <a:pt x="306" y="192"/>
                    </a:lnTo>
                    <a:lnTo>
                      <a:pt x="246" y="144"/>
                    </a:lnTo>
                    <a:lnTo>
                      <a:pt x="186" y="156"/>
                    </a:lnTo>
                    <a:lnTo>
                      <a:pt x="168" y="132"/>
                    </a:lnTo>
                    <a:lnTo>
                      <a:pt x="102" y="144"/>
                    </a:lnTo>
                    <a:lnTo>
                      <a:pt x="66" y="162"/>
                    </a:lnTo>
                    <a:lnTo>
                      <a:pt x="0" y="168"/>
                    </a:lnTo>
                    <a:lnTo>
                      <a:pt x="0" y="150"/>
                    </a:lnTo>
                    <a:lnTo>
                      <a:pt x="18" y="150"/>
                    </a:lnTo>
                    <a:lnTo>
                      <a:pt x="24" y="132"/>
                    </a:lnTo>
                    <a:lnTo>
                      <a:pt x="66" y="108"/>
                    </a:lnTo>
                    <a:lnTo>
                      <a:pt x="78" y="90"/>
                    </a:lnTo>
                    <a:lnTo>
                      <a:pt x="84" y="96"/>
                    </a:lnTo>
                    <a:lnTo>
                      <a:pt x="114" y="78"/>
                    </a:lnTo>
                    <a:lnTo>
                      <a:pt x="126" y="66"/>
                    </a:lnTo>
                    <a:lnTo>
                      <a:pt x="126" y="48"/>
                    </a:lnTo>
                    <a:lnTo>
                      <a:pt x="408" y="0"/>
                    </a:lnTo>
                    <a:lnTo>
                      <a:pt x="426" y="24"/>
                    </a:lnTo>
                    <a:lnTo>
                      <a:pt x="414" y="12"/>
                    </a:lnTo>
                    <a:lnTo>
                      <a:pt x="420" y="24"/>
                    </a:lnTo>
                    <a:lnTo>
                      <a:pt x="408" y="18"/>
                    </a:lnTo>
                    <a:lnTo>
                      <a:pt x="414" y="24"/>
                    </a:lnTo>
                    <a:lnTo>
                      <a:pt x="402" y="24"/>
                    </a:lnTo>
                    <a:lnTo>
                      <a:pt x="402" y="30"/>
                    </a:lnTo>
                    <a:lnTo>
                      <a:pt x="396" y="30"/>
                    </a:lnTo>
                    <a:lnTo>
                      <a:pt x="396" y="36"/>
                    </a:lnTo>
                    <a:lnTo>
                      <a:pt x="384" y="36"/>
                    </a:lnTo>
                    <a:lnTo>
                      <a:pt x="372" y="18"/>
                    </a:lnTo>
                    <a:lnTo>
                      <a:pt x="384" y="48"/>
                    </a:lnTo>
                    <a:lnTo>
                      <a:pt x="414" y="36"/>
                    </a:lnTo>
                    <a:lnTo>
                      <a:pt x="414" y="54"/>
                    </a:lnTo>
                    <a:lnTo>
                      <a:pt x="420" y="54"/>
                    </a:lnTo>
                    <a:lnTo>
                      <a:pt x="426" y="36"/>
                    </a:lnTo>
                    <a:lnTo>
                      <a:pt x="438" y="54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87" name="Freeform 215"/>
              <p:cNvSpPr>
                <a:spLocks noChangeAspect="1"/>
              </p:cNvSpPr>
              <p:nvPr/>
            </p:nvSpPr>
            <p:spPr bwMode="auto">
              <a:xfrm>
                <a:off x="4825" y="1554"/>
                <a:ext cx="334" cy="131"/>
              </a:xfrm>
              <a:custGeom>
                <a:avLst/>
                <a:gdLst>
                  <a:gd name="T0" fmla="*/ 194 w 438"/>
                  <a:gd name="T1" fmla="*/ 17 h 192"/>
                  <a:gd name="T2" fmla="*/ 186 w 438"/>
                  <a:gd name="T3" fmla="*/ 25 h 192"/>
                  <a:gd name="T4" fmla="*/ 178 w 438"/>
                  <a:gd name="T5" fmla="*/ 25 h 192"/>
                  <a:gd name="T6" fmla="*/ 175 w 438"/>
                  <a:gd name="T7" fmla="*/ 21 h 192"/>
                  <a:gd name="T8" fmla="*/ 172 w 438"/>
                  <a:gd name="T9" fmla="*/ 23 h 192"/>
                  <a:gd name="T10" fmla="*/ 175 w 438"/>
                  <a:gd name="T11" fmla="*/ 25 h 192"/>
                  <a:gd name="T12" fmla="*/ 165 w 438"/>
                  <a:gd name="T13" fmla="*/ 25 h 192"/>
                  <a:gd name="T14" fmla="*/ 178 w 438"/>
                  <a:gd name="T15" fmla="*/ 27 h 192"/>
                  <a:gd name="T16" fmla="*/ 172 w 438"/>
                  <a:gd name="T17" fmla="*/ 34 h 192"/>
                  <a:gd name="T18" fmla="*/ 165 w 438"/>
                  <a:gd name="T19" fmla="*/ 33 h 192"/>
                  <a:gd name="T20" fmla="*/ 172 w 438"/>
                  <a:gd name="T21" fmla="*/ 34 h 192"/>
                  <a:gd name="T22" fmla="*/ 181 w 438"/>
                  <a:gd name="T23" fmla="*/ 31 h 192"/>
                  <a:gd name="T24" fmla="*/ 184 w 438"/>
                  <a:gd name="T25" fmla="*/ 34 h 192"/>
                  <a:gd name="T26" fmla="*/ 181 w 438"/>
                  <a:gd name="T27" fmla="*/ 38 h 192"/>
                  <a:gd name="T28" fmla="*/ 175 w 438"/>
                  <a:gd name="T29" fmla="*/ 36 h 192"/>
                  <a:gd name="T30" fmla="*/ 168 w 438"/>
                  <a:gd name="T31" fmla="*/ 40 h 192"/>
                  <a:gd name="T32" fmla="*/ 165 w 438"/>
                  <a:gd name="T33" fmla="*/ 40 h 192"/>
                  <a:gd name="T34" fmla="*/ 165 w 438"/>
                  <a:gd name="T35" fmla="*/ 44 h 192"/>
                  <a:gd name="T36" fmla="*/ 160 w 438"/>
                  <a:gd name="T37" fmla="*/ 40 h 192"/>
                  <a:gd name="T38" fmla="*/ 162 w 438"/>
                  <a:gd name="T39" fmla="*/ 46 h 192"/>
                  <a:gd name="T40" fmla="*/ 154 w 438"/>
                  <a:gd name="T41" fmla="*/ 52 h 192"/>
                  <a:gd name="T42" fmla="*/ 154 w 438"/>
                  <a:gd name="T43" fmla="*/ 57 h 192"/>
                  <a:gd name="T44" fmla="*/ 152 w 438"/>
                  <a:gd name="T45" fmla="*/ 55 h 192"/>
                  <a:gd name="T46" fmla="*/ 149 w 438"/>
                  <a:gd name="T47" fmla="*/ 59 h 192"/>
                  <a:gd name="T48" fmla="*/ 138 w 438"/>
                  <a:gd name="T49" fmla="*/ 61 h 192"/>
                  <a:gd name="T50" fmla="*/ 136 w 438"/>
                  <a:gd name="T51" fmla="*/ 61 h 192"/>
                  <a:gd name="T52" fmla="*/ 109 w 438"/>
                  <a:gd name="T53" fmla="*/ 46 h 192"/>
                  <a:gd name="T54" fmla="*/ 82 w 438"/>
                  <a:gd name="T55" fmla="*/ 49 h 192"/>
                  <a:gd name="T56" fmla="*/ 75 w 438"/>
                  <a:gd name="T57" fmla="*/ 42 h 192"/>
                  <a:gd name="T58" fmla="*/ 45 w 438"/>
                  <a:gd name="T59" fmla="*/ 46 h 192"/>
                  <a:gd name="T60" fmla="*/ 29 w 438"/>
                  <a:gd name="T61" fmla="*/ 52 h 192"/>
                  <a:gd name="T62" fmla="*/ 0 w 438"/>
                  <a:gd name="T63" fmla="*/ 53 h 192"/>
                  <a:gd name="T64" fmla="*/ 0 w 438"/>
                  <a:gd name="T65" fmla="*/ 48 h 192"/>
                  <a:gd name="T66" fmla="*/ 8 w 438"/>
                  <a:gd name="T67" fmla="*/ 48 h 192"/>
                  <a:gd name="T68" fmla="*/ 11 w 438"/>
                  <a:gd name="T69" fmla="*/ 42 h 192"/>
                  <a:gd name="T70" fmla="*/ 29 w 438"/>
                  <a:gd name="T71" fmla="*/ 34 h 192"/>
                  <a:gd name="T72" fmla="*/ 34 w 438"/>
                  <a:gd name="T73" fmla="*/ 29 h 192"/>
                  <a:gd name="T74" fmla="*/ 37 w 438"/>
                  <a:gd name="T75" fmla="*/ 31 h 192"/>
                  <a:gd name="T76" fmla="*/ 50 w 438"/>
                  <a:gd name="T77" fmla="*/ 25 h 192"/>
                  <a:gd name="T78" fmla="*/ 56 w 438"/>
                  <a:gd name="T79" fmla="*/ 21 h 192"/>
                  <a:gd name="T80" fmla="*/ 56 w 438"/>
                  <a:gd name="T81" fmla="*/ 16 h 192"/>
                  <a:gd name="T82" fmla="*/ 181 w 438"/>
                  <a:gd name="T83" fmla="*/ 0 h 192"/>
                  <a:gd name="T84" fmla="*/ 189 w 438"/>
                  <a:gd name="T85" fmla="*/ 8 h 192"/>
                  <a:gd name="T86" fmla="*/ 184 w 438"/>
                  <a:gd name="T87" fmla="*/ 3 h 192"/>
                  <a:gd name="T88" fmla="*/ 186 w 438"/>
                  <a:gd name="T89" fmla="*/ 8 h 192"/>
                  <a:gd name="T90" fmla="*/ 181 w 438"/>
                  <a:gd name="T91" fmla="*/ 5 h 192"/>
                  <a:gd name="T92" fmla="*/ 184 w 438"/>
                  <a:gd name="T93" fmla="*/ 8 h 192"/>
                  <a:gd name="T94" fmla="*/ 178 w 438"/>
                  <a:gd name="T95" fmla="*/ 8 h 192"/>
                  <a:gd name="T96" fmla="*/ 178 w 438"/>
                  <a:gd name="T97" fmla="*/ 10 h 192"/>
                  <a:gd name="T98" fmla="*/ 175 w 438"/>
                  <a:gd name="T99" fmla="*/ 10 h 192"/>
                  <a:gd name="T100" fmla="*/ 175 w 438"/>
                  <a:gd name="T101" fmla="*/ 12 h 192"/>
                  <a:gd name="T102" fmla="*/ 170 w 438"/>
                  <a:gd name="T103" fmla="*/ 12 h 192"/>
                  <a:gd name="T104" fmla="*/ 165 w 438"/>
                  <a:gd name="T105" fmla="*/ 5 h 192"/>
                  <a:gd name="T106" fmla="*/ 170 w 438"/>
                  <a:gd name="T107" fmla="*/ 16 h 192"/>
                  <a:gd name="T108" fmla="*/ 184 w 438"/>
                  <a:gd name="T109" fmla="*/ 12 h 192"/>
                  <a:gd name="T110" fmla="*/ 184 w 438"/>
                  <a:gd name="T111" fmla="*/ 17 h 192"/>
                  <a:gd name="T112" fmla="*/ 186 w 438"/>
                  <a:gd name="T113" fmla="*/ 17 h 192"/>
                  <a:gd name="T114" fmla="*/ 189 w 438"/>
                  <a:gd name="T115" fmla="*/ 12 h 192"/>
                  <a:gd name="T116" fmla="*/ 194 w 438"/>
                  <a:gd name="T117" fmla="*/ 17 h 192"/>
                  <a:gd name="T118" fmla="*/ 194 w 438"/>
                  <a:gd name="T119" fmla="*/ 19 h 19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38"/>
                  <a:gd name="T181" fmla="*/ 0 h 192"/>
                  <a:gd name="T182" fmla="*/ 438 w 438"/>
                  <a:gd name="T183" fmla="*/ 192 h 19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38" h="192">
                    <a:moveTo>
                      <a:pt x="438" y="54"/>
                    </a:moveTo>
                    <a:lnTo>
                      <a:pt x="420" y="78"/>
                    </a:lnTo>
                    <a:lnTo>
                      <a:pt x="402" y="78"/>
                    </a:lnTo>
                    <a:lnTo>
                      <a:pt x="396" y="66"/>
                    </a:lnTo>
                    <a:lnTo>
                      <a:pt x="390" y="72"/>
                    </a:lnTo>
                    <a:lnTo>
                      <a:pt x="396" y="78"/>
                    </a:lnTo>
                    <a:lnTo>
                      <a:pt x="372" y="78"/>
                    </a:lnTo>
                    <a:lnTo>
                      <a:pt x="402" y="84"/>
                    </a:lnTo>
                    <a:lnTo>
                      <a:pt x="390" y="108"/>
                    </a:lnTo>
                    <a:lnTo>
                      <a:pt x="372" y="102"/>
                    </a:lnTo>
                    <a:lnTo>
                      <a:pt x="390" y="108"/>
                    </a:lnTo>
                    <a:lnTo>
                      <a:pt x="408" y="96"/>
                    </a:lnTo>
                    <a:lnTo>
                      <a:pt x="414" y="108"/>
                    </a:lnTo>
                    <a:lnTo>
                      <a:pt x="408" y="120"/>
                    </a:lnTo>
                    <a:lnTo>
                      <a:pt x="396" y="114"/>
                    </a:lnTo>
                    <a:lnTo>
                      <a:pt x="378" y="126"/>
                    </a:lnTo>
                    <a:lnTo>
                      <a:pt x="372" y="126"/>
                    </a:lnTo>
                    <a:lnTo>
                      <a:pt x="372" y="138"/>
                    </a:lnTo>
                    <a:lnTo>
                      <a:pt x="360" y="126"/>
                    </a:lnTo>
                    <a:lnTo>
                      <a:pt x="366" y="144"/>
                    </a:lnTo>
                    <a:lnTo>
                      <a:pt x="348" y="162"/>
                    </a:lnTo>
                    <a:lnTo>
                      <a:pt x="348" y="180"/>
                    </a:lnTo>
                    <a:lnTo>
                      <a:pt x="342" y="174"/>
                    </a:lnTo>
                    <a:lnTo>
                      <a:pt x="336" y="186"/>
                    </a:lnTo>
                    <a:lnTo>
                      <a:pt x="312" y="192"/>
                    </a:lnTo>
                    <a:lnTo>
                      <a:pt x="306" y="192"/>
                    </a:lnTo>
                    <a:lnTo>
                      <a:pt x="246" y="144"/>
                    </a:lnTo>
                    <a:lnTo>
                      <a:pt x="186" y="156"/>
                    </a:lnTo>
                    <a:lnTo>
                      <a:pt x="168" y="132"/>
                    </a:lnTo>
                    <a:lnTo>
                      <a:pt x="102" y="144"/>
                    </a:lnTo>
                    <a:lnTo>
                      <a:pt x="66" y="162"/>
                    </a:lnTo>
                    <a:lnTo>
                      <a:pt x="0" y="168"/>
                    </a:lnTo>
                    <a:lnTo>
                      <a:pt x="0" y="150"/>
                    </a:lnTo>
                    <a:lnTo>
                      <a:pt x="18" y="150"/>
                    </a:lnTo>
                    <a:lnTo>
                      <a:pt x="24" y="132"/>
                    </a:lnTo>
                    <a:lnTo>
                      <a:pt x="66" y="108"/>
                    </a:lnTo>
                    <a:lnTo>
                      <a:pt x="78" y="90"/>
                    </a:lnTo>
                    <a:lnTo>
                      <a:pt x="84" y="96"/>
                    </a:lnTo>
                    <a:lnTo>
                      <a:pt x="114" y="78"/>
                    </a:lnTo>
                    <a:lnTo>
                      <a:pt x="126" y="66"/>
                    </a:lnTo>
                    <a:lnTo>
                      <a:pt x="126" y="48"/>
                    </a:lnTo>
                    <a:lnTo>
                      <a:pt x="408" y="0"/>
                    </a:lnTo>
                    <a:lnTo>
                      <a:pt x="426" y="24"/>
                    </a:lnTo>
                    <a:lnTo>
                      <a:pt x="414" y="12"/>
                    </a:lnTo>
                    <a:lnTo>
                      <a:pt x="420" y="24"/>
                    </a:lnTo>
                    <a:lnTo>
                      <a:pt x="408" y="18"/>
                    </a:lnTo>
                    <a:lnTo>
                      <a:pt x="414" y="24"/>
                    </a:lnTo>
                    <a:lnTo>
                      <a:pt x="402" y="24"/>
                    </a:lnTo>
                    <a:lnTo>
                      <a:pt x="402" y="30"/>
                    </a:lnTo>
                    <a:lnTo>
                      <a:pt x="396" y="30"/>
                    </a:lnTo>
                    <a:lnTo>
                      <a:pt x="396" y="36"/>
                    </a:lnTo>
                    <a:lnTo>
                      <a:pt x="384" y="36"/>
                    </a:lnTo>
                    <a:lnTo>
                      <a:pt x="372" y="18"/>
                    </a:lnTo>
                    <a:lnTo>
                      <a:pt x="384" y="48"/>
                    </a:lnTo>
                    <a:lnTo>
                      <a:pt x="414" y="36"/>
                    </a:lnTo>
                    <a:lnTo>
                      <a:pt x="414" y="54"/>
                    </a:lnTo>
                    <a:lnTo>
                      <a:pt x="420" y="54"/>
                    </a:lnTo>
                    <a:lnTo>
                      <a:pt x="426" y="36"/>
                    </a:lnTo>
                    <a:lnTo>
                      <a:pt x="438" y="54"/>
                    </a:lnTo>
                    <a:lnTo>
                      <a:pt x="438" y="6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88" name="Freeform 216"/>
              <p:cNvSpPr>
                <a:spLocks noChangeAspect="1"/>
              </p:cNvSpPr>
              <p:nvPr/>
            </p:nvSpPr>
            <p:spPr bwMode="auto">
              <a:xfrm>
                <a:off x="5136" y="1554"/>
                <a:ext cx="4" cy="4"/>
              </a:xfrm>
              <a:custGeom>
                <a:avLst/>
                <a:gdLst>
                  <a:gd name="T0" fmla="*/ 2 w 6"/>
                  <a:gd name="T1" fmla="*/ 0 h 6"/>
                  <a:gd name="T2" fmla="*/ 0 w 6"/>
                  <a:gd name="T3" fmla="*/ 0 h 6"/>
                  <a:gd name="T4" fmla="*/ 2 w 6"/>
                  <a:gd name="T5" fmla="*/ 0 h 6"/>
                  <a:gd name="T6" fmla="*/ 2 w 6"/>
                  <a:gd name="T7" fmla="*/ 2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89" name="Freeform 217"/>
              <p:cNvSpPr>
                <a:spLocks noChangeAspect="1"/>
              </p:cNvSpPr>
              <p:nvPr/>
            </p:nvSpPr>
            <p:spPr bwMode="auto">
              <a:xfrm>
                <a:off x="4088" y="1074"/>
                <a:ext cx="256" cy="142"/>
              </a:xfrm>
              <a:custGeom>
                <a:avLst/>
                <a:gdLst>
                  <a:gd name="T0" fmla="*/ 149 w 336"/>
                  <a:gd name="T1" fmla="*/ 65 h 210"/>
                  <a:gd name="T2" fmla="*/ 0 w 336"/>
                  <a:gd name="T3" fmla="*/ 62 h 210"/>
                  <a:gd name="T4" fmla="*/ 3 w 336"/>
                  <a:gd name="T5" fmla="*/ 54 h 210"/>
                  <a:gd name="T6" fmla="*/ 8 w 336"/>
                  <a:gd name="T7" fmla="*/ 0 h 210"/>
                  <a:gd name="T8" fmla="*/ 138 w 336"/>
                  <a:gd name="T9" fmla="*/ 5 h 210"/>
                  <a:gd name="T10" fmla="*/ 149 w 336"/>
                  <a:gd name="T11" fmla="*/ 65 h 2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6"/>
                  <a:gd name="T19" fmla="*/ 0 h 210"/>
                  <a:gd name="T20" fmla="*/ 336 w 336"/>
                  <a:gd name="T21" fmla="*/ 210 h 2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6" h="210">
                    <a:moveTo>
                      <a:pt x="336" y="210"/>
                    </a:moveTo>
                    <a:lnTo>
                      <a:pt x="0" y="198"/>
                    </a:lnTo>
                    <a:lnTo>
                      <a:pt x="6" y="174"/>
                    </a:lnTo>
                    <a:lnTo>
                      <a:pt x="18" y="0"/>
                    </a:lnTo>
                    <a:lnTo>
                      <a:pt x="312" y="18"/>
                    </a:lnTo>
                    <a:lnTo>
                      <a:pt x="336" y="210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90" name="Freeform 218"/>
              <p:cNvSpPr>
                <a:spLocks noChangeAspect="1"/>
              </p:cNvSpPr>
              <p:nvPr/>
            </p:nvSpPr>
            <p:spPr bwMode="auto">
              <a:xfrm>
                <a:off x="4088" y="1074"/>
                <a:ext cx="256" cy="146"/>
              </a:xfrm>
              <a:custGeom>
                <a:avLst/>
                <a:gdLst>
                  <a:gd name="T0" fmla="*/ 149 w 336"/>
                  <a:gd name="T1" fmla="*/ 65 h 216"/>
                  <a:gd name="T2" fmla="*/ 0 w 336"/>
                  <a:gd name="T3" fmla="*/ 62 h 216"/>
                  <a:gd name="T4" fmla="*/ 3 w 336"/>
                  <a:gd name="T5" fmla="*/ 54 h 216"/>
                  <a:gd name="T6" fmla="*/ 8 w 336"/>
                  <a:gd name="T7" fmla="*/ 0 h 216"/>
                  <a:gd name="T8" fmla="*/ 138 w 336"/>
                  <a:gd name="T9" fmla="*/ 5 h 216"/>
                  <a:gd name="T10" fmla="*/ 149 w 336"/>
                  <a:gd name="T11" fmla="*/ 65 h 216"/>
                  <a:gd name="T12" fmla="*/ 149 w 336"/>
                  <a:gd name="T13" fmla="*/ 67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216"/>
                  <a:gd name="T23" fmla="*/ 336 w 336"/>
                  <a:gd name="T24" fmla="*/ 216 h 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216">
                    <a:moveTo>
                      <a:pt x="336" y="210"/>
                    </a:moveTo>
                    <a:lnTo>
                      <a:pt x="0" y="198"/>
                    </a:lnTo>
                    <a:lnTo>
                      <a:pt x="6" y="174"/>
                    </a:lnTo>
                    <a:lnTo>
                      <a:pt x="18" y="0"/>
                    </a:lnTo>
                    <a:lnTo>
                      <a:pt x="312" y="18"/>
                    </a:lnTo>
                    <a:lnTo>
                      <a:pt x="336" y="210"/>
                    </a:lnTo>
                    <a:lnTo>
                      <a:pt x="336" y="2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91" name="Freeform 219"/>
              <p:cNvSpPr>
                <a:spLocks noChangeAspect="1"/>
              </p:cNvSpPr>
              <p:nvPr/>
            </p:nvSpPr>
            <p:spPr bwMode="auto">
              <a:xfrm>
                <a:off x="4770" y="1351"/>
                <a:ext cx="160" cy="163"/>
              </a:xfrm>
              <a:custGeom>
                <a:avLst/>
                <a:gdLst>
                  <a:gd name="T0" fmla="*/ 93 w 210"/>
                  <a:gd name="T1" fmla="*/ 26 h 240"/>
                  <a:gd name="T2" fmla="*/ 90 w 210"/>
                  <a:gd name="T3" fmla="*/ 28 h 240"/>
                  <a:gd name="T4" fmla="*/ 93 w 210"/>
                  <a:gd name="T5" fmla="*/ 32 h 240"/>
                  <a:gd name="T6" fmla="*/ 90 w 210"/>
                  <a:gd name="T7" fmla="*/ 47 h 240"/>
                  <a:gd name="T8" fmla="*/ 75 w 210"/>
                  <a:gd name="T9" fmla="*/ 56 h 240"/>
                  <a:gd name="T10" fmla="*/ 75 w 210"/>
                  <a:gd name="T11" fmla="*/ 62 h 240"/>
                  <a:gd name="T12" fmla="*/ 69 w 210"/>
                  <a:gd name="T13" fmla="*/ 62 h 240"/>
                  <a:gd name="T14" fmla="*/ 66 w 210"/>
                  <a:gd name="T15" fmla="*/ 70 h 240"/>
                  <a:gd name="T16" fmla="*/ 59 w 210"/>
                  <a:gd name="T17" fmla="*/ 75 h 240"/>
                  <a:gd name="T18" fmla="*/ 50 w 210"/>
                  <a:gd name="T19" fmla="*/ 70 h 240"/>
                  <a:gd name="T20" fmla="*/ 34 w 210"/>
                  <a:gd name="T21" fmla="*/ 73 h 240"/>
                  <a:gd name="T22" fmla="*/ 21 w 210"/>
                  <a:gd name="T23" fmla="*/ 70 h 240"/>
                  <a:gd name="T24" fmla="*/ 16 w 210"/>
                  <a:gd name="T25" fmla="*/ 64 h 240"/>
                  <a:gd name="T26" fmla="*/ 8 w 210"/>
                  <a:gd name="T27" fmla="*/ 66 h 240"/>
                  <a:gd name="T28" fmla="*/ 0 w 210"/>
                  <a:gd name="T29" fmla="*/ 14 h 240"/>
                  <a:gd name="T30" fmla="*/ 8 w 210"/>
                  <a:gd name="T31" fmla="*/ 14 h 240"/>
                  <a:gd name="T32" fmla="*/ 27 w 210"/>
                  <a:gd name="T33" fmla="*/ 10 h 240"/>
                  <a:gd name="T34" fmla="*/ 27 w 210"/>
                  <a:gd name="T35" fmla="*/ 11 h 240"/>
                  <a:gd name="T36" fmla="*/ 43 w 210"/>
                  <a:gd name="T37" fmla="*/ 14 h 240"/>
                  <a:gd name="T38" fmla="*/ 40 w 210"/>
                  <a:gd name="T39" fmla="*/ 15 h 240"/>
                  <a:gd name="T40" fmla="*/ 50 w 210"/>
                  <a:gd name="T41" fmla="*/ 15 h 240"/>
                  <a:gd name="T42" fmla="*/ 66 w 210"/>
                  <a:gd name="T43" fmla="*/ 11 h 240"/>
                  <a:gd name="T44" fmla="*/ 72 w 210"/>
                  <a:gd name="T45" fmla="*/ 5 h 240"/>
                  <a:gd name="T46" fmla="*/ 88 w 210"/>
                  <a:gd name="T47" fmla="*/ 0 h 240"/>
                  <a:gd name="T48" fmla="*/ 93 w 210"/>
                  <a:gd name="T49" fmla="*/ 21 h 240"/>
                  <a:gd name="T50" fmla="*/ 93 w 210"/>
                  <a:gd name="T51" fmla="*/ 26 h 24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10"/>
                  <a:gd name="T79" fmla="*/ 0 h 240"/>
                  <a:gd name="T80" fmla="*/ 210 w 210"/>
                  <a:gd name="T81" fmla="*/ 240 h 24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10" h="240">
                    <a:moveTo>
                      <a:pt x="210" y="84"/>
                    </a:moveTo>
                    <a:lnTo>
                      <a:pt x="204" y="90"/>
                    </a:lnTo>
                    <a:lnTo>
                      <a:pt x="210" y="102"/>
                    </a:lnTo>
                    <a:lnTo>
                      <a:pt x="204" y="150"/>
                    </a:lnTo>
                    <a:lnTo>
                      <a:pt x="168" y="180"/>
                    </a:lnTo>
                    <a:lnTo>
                      <a:pt x="168" y="198"/>
                    </a:lnTo>
                    <a:lnTo>
                      <a:pt x="156" y="198"/>
                    </a:lnTo>
                    <a:lnTo>
                      <a:pt x="150" y="222"/>
                    </a:lnTo>
                    <a:lnTo>
                      <a:pt x="132" y="240"/>
                    </a:lnTo>
                    <a:lnTo>
                      <a:pt x="114" y="222"/>
                    </a:lnTo>
                    <a:lnTo>
                      <a:pt x="78" y="234"/>
                    </a:lnTo>
                    <a:lnTo>
                      <a:pt x="48" y="222"/>
                    </a:lnTo>
                    <a:lnTo>
                      <a:pt x="36" y="204"/>
                    </a:lnTo>
                    <a:lnTo>
                      <a:pt x="18" y="210"/>
                    </a:lnTo>
                    <a:lnTo>
                      <a:pt x="0" y="42"/>
                    </a:lnTo>
                    <a:lnTo>
                      <a:pt x="18" y="42"/>
                    </a:lnTo>
                    <a:lnTo>
                      <a:pt x="60" y="30"/>
                    </a:lnTo>
                    <a:lnTo>
                      <a:pt x="60" y="36"/>
                    </a:lnTo>
                    <a:lnTo>
                      <a:pt x="96" y="42"/>
                    </a:lnTo>
                    <a:lnTo>
                      <a:pt x="90" y="48"/>
                    </a:lnTo>
                    <a:lnTo>
                      <a:pt x="114" y="48"/>
                    </a:lnTo>
                    <a:lnTo>
                      <a:pt x="150" y="36"/>
                    </a:lnTo>
                    <a:lnTo>
                      <a:pt x="162" y="18"/>
                    </a:lnTo>
                    <a:lnTo>
                      <a:pt x="198" y="0"/>
                    </a:lnTo>
                    <a:lnTo>
                      <a:pt x="210" y="66"/>
                    </a:lnTo>
                    <a:lnTo>
                      <a:pt x="210" y="84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92" name="Freeform 220"/>
              <p:cNvSpPr>
                <a:spLocks noChangeAspect="1"/>
              </p:cNvSpPr>
              <p:nvPr/>
            </p:nvSpPr>
            <p:spPr bwMode="auto">
              <a:xfrm>
                <a:off x="4770" y="1351"/>
                <a:ext cx="160" cy="163"/>
              </a:xfrm>
              <a:custGeom>
                <a:avLst/>
                <a:gdLst>
                  <a:gd name="T0" fmla="*/ 93 w 210"/>
                  <a:gd name="T1" fmla="*/ 26 h 240"/>
                  <a:gd name="T2" fmla="*/ 90 w 210"/>
                  <a:gd name="T3" fmla="*/ 28 h 240"/>
                  <a:gd name="T4" fmla="*/ 93 w 210"/>
                  <a:gd name="T5" fmla="*/ 32 h 240"/>
                  <a:gd name="T6" fmla="*/ 90 w 210"/>
                  <a:gd name="T7" fmla="*/ 47 h 240"/>
                  <a:gd name="T8" fmla="*/ 75 w 210"/>
                  <a:gd name="T9" fmla="*/ 56 h 240"/>
                  <a:gd name="T10" fmla="*/ 75 w 210"/>
                  <a:gd name="T11" fmla="*/ 62 h 240"/>
                  <a:gd name="T12" fmla="*/ 69 w 210"/>
                  <a:gd name="T13" fmla="*/ 62 h 240"/>
                  <a:gd name="T14" fmla="*/ 66 w 210"/>
                  <a:gd name="T15" fmla="*/ 70 h 240"/>
                  <a:gd name="T16" fmla="*/ 59 w 210"/>
                  <a:gd name="T17" fmla="*/ 75 h 240"/>
                  <a:gd name="T18" fmla="*/ 50 w 210"/>
                  <a:gd name="T19" fmla="*/ 70 h 240"/>
                  <a:gd name="T20" fmla="*/ 34 w 210"/>
                  <a:gd name="T21" fmla="*/ 73 h 240"/>
                  <a:gd name="T22" fmla="*/ 21 w 210"/>
                  <a:gd name="T23" fmla="*/ 70 h 240"/>
                  <a:gd name="T24" fmla="*/ 16 w 210"/>
                  <a:gd name="T25" fmla="*/ 64 h 240"/>
                  <a:gd name="T26" fmla="*/ 8 w 210"/>
                  <a:gd name="T27" fmla="*/ 66 h 240"/>
                  <a:gd name="T28" fmla="*/ 0 w 210"/>
                  <a:gd name="T29" fmla="*/ 14 h 240"/>
                  <a:gd name="T30" fmla="*/ 8 w 210"/>
                  <a:gd name="T31" fmla="*/ 14 h 240"/>
                  <a:gd name="T32" fmla="*/ 27 w 210"/>
                  <a:gd name="T33" fmla="*/ 10 h 240"/>
                  <a:gd name="T34" fmla="*/ 27 w 210"/>
                  <a:gd name="T35" fmla="*/ 11 h 240"/>
                  <a:gd name="T36" fmla="*/ 43 w 210"/>
                  <a:gd name="T37" fmla="*/ 14 h 240"/>
                  <a:gd name="T38" fmla="*/ 40 w 210"/>
                  <a:gd name="T39" fmla="*/ 15 h 240"/>
                  <a:gd name="T40" fmla="*/ 50 w 210"/>
                  <a:gd name="T41" fmla="*/ 15 h 240"/>
                  <a:gd name="T42" fmla="*/ 66 w 210"/>
                  <a:gd name="T43" fmla="*/ 11 h 240"/>
                  <a:gd name="T44" fmla="*/ 72 w 210"/>
                  <a:gd name="T45" fmla="*/ 5 h 240"/>
                  <a:gd name="T46" fmla="*/ 88 w 210"/>
                  <a:gd name="T47" fmla="*/ 0 h 240"/>
                  <a:gd name="T48" fmla="*/ 93 w 210"/>
                  <a:gd name="T49" fmla="*/ 21 h 240"/>
                  <a:gd name="T50" fmla="*/ 93 w 210"/>
                  <a:gd name="T51" fmla="*/ 26 h 240"/>
                  <a:gd name="T52" fmla="*/ 93 w 210"/>
                  <a:gd name="T53" fmla="*/ 28 h 24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0"/>
                  <a:gd name="T82" fmla="*/ 0 h 240"/>
                  <a:gd name="T83" fmla="*/ 210 w 210"/>
                  <a:gd name="T84" fmla="*/ 240 h 24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0" h="240">
                    <a:moveTo>
                      <a:pt x="210" y="84"/>
                    </a:moveTo>
                    <a:lnTo>
                      <a:pt x="204" y="90"/>
                    </a:lnTo>
                    <a:lnTo>
                      <a:pt x="210" y="102"/>
                    </a:lnTo>
                    <a:lnTo>
                      <a:pt x="204" y="150"/>
                    </a:lnTo>
                    <a:lnTo>
                      <a:pt x="168" y="180"/>
                    </a:lnTo>
                    <a:lnTo>
                      <a:pt x="168" y="198"/>
                    </a:lnTo>
                    <a:lnTo>
                      <a:pt x="156" y="198"/>
                    </a:lnTo>
                    <a:lnTo>
                      <a:pt x="150" y="222"/>
                    </a:lnTo>
                    <a:lnTo>
                      <a:pt x="132" y="240"/>
                    </a:lnTo>
                    <a:lnTo>
                      <a:pt x="114" y="222"/>
                    </a:lnTo>
                    <a:lnTo>
                      <a:pt x="78" y="234"/>
                    </a:lnTo>
                    <a:lnTo>
                      <a:pt x="48" y="222"/>
                    </a:lnTo>
                    <a:lnTo>
                      <a:pt x="36" y="204"/>
                    </a:lnTo>
                    <a:lnTo>
                      <a:pt x="18" y="210"/>
                    </a:lnTo>
                    <a:lnTo>
                      <a:pt x="0" y="42"/>
                    </a:lnTo>
                    <a:lnTo>
                      <a:pt x="18" y="42"/>
                    </a:lnTo>
                    <a:lnTo>
                      <a:pt x="60" y="30"/>
                    </a:lnTo>
                    <a:lnTo>
                      <a:pt x="60" y="36"/>
                    </a:lnTo>
                    <a:lnTo>
                      <a:pt x="96" y="42"/>
                    </a:lnTo>
                    <a:lnTo>
                      <a:pt x="90" y="48"/>
                    </a:lnTo>
                    <a:lnTo>
                      <a:pt x="114" y="48"/>
                    </a:lnTo>
                    <a:lnTo>
                      <a:pt x="150" y="36"/>
                    </a:lnTo>
                    <a:lnTo>
                      <a:pt x="162" y="18"/>
                    </a:lnTo>
                    <a:lnTo>
                      <a:pt x="198" y="0"/>
                    </a:lnTo>
                    <a:lnTo>
                      <a:pt x="210" y="66"/>
                    </a:lnTo>
                    <a:lnTo>
                      <a:pt x="210" y="84"/>
                    </a:lnTo>
                    <a:lnTo>
                      <a:pt x="210" y="9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93" name="Freeform 221"/>
              <p:cNvSpPr>
                <a:spLocks noChangeAspect="1"/>
              </p:cNvSpPr>
              <p:nvPr/>
            </p:nvSpPr>
            <p:spPr bwMode="auto">
              <a:xfrm>
                <a:off x="4088" y="1595"/>
                <a:ext cx="338" cy="155"/>
              </a:xfrm>
              <a:custGeom>
                <a:avLst/>
                <a:gdLst>
                  <a:gd name="T0" fmla="*/ 190 w 444"/>
                  <a:gd name="T1" fmla="*/ 15 h 228"/>
                  <a:gd name="T2" fmla="*/ 196 w 444"/>
                  <a:gd name="T3" fmla="*/ 38 h 228"/>
                  <a:gd name="T4" fmla="*/ 193 w 444"/>
                  <a:gd name="T5" fmla="*/ 71 h 228"/>
                  <a:gd name="T6" fmla="*/ 177 w 444"/>
                  <a:gd name="T7" fmla="*/ 66 h 228"/>
                  <a:gd name="T8" fmla="*/ 151 w 444"/>
                  <a:gd name="T9" fmla="*/ 71 h 228"/>
                  <a:gd name="T10" fmla="*/ 143 w 444"/>
                  <a:gd name="T11" fmla="*/ 68 h 228"/>
                  <a:gd name="T12" fmla="*/ 138 w 444"/>
                  <a:gd name="T13" fmla="*/ 68 h 228"/>
                  <a:gd name="T14" fmla="*/ 138 w 444"/>
                  <a:gd name="T15" fmla="*/ 66 h 228"/>
                  <a:gd name="T16" fmla="*/ 132 w 444"/>
                  <a:gd name="T17" fmla="*/ 71 h 228"/>
                  <a:gd name="T18" fmla="*/ 130 w 444"/>
                  <a:gd name="T19" fmla="*/ 68 h 228"/>
                  <a:gd name="T20" fmla="*/ 127 w 444"/>
                  <a:gd name="T21" fmla="*/ 70 h 228"/>
                  <a:gd name="T22" fmla="*/ 120 w 444"/>
                  <a:gd name="T23" fmla="*/ 66 h 228"/>
                  <a:gd name="T24" fmla="*/ 113 w 444"/>
                  <a:gd name="T25" fmla="*/ 68 h 228"/>
                  <a:gd name="T26" fmla="*/ 108 w 444"/>
                  <a:gd name="T27" fmla="*/ 63 h 228"/>
                  <a:gd name="T28" fmla="*/ 100 w 444"/>
                  <a:gd name="T29" fmla="*/ 64 h 228"/>
                  <a:gd name="T30" fmla="*/ 85 w 444"/>
                  <a:gd name="T31" fmla="*/ 61 h 228"/>
                  <a:gd name="T32" fmla="*/ 82 w 444"/>
                  <a:gd name="T33" fmla="*/ 54 h 228"/>
                  <a:gd name="T34" fmla="*/ 74 w 444"/>
                  <a:gd name="T35" fmla="*/ 56 h 228"/>
                  <a:gd name="T36" fmla="*/ 66 w 444"/>
                  <a:gd name="T37" fmla="*/ 53 h 228"/>
                  <a:gd name="T38" fmla="*/ 69 w 444"/>
                  <a:gd name="T39" fmla="*/ 14 h 228"/>
                  <a:gd name="T40" fmla="*/ 0 w 444"/>
                  <a:gd name="T41" fmla="*/ 11 h 228"/>
                  <a:gd name="T42" fmla="*/ 3 w 444"/>
                  <a:gd name="T43" fmla="*/ 0 h 228"/>
                  <a:gd name="T44" fmla="*/ 24 w 444"/>
                  <a:gd name="T45" fmla="*/ 2 h 228"/>
                  <a:gd name="T46" fmla="*/ 190 w 444"/>
                  <a:gd name="T47" fmla="*/ 3 h 228"/>
                  <a:gd name="T48" fmla="*/ 190 w 444"/>
                  <a:gd name="T49" fmla="*/ 11 h 228"/>
                  <a:gd name="T50" fmla="*/ 190 w 444"/>
                  <a:gd name="T51" fmla="*/ 15 h 2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4"/>
                  <a:gd name="T79" fmla="*/ 0 h 228"/>
                  <a:gd name="T80" fmla="*/ 444 w 444"/>
                  <a:gd name="T81" fmla="*/ 228 h 2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4" h="228">
                    <a:moveTo>
                      <a:pt x="432" y="48"/>
                    </a:moveTo>
                    <a:lnTo>
                      <a:pt x="444" y="120"/>
                    </a:lnTo>
                    <a:lnTo>
                      <a:pt x="438" y="228"/>
                    </a:lnTo>
                    <a:lnTo>
                      <a:pt x="402" y="210"/>
                    </a:lnTo>
                    <a:lnTo>
                      <a:pt x="342" y="228"/>
                    </a:lnTo>
                    <a:lnTo>
                      <a:pt x="324" y="216"/>
                    </a:lnTo>
                    <a:lnTo>
                      <a:pt x="312" y="216"/>
                    </a:lnTo>
                    <a:lnTo>
                      <a:pt x="312" y="210"/>
                    </a:lnTo>
                    <a:lnTo>
                      <a:pt x="300" y="228"/>
                    </a:lnTo>
                    <a:lnTo>
                      <a:pt x="294" y="216"/>
                    </a:lnTo>
                    <a:lnTo>
                      <a:pt x="288" y="222"/>
                    </a:lnTo>
                    <a:lnTo>
                      <a:pt x="270" y="210"/>
                    </a:lnTo>
                    <a:lnTo>
                      <a:pt x="258" y="216"/>
                    </a:lnTo>
                    <a:lnTo>
                      <a:pt x="246" y="198"/>
                    </a:lnTo>
                    <a:lnTo>
                      <a:pt x="228" y="204"/>
                    </a:lnTo>
                    <a:lnTo>
                      <a:pt x="192" y="192"/>
                    </a:lnTo>
                    <a:lnTo>
                      <a:pt x="186" y="174"/>
                    </a:lnTo>
                    <a:lnTo>
                      <a:pt x="168" y="180"/>
                    </a:lnTo>
                    <a:lnTo>
                      <a:pt x="150" y="168"/>
                    </a:lnTo>
                    <a:lnTo>
                      <a:pt x="156" y="42"/>
                    </a:lnTo>
                    <a:lnTo>
                      <a:pt x="0" y="36"/>
                    </a:lnTo>
                    <a:lnTo>
                      <a:pt x="6" y="0"/>
                    </a:lnTo>
                    <a:lnTo>
                      <a:pt x="54" y="6"/>
                    </a:lnTo>
                    <a:lnTo>
                      <a:pt x="432" y="12"/>
                    </a:lnTo>
                    <a:lnTo>
                      <a:pt x="432" y="36"/>
                    </a:lnTo>
                    <a:lnTo>
                      <a:pt x="432" y="48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94" name="Freeform 222"/>
              <p:cNvSpPr>
                <a:spLocks noChangeAspect="1"/>
              </p:cNvSpPr>
              <p:nvPr/>
            </p:nvSpPr>
            <p:spPr bwMode="auto">
              <a:xfrm>
                <a:off x="4088" y="1595"/>
                <a:ext cx="338" cy="155"/>
              </a:xfrm>
              <a:custGeom>
                <a:avLst/>
                <a:gdLst>
                  <a:gd name="T0" fmla="*/ 190 w 444"/>
                  <a:gd name="T1" fmla="*/ 15 h 228"/>
                  <a:gd name="T2" fmla="*/ 196 w 444"/>
                  <a:gd name="T3" fmla="*/ 38 h 228"/>
                  <a:gd name="T4" fmla="*/ 193 w 444"/>
                  <a:gd name="T5" fmla="*/ 71 h 228"/>
                  <a:gd name="T6" fmla="*/ 177 w 444"/>
                  <a:gd name="T7" fmla="*/ 66 h 228"/>
                  <a:gd name="T8" fmla="*/ 151 w 444"/>
                  <a:gd name="T9" fmla="*/ 71 h 228"/>
                  <a:gd name="T10" fmla="*/ 143 w 444"/>
                  <a:gd name="T11" fmla="*/ 68 h 228"/>
                  <a:gd name="T12" fmla="*/ 138 w 444"/>
                  <a:gd name="T13" fmla="*/ 68 h 228"/>
                  <a:gd name="T14" fmla="*/ 138 w 444"/>
                  <a:gd name="T15" fmla="*/ 66 h 228"/>
                  <a:gd name="T16" fmla="*/ 132 w 444"/>
                  <a:gd name="T17" fmla="*/ 71 h 228"/>
                  <a:gd name="T18" fmla="*/ 130 w 444"/>
                  <a:gd name="T19" fmla="*/ 68 h 228"/>
                  <a:gd name="T20" fmla="*/ 127 w 444"/>
                  <a:gd name="T21" fmla="*/ 70 h 228"/>
                  <a:gd name="T22" fmla="*/ 120 w 444"/>
                  <a:gd name="T23" fmla="*/ 66 h 228"/>
                  <a:gd name="T24" fmla="*/ 113 w 444"/>
                  <a:gd name="T25" fmla="*/ 68 h 228"/>
                  <a:gd name="T26" fmla="*/ 108 w 444"/>
                  <a:gd name="T27" fmla="*/ 63 h 228"/>
                  <a:gd name="T28" fmla="*/ 100 w 444"/>
                  <a:gd name="T29" fmla="*/ 64 h 228"/>
                  <a:gd name="T30" fmla="*/ 85 w 444"/>
                  <a:gd name="T31" fmla="*/ 61 h 228"/>
                  <a:gd name="T32" fmla="*/ 82 w 444"/>
                  <a:gd name="T33" fmla="*/ 54 h 228"/>
                  <a:gd name="T34" fmla="*/ 74 w 444"/>
                  <a:gd name="T35" fmla="*/ 56 h 228"/>
                  <a:gd name="T36" fmla="*/ 66 w 444"/>
                  <a:gd name="T37" fmla="*/ 53 h 228"/>
                  <a:gd name="T38" fmla="*/ 69 w 444"/>
                  <a:gd name="T39" fmla="*/ 14 h 228"/>
                  <a:gd name="T40" fmla="*/ 0 w 444"/>
                  <a:gd name="T41" fmla="*/ 11 h 228"/>
                  <a:gd name="T42" fmla="*/ 3 w 444"/>
                  <a:gd name="T43" fmla="*/ 0 h 228"/>
                  <a:gd name="T44" fmla="*/ 24 w 444"/>
                  <a:gd name="T45" fmla="*/ 2 h 228"/>
                  <a:gd name="T46" fmla="*/ 190 w 444"/>
                  <a:gd name="T47" fmla="*/ 3 h 228"/>
                  <a:gd name="T48" fmla="*/ 190 w 444"/>
                  <a:gd name="T49" fmla="*/ 11 h 228"/>
                  <a:gd name="T50" fmla="*/ 190 w 444"/>
                  <a:gd name="T51" fmla="*/ 15 h 228"/>
                  <a:gd name="T52" fmla="*/ 190 w 444"/>
                  <a:gd name="T53" fmla="*/ 17 h 2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44"/>
                  <a:gd name="T82" fmla="*/ 0 h 228"/>
                  <a:gd name="T83" fmla="*/ 444 w 444"/>
                  <a:gd name="T84" fmla="*/ 228 h 2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44" h="228">
                    <a:moveTo>
                      <a:pt x="432" y="48"/>
                    </a:moveTo>
                    <a:lnTo>
                      <a:pt x="444" y="120"/>
                    </a:lnTo>
                    <a:lnTo>
                      <a:pt x="438" y="228"/>
                    </a:lnTo>
                    <a:lnTo>
                      <a:pt x="402" y="210"/>
                    </a:lnTo>
                    <a:lnTo>
                      <a:pt x="342" y="228"/>
                    </a:lnTo>
                    <a:lnTo>
                      <a:pt x="324" y="216"/>
                    </a:lnTo>
                    <a:lnTo>
                      <a:pt x="312" y="216"/>
                    </a:lnTo>
                    <a:lnTo>
                      <a:pt x="312" y="210"/>
                    </a:lnTo>
                    <a:lnTo>
                      <a:pt x="300" y="228"/>
                    </a:lnTo>
                    <a:lnTo>
                      <a:pt x="294" y="216"/>
                    </a:lnTo>
                    <a:lnTo>
                      <a:pt x="288" y="222"/>
                    </a:lnTo>
                    <a:lnTo>
                      <a:pt x="270" y="210"/>
                    </a:lnTo>
                    <a:lnTo>
                      <a:pt x="258" y="216"/>
                    </a:lnTo>
                    <a:lnTo>
                      <a:pt x="246" y="198"/>
                    </a:lnTo>
                    <a:lnTo>
                      <a:pt x="228" y="204"/>
                    </a:lnTo>
                    <a:lnTo>
                      <a:pt x="192" y="192"/>
                    </a:lnTo>
                    <a:lnTo>
                      <a:pt x="186" y="174"/>
                    </a:lnTo>
                    <a:lnTo>
                      <a:pt x="168" y="180"/>
                    </a:lnTo>
                    <a:lnTo>
                      <a:pt x="150" y="168"/>
                    </a:lnTo>
                    <a:lnTo>
                      <a:pt x="156" y="42"/>
                    </a:lnTo>
                    <a:lnTo>
                      <a:pt x="0" y="36"/>
                    </a:lnTo>
                    <a:lnTo>
                      <a:pt x="6" y="0"/>
                    </a:lnTo>
                    <a:lnTo>
                      <a:pt x="54" y="6"/>
                    </a:lnTo>
                    <a:lnTo>
                      <a:pt x="432" y="12"/>
                    </a:lnTo>
                    <a:lnTo>
                      <a:pt x="432" y="36"/>
                    </a:lnTo>
                    <a:lnTo>
                      <a:pt x="432" y="48"/>
                    </a:lnTo>
                    <a:lnTo>
                      <a:pt x="432" y="5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95" name="Freeform 223"/>
              <p:cNvSpPr>
                <a:spLocks noChangeAspect="1"/>
              </p:cNvSpPr>
              <p:nvPr/>
            </p:nvSpPr>
            <p:spPr bwMode="auto">
              <a:xfrm>
                <a:off x="3360" y="1082"/>
                <a:ext cx="307" cy="232"/>
              </a:xfrm>
              <a:custGeom>
                <a:avLst/>
                <a:gdLst>
                  <a:gd name="T0" fmla="*/ 82 w 402"/>
                  <a:gd name="T1" fmla="*/ 96 h 342"/>
                  <a:gd name="T2" fmla="*/ 0 w 402"/>
                  <a:gd name="T3" fmla="*/ 79 h 342"/>
                  <a:gd name="T4" fmla="*/ 0 w 402"/>
                  <a:gd name="T5" fmla="*/ 62 h 342"/>
                  <a:gd name="T6" fmla="*/ 14 w 402"/>
                  <a:gd name="T7" fmla="*/ 47 h 342"/>
                  <a:gd name="T8" fmla="*/ 35 w 402"/>
                  <a:gd name="T9" fmla="*/ 13 h 342"/>
                  <a:gd name="T10" fmla="*/ 37 w 402"/>
                  <a:gd name="T11" fmla="*/ 0 h 342"/>
                  <a:gd name="T12" fmla="*/ 48 w 402"/>
                  <a:gd name="T13" fmla="*/ 2 h 342"/>
                  <a:gd name="T14" fmla="*/ 56 w 402"/>
                  <a:gd name="T15" fmla="*/ 5 h 342"/>
                  <a:gd name="T16" fmla="*/ 56 w 402"/>
                  <a:gd name="T17" fmla="*/ 15 h 342"/>
                  <a:gd name="T18" fmla="*/ 64 w 402"/>
                  <a:gd name="T19" fmla="*/ 19 h 342"/>
                  <a:gd name="T20" fmla="*/ 75 w 402"/>
                  <a:gd name="T21" fmla="*/ 17 h 342"/>
                  <a:gd name="T22" fmla="*/ 88 w 402"/>
                  <a:gd name="T23" fmla="*/ 22 h 342"/>
                  <a:gd name="T24" fmla="*/ 134 w 402"/>
                  <a:gd name="T25" fmla="*/ 22 h 342"/>
                  <a:gd name="T26" fmla="*/ 171 w 402"/>
                  <a:gd name="T27" fmla="*/ 28 h 342"/>
                  <a:gd name="T28" fmla="*/ 179 w 402"/>
                  <a:gd name="T29" fmla="*/ 37 h 342"/>
                  <a:gd name="T30" fmla="*/ 155 w 402"/>
                  <a:gd name="T31" fmla="*/ 58 h 342"/>
                  <a:gd name="T32" fmla="*/ 160 w 402"/>
                  <a:gd name="T33" fmla="*/ 64 h 342"/>
                  <a:gd name="T34" fmla="*/ 144 w 402"/>
                  <a:gd name="T35" fmla="*/ 107 h 342"/>
                  <a:gd name="T36" fmla="*/ 96 w 402"/>
                  <a:gd name="T37" fmla="*/ 98 h 342"/>
                  <a:gd name="T38" fmla="*/ 82 w 402"/>
                  <a:gd name="T39" fmla="*/ 96 h 34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02"/>
                  <a:gd name="T61" fmla="*/ 0 h 342"/>
                  <a:gd name="T62" fmla="*/ 402 w 402"/>
                  <a:gd name="T63" fmla="*/ 342 h 34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02" h="342">
                    <a:moveTo>
                      <a:pt x="186" y="306"/>
                    </a:moveTo>
                    <a:lnTo>
                      <a:pt x="0" y="252"/>
                    </a:lnTo>
                    <a:lnTo>
                      <a:pt x="0" y="198"/>
                    </a:lnTo>
                    <a:lnTo>
                      <a:pt x="30" y="150"/>
                    </a:lnTo>
                    <a:lnTo>
                      <a:pt x="78" y="42"/>
                    </a:lnTo>
                    <a:lnTo>
                      <a:pt x="84" y="0"/>
                    </a:lnTo>
                    <a:lnTo>
                      <a:pt x="108" y="6"/>
                    </a:lnTo>
                    <a:lnTo>
                      <a:pt x="126" y="18"/>
                    </a:lnTo>
                    <a:lnTo>
                      <a:pt x="126" y="48"/>
                    </a:lnTo>
                    <a:lnTo>
                      <a:pt x="144" y="60"/>
                    </a:lnTo>
                    <a:lnTo>
                      <a:pt x="168" y="54"/>
                    </a:lnTo>
                    <a:lnTo>
                      <a:pt x="198" y="72"/>
                    </a:lnTo>
                    <a:lnTo>
                      <a:pt x="300" y="72"/>
                    </a:lnTo>
                    <a:lnTo>
                      <a:pt x="384" y="90"/>
                    </a:lnTo>
                    <a:lnTo>
                      <a:pt x="402" y="120"/>
                    </a:lnTo>
                    <a:lnTo>
                      <a:pt x="348" y="186"/>
                    </a:lnTo>
                    <a:lnTo>
                      <a:pt x="360" y="204"/>
                    </a:lnTo>
                    <a:lnTo>
                      <a:pt x="324" y="342"/>
                    </a:lnTo>
                    <a:lnTo>
                      <a:pt x="216" y="312"/>
                    </a:lnTo>
                    <a:lnTo>
                      <a:pt x="186" y="306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96" name="Freeform 224"/>
              <p:cNvSpPr>
                <a:spLocks noChangeAspect="1"/>
              </p:cNvSpPr>
              <p:nvPr/>
            </p:nvSpPr>
            <p:spPr bwMode="auto">
              <a:xfrm>
                <a:off x="3360" y="1082"/>
                <a:ext cx="307" cy="232"/>
              </a:xfrm>
              <a:custGeom>
                <a:avLst/>
                <a:gdLst>
                  <a:gd name="T0" fmla="*/ 82 w 402"/>
                  <a:gd name="T1" fmla="*/ 96 h 342"/>
                  <a:gd name="T2" fmla="*/ 0 w 402"/>
                  <a:gd name="T3" fmla="*/ 79 h 342"/>
                  <a:gd name="T4" fmla="*/ 0 w 402"/>
                  <a:gd name="T5" fmla="*/ 62 h 342"/>
                  <a:gd name="T6" fmla="*/ 14 w 402"/>
                  <a:gd name="T7" fmla="*/ 47 h 342"/>
                  <a:gd name="T8" fmla="*/ 35 w 402"/>
                  <a:gd name="T9" fmla="*/ 13 h 342"/>
                  <a:gd name="T10" fmla="*/ 37 w 402"/>
                  <a:gd name="T11" fmla="*/ 0 h 342"/>
                  <a:gd name="T12" fmla="*/ 48 w 402"/>
                  <a:gd name="T13" fmla="*/ 2 h 342"/>
                  <a:gd name="T14" fmla="*/ 56 w 402"/>
                  <a:gd name="T15" fmla="*/ 5 h 342"/>
                  <a:gd name="T16" fmla="*/ 56 w 402"/>
                  <a:gd name="T17" fmla="*/ 15 h 342"/>
                  <a:gd name="T18" fmla="*/ 64 w 402"/>
                  <a:gd name="T19" fmla="*/ 19 h 342"/>
                  <a:gd name="T20" fmla="*/ 75 w 402"/>
                  <a:gd name="T21" fmla="*/ 17 h 342"/>
                  <a:gd name="T22" fmla="*/ 88 w 402"/>
                  <a:gd name="T23" fmla="*/ 22 h 342"/>
                  <a:gd name="T24" fmla="*/ 134 w 402"/>
                  <a:gd name="T25" fmla="*/ 22 h 342"/>
                  <a:gd name="T26" fmla="*/ 171 w 402"/>
                  <a:gd name="T27" fmla="*/ 28 h 342"/>
                  <a:gd name="T28" fmla="*/ 179 w 402"/>
                  <a:gd name="T29" fmla="*/ 37 h 342"/>
                  <a:gd name="T30" fmla="*/ 155 w 402"/>
                  <a:gd name="T31" fmla="*/ 58 h 342"/>
                  <a:gd name="T32" fmla="*/ 160 w 402"/>
                  <a:gd name="T33" fmla="*/ 64 h 342"/>
                  <a:gd name="T34" fmla="*/ 144 w 402"/>
                  <a:gd name="T35" fmla="*/ 107 h 342"/>
                  <a:gd name="T36" fmla="*/ 96 w 402"/>
                  <a:gd name="T37" fmla="*/ 98 h 342"/>
                  <a:gd name="T38" fmla="*/ 82 w 402"/>
                  <a:gd name="T39" fmla="*/ 96 h 342"/>
                  <a:gd name="T40" fmla="*/ 82 w 402"/>
                  <a:gd name="T41" fmla="*/ 98 h 3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02"/>
                  <a:gd name="T64" fmla="*/ 0 h 342"/>
                  <a:gd name="T65" fmla="*/ 402 w 402"/>
                  <a:gd name="T66" fmla="*/ 342 h 3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02" h="342">
                    <a:moveTo>
                      <a:pt x="186" y="306"/>
                    </a:moveTo>
                    <a:lnTo>
                      <a:pt x="0" y="252"/>
                    </a:lnTo>
                    <a:lnTo>
                      <a:pt x="0" y="198"/>
                    </a:lnTo>
                    <a:lnTo>
                      <a:pt x="30" y="150"/>
                    </a:lnTo>
                    <a:lnTo>
                      <a:pt x="78" y="42"/>
                    </a:lnTo>
                    <a:lnTo>
                      <a:pt x="84" y="0"/>
                    </a:lnTo>
                    <a:lnTo>
                      <a:pt x="108" y="6"/>
                    </a:lnTo>
                    <a:lnTo>
                      <a:pt x="126" y="18"/>
                    </a:lnTo>
                    <a:lnTo>
                      <a:pt x="126" y="48"/>
                    </a:lnTo>
                    <a:lnTo>
                      <a:pt x="144" y="60"/>
                    </a:lnTo>
                    <a:lnTo>
                      <a:pt x="168" y="54"/>
                    </a:lnTo>
                    <a:lnTo>
                      <a:pt x="198" y="72"/>
                    </a:lnTo>
                    <a:lnTo>
                      <a:pt x="300" y="72"/>
                    </a:lnTo>
                    <a:lnTo>
                      <a:pt x="384" y="90"/>
                    </a:lnTo>
                    <a:lnTo>
                      <a:pt x="402" y="120"/>
                    </a:lnTo>
                    <a:lnTo>
                      <a:pt x="348" y="186"/>
                    </a:lnTo>
                    <a:lnTo>
                      <a:pt x="360" y="204"/>
                    </a:lnTo>
                    <a:lnTo>
                      <a:pt x="324" y="342"/>
                    </a:lnTo>
                    <a:lnTo>
                      <a:pt x="216" y="312"/>
                    </a:lnTo>
                    <a:lnTo>
                      <a:pt x="186" y="306"/>
                    </a:lnTo>
                    <a:lnTo>
                      <a:pt x="186" y="3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97" name="Freeform 225"/>
              <p:cNvSpPr>
                <a:spLocks noChangeAspect="1"/>
              </p:cNvSpPr>
              <p:nvPr/>
            </p:nvSpPr>
            <p:spPr bwMode="auto">
              <a:xfrm>
                <a:off x="4921" y="1318"/>
                <a:ext cx="224" cy="126"/>
              </a:xfrm>
              <a:custGeom>
                <a:avLst/>
                <a:gdLst>
                  <a:gd name="T0" fmla="*/ 14 w 294"/>
                  <a:gd name="T1" fmla="*/ 7 h 186"/>
                  <a:gd name="T2" fmla="*/ 16 w 294"/>
                  <a:gd name="T3" fmla="*/ 11 h 186"/>
                  <a:gd name="T4" fmla="*/ 106 w 294"/>
                  <a:gd name="T5" fmla="*/ 0 h 186"/>
                  <a:gd name="T6" fmla="*/ 117 w 294"/>
                  <a:gd name="T7" fmla="*/ 7 h 186"/>
                  <a:gd name="T8" fmla="*/ 125 w 294"/>
                  <a:gd name="T9" fmla="*/ 9 h 186"/>
                  <a:gd name="T10" fmla="*/ 117 w 294"/>
                  <a:gd name="T11" fmla="*/ 19 h 186"/>
                  <a:gd name="T12" fmla="*/ 120 w 294"/>
                  <a:gd name="T13" fmla="*/ 26 h 186"/>
                  <a:gd name="T14" fmla="*/ 130 w 294"/>
                  <a:gd name="T15" fmla="*/ 33 h 186"/>
                  <a:gd name="T16" fmla="*/ 120 w 294"/>
                  <a:gd name="T17" fmla="*/ 43 h 186"/>
                  <a:gd name="T18" fmla="*/ 117 w 294"/>
                  <a:gd name="T19" fmla="*/ 43 h 186"/>
                  <a:gd name="T20" fmla="*/ 111 w 294"/>
                  <a:gd name="T21" fmla="*/ 45 h 186"/>
                  <a:gd name="T22" fmla="*/ 104 w 294"/>
                  <a:gd name="T23" fmla="*/ 47 h 186"/>
                  <a:gd name="T24" fmla="*/ 32 w 294"/>
                  <a:gd name="T25" fmla="*/ 56 h 186"/>
                  <a:gd name="T26" fmla="*/ 27 w 294"/>
                  <a:gd name="T27" fmla="*/ 56 h 186"/>
                  <a:gd name="T28" fmla="*/ 11 w 294"/>
                  <a:gd name="T29" fmla="*/ 58 h 186"/>
                  <a:gd name="T30" fmla="*/ 5 w 294"/>
                  <a:gd name="T31" fmla="*/ 41 h 186"/>
                  <a:gd name="T32" fmla="*/ 5 w 294"/>
                  <a:gd name="T33" fmla="*/ 35 h 186"/>
                  <a:gd name="T34" fmla="*/ 0 w 294"/>
                  <a:gd name="T35" fmla="*/ 15 h 186"/>
                  <a:gd name="T36" fmla="*/ 14 w 294"/>
                  <a:gd name="T37" fmla="*/ 7 h 1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94"/>
                  <a:gd name="T58" fmla="*/ 0 h 186"/>
                  <a:gd name="T59" fmla="*/ 294 w 294"/>
                  <a:gd name="T60" fmla="*/ 186 h 18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94" h="186">
                    <a:moveTo>
                      <a:pt x="30" y="24"/>
                    </a:moveTo>
                    <a:lnTo>
                      <a:pt x="36" y="36"/>
                    </a:lnTo>
                    <a:lnTo>
                      <a:pt x="240" y="0"/>
                    </a:lnTo>
                    <a:lnTo>
                      <a:pt x="264" y="24"/>
                    </a:lnTo>
                    <a:lnTo>
                      <a:pt x="282" y="30"/>
                    </a:lnTo>
                    <a:lnTo>
                      <a:pt x="264" y="60"/>
                    </a:lnTo>
                    <a:lnTo>
                      <a:pt x="270" y="84"/>
                    </a:lnTo>
                    <a:lnTo>
                      <a:pt x="294" y="108"/>
                    </a:lnTo>
                    <a:lnTo>
                      <a:pt x="270" y="138"/>
                    </a:lnTo>
                    <a:lnTo>
                      <a:pt x="264" y="138"/>
                    </a:lnTo>
                    <a:lnTo>
                      <a:pt x="252" y="144"/>
                    </a:lnTo>
                    <a:lnTo>
                      <a:pt x="234" y="150"/>
                    </a:lnTo>
                    <a:lnTo>
                      <a:pt x="72" y="180"/>
                    </a:lnTo>
                    <a:lnTo>
                      <a:pt x="60" y="180"/>
                    </a:lnTo>
                    <a:lnTo>
                      <a:pt x="24" y="186"/>
                    </a:lnTo>
                    <a:lnTo>
                      <a:pt x="12" y="132"/>
                    </a:lnTo>
                    <a:lnTo>
                      <a:pt x="12" y="114"/>
                    </a:lnTo>
                    <a:lnTo>
                      <a:pt x="0" y="48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98" name="Freeform 226"/>
              <p:cNvSpPr>
                <a:spLocks noChangeAspect="1"/>
              </p:cNvSpPr>
              <p:nvPr/>
            </p:nvSpPr>
            <p:spPr bwMode="auto">
              <a:xfrm>
                <a:off x="4921" y="1318"/>
                <a:ext cx="224" cy="126"/>
              </a:xfrm>
              <a:custGeom>
                <a:avLst/>
                <a:gdLst>
                  <a:gd name="T0" fmla="*/ 14 w 294"/>
                  <a:gd name="T1" fmla="*/ 7 h 186"/>
                  <a:gd name="T2" fmla="*/ 16 w 294"/>
                  <a:gd name="T3" fmla="*/ 11 h 186"/>
                  <a:gd name="T4" fmla="*/ 106 w 294"/>
                  <a:gd name="T5" fmla="*/ 0 h 186"/>
                  <a:gd name="T6" fmla="*/ 117 w 294"/>
                  <a:gd name="T7" fmla="*/ 7 h 186"/>
                  <a:gd name="T8" fmla="*/ 125 w 294"/>
                  <a:gd name="T9" fmla="*/ 9 h 186"/>
                  <a:gd name="T10" fmla="*/ 117 w 294"/>
                  <a:gd name="T11" fmla="*/ 19 h 186"/>
                  <a:gd name="T12" fmla="*/ 120 w 294"/>
                  <a:gd name="T13" fmla="*/ 26 h 186"/>
                  <a:gd name="T14" fmla="*/ 130 w 294"/>
                  <a:gd name="T15" fmla="*/ 33 h 186"/>
                  <a:gd name="T16" fmla="*/ 120 w 294"/>
                  <a:gd name="T17" fmla="*/ 43 h 186"/>
                  <a:gd name="T18" fmla="*/ 117 w 294"/>
                  <a:gd name="T19" fmla="*/ 43 h 186"/>
                  <a:gd name="T20" fmla="*/ 111 w 294"/>
                  <a:gd name="T21" fmla="*/ 45 h 186"/>
                  <a:gd name="T22" fmla="*/ 104 w 294"/>
                  <a:gd name="T23" fmla="*/ 47 h 186"/>
                  <a:gd name="T24" fmla="*/ 32 w 294"/>
                  <a:gd name="T25" fmla="*/ 56 h 186"/>
                  <a:gd name="T26" fmla="*/ 27 w 294"/>
                  <a:gd name="T27" fmla="*/ 56 h 186"/>
                  <a:gd name="T28" fmla="*/ 11 w 294"/>
                  <a:gd name="T29" fmla="*/ 58 h 186"/>
                  <a:gd name="T30" fmla="*/ 5 w 294"/>
                  <a:gd name="T31" fmla="*/ 41 h 186"/>
                  <a:gd name="T32" fmla="*/ 5 w 294"/>
                  <a:gd name="T33" fmla="*/ 35 h 186"/>
                  <a:gd name="T34" fmla="*/ 0 w 294"/>
                  <a:gd name="T35" fmla="*/ 15 h 186"/>
                  <a:gd name="T36" fmla="*/ 14 w 294"/>
                  <a:gd name="T37" fmla="*/ 7 h 186"/>
                  <a:gd name="T38" fmla="*/ 14 w 294"/>
                  <a:gd name="T39" fmla="*/ 9 h 18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94"/>
                  <a:gd name="T61" fmla="*/ 0 h 186"/>
                  <a:gd name="T62" fmla="*/ 294 w 294"/>
                  <a:gd name="T63" fmla="*/ 186 h 18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94" h="186">
                    <a:moveTo>
                      <a:pt x="30" y="24"/>
                    </a:moveTo>
                    <a:lnTo>
                      <a:pt x="36" y="36"/>
                    </a:lnTo>
                    <a:lnTo>
                      <a:pt x="240" y="0"/>
                    </a:lnTo>
                    <a:lnTo>
                      <a:pt x="264" y="24"/>
                    </a:lnTo>
                    <a:lnTo>
                      <a:pt x="282" y="30"/>
                    </a:lnTo>
                    <a:lnTo>
                      <a:pt x="264" y="60"/>
                    </a:lnTo>
                    <a:lnTo>
                      <a:pt x="270" y="84"/>
                    </a:lnTo>
                    <a:lnTo>
                      <a:pt x="294" y="108"/>
                    </a:lnTo>
                    <a:lnTo>
                      <a:pt x="270" y="138"/>
                    </a:lnTo>
                    <a:lnTo>
                      <a:pt x="264" y="138"/>
                    </a:lnTo>
                    <a:lnTo>
                      <a:pt x="252" y="144"/>
                    </a:lnTo>
                    <a:lnTo>
                      <a:pt x="234" y="150"/>
                    </a:lnTo>
                    <a:lnTo>
                      <a:pt x="72" y="180"/>
                    </a:lnTo>
                    <a:lnTo>
                      <a:pt x="60" y="180"/>
                    </a:lnTo>
                    <a:lnTo>
                      <a:pt x="24" y="186"/>
                    </a:lnTo>
                    <a:lnTo>
                      <a:pt x="12" y="132"/>
                    </a:lnTo>
                    <a:lnTo>
                      <a:pt x="12" y="114"/>
                    </a:lnTo>
                    <a:lnTo>
                      <a:pt x="0" y="48"/>
                    </a:lnTo>
                    <a:lnTo>
                      <a:pt x="30" y="24"/>
                    </a:lnTo>
                    <a:lnTo>
                      <a:pt x="3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99" name="Freeform 227"/>
              <p:cNvSpPr>
                <a:spLocks noChangeAspect="1"/>
              </p:cNvSpPr>
              <p:nvPr/>
            </p:nvSpPr>
            <p:spPr bwMode="auto">
              <a:xfrm>
                <a:off x="5232" y="1285"/>
                <a:ext cx="27" cy="33"/>
              </a:xfrm>
              <a:custGeom>
                <a:avLst/>
                <a:gdLst>
                  <a:gd name="T0" fmla="*/ 15 w 36"/>
                  <a:gd name="T1" fmla="*/ 10 h 48"/>
                  <a:gd name="T2" fmla="*/ 12 w 36"/>
                  <a:gd name="T3" fmla="*/ 12 h 48"/>
                  <a:gd name="T4" fmla="*/ 10 w 36"/>
                  <a:gd name="T5" fmla="*/ 8 h 48"/>
                  <a:gd name="T6" fmla="*/ 10 w 36"/>
                  <a:gd name="T7" fmla="*/ 14 h 48"/>
                  <a:gd name="T8" fmla="*/ 2 w 36"/>
                  <a:gd name="T9" fmla="*/ 16 h 48"/>
                  <a:gd name="T10" fmla="*/ 0 w 36"/>
                  <a:gd name="T11" fmla="*/ 2 h 48"/>
                  <a:gd name="T12" fmla="*/ 7 w 36"/>
                  <a:gd name="T13" fmla="*/ 0 h 48"/>
                  <a:gd name="T14" fmla="*/ 15 w 36"/>
                  <a:gd name="T15" fmla="*/ 8 h 48"/>
                  <a:gd name="T16" fmla="*/ 15 w 36"/>
                  <a:gd name="T17" fmla="*/ 1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48"/>
                  <a:gd name="T29" fmla="*/ 36 w 36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48">
                    <a:moveTo>
                      <a:pt x="36" y="30"/>
                    </a:moveTo>
                    <a:lnTo>
                      <a:pt x="30" y="36"/>
                    </a:lnTo>
                    <a:lnTo>
                      <a:pt x="24" y="24"/>
                    </a:lnTo>
                    <a:lnTo>
                      <a:pt x="24" y="42"/>
                    </a:lnTo>
                    <a:lnTo>
                      <a:pt x="6" y="48"/>
                    </a:lnTo>
                    <a:lnTo>
                      <a:pt x="0" y="6"/>
                    </a:lnTo>
                    <a:lnTo>
                      <a:pt x="18" y="0"/>
                    </a:lnTo>
                    <a:lnTo>
                      <a:pt x="36" y="24"/>
                    </a:lnTo>
                    <a:lnTo>
                      <a:pt x="36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00" name="Freeform 228"/>
              <p:cNvSpPr>
                <a:spLocks noChangeAspect="1"/>
              </p:cNvSpPr>
              <p:nvPr/>
            </p:nvSpPr>
            <p:spPr bwMode="auto">
              <a:xfrm>
                <a:off x="5232" y="1285"/>
                <a:ext cx="27" cy="33"/>
              </a:xfrm>
              <a:custGeom>
                <a:avLst/>
                <a:gdLst>
                  <a:gd name="T0" fmla="*/ 15 w 36"/>
                  <a:gd name="T1" fmla="*/ 10 h 48"/>
                  <a:gd name="T2" fmla="*/ 12 w 36"/>
                  <a:gd name="T3" fmla="*/ 12 h 48"/>
                  <a:gd name="T4" fmla="*/ 10 w 36"/>
                  <a:gd name="T5" fmla="*/ 8 h 48"/>
                  <a:gd name="T6" fmla="*/ 10 w 36"/>
                  <a:gd name="T7" fmla="*/ 14 h 48"/>
                  <a:gd name="T8" fmla="*/ 2 w 36"/>
                  <a:gd name="T9" fmla="*/ 16 h 48"/>
                  <a:gd name="T10" fmla="*/ 0 w 36"/>
                  <a:gd name="T11" fmla="*/ 2 h 48"/>
                  <a:gd name="T12" fmla="*/ 7 w 36"/>
                  <a:gd name="T13" fmla="*/ 0 h 48"/>
                  <a:gd name="T14" fmla="*/ 15 w 36"/>
                  <a:gd name="T15" fmla="*/ 8 h 48"/>
                  <a:gd name="T16" fmla="*/ 15 w 36"/>
                  <a:gd name="T17" fmla="*/ 10 h 48"/>
                  <a:gd name="T18" fmla="*/ 15 w 36"/>
                  <a:gd name="T19" fmla="*/ 12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48"/>
                  <a:gd name="T32" fmla="*/ 36 w 36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48">
                    <a:moveTo>
                      <a:pt x="36" y="30"/>
                    </a:moveTo>
                    <a:lnTo>
                      <a:pt x="30" y="36"/>
                    </a:lnTo>
                    <a:lnTo>
                      <a:pt x="24" y="24"/>
                    </a:lnTo>
                    <a:lnTo>
                      <a:pt x="24" y="42"/>
                    </a:lnTo>
                    <a:lnTo>
                      <a:pt x="6" y="48"/>
                    </a:lnTo>
                    <a:lnTo>
                      <a:pt x="0" y="6"/>
                    </a:lnTo>
                    <a:lnTo>
                      <a:pt x="18" y="0"/>
                    </a:lnTo>
                    <a:lnTo>
                      <a:pt x="36" y="24"/>
                    </a:lnTo>
                    <a:lnTo>
                      <a:pt x="36" y="30"/>
                    </a:lnTo>
                    <a:lnTo>
                      <a:pt x="36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01" name="Freeform 229"/>
              <p:cNvSpPr>
                <a:spLocks noChangeAspect="1"/>
              </p:cNvSpPr>
              <p:nvPr/>
            </p:nvSpPr>
            <p:spPr bwMode="auto">
              <a:xfrm>
                <a:off x="4866" y="1644"/>
                <a:ext cx="196" cy="134"/>
              </a:xfrm>
              <a:custGeom>
                <a:avLst/>
                <a:gdLst>
                  <a:gd name="T0" fmla="*/ 113 w 258"/>
                  <a:gd name="T1" fmla="*/ 19 h 198"/>
                  <a:gd name="T2" fmla="*/ 100 w 258"/>
                  <a:gd name="T3" fmla="*/ 32 h 198"/>
                  <a:gd name="T4" fmla="*/ 103 w 258"/>
                  <a:gd name="T5" fmla="*/ 35 h 198"/>
                  <a:gd name="T6" fmla="*/ 90 w 258"/>
                  <a:gd name="T7" fmla="*/ 45 h 198"/>
                  <a:gd name="T8" fmla="*/ 87 w 258"/>
                  <a:gd name="T9" fmla="*/ 43 h 198"/>
                  <a:gd name="T10" fmla="*/ 87 w 258"/>
                  <a:gd name="T11" fmla="*/ 47 h 198"/>
                  <a:gd name="T12" fmla="*/ 74 w 258"/>
                  <a:gd name="T13" fmla="*/ 52 h 198"/>
                  <a:gd name="T14" fmla="*/ 74 w 258"/>
                  <a:gd name="T15" fmla="*/ 56 h 198"/>
                  <a:gd name="T16" fmla="*/ 68 w 258"/>
                  <a:gd name="T17" fmla="*/ 54 h 198"/>
                  <a:gd name="T18" fmla="*/ 71 w 258"/>
                  <a:gd name="T19" fmla="*/ 58 h 198"/>
                  <a:gd name="T20" fmla="*/ 68 w 258"/>
                  <a:gd name="T21" fmla="*/ 62 h 198"/>
                  <a:gd name="T22" fmla="*/ 61 w 258"/>
                  <a:gd name="T23" fmla="*/ 60 h 198"/>
                  <a:gd name="T24" fmla="*/ 50 w 258"/>
                  <a:gd name="T25" fmla="*/ 45 h 198"/>
                  <a:gd name="T26" fmla="*/ 21 w 258"/>
                  <a:gd name="T27" fmla="*/ 28 h 198"/>
                  <a:gd name="T28" fmla="*/ 13 w 258"/>
                  <a:gd name="T29" fmla="*/ 19 h 198"/>
                  <a:gd name="T30" fmla="*/ 0 w 258"/>
                  <a:gd name="T31" fmla="*/ 15 h 198"/>
                  <a:gd name="T32" fmla="*/ 5 w 258"/>
                  <a:gd name="T33" fmla="*/ 9 h 198"/>
                  <a:gd name="T34" fmla="*/ 21 w 258"/>
                  <a:gd name="T35" fmla="*/ 3 h 198"/>
                  <a:gd name="T36" fmla="*/ 50 w 258"/>
                  <a:gd name="T37" fmla="*/ 0 h 198"/>
                  <a:gd name="T38" fmla="*/ 58 w 258"/>
                  <a:gd name="T39" fmla="*/ 7 h 198"/>
                  <a:gd name="T40" fmla="*/ 84 w 258"/>
                  <a:gd name="T41" fmla="*/ 3 h 198"/>
                  <a:gd name="T42" fmla="*/ 110 w 258"/>
                  <a:gd name="T43" fmla="*/ 19 h 198"/>
                  <a:gd name="T44" fmla="*/ 113 w 258"/>
                  <a:gd name="T45" fmla="*/ 19 h 19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8"/>
                  <a:gd name="T70" fmla="*/ 0 h 198"/>
                  <a:gd name="T71" fmla="*/ 258 w 258"/>
                  <a:gd name="T72" fmla="*/ 198 h 19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8" h="198">
                    <a:moveTo>
                      <a:pt x="258" y="60"/>
                    </a:moveTo>
                    <a:lnTo>
                      <a:pt x="228" y="102"/>
                    </a:lnTo>
                    <a:lnTo>
                      <a:pt x="234" y="114"/>
                    </a:lnTo>
                    <a:lnTo>
                      <a:pt x="204" y="144"/>
                    </a:lnTo>
                    <a:lnTo>
                      <a:pt x="198" y="138"/>
                    </a:lnTo>
                    <a:lnTo>
                      <a:pt x="198" y="150"/>
                    </a:lnTo>
                    <a:lnTo>
                      <a:pt x="168" y="168"/>
                    </a:lnTo>
                    <a:lnTo>
                      <a:pt x="168" y="180"/>
                    </a:lnTo>
                    <a:lnTo>
                      <a:pt x="156" y="174"/>
                    </a:lnTo>
                    <a:lnTo>
                      <a:pt x="162" y="186"/>
                    </a:lnTo>
                    <a:lnTo>
                      <a:pt x="156" y="198"/>
                    </a:lnTo>
                    <a:lnTo>
                      <a:pt x="138" y="192"/>
                    </a:lnTo>
                    <a:lnTo>
                      <a:pt x="114" y="144"/>
                    </a:lnTo>
                    <a:lnTo>
                      <a:pt x="48" y="90"/>
                    </a:lnTo>
                    <a:lnTo>
                      <a:pt x="30" y="60"/>
                    </a:lnTo>
                    <a:lnTo>
                      <a:pt x="0" y="48"/>
                    </a:lnTo>
                    <a:lnTo>
                      <a:pt x="12" y="30"/>
                    </a:lnTo>
                    <a:lnTo>
                      <a:pt x="48" y="12"/>
                    </a:lnTo>
                    <a:lnTo>
                      <a:pt x="114" y="0"/>
                    </a:lnTo>
                    <a:lnTo>
                      <a:pt x="132" y="24"/>
                    </a:lnTo>
                    <a:lnTo>
                      <a:pt x="192" y="12"/>
                    </a:lnTo>
                    <a:lnTo>
                      <a:pt x="252" y="60"/>
                    </a:lnTo>
                    <a:lnTo>
                      <a:pt x="258" y="60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02" name="Freeform 230"/>
              <p:cNvSpPr>
                <a:spLocks noChangeAspect="1"/>
              </p:cNvSpPr>
              <p:nvPr/>
            </p:nvSpPr>
            <p:spPr bwMode="auto">
              <a:xfrm>
                <a:off x="4866" y="1644"/>
                <a:ext cx="196" cy="134"/>
              </a:xfrm>
              <a:custGeom>
                <a:avLst/>
                <a:gdLst>
                  <a:gd name="T0" fmla="*/ 113 w 258"/>
                  <a:gd name="T1" fmla="*/ 19 h 198"/>
                  <a:gd name="T2" fmla="*/ 100 w 258"/>
                  <a:gd name="T3" fmla="*/ 32 h 198"/>
                  <a:gd name="T4" fmla="*/ 103 w 258"/>
                  <a:gd name="T5" fmla="*/ 35 h 198"/>
                  <a:gd name="T6" fmla="*/ 90 w 258"/>
                  <a:gd name="T7" fmla="*/ 45 h 198"/>
                  <a:gd name="T8" fmla="*/ 87 w 258"/>
                  <a:gd name="T9" fmla="*/ 43 h 198"/>
                  <a:gd name="T10" fmla="*/ 87 w 258"/>
                  <a:gd name="T11" fmla="*/ 47 h 198"/>
                  <a:gd name="T12" fmla="*/ 74 w 258"/>
                  <a:gd name="T13" fmla="*/ 52 h 198"/>
                  <a:gd name="T14" fmla="*/ 74 w 258"/>
                  <a:gd name="T15" fmla="*/ 56 h 198"/>
                  <a:gd name="T16" fmla="*/ 68 w 258"/>
                  <a:gd name="T17" fmla="*/ 54 h 198"/>
                  <a:gd name="T18" fmla="*/ 71 w 258"/>
                  <a:gd name="T19" fmla="*/ 58 h 198"/>
                  <a:gd name="T20" fmla="*/ 68 w 258"/>
                  <a:gd name="T21" fmla="*/ 62 h 198"/>
                  <a:gd name="T22" fmla="*/ 61 w 258"/>
                  <a:gd name="T23" fmla="*/ 60 h 198"/>
                  <a:gd name="T24" fmla="*/ 50 w 258"/>
                  <a:gd name="T25" fmla="*/ 45 h 198"/>
                  <a:gd name="T26" fmla="*/ 21 w 258"/>
                  <a:gd name="T27" fmla="*/ 28 h 198"/>
                  <a:gd name="T28" fmla="*/ 13 w 258"/>
                  <a:gd name="T29" fmla="*/ 19 h 198"/>
                  <a:gd name="T30" fmla="*/ 0 w 258"/>
                  <a:gd name="T31" fmla="*/ 15 h 198"/>
                  <a:gd name="T32" fmla="*/ 5 w 258"/>
                  <a:gd name="T33" fmla="*/ 9 h 198"/>
                  <a:gd name="T34" fmla="*/ 21 w 258"/>
                  <a:gd name="T35" fmla="*/ 3 h 198"/>
                  <a:gd name="T36" fmla="*/ 50 w 258"/>
                  <a:gd name="T37" fmla="*/ 0 h 198"/>
                  <a:gd name="T38" fmla="*/ 58 w 258"/>
                  <a:gd name="T39" fmla="*/ 7 h 198"/>
                  <a:gd name="T40" fmla="*/ 84 w 258"/>
                  <a:gd name="T41" fmla="*/ 3 h 198"/>
                  <a:gd name="T42" fmla="*/ 110 w 258"/>
                  <a:gd name="T43" fmla="*/ 19 h 198"/>
                  <a:gd name="T44" fmla="*/ 113 w 258"/>
                  <a:gd name="T45" fmla="*/ 19 h 198"/>
                  <a:gd name="T46" fmla="*/ 113 w 258"/>
                  <a:gd name="T47" fmla="*/ 20 h 19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58"/>
                  <a:gd name="T73" fmla="*/ 0 h 198"/>
                  <a:gd name="T74" fmla="*/ 258 w 258"/>
                  <a:gd name="T75" fmla="*/ 198 h 19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58" h="198">
                    <a:moveTo>
                      <a:pt x="258" y="60"/>
                    </a:moveTo>
                    <a:lnTo>
                      <a:pt x="228" y="102"/>
                    </a:lnTo>
                    <a:lnTo>
                      <a:pt x="234" y="114"/>
                    </a:lnTo>
                    <a:lnTo>
                      <a:pt x="204" y="144"/>
                    </a:lnTo>
                    <a:lnTo>
                      <a:pt x="198" y="138"/>
                    </a:lnTo>
                    <a:lnTo>
                      <a:pt x="198" y="150"/>
                    </a:lnTo>
                    <a:lnTo>
                      <a:pt x="168" y="168"/>
                    </a:lnTo>
                    <a:lnTo>
                      <a:pt x="168" y="180"/>
                    </a:lnTo>
                    <a:lnTo>
                      <a:pt x="156" y="174"/>
                    </a:lnTo>
                    <a:lnTo>
                      <a:pt x="162" y="186"/>
                    </a:lnTo>
                    <a:lnTo>
                      <a:pt x="156" y="198"/>
                    </a:lnTo>
                    <a:lnTo>
                      <a:pt x="138" y="192"/>
                    </a:lnTo>
                    <a:lnTo>
                      <a:pt x="114" y="144"/>
                    </a:lnTo>
                    <a:lnTo>
                      <a:pt x="48" y="90"/>
                    </a:lnTo>
                    <a:lnTo>
                      <a:pt x="30" y="60"/>
                    </a:lnTo>
                    <a:lnTo>
                      <a:pt x="0" y="48"/>
                    </a:lnTo>
                    <a:lnTo>
                      <a:pt x="12" y="30"/>
                    </a:lnTo>
                    <a:lnTo>
                      <a:pt x="48" y="12"/>
                    </a:lnTo>
                    <a:lnTo>
                      <a:pt x="114" y="0"/>
                    </a:lnTo>
                    <a:lnTo>
                      <a:pt x="132" y="24"/>
                    </a:lnTo>
                    <a:lnTo>
                      <a:pt x="192" y="12"/>
                    </a:lnTo>
                    <a:lnTo>
                      <a:pt x="252" y="60"/>
                    </a:lnTo>
                    <a:lnTo>
                      <a:pt x="258" y="60"/>
                    </a:lnTo>
                    <a:lnTo>
                      <a:pt x="258" y="6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03" name="Freeform 231"/>
              <p:cNvSpPr>
                <a:spLocks noChangeAspect="1"/>
              </p:cNvSpPr>
              <p:nvPr/>
            </p:nvSpPr>
            <p:spPr bwMode="auto">
              <a:xfrm>
                <a:off x="4074" y="1208"/>
                <a:ext cx="275" cy="159"/>
              </a:xfrm>
              <a:custGeom>
                <a:avLst/>
                <a:gdLst>
                  <a:gd name="T0" fmla="*/ 160 w 360"/>
                  <a:gd name="T1" fmla="*/ 52 h 234"/>
                  <a:gd name="T2" fmla="*/ 157 w 360"/>
                  <a:gd name="T3" fmla="*/ 54 h 234"/>
                  <a:gd name="T4" fmla="*/ 160 w 360"/>
                  <a:gd name="T5" fmla="*/ 60 h 234"/>
                  <a:gd name="T6" fmla="*/ 155 w 360"/>
                  <a:gd name="T7" fmla="*/ 68 h 234"/>
                  <a:gd name="T8" fmla="*/ 160 w 360"/>
                  <a:gd name="T9" fmla="*/ 73 h 234"/>
                  <a:gd name="T10" fmla="*/ 157 w 360"/>
                  <a:gd name="T11" fmla="*/ 73 h 234"/>
                  <a:gd name="T12" fmla="*/ 144 w 360"/>
                  <a:gd name="T13" fmla="*/ 66 h 234"/>
                  <a:gd name="T14" fmla="*/ 128 w 360"/>
                  <a:gd name="T15" fmla="*/ 68 h 234"/>
                  <a:gd name="T16" fmla="*/ 118 w 360"/>
                  <a:gd name="T17" fmla="*/ 63 h 234"/>
                  <a:gd name="T18" fmla="*/ 0 w 360"/>
                  <a:gd name="T19" fmla="*/ 58 h 234"/>
                  <a:gd name="T20" fmla="*/ 3 w 360"/>
                  <a:gd name="T21" fmla="*/ 49 h 234"/>
                  <a:gd name="T22" fmla="*/ 5 w 360"/>
                  <a:gd name="T23" fmla="*/ 17 h 234"/>
                  <a:gd name="T24" fmla="*/ 8 w 360"/>
                  <a:gd name="T25" fmla="*/ 0 h 234"/>
                  <a:gd name="T26" fmla="*/ 157 w 360"/>
                  <a:gd name="T27" fmla="*/ 3 h 234"/>
                  <a:gd name="T28" fmla="*/ 152 w 360"/>
                  <a:gd name="T29" fmla="*/ 10 h 234"/>
                  <a:gd name="T30" fmla="*/ 160 w 360"/>
                  <a:gd name="T31" fmla="*/ 17 h 234"/>
                  <a:gd name="T32" fmla="*/ 160 w 360"/>
                  <a:gd name="T33" fmla="*/ 46 h 234"/>
                  <a:gd name="T34" fmla="*/ 160 w 360"/>
                  <a:gd name="T35" fmla="*/ 52 h 2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60"/>
                  <a:gd name="T55" fmla="*/ 0 h 234"/>
                  <a:gd name="T56" fmla="*/ 360 w 360"/>
                  <a:gd name="T57" fmla="*/ 234 h 2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60" h="234">
                    <a:moveTo>
                      <a:pt x="360" y="168"/>
                    </a:moveTo>
                    <a:lnTo>
                      <a:pt x="354" y="174"/>
                    </a:lnTo>
                    <a:lnTo>
                      <a:pt x="360" y="192"/>
                    </a:lnTo>
                    <a:lnTo>
                      <a:pt x="348" y="216"/>
                    </a:lnTo>
                    <a:lnTo>
                      <a:pt x="360" y="234"/>
                    </a:lnTo>
                    <a:lnTo>
                      <a:pt x="354" y="234"/>
                    </a:lnTo>
                    <a:lnTo>
                      <a:pt x="324" y="210"/>
                    </a:lnTo>
                    <a:lnTo>
                      <a:pt x="288" y="216"/>
                    </a:lnTo>
                    <a:lnTo>
                      <a:pt x="264" y="198"/>
                    </a:lnTo>
                    <a:lnTo>
                      <a:pt x="0" y="186"/>
                    </a:lnTo>
                    <a:lnTo>
                      <a:pt x="6" y="156"/>
                    </a:lnTo>
                    <a:lnTo>
                      <a:pt x="12" y="54"/>
                    </a:lnTo>
                    <a:lnTo>
                      <a:pt x="18" y="0"/>
                    </a:lnTo>
                    <a:lnTo>
                      <a:pt x="354" y="12"/>
                    </a:lnTo>
                    <a:lnTo>
                      <a:pt x="342" y="30"/>
                    </a:lnTo>
                    <a:lnTo>
                      <a:pt x="360" y="54"/>
                    </a:lnTo>
                    <a:lnTo>
                      <a:pt x="360" y="144"/>
                    </a:lnTo>
                    <a:lnTo>
                      <a:pt x="360" y="168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04" name="Freeform 232"/>
              <p:cNvSpPr>
                <a:spLocks noChangeAspect="1"/>
              </p:cNvSpPr>
              <p:nvPr/>
            </p:nvSpPr>
            <p:spPr bwMode="auto">
              <a:xfrm>
                <a:off x="4074" y="1208"/>
                <a:ext cx="275" cy="159"/>
              </a:xfrm>
              <a:custGeom>
                <a:avLst/>
                <a:gdLst>
                  <a:gd name="T0" fmla="*/ 160 w 360"/>
                  <a:gd name="T1" fmla="*/ 52 h 234"/>
                  <a:gd name="T2" fmla="*/ 157 w 360"/>
                  <a:gd name="T3" fmla="*/ 54 h 234"/>
                  <a:gd name="T4" fmla="*/ 160 w 360"/>
                  <a:gd name="T5" fmla="*/ 60 h 234"/>
                  <a:gd name="T6" fmla="*/ 155 w 360"/>
                  <a:gd name="T7" fmla="*/ 68 h 234"/>
                  <a:gd name="T8" fmla="*/ 160 w 360"/>
                  <a:gd name="T9" fmla="*/ 73 h 234"/>
                  <a:gd name="T10" fmla="*/ 157 w 360"/>
                  <a:gd name="T11" fmla="*/ 73 h 234"/>
                  <a:gd name="T12" fmla="*/ 144 w 360"/>
                  <a:gd name="T13" fmla="*/ 66 h 234"/>
                  <a:gd name="T14" fmla="*/ 128 w 360"/>
                  <a:gd name="T15" fmla="*/ 68 h 234"/>
                  <a:gd name="T16" fmla="*/ 118 w 360"/>
                  <a:gd name="T17" fmla="*/ 63 h 234"/>
                  <a:gd name="T18" fmla="*/ 0 w 360"/>
                  <a:gd name="T19" fmla="*/ 58 h 234"/>
                  <a:gd name="T20" fmla="*/ 3 w 360"/>
                  <a:gd name="T21" fmla="*/ 49 h 234"/>
                  <a:gd name="T22" fmla="*/ 5 w 360"/>
                  <a:gd name="T23" fmla="*/ 17 h 234"/>
                  <a:gd name="T24" fmla="*/ 8 w 360"/>
                  <a:gd name="T25" fmla="*/ 0 h 234"/>
                  <a:gd name="T26" fmla="*/ 157 w 360"/>
                  <a:gd name="T27" fmla="*/ 3 h 234"/>
                  <a:gd name="T28" fmla="*/ 152 w 360"/>
                  <a:gd name="T29" fmla="*/ 10 h 234"/>
                  <a:gd name="T30" fmla="*/ 160 w 360"/>
                  <a:gd name="T31" fmla="*/ 17 h 234"/>
                  <a:gd name="T32" fmla="*/ 160 w 360"/>
                  <a:gd name="T33" fmla="*/ 46 h 234"/>
                  <a:gd name="T34" fmla="*/ 160 w 360"/>
                  <a:gd name="T35" fmla="*/ 52 h 234"/>
                  <a:gd name="T36" fmla="*/ 160 w 360"/>
                  <a:gd name="T37" fmla="*/ 54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60"/>
                  <a:gd name="T58" fmla="*/ 0 h 234"/>
                  <a:gd name="T59" fmla="*/ 360 w 360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60" h="234">
                    <a:moveTo>
                      <a:pt x="360" y="168"/>
                    </a:moveTo>
                    <a:lnTo>
                      <a:pt x="354" y="174"/>
                    </a:lnTo>
                    <a:lnTo>
                      <a:pt x="360" y="192"/>
                    </a:lnTo>
                    <a:lnTo>
                      <a:pt x="348" y="216"/>
                    </a:lnTo>
                    <a:lnTo>
                      <a:pt x="360" y="234"/>
                    </a:lnTo>
                    <a:lnTo>
                      <a:pt x="354" y="234"/>
                    </a:lnTo>
                    <a:lnTo>
                      <a:pt x="324" y="210"/>
                    </a:lnTo>
                    <a:lnTo>
                      <a:pt x="288" y="216"/>
                    </a:lnTo>
                    <a:lnTo>
                      <a:pt x="264" y="198"/>
                    </a:lnTo>
                    <a:lnTo>
                      <a:pt x="0" y="186"/>
                    </a:lnTo>
                    <a:lnTo>
                      <a:pt x="6" y="156"/>
                    </a:lnTo>
                    <a:lnTo>
                      <a:pt x="12" y="54"/>
                    </a:lnTo>
                    <a:lnTo>
                      <a:pt x="18" y="0"/>
                    </a:lnTo>
                    <a:lnTo>
                      <a:pt x="354" y="12"/>
                    </a:lnTo>
                    <a:lnTo>
                      <a:pt x="342" y="30"/>
                    </a:lnTo>
                    <a:lnTo>
                      <a:pt x="360" y="54"/>
                    </a:lnTo>
                    <a:lnTo>
                      <a:pt x="360" y="144"/>
                    </a:lnTo>
                    <a:lnTo>
                      <a:pt x="360" y="168"/>
                    </a:lnTo>
                    <a:lnTo>
                      <a:pt x="360" y="17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05" name="Freeform 233"/>
              <p:cNvSpPr>
                <a:spLocks noChangeAspect="1"/>
              </p:cNvSpPr>
              <p:nvPr/>
            </p:nvSpPr>
            <p:spPr bwMode="auto">
              <a:xfrm>
                <a:off x="4591" y="1587"/>
                <a:ext cx="330" cy="102"/>
              </a:xfrm>
              <a:custGeom>
                <a:avLst/>
                <a:gdLst>
                  <a:gd name="T0" fmla="*/ 192 w 432"/>
                  <a:gd name="T1" fmla="*/ 0 h 150"/>
                  <a:gd name="T2" fmla="*/ 192 w 432"/>
                  <a:gd name="T3" fmla="*/ 5 h 150"/>
                  <a:gd name="T4" fmla="*/ 187 w 432"/>
                  <a:gd name="T5" fmla="*/ 10 h 150"/>
                  <a:gd name="T6" fmla="*/ 174 w 432"/>
                  <a:gd name="T7" fmla="*/ 15 h 150"/>
                  <a:gd name="T8" fmla="*/ 171 w 432"/>
                  <a:gd name="T9" fmla="*/ 14 h 150"/>
                  <a:gd name="T10" fmla="*/ 166 w 432"/>
                  <a:gd name="T11" fmla="*/ 19 h 150"/>
                  <a:gd name="T12" fmla="*/ 147 w 432"/>
                  <a:gd name="T13" fmla="*/ 27 h 150"/>
                  <a:gd name="T14" fmla="*/ 144 w 432"/>
                  <a:gd name="T15" fmla="*/ 32 h 150"/>
                  <a:gd name="T16" fmla="*/ 137 w 432"/>
                  <a:gd name="T17" fmla="*/ 32 h 150"/>
                  <a:gd name="T18" fmla="*/ 137 w 432"/>
                  <a:gd name="T19" fmla="*/ 38 h 150"/>
                  <a:gd name="T20" fmla="*/ 107 w 432"/>
                  <a:gd name="T21" fmla="*/ 41 h 150"/>
                  <a:gd name="T22" fmla="*/ 48 w 432"/>
                  <a:gd name="T23" fmla="*/ 44 h 150"/>
                  <a:gd name="T24" fmla="*/ 0 w 432"/>
                  <a:gd name="T25" fmla="*/ 47 h 150"/>
                  <a:gd name="T26" fmla="*/ 5 w 432"/>
                  <a:gd name="T27" fmla="*/ 44 h 150"/>
                  <a:gd name="T28" fmla="*/ 0 w 432"/>
                  <a:gd name="T29" fmla="*/ 38 h 150"/>
                  <a:gd name="T30" fmla="*/ 8 w 432"/>
                  <a:gd name="T31" fmla="*/ 36 h 150"/>
                  <a:gd name="T32" fmla="*/ 5 w 432"/>
                  <a:gd name="T33" fmla="*/ 32 h 150"/>
                  <a:gd name="T34" fmla="*/ 14 w 432"/>
                  <a:gd name="T35" fmla="*/ 27 h 150"/>
                  <a:gd name="T36" fmla="*/ 11 w 432"/>
                  <a:gd name="T37" fmla="*/ 27 h 150"/>
                  <a:gd name="T38" fmla="*/ 11 w 432"/>
                  <a:gd name="T39" fmla="*/ 24 h 150"/>
                  <a:gd name="T40" fmla="*/ 14 w 432"/>
                  <a:gd name="T41" fmla="*/ 14 h 150"/>
                  <a:gd name="T42" fmla="*/ 16 w 432"/>
                  <a:gd name="T43" fmla="*/ 15 h 150"/>
                  <a:gd name="T44" fmla="*/ 48 w 432"/>
                  <a:gd name="T45" fmla="*/ 14 h 150"/>
                  <a:gd name="T46" fmla="*/ 48 w 432"/>
                  <a:gd name="T47" fmla="*/ 10 h 150"/>
                  <a:gd name="T48" fmla="*/ 147 w 432"/>
                  <a:gd name="T49" fmla="*/ 3 h 150"/>
                  <a:gd name="T50" fmla="*/ 192 w 432"/>
                  <a:gd name="T51" fmla="*/ 0 h 1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32"/>
                  <a:gd name="T79" fmla="*/ 0 h 150"/>
                  <a:gd name="T80" fmla="*/ 432 w 432"/>
                  <a:gd name="T81" fmla="*/ 150 h 15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32" h="150">
                    <a:moveTo>
                      <a:pt x="432" y="0"/>
                    </a:moveTo>
                    <a:lnTo>
                      <a:pt x="432" y="18"/>
                    </a:lnTo>
                    <a:lnTo>
                      <a:pt x="420" y="30"/>
                    </a:lnTo>
                    <a:lnTo>
                      <a:pt x="390" y="48"/>
                    </a:lnTo>
                    <a:lnTo>
                      <a:pt x="384" y="42"/>
                    </a:lnTo>
                    <a:lnTo>
                      <a:pt x="372" y="60"/>
                    </a:lnTo>
                    <a:lnTo>
                      <a:pt x="330" y="84"/>
                    </a:lnTo>
                    <a:lnTo>
                      <a:pt x="324" y="102"/>
                    </a:lnTo>
                    <a:lnTo>
                      <a:pt x="306" y="102"/>
                    </a:lnTo>
                    <a:lnTo>
                      <a:pt x="306" y="120"/>
                    </a:lnTo>
                    <a:lnTo>
                      <a:pt x="240" y="132"/>
                    </a:lnTo>
                    <a:lnTo>
                      <a:pt x="108" y="138"/>
                    </a:lnTo>
                    <a:lnTo>
                      <a:pt x="0" y="150"/>
                    </a:lnTo>
                    <a:lnTo>
                      <a:pt x="12" y="138"/>
                    </a:lnTo>
                    <a:lnTo>
                      <a:pt x="0" y="120"/>
                    </a:lnTo>
                    <a:lnTo>
                      <a:pt x="18" y="114"/>
                    </a:lnTo>
                    <a:lnTo>
                      <a:pt x="12" y="102"/>
                    </a:lnTo>
                    <a:lnTo>
                      <a:pt x="30" y="84"/>
                    </a:lnTo>
                    <a:lnTo>
                      <a:pt x="24" y="84"/>
                    </a:lnTo>
                    <a:lnTo>
                      <a:pt x="24" y="78"/>
                    </a:lnTo>
                    <a:lnTo>
                      <a:pt x="30" y="42"/>
                    </a:lnTo>
                    <a:lnTo>
                      <a:pt x="36" y="48"/>
                    </a:lnTo>
                    <a:lnTo>
                      <a:pt x="108" y="42"/>
                    </a:lnTo>
                    <a:lnTo>
                      <a:pt x="108" y="30"/>
                    </a:lnTo>
                    <a:lnTo>
                      <a:pt x="330" y="12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06" name="Freeform 234"/>
              <p:cNvSpPr>
                <a:spLocks noChangeAspect="1"/>
              </p:cNvSpPr>
              <p:nvPr/>
            </p:nvSpPr>
            <p:spPr bwMode="auto">
              <a:xfrm>
                <a:off x="4591" y="1587"/>
                <a:ext cx="330" cy="102"/>
              </a:xfrm>
              <a:custGeom>
                <a:avLst/>
                <a:gdLst>
                  <a:gd name="T0" fmla="*/ 192 w 432"/>
                  <a:gd name="T1" fmla="*/ 0 h 150"/>
                  <a:gd name="T2" fmla="*/ 192 w 432"/>
                  <a:gd name="T3" fmla="*/ 5 h 150"/>
                  <a:gd name="T4" fmla="*/ 187 w 432"/>
                  <a:gd name="T5" fmla="*/ 10 h 150"/>
                  <a:gd name="T6" fmla="*/ 174 w 432"/>
                  <a:gd name="T7" fmla="*/ 15 h 150"/>
                  <a:gd name="T8" fmla="*/ 171 w 432"/>
                  <a:gd name="T9" fmla="*/ 14 h 150"/>
                  <a:gd name="T10" fmla="*/ 166 w 432"/>
                  <a:gd name="T11" fmla="*/ 19 h 150"/>
                  <a:gd name="T12" fmla="*/ 147 w 432"/>
                  <a:gd name="T13" fmla="*/ 27 h 150"/>
                  <a:gd name="T14" fmla="*/ 144 w 432"/>
                  <a:gd name="T15" fmla="*/ 32 h 150"/>
                  <a:gd name="T16" fmla="*/ 137 w 432"/>
                  <a:gd name="T17" fmla="*/ 32 h 150"/>
                  <a:gd name="T18" fmla="*/ 137 w 432"/>
                  <a:gd name="T19" fmla="*/ 38 h 150"/>
                  <a:gd name="T20" fmla="*/ 107 w 432"/>
                  <a:gd name="T21" fmla="*/ 41 h 150"/>
                  <a:gd name="T22" fmla="*/ 48 w 432"/>
                  <a:gd name="T23" fmla="*/ 44 h 150"/>
                  <a:gd name="T24" fmla="*/ 0 w 432"/>
                  <a:gd name="T25" fmla="*/ 47 h 150"/>
                  <a:gd name="T26" fmla="*/ 5 w 432"/>
                  <a:gd name="T27" fmla="*/ 44 h 150"/>
                  <a:gd name="T28" fmla="*/ 0 w 432"/>
                  <a:gd name="T29" fmla="*/ 38 h 150"/>
                  <a:gd name="T30" fmla="*/ 8 w 432"/>
                  <a:gd name="T31" fmla="*/ 36 h 150"/>
                  <a:gd name="T32" fmla="*/ 5 w 432"/>
                  <a:gd name="T33" fmla="*/ 32 h 150"/>
                  <a:gd name="T34" fmla="*/ 14 w 432"/>
                  <a:gd name="T35" fmla="*/ 27 h 150"/>
                  <a:gd name="T36" fmla="*/ 11 w 432"/>
                  <a:gd name="T37" fmla="*/ 27 h 150"/>
                  <a:gd name="T38" fmla="*/ 11 w 432"/>
                  <a:gd name="T39" fmla="*/ 24 h 150"/>
                  <a:gd name="T40" fmla="*/ 14 w 432"/>
                  <a:gd name="T41" fmla="*/ 14 h 150"/>
                  <a:gd name="T42" fmla="*/ 16 w 432"/>
                  <a:gd name="T43" fmla="*/ 15 h 150"/>
                  <a:gd name="T44" fmla="*/ 48 w 432"/>
                  <a:gd name="T45" fmla="*/ 14 h 150"/>
                  <a:gd name="T46" fmla="*/ 48 w 432"/>
                  <a:gd name="T47" fmla="*/ 10 h 150"/>
                  <a:gd name="T48" fmla="*/ 147 w 432"/>
                  <a:gd name="T49" fmla="*/ 3 h 150"/>
                  <a:gd name="T50" fmla="*/ 192 w 432"/>
                  <a:gd name="T51" fmla="*/ 0 h 150"/>
                  <a:gd name="T52" fmla="*/ 192 w 432"/>
                  <a:gd name="T53" fmla="*/ 2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32"/>
                  <a:gd name="T82" fmla="*/ 0 h 150"/>
                  <a:gd name="T83" fmla="*/ 432 w 432"/>
                  <a:gd name="T84" fmla="*/ 150 h 15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32" h="150">
                    <a:moveTo>
                      <a:pt x="432" y="0"/>
                    </a:moveTo>
                    <a:lnTo>
                      <a:pt x="432" y="18"/>
                    </a:lnTo>
                    <a:lnTo>
                      <a:pt x="420" y="30"/>
                    </a:lnTo>
                    <a:lnTo>
                      <a:pt x="390" y="48"/>
                    </a:lnTo>
                    <a:lnTo>
                      <a:pt x="384" y="42"/>
                    </a:lnTo>
                    <a:lnTo>
                      <a:pt x="372" y="60"/>
                    </a:lnTo>
                    <a:lnTo>
                      <a:pt x="330" y="84"/>
                    </a:lnTo>
                    <a:lnTo>
                      <a:pt x="324" y="102"/>
                    </a:lnTo>
                    <a:lnTo>
                      <a:pt x="306" y="102"/>
                    </a:lnTo>
                    <a:lnTo>
                      <a:pt x="306" y="120"/>
                    </a:lnTo>
                    <a:lnTo>
                      <a:pt x="240" y="132"/>
                    </a:lnTo>
                    <a:lnTo>
                      <a:pt x="108" y="138"/>
                    </a:lnTo>
                    <a:lnTo>
                      <a:pt x="0" y="150"/>
                    </a:lnTo>
                    <a:lnTo>
                      <a:pt x="12" y="138"/>
                    </a:lnTo>
                    <a:lnTo>
                      <a:pt x="0" y="120"/>
                    </a:lnTo>
                    <a:lnTo>
                      <a:pt x="18" y="114"/>
                    </a:lnTo>
                    <a:lnTo>
                      <a:pt x="12" y="102"/>
                    </a:lnTo>
                    <a:lnTo>
                      <a:pt x="30" y="84"/>
                    </a:lnTo>
                    <a:lnTo>
                      <a:pt x="24" y="84"/>
                    </a:lnTo>
                    <a:lnTo>
                      <a:pt x="24" y="78"/>
                    </a:lnTo>
                    <a:lnTo>
                      <a:pt x="30" y="42"/>
                    </a:lnTo>
                    <a:lnTo>
                      <a:pt x="36" y="48"/>
                    </a:lnTo>
                    <a:lnTo>
                      <a:pt x="108" y="42"/>
                    </a:lnTo>
                    <a:lnTo>
                      <a:pt x="108" y="30"/>
                    </a:lnTo>
                    <a:lnTo>
                      <a:pt x="330" y="12"/>
                    </a:lnTo>
                    <a:lnTo>
                      <a:pt x="432" y="0"/>
                    </a:lnTo>
                    <a:lnTo>
                      <a:pt x="432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07" name="Freeform 235"/>
              <p:cNvSpPr>
                <a:spLocks noChangeAspect="1"/>
              </p:cNvSpPr>
              <p:nvPr/>
            </p:nvSpPr>
            <p:spPr bwMode="auto">
              <a:xfrm>
                <a:off x="3923" y="1620"/>
                <a:ext cx="545" cy="464"/>
              </a:xfrm>
              <a:custGeom>
                <a:avLst/>
                <a:gdLst>
                  <a:gd name="T0" fmla="*/ 302 w 714"/>
                  <a:gd name="T1" fmla="*/ 62 h 684"/>
                  <a:gd name="T2" fmla="*/ 304 w 714"/>
                  <a:gd name="T3" fmla="*/ 94 h 684"/>
                  <a:gd name="T4" fmla="*/ 312 w 714"/>
                  <a:gd name="T5" fmla="*/ 122 h 684"/>
                  <a:gd name="T6" fmla="*/ 307 w 714"/>
                  <a:gd name="T7" fmla="*/ 136 h 684"/>
                  <a:gd name="T8" fmla="*/ 285 w 714"/>
                  <a:gd name="T9" fmla="*/ 146 h 684"/>
                  <a:gd name="T10" fmla="*/ 285 w 714"/>
                  <a:gd name="T11" fmla="*/ 142 h 684"/>
                  <a:gd name="T12" fmla="*/ 282 w 714"/>
                  <a:gd name="T13" fmla="*/ 140 h 684"/>
                  <a:gd name="T14" fmla="*/ 282 w 714"/>
                  <a:gd name="T15" fmla="*/ 146 h 684"/>
                  <a:gd name="T16" fmla="*/ 275 w 714"/>
                  <a:gd name="T17" fmla="*/ 154 h 684"/>
                  <a:gd name="T18" fmla="*/ 262 w 714"/>
                  <a:gd name="T19" fmla="*/ 157 h 684"/>
                  <a:gd name="T20" fmla="*/ 251 w 714"/>
                  <a:gd name="T21" fmla="*/ 159 h 684"/>
                  <a:gd name="T22" fmla="*/ 245 w 714"/>
                  <a:gd name="T23" fmla="*/ 159 h 684"/>
                  <a:gd name="T24" fmla="*/ 240 w 714"/>
                  <a:gd name="T25" fmla="*/ 159 h 684"/>
                  <a:gd name="T26" fmla="*/ 245 w 714"/>
                  <a:gd name="T27" fmla="*/ 165 h 684"/>
                  <a:gd name="T28" fmla="*/ 235 w 714"/>
                  <a:gd name="T29" fmla="*/ 163 h 684"/>
                  <a:gd name="T30" fmla="*/ 232 w 714"/>
                  <a:gd name="T31" fmla="*/ 170 h 684"/>
                  <a:gd name="T32" fmla="*/ 224 w 714"/>
                  <a:gd name="T33" fmla="*/ 172 h 684"/>
                  <a:gd name="T34" fmla="*/ 221 w 714"/>
                  <a:gd name="T35" fmla="*/ 176 h 684"/>
                  <a:gd name="T36" fmla="*/ 224 w 714"/>
                  <a:gd name="T37" fmla="*/ 180 h 684"/>
                  <a:gd name="T38" fmla="*/ 216 w 714"/>
                  <a:gd name="T39" fmla="*/ 187 h 684"/>
                  <a:gd name="T40" fmla="*/ 213 w 714"/>
                  <a:gd name="T41" fmla="*/ 187 h 684"/>
                  <a:gd name="T42" fmla="*/ 211 w 714"/>
                  <a:gd name="T43" fmla="*/ 187 h 684"/>
                  <a:gd name="T44" fmla="*/ 216 w 714"/>
                  <a:gd name="T45" fmla="*/ 197 h 684"/>
                  <a:gd name="T46" fmla="*/ 200 w 714"/>
                  <a:gd name="T47" fmla="*/ 212 h 684"/>
                  <a:gd name="T48" fmla="*/ 169 w 714"/>
                  <a:gd name="T49" fmla="*/ 191 h 684"/>
                  <a:gd name="T50" fmla="*/ 149 w 714"/>
                  <a:gd name="T51" fmla="*/ 167 h 684"/>
                  <a:gd name="T52" fmla="*/ 123 w 714"/>
                  <a:gd name="T53" fmla="*/ 136 h 684"/>
                  <a:gd name="T54" fmla="*/ 91 w 714"/>
                  <a:gd name="T55" fmla="*/ 135 h 684"/>
                  <a:gd name="T56" fmla="*/ 78 w 714"/>
                  <a:gd name="T57" fmla="*/ 150 h 684"/>
                  <a:gd name="T58" fmla="*/ 46 w 714"/>
                  <a:gd name="T59" fmla="*/ 135 h 684"/>
                  <a:gd name="T60" fmla="*/ 3 w 714"/>
                  <a:gd name="T61" fmla="*/ 88 h 684"/>
                  <a:gd name="T62" fmla="*/ 85 w 714"/>
                  <a:gd name="T63" fmla="*/ 90 h 684"/>
                  <a:gd name="T64" fmla="*/ 166 w 714"/>
                  <a:gd name="T65" fmla="*/ 2 h 684"/>
                  <a:gd name="T66" fmla="*/ 171 w 714"/>
                  <a:gd name="T67" fmla="*/ 45 h 684"/>
                  <a:gd name="T68" fmla="*/ 181 w 714"/>
                  <a:gd name="T69" fmla="*/ 49 h 684"/>
                  <a:gd name="T70" fmla="*/ 205 w 714"/>
                  <a:gd name="T71" fmla="*/ 51 h 684"/>
                  <a:gd name="T72" fmla="*/ 216 w 714"/>
                  <a:gd name="T73" fmla="*/ 54 h 684"/>
                  <a:gd name="T74" fmla="*/ 227 w 714"/>
                  <a:gd name="T75" fmla="*/ 56 h 684"/>
                  <a:gd name="T76" fmla="*/ 235 w 714"/>
                  <a:gd name="T77" fmla="*/ 54 h 684"/>
                  <a:gd name="T78" fmla="*/ 240 w 714"/>
                  <a:gd name="T79" fmla="*/ 56 h 684"/>
                  <a:gd name="T80" fmla="*/ 275 w 714"/>
                  <a:gd name="T81" fmla="*/ 54 h 6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14"/>
                  <a:gd name="T124" fmla="*/ 0 h 684"/>
                  <a:gd name="T125" fmla="*/ 714 w 714"/>
                  <a:gd name="T126" fmla="*/ 684 h 6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14" h="684">
                    <a:moveTo>
                      <a:pt x="654" y="192"/>
                    </a:moveTo>
                    <a:lnTo>
                      <a:pt x="678" y="198"/>
                    </a:lnTo>
                    <a:lnTo>
                      <a:pt x="678" y="234"/>
                    </a:lnTo>
                    <a:lnTo>
                      <a:pt x="684" y="300"/>
                    </a:lnTo>
                    <a:lnTo>
                      <a:pt x="714" y="360"/>
                    </a:lnTo>
                    <a:lnTo>
                      <a:pt x="702" y="390"/>
                    </a:lnTo>
                    <a:lnTo>
                      <a:pt x="702" y="426"/>
                    </a:lnTo>
                    <a:lnTo>
                      <a:pt x="690" y="438"/>
                    </a:lnTo>
                    <a:lnTo>
                      <a:pt x="696" y="444"/>
                    </a:lnTo>
                    <a:lnTo>
                      <a:pt x="642" y="468"/>
                    </a:lnTo>
                    <a:lnTo>
                      <a:pt x="660" y="456"/>
                    </a:lnTo>
                    <a:lnTo>
                      <a:pt x="642" y="456"/>
                    </a:lnTo>
                    <a:lnTo>
                      <a:pt x="648" y="438"/>
                    </a:lnTo>
                    <a:lnTo>
                      <a:pt x="636" y="450"/>
                    </a:lnTo>
                    <a:lnTo>
                      <a:pt x="630" y="444"/>
                    </a:lnTo>
                    <a:lnTo>
                      <a:pt x="636" y="468"/>
                    </a:lnTo>
                    <a:lnTo>
                      <a:pt x="624" y="480"/>
                    </a:lnTo>
                    <a:lnTo>
                      <a:pt x="618" y="492"/>
                    </a:lnTo>
                    <a:lnTo>
                      <a:pt x="552" y="528"/>
                    </a:lnTo>
                    <a:lnTo>
                      <a:pt x="588" y="504"/>
                    </a:lnTo>
                    <a:lnTo>
                      <a:pt x="564" y="516"/>
                    </a:lnTo>
                    <a:lnTo>
                      <a:pt x="564" y="510"/>
                    </a:lnTo>
                    <a:lnTo>
                      <a:pt x="558" y="516"/>
                    </a:lnTo>
                    <a:lnTo>
                      <a:pt x="552" y="510"/>
                    </a:lnTo>
                    <a:lnTo>
                      <a:pt x="546" y="516"/>
                    </a:lnTo>
                    <a:lnTo>
                      <a:pt x="540" y="510"/>
                    </a:lnTo>
                    <a:lnTo>
                      <a:pt x="540" y="522"/>
                    </a:lnTo>
                    <a:lnTo>
                      <a:pt x="552" y="528"/>
                    </a:lnTo>
                    <a:lnTo>
                      <a:pt x="534" y="534"/>
                    </a:lnTo>
                    <a:lnTo>
                      <a:pt x="528" y="522"/>
                    </a:lnTo>
                    <a:lnTo>
                      <a:pt x="528" y="540"/>
                    </a:lnTo>
                    <a:lnTo>
                      <a:pt x="522" y="546"/>
                    </a:lnTo>
                    <a:lnTo>
                      <a:pt x="522" y="540"/>
                    </a:lnTo>
                    <a:lnTo>
                      <a:pt x="504" y="552"/>
                    </a:lnTo>
                    <a:lnTo>
                      <a:pt x="510" y="564"/>
                    </a:lnTo>
                    <a:lnTo>
                      <a:pt x="498" y="564"/>
                    </a:lnTo>
                    <a:lnTo>
                      <a:pt x="498" y="576"/>
                    </a:lnTo>
                    <a:lnTo>
                      <a:pt x="504" y="576"/>
                    </a:lnTo>
                    <a:lnTo>
                      <a:pt x="492" y="600"/>
                    </a:lnTo>
                    <a:lnTo>
                      <a:pt x="486" y="600"/>
                    </a:lnTo>
                    <a:lnTo>
                      <a:pt x="486" y="594"/>
                    </a:lnTo>
                    <a:lnTo>
                      <a:pt x="480" y="600"/>
                    </a:lnTo>
                    <a:lnTo>
                      <a:pt x="474" y="588"/>
                    </a:lnTo>
                    <a:lnTo>
                      <a:pt x="474" y="600"/>
                    </a:lnTo>
                    <a:lnTo>
                      <a:pt x="492" y="600"/>
                    </a:lnTo>
                    <a:lnTo>
                      <a:pt x="486" y="630"/>
                    </a:lnTo>
                    <a:lnTo>
                      <a:pt x="510" y="684"/>
                    </a:lnTo>
                    <a:lnTo>
                      <a:pt x="450" y="678"/>
                    </a:lnTo>
                    <a:lnTo>
                      <a:pt x="396" y="654"/>
                    </a:lnTo>
                    <a:lnTo>
                      <a:pt x="378" y="612"/>
                    </a:lnTo>
                    <a:lnTo>
                      <a:pt x="372" y="576"/>
                    </a:lnTo>
                    <a:lnTo>
                      <a:pt x="336" y="534"/>
                    </a:lnTo>
                    <a:lnTo>
                      <a:pt x="306" y="468"/>
                    </a:lnTo>
                    <a:lnTo>
                      <a:pt x="276" y="438"/>
                    </a:lnTo>
                    <a:lnTo>
                      <a:pt x="222" y="426"/>
                    </a:lnTo>
                    <a:lnTo>
                      <a:pt x="204" y="432"/>
                    </a:lnTo>
                    <a:lnTo>
                      <a:pt x="192" y="462"/>
                    </a:lnTo>
                    <a:lnTo>
                      <a:pt x="174" y="480"/>
                    </a:lnTo>
                    <a:lnTo>
                      <a:pt x="162" y="474"/>
                    </a:lnTo>
                    <a:lnTo>
                      <a:pt x="102" y="432"/>
                    </a:lnTo>
                    <a:lnTo>
                      <a:pt x="84" y="372"/>
                    </a:lnTo>
                    <a:lnTo>
                      <a:pt x="6" y="282"/>
                    </a:lnTo>
                    <a:lnTo>
                      <a:pt x="0" y="270"/>
                    </a:lnTo>
                    <a:lnTo>
                      <a:pt x="192" y="288"/>
                    </a:lnTo>
                    <a:lnTo>
                      <a:pt x="216" y="0"/>
                    </a:lnTo>
                    <a:lnTo>
                      <a:pt x="372" y="6"/>
                    </a:lnTo>
                    <a:lnTo>
                      <a:pt x="366" y="132"/>
                    </a:lnTo>
                    <a:lnTo>
                      <a:pt x="384" y="144"/>
                    </a:lnTo>
                    <a:lnTo>
                      <a:pt x="402" y="138"/>
                    </a:lnTo>
                    <a:lnTo>
                      <a:pt x="408" y="156"/>
                    </a:lnTo>
                    <a:lnTo>
                      <a:pt x="444" y="168"/>
                    </a:lnTo>
                    <a:lnTo>
                      <a:pt x="462" y="162"/>
                    </a:lnTo>
                    <a:lnTo>
                      <a:pt x="474" y="180"/>
                    </a:lnTo>
                    <a:lnTo>
                      <a:pt x="486" y="174"/>
                    </a:lnTo>
                    <a:lnTo>
                      <a:pt x="504" y="186"/>
                    </a:lnTo>
                    <a:lnTo>
                      <a:pt x="510" y="180"/>
                    </a:lnTo>
                    <a:lnTo>
                      <a:pt x="516" y="192"/>
                    </a:lnTo>
                    <a:lnTo>
                      <a:pt x="528" y="174"/>
                    </a:lnTo>
                    <a:lnTo>
                      <a:pt x="528" y="180"/>
                    </a:lnTo>
                    <a:lnTo>
                      <a:pt x="540" y="180"/>
                    </a:lnTo>
                    <a:lnTo>
                      <a:pt x="558" y="192"/>
                    </a:lnTo>
                    <a:lnTo>
                      <a:pt x="618" y="174"/>
                    </a:lnTo>
                    <a:lnTo>
                      <a:pt x="654" y="192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08" name="Freeform 236"/>
              <p:cNvSpPr>
                <a:spLocks noChangeAspect="1"/>
              </p:cNvSpPr>
              <p:nvPr/>
            </p:nvSpPr>
            <p:spPr bwMode="auto">
              <a:xfrm>
                <a:off x="3923" y="1620"/>
                <a:ext cx="545" cy="464"/>
              </a:xfrm>
              <a:custGeom>
                <a:avLst/>
                <a:gdLst>
                  <a:gd name="T0" fmla="*/ 302 w 714"/>
                  <a:gd name="T1" fmla="*/ 62 h 684"/>
                  <a:gd name="T2" fmla="*/ 304 w 714"/>
                  <a:gd name="T3" fmla="*/ 94 h 684"/>
                  <a:gd name="T4" fmla="*/ 312 w 714"/>
                  <a:gd name="T5" fmla="*/ 122 h 684"/>
                  <a:gd name="T6" fmla="*/ 307 w 714"/>
                  <a:gd name="T7" fmla="*/ 136 h 684"/>
                  <a:gd name="T8" fmla="*/ 285 w 714"/>
                  <a:gd name="T9" fmla="*/ 146 h 684"/>
                  <a:gd name="T10" fmla="*/ 285 w 714"/>
                  <a:gd name="T11" fmla="*/ 142 h 684"/>
                  <a:gd name="T12" fmla="*/ 282 w 714"/>
                  <a:gd name="T13" fmla="*/ 140 h 684"/>
                  <a:gd name="T14" fmla="*/ 282 w 714"/>
                  <a:gd name="T15" fmla="*/ 146 h 684"/>
                  <a:gd name="T16" fmla="*/ 275 w 714"/>
                  <a:gd name="T17" fmla="*/ 154 h 684"/>
                  <a:gd name="T18" fmla="*/ 262 w 714"/>
                  <a:gd name="T19" fmla="*/ 157 h 684"/>
                  <a:gd name="T20" fmla="*/ 251 w 714"/>
                  <a:gd name="T21" fmla="*/ 159 h 684"/>
                  <a:gd name="T22" fmla="*/ 245 w 714"/>
                  <a:gd name="T23" fmla="*/ 159 h 684"/>
                  <a:gd name="T24" fmla="*/ 240 w 714"/>
                  <a:gd name="T25" fmla="*/ 159 h 684"/>
                  <a:gd name="T26" fmla="*/ 245 w 714"/>
                  <a:gd name="T27" fmla="*/ 165 h 684"/>
                  <a:gd name="T28" fmla="*/ 235 w 714"/>
                  <a:gd name="T29" fmla="*/ 163 h 684"/>
                  <a:gd name="T30" fmla="*/ 232 w 714"/>
                  <a:gd name="T31" fmla="*/ 170 h 684"/>
                  <a:gd name="T32" fmla="*/ 224 w 714"/>
                  <a:gd name="T33" fmla="*/ 172 h 684"/>
                  <a:gd name="T34" fmla="*/ 216 w 714"/>
                  <a:gd name="T35" fmla="*/ 176 h 684"/>
                  <a:gd name="T36" fmla="*/ 221 w 714"/>
                  <a:gd name="T37" fmla="*/ 180 h 684"/>
                  <a:gd name="T38" fmla="*/ 219 w 714"/>
                  <a:gd name="T39" fmla="*/ 187 h 684"/>
                  <a:gd name="T40" fmla="*/ 216 w 714"/>
                  <a:gd name="T41" fmla="*/ 185 h 684"/>
                  <a:gd name="T42" fmla="*/ 211 w 714"/>
                  <a:gd name="T43" fmla="*/ 184 h 684"/>
                  <a:gd name="T44" fmla="*/ 219 w 714"/>
                  <a:gd name="T45" fmla="*/ 187 h 684"/>
                  <a:gd name="T46" fmla="*/ 227 w 714"/>
                  <a:gd name="T47" fmla="*/ 214 h 684"/>
                  <a:gd name="T48" fmla="*/ 176 w 714"/>
                  <a:gd name="T49" fmla="*/ 204 h 684"/>
                  <a:gd name="T50" fmla="*/ 166 w 714"/>
                  <a:gd name="T51" fmla="*/ 180 h 684"/>
                  <a:gd name="T52" fmla="*/ 137 w 714"/>
                  <a:gd name="T53" fmla="*/ 146 h 684"/>
                  <a:gd name="T54" fmla="*/ 98 w 714"/>
                  <a:gd name="T55" fmla="*/ 133 h 684"/>
                  <a:gd name="T56" fmla="*/ 85 w 714"/>
                  <a:gd name="T57" fmla="*/ 144 h 684"/>
                  <a:gd name="T58" fmla="*/ 73 w 714"/>
                  <a:gd name="T59" fmla="*/ 148 h 684"/>
                  <a:gd name="T60" fmla="*/ 37 w 714"/>
                  <a:gd name="T61" fmla="*/ 116 h 684"/>
                  <a:gd name="T62" fmla="*/ 0 w 714"/>
                  <a:gd name="T63" fmla="*/ 84 h 684"/>
                  <a:gd name="T64" fmla="*/ 96 w 714"/>
                  <a:gd name="T65" fmla="*/ 0 h 684"/>
                  <a:gd name="T66" fmla="*/ 163 w 714"/>
                  <a:gd name="T67" fmla="*/ 41 h 684"/>
                  <a:gd name="T68" fmla="*/ 179 w 714"/>
                  <a:gd name="T69" fmla="*/ 43 h 684"/>
                  <a:gd name="T70" fmla="*/ 198 w 714"/>
                  <a:gd name="T71" fmla="*/ 52 h 684"/>
                  <a:gd name="T72" fmla="*/ 211 w 714"/>
                  <a:gd name="T73" fmla="*/ 56 h 684"/>
                  <a:gd name="T74" fmla="*/ 224 w 714"/>
                  <a:gd name="T75" fmla="*/ 58 h 684"/>
                  <a:gd name="T76" fmla="*/ 230 w 714"/>
                  <a:gd name="T77" fmla="*/ 60 h 684"/>
                  <a:gd name="T78" fmla="*/ 235 w 714"/>
                  <a:gd name="T79" fmla="*/ 56 h 684"/>
                  <a:gd name="T80" fmla="*/ 248 w 714"/>
                  <a:gd name="T81" fmla="*/ 60 h 684"/>
                  <a:gd name="T82" fmla="*/ 291 w 714"/>
                  <a:gd name="T83" fmla="*/ 60 h 6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714"/>
                  <a:gd name="T127" fmla="*/ 0 h 684"/>
                  <a:gd name="T128" fmla="*/ 714 w 714"/>
                  <a:gd name="T129" fmla="*/ 684 h 6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714" h="684">
                    <a:moveTo>
                      <a:pt x="654" y="192"/>
                    </a:moveTo>
                    <a:lnTo>
                      <a:pt x="678" y="198"/>
                    </a:lnTo>
                    <a:lnTo>
                      <a:pt x="678" y="234"/>
                    </a:lnTo>
                    <a:lnTo>
                      <a:pt x="684" y="300"/>
                    </a:lnTo>
                    <a:lnTo>
                      <a:pt x="714" y="360"/>
                    </a:lnTo>
                    <a:lnTo>
                      <a:pt x="702" y="390"/>
                    </a:lnTo>
                    <a:lnTo>
                      <a:pt x="702" y="426"/>
                    </a:lnTo>
                    <a:lnTo>
                      <a:pt x="690" y="438"/>
                    </a:lnTo>
                    <a:lnTo>
                      <a:pt x="696" y="444"/>
                    </a:lnTo>
                    <a:lnTo>
                      <a:pt x="642" y="468"/>
                    </a:lnTo>
                    <a:lnTo>
                      <a:pt x="660" y="456"/>
                    </a:lnTo>
                    <a:lnTo>
                      <a:pt x="642" y="456"/>
                    </a:lnTo>
                    <a:lnTo>
                      <a:pt x="648" y="438"/>
                    </a:lnTo>
                    <a:lnTo>
                      <a:pt x="636" y="450"/>
                    </a:lnTo>
                    <a:lnTo>
                      <a:pt x="630" y="444"/>
                    </a:lnTo>
                    <a:lnTo>
                      <a:pt x="636" y="468"/>
                    </a:lnTo>
                    <a:lnTo>
                      <a:pt x="624" y="480"/>
                    </a:lnTo>
                    <a:lnTo>
                      <a:pt x="618" y="492"/>
                    </a:lnTo>
                    <a:lnTo>
                      <a:pt x="552" y="528"/>
                    </a:lnTo>
                    <a:lnTo>
                      <a:pt x="588" y="504"/>
                    </a:lnTo>
                    <a:lnTo>
                      <a:pt x="564" y="516"/>
                    </a:lnTo>
                    <a:lnTo>
                      <a:pt x="564" y="510"/>
                    </a:lnTo>
                    <a:lnTo>
                      <a:pt x="558" y="516"/>
                    </a:lnTo>
                    <a:lnTo>
                      <a:pt x="552" y="510"/>
                    </a:lnTo>
                    <a:lnTo>
                      <a:pt x="546" y="516"/>
                    </a:lnTo>
                    <a:lnTo>
                      <a:pt x="540" y="510"/>
                    </a:lnTo>
                    <a:lnTo>
                      <a:pt x="540" y="522"/>
                    </a:lnTo>
                    <a:lnTo>
                      <a:pt x="552" y="528"/>
                    </a:lnTo>
                    <a:lnTo>
                      <a:pt x="534" y="534"/>
                    </a:lnTo>
                    <a:lnTo>
                      <a:pt x="528" y="522"/>
                    </a:lnTo>
                    <a:lnTo>
                      <a:pt x="528" y="540"/>
                    </a:lnTo>
                    <a:lnTo>
                      <a:pt x="522" y="546"/>
                    </a:lnTo>
                    <a:lnTo>
                      <a:pt x="522" y="540"/>
                    </a:lnTo>
                    <a:lnTo>
                      <a:pt x="504" y="552"/>
                    </a:lnTo>
                    <a:lnTo>
                      <a:pt x="510" y="564"/>
                    </a:lnTo>
                    <a:lnTo>
                      <a:pt x="486" y="564"/>
                    </a:lnTo>
                    <a:lnTo>
                      <a:pt x="498" y="564"/>
                    </a:lnTo>
                    <a:lnTo>
                      <a:pt x="498" y="576"/>
                    </a:lnTo>
                    <a:lnTo>
                      <a:pt x="504" y="576"/>
                    </a:lnTo>
                    <a:lnTo>
                      <a:pt x="492" y="600"/>
                    </a:lnTo>
                    <a:lnTo>
                      <a:pt x="486" y="600"/>
                    </a:lnTo>
                    <a:lnTo>
                      <a:pt x="486" y="594"/>
                    </a:lnTo>
                    <a:lnTo>
                      <a:pt x="480" y="600"/>
                    </a:lnTo>
                    <a:lnTo>
                      <a:pt x="474" y="588"/>
                    </a:lnTo>
                    <a:lnTo>
                      <a:pt x="474" y="600"/>
                    </a:lnTo>
                    <a:lnTo>
                      <a:pt x="492" y="600"/>
                    </a:lnTo>
                    <a:lnTo>
                      <a:pt x="486" y="630"/>
                    </a:lnTo>
                    <a:lnTo>
                      <a:pt x="510" y="684"/>
                    </a:lnTo>
                    <a:lnTo>
                      <a:pt x="450" y="678"/>
                    </a:lnTo>
                    <a:lnTo>
                      <a:pt x="396" y="654"/>
                    </a:lnTo>
                    <a:lnTo>
                      <a:pt x="378" y="612"/>
                    </a:lnTo>
                    <a:lnTo>
                      <a:pt x="372" y="576"/>
                    </a:lnTo>
                    <a:lnTo>
                      <a:pt x="336" y="534"/>
                    </a:lnTo>
                    <a:lnTo>
                      <a:pt x="306" y="468"/>
                    </a:lnTo>
                    <a:lnTo>
                      <a:pt x="276" y="438"/>
                    </a:lnTo>
                    <a:lnTo>
                      <a:pt x="222" y="426"/>
                    </a:lnTo>
                    <a:lnTo>
                      <a:pt x="204" y="432"/>
                    </a:lnTo>
                    <a:lnTo>
                      <a:pt x="192" y="462"/>
                    </a:lnTo>
                    <a:lnTo>
                      <a:pt x="174" y="480"/>
                    </a:lnTo>
                    <a:lnTo>
                      <a:pt x="162" y="474"/>
                    </a:lnTo>
                    <a:lnTo>
                      <a:pt x="102" y="432"/>
                    </a:lnTo>
                    <a:lnTo>
                      <a:pt x="84" y="372"/>
                    </a:lnTo>
                    <a:lnTo>
                      <a:pt x="6" y="282"/>
                    </a:lnTo>
                    <a:lnTo>
                      <a:pt x="0" y="270"/>
                    </a:lnTo>
                    <a:lnTo>
                      <a:pt x="192" y="288"/>
                    </a:lnTo>
                    <a:lnTo>
                      <a:pt x="216" y="0"/>
                    </a:lnTo>
                    <a:lnTo>
                      <a:pt x="372" y="6"/>
                    </a:lnTo>
                    <a:lnTo>
                      <a:pt x="366" y="132"/>
                    </a:lnTo>
                    <a:lnTo>
                      <a:pt x="384" y="144"/>
                    </a:lnTo>
                    <a:lnTo>
                      <a:pt x="402" y="138"/>
                    </a:lnTo>
                    <a:lnTo>
                      <a:pt x="408" y="156"/>
                    </a:lnTo>
                    <a:lnTo>
                      <a:pt x="444" y="168"/>
                    </a:lnTo>
                    <a:lnTo>
                      <a:pt x="462" y="162"/>
                    </a:lnTo>
                    <a:lnTo>
                      <a:pt x="474" y="180"/>
                    </a:lnTo>
                    <a:lnTo>
                      <a:pt x="486" y="174"/>
                    </a:lnTo>
                    <a:lnTo>
                      <a:pt x="504" y="186"/>
                    </a:lnTo>
                    <a:lnTo>
                      <a:pt x="510" y="180"/>
                    </a:lnTo>
                    <a:lnTo>
                      <a:pt x="516" y="192"/>
                    </a:lnTo>
                    <a:lnTo>
                      <a:pt x="528" y="174"/>
                    </a:lnTo>
                    <a:lnTo>
                      <a:pt x="528" y="180"/>
                    </a:lnTo>
                    <a:lnTo>
                      <a:pt x="540" y="180"/>
                    </a:lnTo>
                    <a:lnTo>
                      <a:pt x="558" y="192"/>
                    </a:lnTo>
                    <a:lnTo>
                      <a:pt x="618" y="174"/>
                    </a:lnTo>
                    <a:lnTo>
                      <a:pt x="654" y="192"/>
                    </a:lnTo>
                    <a:lnTo>
                      <a:pt x="654" y="19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09" name="Freeform 237"/>
              <p:cNvSpPr>
                <a:spLocks noChangeAspect="1"/>
              </p:cNvSpPr>
              <p:nvPr/>
            </p:nvSpPr>
            <p:spPr bwMode="auto">
              <a:xfrm>
                <a:off x="3667" y="1330"/>
                <a:ext cx="219" cy="245"/>
              </a:xfrm>
              <a:custGeom>
                <a:avLst/>
                <a:gdLst>
                  <a:gd name="T0" fmla="*/ 111 w 288"/>
                  <a:gd name="T1" fmla="*/ 114 h 360"/>
                  <a:gd name="T2" fmla="*/ 0 w 288"/>
                  <a:gd name="T3" fmla="*/ 100 h 360"/>
                  <a:gd name="T4" fmla="*/ 27 w 288"/>
                  <a:gd name="T5" fmla="*/ 0 h 360"/>
                  <a:gd name="T6" fmla="*/ 47 w 288"/>
                  <a:gd name="T7" fmla="*/ 3 h 360"/>
                  <a:gd name="T8" fmla="*/ 90 w 288"/>
                  <a:gd name="T9" fmla="*/ 10 h 360"/>
                  <a:gd name="T10" fmla="*/ 84 w 288"/>
                  <a:gd name="T11" fmla="*/ 29 h 360"/>
                  <a:gd name="T12" fmla="*/ 127 w 288"/>
                  <a:gd name="T13" fmla="*/ 34 h 360"/>
                  <a:gd name="T14" fmla="*/ 113 w 288"/>
                  <a:gd name="T15" fmla="*/ 100 h 360"/>
                  <a:gd name="T16" fmla="*/ 111 w 288"/>
                  <a:gd name="T17" fmla="*/ 114 h 3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360"/>
                  <a:gd name="T29" fmla="*/ 288 w 288"/>
                  <a:gd name="T30" fmla="*/ 360 h 3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360">
                    <a:moveTo>
                      <a:pt x="252" y="360"/>
                    </a:moveTo>
                    <a:lnTo>
                      <a:pt x="0" y="318"/>
                    </a:lnTo>
                    <a:lnTo>
                      <a:pt x="60" y="0"/>
                    </a:lnTo>
                    <a:lnTo>
                      <a:pt x="108" y="12"/>
                    </a:lnTo>
                    <a:lnTo>
                      <a:pt x="204" y="30"/>
                    </a:lnTo>
                    <a:lnTo>
                      <a:pt x="192" y="90"/>
                    </a:lnTo>
                    <a:lnTo>
                      <a:pt x="288" y="108"/>
                    </a:lnTo>
                    <a:lnTo>
                      <a:pt x="258" y="318"/>
                    </a:lnTo>
                    <a:lnTo>
                      <a:pt x="252" y="36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10" name="Freeform 238"/>
              <p:cNvSpPr>
                <a:spLocks noChangeAspect="1"/>
              </p:cNvSpPr>
              <p:nvPr/>
            </p:nvSpPr>
            <p:spPr bwMode="auto">
              <a:xfrm>
                <a:off x="3667" y="1330"/>
                <a:ext cx="219" cy="249"/>
              </a:xfrm>
              <a:custGeom>
                <a:avLst/>
                <a:gdLst>
                  <a:gd name="T0" fmla="*/ 111 w 288"/>
                  <a:gd name="T1" fmla="*/ 114 h 366"/>
                  <a:gd name="T2" fmla="*/ 0 w 288"/>
                  <a:gd name="T3" fmla="*/ 100 h 366"/>
                  <a:gd name="T4" fmla="*/ 27 w 288"/>
                  <a:gd name="T5" fmla="*/ 0 h 366"/>
                  <a:gd name="T6" fmla="*/ 47 w 288"/>
                  <a:gd name="T7" fmla="*/ 3 h 366"/>
                  <a:gd name="T8" fmla="*/ 90 w 288"/>
                  <a:gd name="T9" fmla="*/ 10 h 366"/>
                  <a:gd name="T10" fmla="*/ 84 w 288"/>
                  <a:gd name="T11" fmla="*/ 28 h 366"/>
                  <a:gd name="T12" fmla="*/ 127 w 288"/>
                  <a:gd name="T13" fmla="*/ 34 h 366"/>
                  <a:gd name="T14" fmla="*/ 113 w 288"/>
                  <a:gd name="T15" fmla="*/ 100 h 366"/>
                  <a:gd name="T16" fmla="*/ 111 w 288"/>
                  <a:gd name="T17" fmla="*/ 114 h 366"/>
                  <a:gd name="T18" fmla="*/ 111 w 288"/>
                  <a:gd name="T19" fmla="*/ 115 h 36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8"/>
                  <a:gd name="T31" fmla="*/ 0 h 366"/>
                  <a:gd name="T32" fmla="*/ 288 w 288"/>
                  <a:gd name="T33" fmla="*/ 366 h 36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8" h="366">
                    <a:moveTo>
                      <a:pt x="252" y="360"/>
                    </a:moveTo>
                    <a:lnTo>
                      <a:pt x="0" y="318"/>
                    </a:lnTo>
                    <a:lnTo>
                      <a:pt x="60" y="0"/>
                    </a:lnTo>
                    <a:lnTo>
                      <a:pt x="108" y="12"/>
                    </a:lnTo>
                    <a:lnTo>
                      <a:pt x="204" y="30"/>
                    </a:lnTo>
                    <a:lnTo>
                      <a:pt x="192" y="90"/>
                    </a:lnTo>
                    <a:lnTo>
                      <a:pt x="288" y="108"/>
                    </a:lnTo>
                    <a:lnTo>
                      <a:pt x="258" y="318"/>
                    </a:lnTo>
                    <a:lnTo>
                      <a:pt x="252" y="360"/>
                    </a:lnTo>
                    <a:lnTo>
                      <a:pt x="252" y="36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11" name="Freeform 239"/>
              <p:cNvSpPr>
                <a:spLocks noChangeAspect="1"/>
              </p:cNvSpPr>
              <p:nvPr/>
            </p:nvSpPr>
            <p:spPr bwMode="auto">
              <a:xfrm>
                <a:off x="5140" y="1163"/>
                <a:ext cx="64" cy="106"/>
              </a:xfrm>
              <a:custGeom>
                <a:avLst/>
                <a:gdLst>
                  <a:gd name="T0" fmla="*/ 32 w 84"/>
                  <a:gd name="T1" fmla="*/ 47 h 156"/>
                  <a:gd name="T2" fmla="*/ 24 w 84"/>
                  <a:gd name="T3" fmla="*/ 49 h 156"/>
                  <a:gd name="T4" fmla="*/ 16 w 84"/>
                  <a:gd name="T5" fmla="*/ 49 h 156"/>
                  <a:gd name="T6" fmla="*/ 11 w 84"/>
                  <a:gd name="T7" fmla="*/ 34 h 156"/>
                  <a:gd name="T8" fmla="*/ 8 w 84"/>
                  <a:gd name="T9" fmla="*/ 34 h 156"/>
                  <a:gd name="T10" fmla="*/ 5 w 84"/>
                  <a:gd name="T11" fmla="*/ 24 h 156"/>
                  <a:gd name="T12" fmla="*/ 0 w 84"/>
                  <a:gd name="T13" fmla="*/ 5 h 156"/>
                  <a:gd name="T14" fmla="*/ 37 w 84"/>
                  <a:gd name="T15" fmla="*/ 0 h 156"/>
                  <a:gd name="T16" fmla="*/ 37 w 84"/>
                  <a:gd name="T17" fmla="*/ 10 h 156"/>
                  <a:gd name="T18" fmla="*/ 32 w 84"/>
                  <a:gd name="T19" fmla="*/ 15 h 156"/>
                  <a:gd name="T20" fmla="*/ 29 w 84"/>
                  <a:gd name="T21" fmla="*/ 30 h 156"/>
                  <a:gd name="T22" fmla="*/ 32 w 84"/>
                  <a:gd name="T23" fmla="*/ 47 h 1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4"/>
                  <a:gd name="T37" fmla="*/ 0 h 156"/>
                  <a:gd name="T38" fmla="*/ 84 w 84"/>
                  <a:gd name="T39" fmla="*/ 156 h 1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4" h="156">
                    <a:moveTo>
                      <a:pt x="72" y="150"/>
                    </a:moveTo>
                    <a:lnTo>
                      <a:pt x="54" y="156"/>
                    </a:lnTo>
                    <a:lnTo>
                      <a:pt x="36" y="156"/>
                    </a:lnTo>
                    <a:lnTo>
                      <a:pt x="24" y="108"/>
                    </a:lnTo>
                    <a:lnTo>
                      <a:pt x="18" y="108"/>
                    </a:lnTo>
                    <a:lnTo>
                      <a:pt x="12" y="78"/>
                    </a:lnTo>
                    <a:lnTo>
                      <a:pt x="0" y="18"/>
                    </a:lnTo>
                    <a:lnTo>
                      <a:pt x="84" y="0"/>
                    </a:lnTo>
                    <a:lnTo>
                      <a:pt x="84" y="30"/>
                    </a:lnTo>
                    <a:lnTo>
                      <a:pt x="72" y="48"/>
                    </a:lnTo>
                    <a:lnTo>
                      <a:pt x="66" y="96"/>
                    </a:lnTo>
                    <a:lnTo>
                      <a:pt x="72" y="150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12" name="Freeform 240"/>
              <p:cNvSpPr>
                <a:spLocks noChangeAspect="1"/>
              </p:cNvSpPr>
              <p:nvPr/>
            </p:nvSpPr>
            <p:spPr bwMode="auto">
              <a:xfrm>
                <a:off x="5140" y="1163"/>
                <a:ext cx="64" cy="106"/>
              </a:xfrm>
              <a:custGeom>
                <a:avLst/>
                <a:gdLst>
                  <a:gd name="T0" fmla="*/ 32 w 84"/>
                  <a:gd name="T1" fmla="*/ 47 h 156"/>
                  <a:gd name="T2" fmla="*/ 24 w 84"/>
                  <a:gd name="T3" fmla="*/ 49 h 156"/>
                  <a:gd name="T4" fmla="*/ 16 w 84"/>
                  <a:gd name="T5" fmla="*/ 49 h 156"/>
                  <a:gd name="T6" fmla="*/ 11 w 84"/>
                  <a:gd name="T7" fmla="*/ 34 h 156"/>
                  <a:gd name="T8" fmla="*/ 8 w 84"/>
                  <a:gd name="T9" fmla="*/ 34 h 156"/>
                  <a:gd name="T10" fmla="*/ 5 w 84"/>
                  <a:gd name="T11" fmla="*/ 24 h 156"/>
                  <a:gd name="T12" fmla="*/ 0 w 84"/>
                  <a:gd name="T13" fmla="*/ 5 h 156"/>
                  <a:gd name="T14" fmla="*/ 37 w 84"/>
                  <a:gd name="T15" fmla="*/ 0 h 156"/>
                  <a:gd name="T16" fmla="*/ 37 w 84"/>
                  <a:gd name="T17" fmla="*/ 10 h 156"/>
                  <a:gd name="T18" fmla="*/ 32 w 84"/>
                  <a:gd name="T19" fmla="*/ 15 h 156"/>
                  <a:gd name="T20" fmla="*/ 29 w 84"/>
                  <a:gd name="T21" fmla="*/ 30 h 156"/>
                  <a:gd name="T22" fmla="*/ 32 w 84"/>
                  <a:gd name="T23" fmla="*/ 47 h 156"/>
                  <a:gd name="T24" fmla="*/ 32 w 84"/>
                  <a:gd name="T25" fmla="*/ 49 h 1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4"/>
                  <a:gd name="T40" fmla="*/ 0 h 156"/>
                  <a:gd name="T41" fmla="*/ 84 w 84"/>
                  <a:gd name="T42" fmla="*/ 156 h 1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4" h="156">
                    <a:moveTo>
                      <a:pt x="72" y="150"/>
                    </a:moveTo>
                    <a:lnTo>
                      <a:pt x="54" y="156"/>
                    </a:lnTo>
                    <a:lnTo>
                      <a:pt x="36" y="156"/>
                    </a:lnTo>
                    <a:lnTo>
                      <a:pt x="24" y="108"/>
                    </a:lnTo>
                    <a:lnTo>
                      <a:pt x="18" y="108"/>
                    </a:lnTo>
                    <a:lnTo>
                      <a:pt x="12" y="78"/>
                    </a:lnTo>
                    <a:lnTo>
                      <a:pt x="0" y="18"/>
                    </a:lnTo>
                    <a:lnTo>
                      <a:pt x="84" y="0"/>
                    </a:lnTo>
                    <a:lnTo>
                      <a:pt x="84" y="30"/>
                    </a:lnTo>
                    <a:lnTo>
                      <a:pt x="72" y="48"/>
                    </a:lnTo>
                    <a:lnTo>
                      <a:pt x="66" y="96"/>
                    </a:lnTo>
                    <a:lnTo>
                      <a:pt x="72" y="150"/>
                    </a:lnTo>
                    <a:lnTo>
                      <a:pt x="72" y="15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13" name="Freeform 241"/>
              <p:cNvSpPr>
                <a:spLocks noChangeAspect="1"/>
              </p:cNvSpPr>
              <p:nvPr/>
            </p:nvSpPr>
            <p:spPr bwMode="auto">
              <a:xfrm>
                <a:off x="5149" y="1485"/>
                <a:ext cx="0" cy="8"/>
              </a:xfrm>
              <a:custGeom>
                <a:avLst/>
                <a:gdLst>
                  <a:gd name="T0" fmla="*/ 0 h 12"/>
                  <a:gd name="T1" fmla="*/ 3 h 12"/>
                  <a:gd name="T2" fmla="*/ 0 h 12"/>
                  <a:gd name="T3" fmla="*/ 2 h 12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2"/>
                  <a:gd name="T9" fmla="*/ 12 h 12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14" name="Freeform 242"/>
              <p:cNvSpPr>
                <a:spLocks noChangeAspect="1"/>
              </p:cNvSpPr>
              <p:nvPr/>
            </p:nvSpPr>
            <p:spPr bwMode="auto">
              <a:xfrm>
                <a:off x="5131" y="1485"/>
                <a:ext cx="14" cy="45"/>
              </a:xfrm>
              <a:custGeom>
                <a:avLst/>
                <a:gdLst>
                  <a:gd name="T0" fmla="*/ 9 w 18"/>
                  <a:gd name="T1" fmla="*/ 0 h 66"/>
                  <a:gd name="T2" fmla="*/ 3 w 18"/>
                  <a:gd name="T3" fmla="*/ 21 h 66"/>
                  <a:gd name="T4" fmla="*/ 0 w 18"/>
                  <a:gd name="T5" fmla="*/ 16 h 66"/>
                  <a:gd name="T6" fmla="*/ 3 w 18"/>
                  <a:gd name="T7" fmla="*/ 2 h 66"/>
                  <a:gd name="T8" fmla="*/ 9 w 18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66"/>
                  <a:gd name="T17" fmla="*/ 18 w 18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66">
                    <a:moveTo>
                      <a:pt x="18" y="0"/>
                    </a:moveTo>
                    <a:lnTo>
                      <a:pt x="6" y="66"/>
                    </a:lnTo>
                    <a:lnTo>
                      <a:pt x="0" y="48"/>
                    </a:lnTo>
                    <a:lnTo>
                      <a:pt x="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15" name="Freeform 243"/>
              <p:cNvSpPr>
                <a:spLocks noChangeAspect="1"/>
              </p:cNvSpPr>
              <p:nvPr/>
            </p:nvSpPr>
            <p:spPr bwMode="auto">
              <a:xfrm>
                <a:off x="5131" y="1485"/>
                <a:ext cx="14" cy="45"/>
              </a:xfrm>
              <a:custGeom>
                <a:avLst/>
                <a:gdLst>
                  <a:gd name="T0" fmla="*/ 9 w 18"/>
                  <a:gd name="T1" fmla="*/ 0 h 66"/>
                  <a:gd name="T2" fmla="*/ 3 w 18"/>
                  <a:gd name="T3" fmla="*/ 21 h 66"/>
                  <a:gd name="T4" fmla="*/ 0 w 18"/>
                  <a:gd name="T5" fmla="*/ 16 h 66"/>
                  <a:gd name="T6" fmla="*/ 3 w 18"/>
                  <a:gd name="T7" fmla="*/ 2 h 66"/>
                  <a:gd name="T8" fmla="*/ 9 w 18"/>
                  <a:gd name="T9" fmla="*/ 0 h 66"/>
                  <a:gd name="T10" fmla="*/ 9 w 18"/>
                  <a:gd name="T11" fmla="*/ 2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66"/>
                  <a:gd name="T20" fmla="*/ 18 w 18"/>
                  <a:gd name="T21" fmla="*/ 66 h 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66">
                    <a:moveTo>
                      <a:pt x="18" y="0"/>
                    </a:moveTo>
                    <a:lnTo>
                      <a:pt x="6" y="66"/>
                    </a:lnTo>
                    <a:lnTo>
                      <a:pt x="0" y="48"/>
                    </a:lnTo>
                    <a:lnTo>
                      <a:pt x="6" y="6"/>
                    </a:lnTo>
                    <a:lnTo>
                      <a:pt x="18" y="0"/>
                    </a:lnTo>
                    <a:lnTo>
                      <a:pt x="18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16" name="Freeform 244"/>
              <p:cNvSpPr>
                <a:spLocks noChangeAspect="1"/>
              </p:cNvSpPr>
              <p:nvPr/>
            </p:nvSpPr>
            <p:spPr bwMode="auto">
              <a:xfrm>
                <a:off x="4843" y="1444"/>
                <a:ext cx="297" cy="151"/>
              </a:xfrm>
              <a:custGeom>
                <a:avLst/>
                <a:gdLst>
                  <a:gd name="T0" fmla="*/ 172 w 390"/>
                  <a:gd name="T1" fmla="*/ 51 h 222"/>
                  <a:gd name="T2" fmla="*/ 169 w 390"/>
                  <a:gd name="T3" fmla="*/ 49 h 222"/>
                  <a:gd name="T4" fmla="*/ 172 w 390"/>
                  <a:gd name="T5" fmla="*/ 51 h 222"/>
                  <a:gd name="T6" fmla="*/ 169 w 390"/>
                  <a:gd name="T7" fmla="*/ 51 h 222"/>
                  <a:gd name="T8" fmla="*/ 45 w 390"/>
                  <a:gd name="T9" fmla="*/ 66 h 222"/>
                  <a:gd name="T10" fmla="*/ 0 w 390"/>
                  <a:gd name="T11" fmla="*/ 70 h 222"/>
                  <a:gd name="T12" fmla="*/ 11 w 390"/>
                  <a:gd name="T13" fmla="*/ 66 h 222"/>
                  <a:gd name="T14" fmla="*/ 34 w 390"/>
                  <a:gd name="T15" fmla="*/ 47 h 222"/>
                  <a:gd name="T16" fmla="*/ 37 w 390"/>
                  <a:gd name="T17" fmla="*/ 53 h 222"/>
                  <a:gd name="T18" fmla="*/ 43 w 390"/>
                  <a:gd name="T19" fmla="*/ 54 h 222"/>
                  <a:gd name="T20" fmla="*/ 69 w 390"/>
                  <a:gd name="T21" fmla="*/ 47 h 222"/>
                  <a:gd name="T22" fmla="*/ 72 w 390"/>
                  <a:gd name="T23" fmla="*/ 41 h 222"/>
                  <a:gd name="T24" fmla="*/ 69 w 390"/>
                  <a:gd name="T25" fmla="*/ 41 h 222"/>
                  <a:gd name="T26" fmla="*/ 79 w 390"/>
                  <a:gd name="T27" fmla="*/ 21 h 222"/>
                  <a:gd name="T28" fmla="*/ 88 w 390"/>
                  <a:gd name="T29" fmla="*/ 22 h 222"/>
                  <a:gd name="T30" fmla="*/ 90 w 390"/>
                  <a:gd name="T31" fmla="*/ 15 h 222"/>
                  <a:gd name="T32" fmla="*/ 95 w 390"/>
                  <a:gd name="T33" fmla="*/ 15 h 222"/>
                  <a:gd name="T34" fmla="*/ 104 w 390"/>
                  <a:gd name="T35" fmla="*/ 5 h 222"/>
                  <a:gd name="T36" fmla="*/ 104 w 390"/>
                  <a:gd name="T37" fmla="*/ 0 h 222"/>
                  <a:gd name="T38" fmla="*/ 117 w 390"/>
                  <a:gd name="T39" fmla="*/ 5 h 222"/>
                  <a:gd name="T40" fmla="*/ 117 w 390"/>
                  <a:gd name="T41" fmla="*/ 2 h 222"/>
                  <a:gd name="T42" fmla="*/ 133 w 390"/>
                  <a:gd name="T43" fmla="*/ 7 h 222"/>
                  <a:gd name="T44" fmla="*/ 135 w 390"/>
                  <a:gd name="T45" fmla="*/ 10 h 222"/>
                  <a:gd name="T46" fmla="*/ 130 w 390"/>
                  <a:gd name="T47" fmla="*/ 17 h 222"/>
                  <a:gd name="T48" fmla="*/ 133 w 390"/>
                  <a:gd name="T49" fmla="*/ 19 h 222"/>
                  <a:gd name="T50" fmla="*/ 135 w 390"/>
                  <a:gd name="T51" fmla="*/ 19 h 222"/>
                  <a:gd name="T52" fmla="*/ 140 w 390"/>
                  <a:gd name="T53" fmla="*/ 21 h 222"/>
                  <a:gd name="T54" fmla="*/ 157 w 390"/>
                  <a:gd name="T55" fmla="*/ 24 h 222"/>
                  <a:gd name="T56" fmla="*/ 157 w 390"/>
                  <a:gd name="T57" fmla="*/ 30 h 222"/>
                  <a:gd name="T58" fmla="*/ 140 w 390"/>
                  <a:gd name="T59" fmla="*/ 24 h 222"/>
                  <a:gd name="T60" fmla="*/ 151 w 390"/>
                  <a:gd name="T61" fmla="*/ 32 h 222"/>
                  <a:gd name="T62" fmla="*/ 159 w 390"/>
                  <a:gd name="T63" fmla="*/ 32 h 222"/>
                  <a:gd name="T64" fmla="*/ 154 w 390"/>
                  <a:gd name="T65" fmla="*/ 34 h 222"/>
                  <a:gd name="T66" fmla="*/ 159 w 390"/>
                  <a:gd name="T67" fmla="*/ 34 h 222"/>
                  <a:gd name="T68" fmla="*/ 159 w 390"/>
                  <a:gd name="T69" fmla="*/ 36 h 222"/>
                  <a:gd name="T70" fmla="*/ 157 w 390"/>
                  <a:gd name="T71" fmla="*/ 36 h 222"/>
                  <a:gd name="T72" fmla="*/ 157 w 390"/>
                  <a:gd name="T73" fmla="*/ 38 h 222"/>
                  <a:gd name="T74" fmla="*/ 145 w 390"/>
                  <a:gd name="T75" fmla="*/ 34 h 222"/>
                  <a:gd name="T76" fmla="*/ 161 w 390"/>
                  <a:gd name="T77" fmla="*/ 44 h 222"/>
                  <a:gd name="T78" fmla="*/ 159 w 390"/>
                  <a:gd name="T79" fmla="*/ 44 h 222"/>
                  <a:gd name="T80" fmla="*/ 145 w 390"/>
                  <a:gd name="T81" fmla="*/ 38 h 222"/>
                  <a:gd name="T82" fmla="*/ 145 w 390"/>
                  <a:gd name="T83" fmla="*/ 39 h 222"/>
                  <a:gd name="T84" fmla="*/ 151 w 390"/>
                  <a:gd name="T85" fmla="*/ 41 h 222"/>
                  <a:gd name="T86" fmla="*/ 159 w 390"/>
                  <a:gd name="T87" fmla="*/ 46 h 222"/>
                  <a:gd name="T88" fmla="*/ 169 w 390"/>
                  <a:gd name="T89" fmla="*/ 44 h 222"/>
                  <a:gd name="T90" fmla="*/ 172 w 390"/>
                  <a:gd name="T91" fmla="*/ 51 h 22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90"/>
                  <a:gd name="T139" fmla="*/ 0 h 222"/>
                  <a:gd name="T140" fmla="*/ 390 w 390"/>
                  <a:gd name="T141" fmla="*/ 222 h 22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90" h="222">
                    <a:moveTo>
                      <a:pt x="390" y="162"/>
                    </a:moveTo>
                    <a:lnTo>
                      <a:pt x="384" y="156"/>
                    </a:lnTo>
                    <a:lnTo>
                      <a:pt x="390" y="162"/>
                    </a:lnTo>
                    <a:lnTo>
                      <a:pt x="384" y="162"/>
                    </a:lnTo>
                    <a:lnTo>
                      <a:pt x="102" y="210"/>
                    </a:lnTo>
                    <a:lnTo>
                      <a:pt x="0" y="222"/>
                    </a:lnTo>
                    <a:lnTo>
                      <a:pt x="24" y="210"/>
                    </a:lnTo>
                    <a:lnTo>
                      <a:pt x="78" y="150"/>
                    </a:lnTo>
                    <a:lnTo>
                      <a:pt x="84" y="168"/>
                    </a:lnTo>
                    <a:lnTo>
                      <a:pt x="96" y="174"/>
                    </a:lnTo>
                    <a:lnTo>
                      <a:pt x="156" y="150"/>
                    </a:lnTo>
                    <a:lnTo>
                      <a:pt x="162" y="132"/>
                    </a:lnTo>
                    <a:lnTo>
                      <a:pt x="156" y="132"/>
                    </a:lnTo>
                    <a:lnTo>
                      <a:pt x="180" y="66"/>
                    </a:lnTo>
                    <a:lnTo>
                      <a:pt x="198" y="72"/>
                    </a:lnTo>
                    <a:lnTo>
                      <a:pt x="204" y="48"/>
                    </a:lnTo>
                    <a:lnTo>
                      <a:pt x="216" y="48"/>
                    </a:lnTo>
                    <a:lnTo>
                      <a:pt x="234" y="18"/>
                    </a:lnTo>
                    <a:lnTo>
                      <a:pt x="234" y="0"/>
                    </a:lnTo>
                    <a:lnTo>
                      <a:pt x="264" y="18"/>
                    </a:lnTo>
                    <a:lnTo>
                      <a:pt x="264" y="6"/>
                    </a:lnTo>
                    <a:lnTo>
                      <a:pt x="300" y="24"/>
                    </a:lnTo>
                    <a:lnTo>
                      <a:pt x="306" y="30"/>
                    </a:lnTo>
                    <a:lnTo>
                      <a:pt x="294" y="54"/>
                    </a:lnTo>
                    <a:lnTo>
                      <a:pt x="300" y="60"/>
                    </a:lnTo>
                    <a:lnTo>
                      <a:pt x="306" y="60"/>
                    </a:lnTo>
                    <a:lnTo>
                      <a:pt x="318" y="66"/>
                    </a:lnTo>
                    <a:lnTo>
                      <a:pt x="354" y="78"/>
                    </a:lnTo>
                    <a:lnTo>
                      <a:pt x="354" y="96"/>
                    </a:lnTo>
                    <a:lnTo>
                      <a:pt x="318" y="78"/>
                    </a:lnTo>
                    <a:lnTo>
                      <a:pt x="342" y="102"/>
                    </a:lnTo>
                    <a:lnTo>
                      <a:pt x="360" y="102"/>
                    </a:lnTo>
                    <a:lnTo>
                      <a:pt x="348" y="108"/>
                    </a:lnTo>
                    <a:lnTo>
                      <a:pt x="360" y="108"/>
                    </a:lnTo>
                    <a:lnTo>
                      <a:pt x="360" y="114"/>
                    </a:lnTo>
                    <a:lnTo>
                      <a:pt x="354" y="114"/>
                    </a:lnTo>
                    <a:lnTo>
                      <a:pt x="354" y="120"/>
                    </a:lnTo>
                    <a:lnTo>
                      <a:pt x="330" y="108"/>
                    </a:lnTo>
                    <a:lnTo>
                      <a:pt x="366" y="138"/>
                    </a:lnTo>
                    <a:lnTo>
                      <a:pt x="360" y="138"/>
                    </a:lnTo>
                    <a:lnTo>
                      <a:pt x="330" y="120"/>
                    </a:lnTo>
                    <a:lnTo>
                      <a:pt x="330" y="126"/>
                    </a:lnTo>
                    <a:lnTo>
                      <a:pt x="342" y="132"/>
                    </a:lnTo>
                    <a:lnTo>
                      <a:pt x="360" y="144"/>
                    </a:lnTo>
                    <a:lnTo>
                      <a:pt x="384" y="138"/>
                    </a:lnTo>
                    <a:lnTo>
                      <a:pt x="390" y="162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17" name="Freeform 245"/>
              <p:cNvSpPr>
                <a:spLocks noChangeAspect="1"/>
              </p:cNvSpPr>
              <p:nvPr/>
            </p:nvSpPr>
            <p:spPr bwMode="auto">
              <a:xfrm>
                <a:off x="4843" y="1444"/>
                <a:ext cx="297" cy="151"/>
              </a:xfrm>
              <a:custGeom>
                <a:avLst/>
                <a:gdLst>
                  <a:gd name="T0" fmla="*/ 172 w 390"/>
                  <a:gd name="T1" fmla="*/ 51 h 222"/>
                  <a:gd name="T2" fmla="*/ 169 w 390"/>
                  <a:gd name="T3" fmla="*/ 49 h 222"/>
                  <a:gd name="T4" fmla="*/ 172 w 390"/>
                  <a:gd name="T5" fmla="*/ 51 h 222"/>
                  <a:gd name="T6" fmla="*/ 169 w 390"/>
                  <a:gd name="T7" fmla="*/ 51 h 222"/>
                  <a:gd name="T8" fmla="*/ 45 w 390"/>
                  <a:gd name="T9" fmla="*/ 66 h 222"/>
                  <a:gd name="T10" fmla="*/ 0 w 390"/>
                  <a:gd name="T11" fmla="*/ 70 h 222"/>
                  <a:gd name="T12" fmla="*/ 11 w 390"/>
                  <a:gd name="T13" fmla="*/ 66 h 222"/>
                  <a:gd name="T14" fmla="*/ 34 w 390"/>
                  <a:gd name="T15" fmla="*/ 47 h 222"/>
                  <a:gd name="T16" fmla="*/ 37 w 390"/>
                  <a:gd name="T17" fmla="*/ 53 h 222"/>
                  <a:gd name="T18" fmla="*/ 43 w 390"/>
                  <a:gd name="T19" fmla="*/ 54 h 222"/>
                  <a:gd name="T20" fmla="*/ 69 w 390"/>
                  <a:gd name="T21" fmla="*/ 47 h 222"/>
                  <a:gd name="T22" fmla="*/ 72 w 390"/>
                  <a:gd name="T23" fmla="*/ 41 h 222"/>
                  <a:gd name="T24" fmla="*/ 69 w 390"/>
                  <a:gd name="T25" fmla="*/ 41 h 222"/>
                  <a:gd name="T26" fmla="*/ 79 w 390"/>
                  <a:gd name="T27" fmla="*/ 21 h 222"/>
                  <a:gd name="T28" fmla="*/ 88 w 390"/>
                  <a:gd name="T29" fmla="*/ 22 h 222"/>
                  <a:gd name="T30" fmla="*/ 90 w 390"/>
                  <a:gd name="T31" fmla="*/ 15 h 222"/>
                  <a:gd name="T32" fmla="*/ 95 w 390"/>
                  <a:gd name="T33" fmla="*/ 15 h 222"/>
                  <a:gd name="T34" fmla="*/ 104 w 390"/>
                  <a:gd name="T35" fmla="*/ 5 h 222"/>
                  <a:gd name="T36" fmla="*/ 104 w 390"/>
                  <a:gd name="T37" fmla="*/ 0 h 222"/>
                  <a:gd name="T38" fmla="*/ 117 w 390"/>
                  <a:gd name="T39" fmla="*/ 5 h 222"/>
                  <a:gd name="T40" fmla="*/ 117 w 390"/>
                  <a:gd name="T41" fmla="*/ 2 h 222"/>
                  <a:gd name="T42" fmla="*/ 133 w 390"/>
                  <a:gd name="T43" fmla="*/ 7 h 222"/>
                  <a:gd name="T44" fmla="*/ 135 w 390"/>
                  <a:gd name="T45" fmla="*/ 10 h 222"/>
                  <a:gd name="T46" fmla="*/ 130 w 390"/>
                  <a:gd name="T47" fmla="*/ 17 h 222"/>
                  <a:gd name="T48" fmla="*/ 133 w 390"/>
                  <a:gd name="T49" fmla="*/ 19 h 222"/>
                  <a:gd name="T50" fmla="*/ 135 w 390"/>
                  <a:gd name="T51" fmla="*/ 19 h 222"/>
                  <a:gd name="T52" fmla="*/ 140 w 390"/>
                  <a:gd name="T53" fmla="*/ 21 h 222"/>
                  <a:gd name="T54" fmla="*/ 157 w 390"/>
                  <a:gd name="T55" fmla="*/ 24 h 222"/>
                  <a:gd name="T56" fmla="*/ 157 w 390"/>
                  <a:gd name="T57" fmla="*/ 30 h 222"/>
                  <a:gd name="T58" fmla="*/ 140 w 390"/>
                  <a:gd name="T59" fmla="*/ 24 h 222"/>
                  <a:gd name="T60" fmla="*/ 151 w 390"/>
                  <a:gd name="T61" fmla="*/ 32 h 222"/>
                  <a:gd name="T62" fmla="*/ 159 w 390"/>
                  <a:gd name="T63" fmla="*/ 32 h 222"/>
                  <a:gd name="T64" fmla="*/ 154 w 390"/>
                  <a:gd name="T65" fmla="*/ 34 h 222"/>
                  <a:gd name="T66" fmla="*/ 159 w 390"/>
                  <a:gd name="T67" fmla="*/ 34 h 222"/>
                  <a:gd name="T68" fmla="*/ 159 w 390"/>
                  <a:gd name="T69" fmla="*/ 36 h 222"/>
                  <a:gd name="T70" fmla="*/ 157 w 390"/>
                  <a:gd name="T71" fmla="*/ 36 h 222"/>
                  <a:gd name="T72" fmla="*/ 157 w 390"/>
                  <a:gd name="T73" fmla="*/ 38 h 222"/>
                  <a:gd name="T74" fmla="*/ 145 w 390"/>
                  <a:gd name="T75" fmla="*/ 34 h 222"/>
                  <a:gd name="T76" fmla="*/ 161 w 390"/>
                  <a:gd name="T77" fmla="*/ 44 h 222"/>
                  <a:gd name="T78" fmla="*/ 159 w 390"/>
                  <a:gd name="T79" fmla="*/ 44 h 222"/>
                  <a:gd name="T80" fmla="*/ 145 w 390"/>
                  <a:gd name="T81" fmla="*/ 38 h 222"/>
                  <a:gd name="T82" fmla="*/ 145 w 390"/>
                  <a:gd name="T83" fmla="*/ 39 h 222"/>
                  <a:gd name="T84" fmla="*/ 151 w 390"/>
                  <a:gd name="T85" fmla="*/ 41 h 222"/>
                  <a:gd name="T86" fmla="*/ 159 w 390"/>
                  <a:gd name="T87" fmla="*/ 46 h 222"/>
                  <a:gd name="T88" fmla="*/ 169 w 390"/>
                  <a:gd name="T89" fmla="*/ 44 h 222"/>
                  <a:gd name="T90" fmla="*/ 172 w 390"/>
                  <a:gd name="T91" fmla="*/ 51 h 222"/>
                  <a:gd name="T92" fmla="*/ 172 w 390"/>
                  <a:gd name="T93" fmla="*/ 53 h 22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0"/>
                  <a:gd name="T142" fmla="*/ 0 h 222"/>
                  <a:gd name="T143" fmla="*/ 390 w 390"/>
                  <a:gd name="T144" fmla="*/ 222 h 22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0" h="222">
                    <a:moveTo>
                      <a:pt x="390" y="162"/>
                    </a:moveTo>
                    <a:lnTo>
                      <a:pt x="384" y="156"/>
                    </a:lnTo>
                    <a:lnTo>
                      <a:pt x="390" y="162"/>
                    </a:lnTo>
                    <a:lnTo>
                      <a:pt x="384" y="162"/>
                    </a:lnTo>
                    <a:lnTo>
                      <a:pt x="102" y="210"/>
                    </a:lnTo>
                    <a:lnTo>
                      <a:pt x="0" y="222"/>
                    </a:lnTo>
                    <a:lnTo>
                      <a:pt x="24" y="210"/>
                    </a:lnTo>
                    <a:lnTo>
                      <a:pt x="78" y="150"/>
                    </a:lnTo>
                    <a:lnTo>
                      <a:pt x="84" y="168"/>
                    </a:lnTo>
                    <a:lnTo>
                      <a:pt x="96" y="174"/>
                    </a:lnTo>
                    <a:lnTo>
                      <a:pt x="156" y="150"/>
                    </a:lnTo>
                    <a:lnTo>
                      <a:pt x="162" y="132"/>
                    </a:lnTo>
                    <a:lnTo>
                      <a:pt x="156" y="132"/>
                    </a:lnTo>
                    <a:lnTo>
                      <a:pt x="180" y="66"/>
                    </a:lnTo>
                    <a:lnTo>
                      <a:pt x="198" y="72"/>
                    </a:lnTo>
                    <a:lnTo>
                      <a:pt x="204" y="48"/>
                    </a:lnTo>
                    <a:lnTo>
                      <a:pt x="216" y="48"/>
                    </a:lnTo>
                    <a:lnTo>
                      <a:pt x="234" y="18"/>
                    </a:lnTo>
                    <a:lnTo>
                      <a:pt x="234" y="0"/>
                    </a:lnTo>
                    <a:lnTo>
                      <a:pt x="264" y="18"/>
                    </a:lnTo>
                    <a:lnTo>
                      <a:pt x="264" y="6"/>
                    </a:lnTo>
                    <a:lnTo>
                      <a:pt x="300" y="24"/>
                    </a:lnTo>
                    <a:lnTo>
                      <a:pt x="306" y="30"/>
                    </a:lnTo>
                    <a:lnTo>
                      <a:pt x="294" y="54"/>
                    </a:lnTo>
                    <a:lnTo>
                      <a:pt x="300" y="60"/>
                    </a:lnTo>
                    <a:lnTo>
                      <a:pt x="306" y="60"/>
                    </a:lnTo>
                    <a:lnTo>
                      <a:pt x="318" y="66"/>
                    </a:lnTo>
                    <a:lnTo>
                      <a:pt x="354" y="78"/>
                    </a:lnTo>
                    <a:lnTo>
                      <a:pt x="354" y="96"/>
                    </a:lnTo>
                    <a:lnTo>
                      <a:pt x="318" y="78"/>
                    </a:lnTo>
                    <a:lnTo>
                      <a:pt x="342" y="102"/>
                    </a:lnTo>
                    <a:lnTo>
                      <a:pt x="360" y="102"/>
                    </a:lnTo>
                    <a:lnTo>
                      <a:pt x="348" y="108"/>
                    </a:lnTo>
                    <a:lnTo>
                      <a:pt x="360" y="108"/>
                    </a:lnTo>
                    <a:lnTo>
                      <a:pt x="360" y="114"/>
                    </a:lnTo>
                    <a:lnTo>
                      <a:pt x="354" y="114"/>
                    </a:lnTo>
                    <a:lnTo>
                      <a:pt x="354" y="120"/>
                    </a:lnTo>
                    <a:lnTo>
                      <a:pt x="330" y="108"/>
                    </a:lnTo>
                    <a:lnTo>
                      <a:pt x="366" y="138"/>
                    </a:lnTo>
                    <a:lnTo>
                      <a:pt x="360" y="138"/>
                    </a:lnTo>
                    <a:lnTo>
                      <a:pt x="330" y="120"/>
                    </a:lnTo>
                    <a:lnTo>
                      <a:pt x="330" y="126"/>
                    </a:lnTo>
                    <a:lnTo>
                      <a:pt x="342" y="132"/>
                    </a:lnTo>
                    <a:lnTo>
                      <a:pt x="360" y="144"/>
                    </a:lnTo>
                    <a:lnTo>
                      <a:pt x="384" y="138"/>
                    </a:lnTo>
                    <a:lnTo>
                      <a:pt x="390" y="162"/>
                    </a:lnTo>
                    <a:lnTo>
                      <a:pt x="390" y="16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18" name="Freeform 246"/>
              <p:cNvSpPr>
                <a:spLocks noChangeAspect="1"/>
              </p:cNvSpPr>
              <p:nvPr/>
            </p:nvSpPr>
            <p:spPr bwMode="auto">
              <a:xfrm>
                <a:off x="3424" y="976"/>
                <a:ext cx="261" cy="167"/>
              </a:xfrm>
              <a:custGeom>
                <a:avLst/>
                <a:gdLst>
                  <a:gd name="T0" fmla="*/ 11 w 342"/>
                  <a:gd name="T1" fmla="*/ 51 h 246"/>
                  <a:gd name="T2" fmla="*/ 0 w 342"/>
                  <a:gd name="T3" fmla="*/ 47 h 246"/>
                  <a:gd name="T4" fmla="*/ 3 w 342"/>
                  <a:gd name="T5" fmla="*/ 39 h 246"/>
                  <a:gd name="T6" fmla="*/ 3 w 342"/>
                  <a:gd name="T7" fmla="*/ 45 h 246"/>
                  <a:gd name="T8" fmla="*/ 8 w 342"/>
                  <a:gd name="T9" fmla="*/ 39 h 246"/>
                  <a:gd name="T10" fmla="*/ 3 w 342"/>
                  <a:gd name="T11" fmla="*/ 39 h 246"/>
                  <a:gd name="T12" fmla="*/ 5 w 342"/>
                  <a:gd name="T13" fmla="*/ 34 h 246"/>
                  <a:gd name="T14" fmla="*/ 5 w 342"/>
                  <a:gd name="T15" fmla="*/ 34 h 246"/>
                  <a:gd name="T16" fmla="*/ 5 w 342"/>
                  <a:gd name="T17" fmla="*/ 17 h 246"/>
                  <a:gd name="T18" fmla="*/ 3 w 342"/>
                  <a:gd name="T19" fmla="*/ 11 h 246"/>
                  <a:gd name="T20" fmla="*/ 5 w 342"/>
                  <a:gd name="T21" fmla="*/ 3 h 246"/>
                  <a:gd name="T22" fmla="*/ 18 w 342"/>
                  <a:gd name="T23" fmla="*/ 11 h 246"/>
                  <a:gd name="T24" fmla="*/ 32 w 342"/>
                  <a:gd name="T25" fmla="*/ 15 h 246"/>
                  <a:gd name="T26" fmla="*/ 37 w 342"/>
                  <a:gd name="T27" fmla="*/ 19 h 246"/>
                  <a:gd name="T28" fmla="*/ 37 w 342"/>
                  <a:gd name="T29" fmla="*/ 17 h 246"/>
                  <a:gd name="T30" fmla="*/ 40 w 342"/>
                  <a:gd name="T31" fmla="*/ 19 h 246"/>
                  <a:gd name="T32" fmla="*/ 40 w 342"/>
                  <a:gd name="T33" fmla="*/ 22 h 246"/>
                  <a:gd name="T34" fmla="*/ 35 w 342"/>
                  <a:gd name="T35" fmla="*/ 22 h 246"/>
                  <a:gd name="T36" fmla="*/ 27 w 342"/>
                  <a:gd name="T37" fmla="*/ 30 h 246"/>
                  <a:gd name="T38" fmla="*/ 27 w 342"/>
                  <a:gd name="T39" fmla="*/ 30 h 246"/>
                  <a:gd name="T40" fmla="*/ 40 w 342"/>
                  <a:gd name="T41" fmla="*/ 22 h 246"/>
                  <a:gd name="T42" fmla="*/ 40 w 342"/>
                  <a:gd name="T43" fmla="*/ 21 h 246"/>
                  <a:gd name="T44" fmla="*/ 43 w 342"/>
                  <a:gd name="T45" fmla="*/ 22 h 246"/>
                  <a:gd name="T46" fmla="*/ 43 w 342"/>
                  <a:gd name="T47" fmla="*/ 24 h 246"/>
                  <a:gd name="T48" fmla="*/ 37 w 342"/>
                  <a:gd name="T49" fmla="*/ 26 h 246"/>
                  <a:gd name="T50" fmla="*/ 40 w 342"/>
                  <a:gd name="T51" fmla="*/ 30 h 246"/>
                  <a:gd name="T52" fmla="*/ 37 w 342"/>
                  <a:gd name="T53" fmla="*/ 34 h 246"/>
                  <a:gd name="T54" fmla="*/ 37 w 342"/>
                  <a:gd name="T55" fmla="*/ 32 h 246"/>
                  <a:gd name="T56" fmla="*/ 32 w 342"/>
                  <a:gd name="T57" fmla="*/ 35 h 246"/>
                  <a:gd name="T58" fmla="*/ 32 w 342"/>
                  <a:gd name="T59" fmla="*/ 30 h 246"/>
                  <a:gd name="T60" fmla="*/ 27 w 342"/>
                  <a:gd name="T61" fmla="*/ 34 h 246"/>
                  <a:gd name="T62" fmla="*/ 29 w 342"/>
                  <a:gd name="T63" fmla="*/ 37 h 246"/>
                  <a:gd name="T64" fmla="*/ 43 w 342"/>
                  <a:gd name="T65" fmla="*/ 34 h 246"/>
                  <a:gd name="T66" fmla="*/ 43 w 342"/>
                  <a:gd name="T67" fmla="*/ 26 h 246"/>
                  <a:gd name="T68" fmla="*/ 48 w 342"/>
                  <a:gd name="T69" fmla="*/ 21 h 246"/>
                  <a:gd name="T70" fmla="*/ 43 w 342"/>
                  <a:gd name="T71" fmla="*/ 11 h 246"/>
                  <a:gd name="T72" fmla="*/ 48 w 342"/>
                  <a:gd name="T73" fmla="*/ 10 h 246"/>
                  <a:gd name="T74" fmla="*/ 46 w 342"/>
                  <a:gd name="T75" fmla="*/ 0 h 246"/>
                  <a:gd name="T76" fmla="*/ 152 w 342"/>
                  <a:gd name="T77" fmla="*/ 19 h 246"/>
                  <a:gd name="T78" fmla="*/ 134 w 342"/>
                  <a:gd name="T79" fmla="*/ 77 h 246"/>
                  <a:gd name="T80" fmla="*/ 96 w 342"/>
                  <a:gd name="T81" fmla="*/ 71 h 246"/>
                  <a:gd name="T82" fmla="*/ 50 w 342"/>
                  <a:gd name="T83" fmla="*/ 71 h 246"/>
                  <a:gd name="T84" fmla="*/ 37 w 342"/>
                  <a:gd name="T85" fmla="*/ 66 h 246"/>
                  <a:gd name="T86" fmla="*/ 27 w 342"/>
                  <a:gd name="T87" fmla="*/ 68 h 246"/>
                  <a:gd name="T88" fmla="*/ 18 w 342"/>
                  <a:gd name="T89" fmla="*/ 64 h 246"/>
                  <a:gd name="T90" fmla="*/ 18 w 342"/>
                  <a:gd name="T91" fmla="*/ 54 h 246"/>
                  <a:gd name="T92" fmla="*/ 11 w 342"/>
                  <a:gd name="T93" fmla="*/ 51 h 2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42"/>
                  <a:gd name="T142" fmla="*/ 0 h 246"/>
                  <a:gd name="T143" fmla="*/ 342 w 342"/>
                  <a:gd name="T144" fmla="*/ 246 h 2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42" h="246">
                    <a:moveTo>
                      <a:pt x="24" y="162"/>
                    </a:moveTo>
                    <a:lnTo>
                      <a:pt x="0" y="150"/>
                    </a:lnTo>
                    <a:lnTo>
                      <a:pt x="6" y="126"/>
                    </a:lnTo>
                    <a:lnTo>
                      <a:pt x="6" y="144"/>
                    </a:lnTo>
                    <a:lnTo>
                      <a:pt x="18" y="126"/>
                    </a:lnTo>
                    <a:lnTo>
                      <a:pt x="6" y="126"/>
                    </a:lnTo>
                    <a:lnTo>
                      <a:pt x="12" y="108"/>
                    </a:lnTo>
                    <a:lnTo>
                      <a:pt x="12" y="54"/>
                    </a:lnTo>
                    <a:lnTo>
                      <a:pt x="6" y="36"/>
                    </a:lnTo>
                    <a:lnTo>
                      <a:pt x="12" y="12"/>
                    </a:lnTo>
                    <a:lnTo>
                      <a:pt x="42" y="36"/>
                    </a:lnTo>
                    <a:lnTo>
                      <a:pt x="72" y="48"/>
                    </a:lnTo>
                    <a:lnTo>
                      <a:pt x="84" y="60"/>
                    </a:lnTo>
                    <a:lnTo>
                      <a:pt x="84" y="54"/>
                    </a:lnTo>
                    <a:lnTo>
                      <a:pt x="90" y="60"/>
                    </a:lnTo>
                    <a:lnTo>
                      <a:pt x="90" y="72"/>
                    </a:lnTo>
                    <a:lnTo>
                      <a:pt x="78" y="72"/>
                    </a:lnTo>
                    <a:lnTo>
                      <a:pt x="60" y="96"/>
                    </a:lnTo>
                    <a:lnTo>
                      <a:pt x="90" y="72"/>
                    </a:lnTo>
                    <a:lnTo>
                      <a:pt x="90" y="66"/>
                    </a:lnTo>
                    <a:lnTo>
                      <a:pt x="96" y="72"/>
                    </a:lnTo>
                    <a:lnTo>
                      <a:pt x="96" y="78"/>
                    </a:lnTo>
                    <a:lnTo>
                      <a:pt x="84" y="84"/>
                    </a:lnTo>
                    <a:lnTo>
                      <a:pt x="90" y="96"/>
                    </a:lnTo>
                    <a:lnTo>
                      <a:pt x="84" y="108"/>
                    </a:lnTo>
                    <a:lnTo>
                      <a:pt x="84" y="102"/>
                    </a:lnTo>
                    <a:lnTo>
                      <a:pt x="72" y="114"/>
                    </a:lnTo>
                    <a:lnTo>
                      <a:pt x="72" y="96"/>
                    </a:lnTo>
                    <a:lnTo>
                      <a:pt x="60" y="108"/>
                    </a:lnTo>
                    <a:lnTo>
                      <a:pt x="66" y="120"/>
                    </a:lnTo>
                    <a:lnTo>
                      <a:pt x="96" y="108"/>
                    </a:lnTo>
                    <a:lnTo>
                      <a:pt x="96" y="84"/>
                    </a:lnTo>
                    <a:lnTo>
                      <a:pt x="108" y="66"/>
                    </a:lnTo>
                    <a:lnTo>
                      <a:pt x="96" y="36"/>
                    </a:lnTo>
                    <a:lnTo>
                      <a:pt x="108" y="30"/>
                    </a:lnTo>
                    <a:lnTo>
                      <a:pt x="102" y="0"/>
                    </a:lnTo>
                    <a:lnTo>
                      <a:pt x="342" y="60"/>
                    </a:lnTo>
                    <a:lnTo>
                      <a:pt x="300" y="246"/>
                    </a:lnTo>
                    <a:lnTo>
                      <a:pt x="216" y="228"/>
                    </a:lnTo>
                    <a:lnTo>
                      <a:pt x="114" y="228"/>
                    </a:lnTo>
                    <a:lnTo>
                      <a:pt x="84" y="210"/>
                    </a:lnTo>
                    <a:lnTo>
                      <a:pt x="60" y="216"/>
                    </a:lnTo>
                    <a:lnTo>
                      <a:pt x="42" y="204"/>
                    </a:lnTo>
                    <a:lnTo>
                      <a:pt x="42" y="174"/>
                    </a:lnTo>
                    <a:lnTo>
                      <a:pt x="24" y="162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19" name="Freeform 247"/>
              <p:cNvSpPr>
                <a:spLocks noChangeAspect="1"/>
              </p:cNvSpPr>
              <p:nvPr/>
            </p:nvSpPr>
            <p:spPr bwMode="auto">
              <a:xfrm>
                <a:off x="3424" y="976"/>
                <a:ext cx="261" cy="167"/>
              </a:xfrm>
              <a:custGeom>
                <a:avLst/>
                <a:gdLst>
                  <a:gd name="T0" fmla="*/ 11 w 342"/>
                  <a:gd name="T1" fmla="*/ 51 h 246"/>
                  <a:gd name="T2" fmla="*/ 0 w 342"/>
                  <a:gd name="T3" fmla="*/ 47 h 246"/>
                  <a:gd name="T4" fmla="*/ 3 w 342"/>
                  <a:gd name="T5" fmla="*/ 39 h 246"/>
                  <a:gd name="T6" fmla="*/ 3 w 342"/>
                  <a:gd name="T7" fmla="*/ 45 h 246"/>
                  <a:gd name="T8" fmla="*/ 8 w 342"/>
                  <a:gd name="T9" fmla="*/ 39 h 246"/>
                  <a:gd name="T10" fmla="*/ 3 w 342"/>
                  <a:gd name="T11" fmla="*/ 39 h 246"/>
                  <a:gd name="T12" fmla="*/ 5 w 342"/>
                  <a:gd name="T13" fmla="*/ 34 h 246"/>
                  <a:gd name="T14" fmla="*/ 11 w 342"/>
                  <a:gd name="T15" fmla="*/ 34 h 246"/>
                  <a:gd name="T16" fmla="*/ 5 w 342"/>
                  <a:gd name="T17" fmla="*/ 34 h 246"/>
                  <a:gd name="T18" fmla="*/ 5 w 342"/>
                  <a:gd name="T19" fmla="*/ 17 h 246"/>
                  <a:gd name="T20" fmla="*/ 3 w 342"/>
                  <a:gd name="T21" fmla="*/ 11 h 246"/>
                  <a:gd name="T22" fmla="*/ 5 w 342"/>
                  <a:gd name="T23" fmla="*/ 3 h 246"/>
                  <a:gd name="T24" fmla="*/ 18 w 342"/>
                  <a:gd name="T25" fmla="*/ 11 h 246"/>
                  <a:gd name="T26" fmla="*/ 32 w 342"/>
                  <a:gd name="T27" fmla="*/ 15 h 246"/>
                  <a:gd name="T28" fmla="*/ 37 w 342"/>
                  <a:gd name="T29" fmla="*/ 19 h 246"/>
                  <a:gd name="T30" fmla="*/ 37 w 342"/>
                  <a:gd name="T31" fmla="*/ 17 h 246"/>
                  <a:gd name="T32" fmla="*/ 40 w 342"/>
                  <a:gd name="T33" fmla="*/ 19 h 246"/>
                  <a:gd name="T34" fmla="*/ 40 w 342"/>
                  <a:gd name="T35" fmla="*/ 22 h 246"/>
                  <a:gd name="T36" fmla="*/ 35 w 342"/>
                  <a:gd name="T37" fmla="*/ 22 h 246"/>
                  <a:gd name="T38" fmla="*/ 27 w 342"/>
                  <a:gd name="T39" fmla="*/ 30 h 246"/>
                  <a:gd name="T40" fmla="*/ 32 w 342"/>
                  <a:gd name="T41" fmla="*/ 30 h 246"/>
                  <a:gd name="T42" fmla="*/ 27 w 342"/>
                  <a:gd name="T43" fmla="*/ 30 h 246"/>
                  <a:gd name="T44" fmla="*/ 40 w 342"/>
                  <a:gd name="T45" fmla="*/ 22 h 246"/>
                  <a:gd name="T46" fmla="*/ 40 w 342"/>
                  <a:gd name="T47" fmla="*/ 21 h 246"/>
                  <a:gd name="T48" fmla="*/ 43 w 342"/>
                  <a:gd name="T49" fmla="*/ 22 h 246"/>
                  <a:gd name="T50" fmla="*/ 43 w 342"/>
                  <a:gd name="T51" fmla="*/ 24 h 246"/>
                  <a:gd name="T52" fmla="*/ 37 w 342"/>
                  <a:gd name="T53" fmla="*/ 26 h 246"/>
                  <a:gd name="T54" fmla="*/ 40 w 342"/>
                  <a:gd name="T55" fmla="*/ 30 h 246"/>
                  <a:gd name="T56" fmla="*/ 37 w 342"/>
                  <a:gd name="T57" fmla="*/ 34 h 246"/>
                  <a:gd name="T58" fmla="*/ 37 w 342"/>
                  <a:gd name="T59" fmla="*/ 32 h 246"/>
                  <a:gd name="T60" fmla="*/ 32 w 342"/>
                  <a:gd name="T61" fmla="*/ 35 h 246"/>
                  <a:gd name="T62" fmla="*/ 32 w 342"/>
                  <a:gd name="T63" fmla="*/ 30 h 246"/>
                  <a:gd name="T64" fmla="*/ 27 w 342"/>
                  <a:gd name="T65" fmla="*/ 34 h 246"/>
                  <a:gd name="T66" fmla="*/ 29 w 342"/>
                  <a:gd name="T67" fmla="*/ 37 h 246"/>
                  <a:gd name="T68" fmla="*/ 43 w 342"/>
                  <a:gd name="T69" fmla="*/ 34 h 246"/>
                  <a:gd name="T70" fmla="*/ 43 w 342"/>
                  <a:gd name="T71" fmla="*/ 26 h 246"/>
                  <a:gd name="T72" fmla="*/ 48 w 342"/>
                  <a:gd name="T73" fmla="*/ 21 h 246"/>
                  <a:gd name="T74" fmla="*/ 43 w 342"/>
                  <a:gd name="T75" fmla="*/ 11 h 246"/>
                  <a:gd name="T76" fmla="*/ 48 w 342"/>
                  <a:gd name="T77" fmla="*/ 10 h 246"/>
                  <a:gd name="T78" fmla="*/ 46 w 342"/>
                  <a:gd name="T79" fmla="*/ 0 h 246"/>
                  <a:gd name="T80" fmla="*/ 152 w 342"/>
                  <a:gd name="T81" fmla="*/ 19 h 246"/>
                  <a:gd name="T82" fmla="*/ 134 w 342"/>
                  <a:gd name="T83" fmla="*/ 77 h 246"/>
                  <a:gd name="T84" fmla="*/ 96 w 342"/>
                  <a:gd name="T85" fmla="*/ 71 h 246"/>
                  <a:gd name="T86" fmla="*/ 50 w 342"/>
                  <a:gd name="T87" fmla="*/ 71 h 246"/>
                  <a:gd name="T88" fmla="*/ 37 w 342"/>
                  <a:gd name="T89" fmla="*/ 66 h 246"/>
                  <a:gd name="T90" fmla="*/ 27 w 342"/>
                  <a:gd name="T91" fmla="*/ 68 h 246"/>
                  <a:gd name="T92" fmla="*/ 18 w 342"/>
                  <a:gd name="T93" fmla="*/ 64 h 246"/>
                  <a:gd name="T94" fmla="*/ 18 w 342"/>
                  <a:gd name="T95" fmla="*/ 54 h 246"/>
                  <a:gd name="T96" fmla="*/ 11 w 342"/>
                  <a:gd name="T97" fmla="*/ 51 h 246"/>
                  <a:gd name="T98" fmla="*/ 11 w 342"/>
                  <a:gd name="T99" fmla="*/ 52 h 24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42"/>
                  <a:gd name="T151" fmla="*/ 0 h 246"/>
                  <a:gd name="T152" fmla="*/ 342 w 342"/>
                  <a:gd name="T153" fmla="*/ 246 h 24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42" h="246">
                    <a:moveTo>
                      <a:pt x="24" y="162"/>
                    </a:moveTo>
                    <a:lnTo>
                      <a:pt x="0" y="150"/>
                    </a:lnTo>
                    <a:lnTo>
                      <a:pt x="6" y="126"/>
                    </a:lnTo>
                    <a:lnTo>
                      <a:pt x="6" y="144"/>
                    </a:lnTo>
                    <a:lnTo>
                      <a:pt x="18" y="126"/>
                    </a:lnTo>
                    <a:lnTo>
                      <a:pt x="6" y="126"/>
                    </a:lnTo>
                    <a:lnTo>
                      <a:pt x="12" y="108"/>
                    </a:lnTo>
                    <a:lnTo>
                      <a:pt x="24" y="108"/>
                    </a:lnTo>
                    <a:lnTo>
                      <a:pt x="12" y="108"/>
                    </a:lnTo>
                    <a:lnTo>
                      <a:pt x="12" y="54"/>
                    </a:lnTo>
                    <a:lnTo>
                      <a:pt x="6" y="36"/>
                    </a:lnTo>
                    <a:lnTo>
                      <a:pt x="12" y="12"/>
                    </a:lnTo>
                    <a:lnTo>
                      <a:pt x="42" y="36"/>
                    </a:lnTo>
                    <a:lnTo>
                      <a:pt x="72" y="48"/>
                    </a:lnTo>
                    <a:lnTo>
                      <a:pt x="84" y="60"/>
                    </a:lnTo>
                    <a:lnTo>
                      <a:pt x="84" y="54"/>
                    </a:lnTo>
                    <a:lnTo>
                      <a:pt x="90" y="60"/>
                    </a:lnTo>
                    <a:lnTo>
                      <a:pt x="90" y="72"/>
                    </a:lnTo>
                    <a:lnTo>
                      <a:pt x="78" y="72"/>
                    </a:lnTo>
                    <a:lnTo>
                      <a:pt x="60" y="96"/>
                    </a:lnTo>
                    <a:lnTo>
                      <a:pt x="72" y="96"/>
                    </a:lnTo>
                    <a:lnTo>
                      <a:pt x="60" y="96"/>
                    </a:lnTo>
                    <a:lnTo>
                      <a:pt x="90" y="72"/>
                    </a:lnTo>
                    <a:lnTo>
                      <a:pt x="90" y="66"/>
                    </a:lnTo>
                    <a:lnTo>
                      <a:pt x="96" y="72"/>
                    </a:lnTo>
                    <a:lnTo>
                      <a:pt x="96" y="78"/>
                    </a:lnTo>
                    <a:lnTo>
                      <a:pt x="84" y="84"/>
                    </a:lnTo>
                    <a:lnTo>
                      <a:pt x="90" y="96"/>
                    </a:lnTo>
                    <a:lnTo>
                      <a:pt x="84" y="108"/>
                    </a:lnTo>
                    <a:lnTo>
                      <a:pt x="84" y="102"/>
                    </a:lnTo>
                    <a:lnTo>
                      <a:pt x="72" y="114"/>
                    </a:lnTo>
                    <a:lnTo>
                      <a:pt x="72" y="96"/>
                    </a:lnTo>
                    <a:lnTo>
                      <a:pt x="60" y="108"/>
                    </a:lnTo>
                    <a:lnTo>
                      <a:pt x="66" y="120"/>
                    </a:lnTo>
                    <a:lnTo>
                      <a:pt x="96" y="108"/>
                    </a:lnTo>
                    <a:lnTo>
                      <a:pt x="96" y="84"/>
                    </a:lnTo>
                    <a:lnTo>
                      <a:pt x="108" y="66"/>
                    </a:lnTo>
                    <a:lnTo>
                      <a:pt x="96" y="36"/>
                    </a:lnTo>
                    <a:lnTo>
                      <a:pt x="108" y="30"/>
                    </a:lnTo>
                    <a:lnTo>
                      <a:pt x="102" y="0"/>
                    </a:lnTo>
                    <a:lnTo>
                      <a:pt x="342" y="60"/>
                    </a:lnTo>
                    <a:lnTo>
                      <a:pt x="300" y="246"/>
                    </a:lnTo>
                    <a:lnTo>
                      <a:pt x="216" y="228"/>
                    </a:lnTo>
                    <a:lnTo>
                      <a:pt x="114" y="228"/>
                    </a:lnTo>
                    <a:lnTo>
                      <a:pt x="84" y="210"/>
                    </a:lnTo>
                    <a:lnTo>
                      <a:pt x="60" y="216"/>
                    </a:lnTo>
                    <a:lnTo>
                      <a:pt x="42" y="204"/>
                    </a:lnTo>
                    <a:lnTo>
                      <a:pt x="42" y="174"/>
                    </a:lnTo>
                    <a:lnTo>
                      <a:pt x="24" y="162"/>
                    </a:lnTo>
                    <a:lnTo>
                      <a:pt x="24" y="16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20" name="Freeform 248"/>
              <p:cNvSpPr>
                <a:spLocks noChangeAspect="1"/>
              </p:cNvSpPr>
              <p:nvPr/>
            </p:nvSpPr>
            <p:spPr bwMode="auto">
              <a:xfrm>
                <a:off x="4870" y="1408"/>
                <a:ext cx="174" cy="154"/>
              </a:xfrm>
              <a:custGeom>
                <a:avLst/>
                <a:gdLst>
                  <a:gd name="T0" fmla="*/ 61 w 228"/>
                  <a:gd name="T1" fmla="*/ 15 h 228"/>
                  <a:gd name="T2" fmla="*/ 64 w 228"/>
                  <a:gd name="T3" fmla="*/ 24 h 228"/>
                  <a:gd name="T4" fmla="*/ 78 w 228"/>
                  <a:gd name="T5" fmla="*/ 15 h 228"/>
                  <a:gd name="T6" fmla="*/ 85 w 228"/>
                  <a:gd name="T7" fmla="*/ 16 h 228"/>
                  <a:gd name="T8" fmla="*/ 91 w 228"/>
                  <a:gd name="T9" fmla="*/ 13 h 228"/>
                  <a:gd name="T10" fmla="*/ 98 w 228"/>
                  <a:gd name="T11" fmla="*/ 13 h 228"/>
                  <a:gd name="T12" fmla="*/ 102 w 228"/>
                  <a:gd name="T13" fmla="*/ 19 h 228"/>
                  <a:gd name="T14" fmla="*/ 102 w 228"/>
                  <a:gd name="T15" fmla="*/ 22 h 228"/>
                  <a:gd name="T16" fmla="*/ 88 w 228"/>
                  <a:gd name="T17" fmla="*/ 16 h 228"/>
                  <a:gd name="T18" fmla="*/ 88 w 228"/>
                  <a:gd name="T19" fmla="*/ 22 h 228"/>
                  <a:gd name="T20" fmla="*/ 80 w 228"/>
                  <a:gd name="T21" fmla="*/ 32 h 228"/>
                  <a:gd name="T22" fmla="*/ 75 w 228"/>
                  <a:gd name="T23" fmla="*/ 32 h 228"/>
                  <a:gd name="T24" fmla="*/ 73 w 228"/>
                  <a:gd name="T25" fmla="*/ 39 h 228"/>
                  <a:gd name="T26" fmla="*/ 64 w 228"/>
                  <a:gd name="T27" fmla="*/ 37 h 228"/>
                  <a:gd name="T28" fmla="*/ 53 w 228"/>
                  <a:gd name="T29" fmla="*/ 57 h 228"/>
                  <a:gd name="T30" fmla="*/ 56 w 228"/>
                  <a:gd name="T31" fmla="*/ 57 h 228"/>
                  <a:gd name="T32" fmla="*/ 53 w 228"/>
                  <a:gd name="T33" fmla="*/ 63 h 228"/>
                  <a:gd name="T34" fmla="*/ 27 w 228"/>
                  <a:gd name="T35" fmla="*/ 70 h 228"/>
                  <a:gd name="T36" fmla="*/ 21 w 228"/>
                  <a:gd name="T37" fmla="*/ 68 h 228"/>
                  <a:gd name="T38" fmla="*/ 18 w 228"/>
                  <a:gd name="T39" fmla="*/ 63 h 228"/>
                  <a:gd name="T40" fmla="*/ 5 w 228"/>
                  <a:gd name="T41" fmla="*/ 57 h 228"/>
                  <a:gd name="T42" fmla="*/ 0 w 228"/>
                  <a:gd name="T43" fmla="*/ 48 h 228"/>
                  <a:gd name="T44" fmla="*/ 8 w 228"/>
                  <a:gd name="T45" fmla="*/ 43 h 228"/>
                  <a:gd name="T46" fmla="*/ 11 w 228"/>
                  <a:gd name="T47" fmla="*/ 35 h 228"/>
                  <a:gd name="T48" fmla="*/ 16 w 228"/>
                  <a:gd name="T49" fmla="*/ 35 h 228"/>
                  <a:gd name="T50" fmla="*/ 16 w 228"/>
                  <a:gd name="T51" fmla="*/ 30 h 228"/>
                  <a:gd name="T52" fmla="*/ 32 w 228"/>
                  <a:gd name="T53" fmla="*/ 20 h 228"/>
                  <a:gd name="T54" fmla="*/ 35 w 228"/>
                  <a:gd name="T55" fmla="*/ 5 h 228"/>
                  <a:gd name="T56" fmla="*/ 32 w 228"/>
                  <a:gd name="T57" fmla="*/ 2 h 228"/>
                  <a:gd name="T58" fmla="*/ 35 w 228"/>
                  <a:gd name="T59" fmla="*/ 0 h 228"/>
                  <a:gd name="T60" fmla="*/ 40 w 228"/>
                  <a:gd name="T61" fmla="*/ 16 h 228"/>
                  <a:gd name="T62" fmla="*/ 56 w 228"/>
                  <a:gd name="T63" fmla="*/ 15 h 228"/>
                  <a:gd name="T64" fmla="*/ 61 w 228"/>
                  <a:gd name="T65" fmla="*/ 15 h 2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8"/>
                  <a:gd name="T100" fmla="*/ 0 h 228"/>
                  <a:gd name="T101" fmla="*/ 228 w 228"/>
                  <a:gd name="T102" fmla="*/ 228 h 2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8" h="228">
                    <a:moveTo>
                      <a:pt x="138" y="48"/>
                    </a:moveTo>
                    <a:lnTo>
                      <a:pt x="144" y="78"/>
                    </a:lnTo>
                    <a:lnTo>
                      <a:pt x="174" y="48"/>
                    </a:lnTo>
                    <a:lnTo>
                      <a:pt x="192" y="54"/>
                    </a:lnTo>
                    <a:lnTo>
                      <a:pt x="204" y="42"/>
                    </a:lnTo>
                    <a:lnTo>
                      <a:pt x="222" y="42"/>
                    </a:lnTo>
                    <a:lnTo>
                      <a:pt x="228" y="60"/>
                    </a:lnTo>
                    <a:lnTo>
                      <a:pt x="228" y="72"/>
                    </a:lnTo>
                    <a:lnTo>
                      <a:pt x="198" y="54"/>
                    </a:lnTo>
                    <a:lnTo>
                      <a:pt x="198" y="72"/>
                    </a:lnTo>
                    <a:lnTo>
                      <a:pt x="180" y="102"/>
                    </a:lnTo>
                    <a:lnTo>
                      <a:pt x="168" y="102"/>
                    </a:lnTo>
                    <a:lnTo>
                      <a:pt x="162" y="126"/>
                    </a:lnTo>
                    <a:lnTo>
                      <a:pt x="144" y="120"/>
                    </a:lnTo>
                    <a:lnTo>
                      <a:pt x="120" y="186"/>
                    </a:lnTo>
                    <a:lnTo>
                      <a:pt x="126" y="186"/>
                    </a:lnTo>
                    <a:lnTo>
                      <a:pt x="120" y="204"/>
                    </a:lnTo>
                    <a:lnTo>
                      <a:pt x="60" y="228"/>
                    </a:lnTo>
                    <a:lnTo>
                      <a:pt x="48" y="222"/>
                    </a:lnTo>
                    <a:lnTo>
                      <a:pt x="42" y="204"/>
                    </a:lnTo>
                    <a:lnTo>
                      <a:pt x="12" y="186"/>
                    </a:lnTo>
                    <a:lnTo>
                      <a:pt x="0" y="156"/>
                    </a:lnTo>
                    <a:lnTo>
                      <a:pt x="18" y="138"/>
                    </a:lnTo>
                    <a:lnTo>
                      <a:pt x="24" y="114"/>
                    </a:lnTo>
                    <a:lnTo>
                      <a:pt x="36" y="114"/>
                    </a:lnTo>
                    <a:lnTo>
                      <a:pt x="36" y="96"/>
                    </a:lnTo>
                    <a:lnTo>
                      <a:pt x="72" y="66"/>
                    </a:lnTo>
                    <a:lnTo>
                      <a:pt x="78" y="18"/>
                    </a:lnTo>
                    <a:lnTo>
                      <a:pt x="72" y="6"/>
                    </a:lnTo>
                    <a:lnTo>
                      <a:pt x="78" y="0"/>
                    </a:lnTo>
                    <a:lnTo>
                      <a:pt x="90" y="54"/>
                    </a:lnTo>
                    <a:lnTo>
                      <a:pt x="126" y="48"/>
                    </a:lnTo>
                    <a:lnTo>
                      <a:pt x="138" y="48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21" name="Freeform 249"/>
              <p:cNvSpPr>
                <a:spLocks noChangeAspect="1"/>
              </p:cNvSpPr>
              <p:nvPr/>
            </p:nvSpPr>
            <p:spPr bwMode="auto">
              <a:xfrm>
                <a:off x="4870" y="1408"/>
                <a:ext cx="174" cy="154"/>
              </a:xfrm>
              <a:custGeom>
                <a:avLst/>
                <a:gdLst>
                  <a:gd name="T0" fmla="*/ 61 w 228"/>
                  <a:gd name="T1" fmla="*/ 15 h 228"/>
                  <a:gd name="T2" fmla="*/ 64 w 228"/>
                  <a:gd name="T3" fmla="*/ 24 h 228"/>
                  <a:gd name="T4" fmla="*/ 78 w 228"/>
                  <a:gd name="T5" fmla="*/ 15 h 228"/>
                  <a:gd name="T6" fmla="*/ 85 w 228"/>
                  <a:gd name="T7" fmla="*/ 16 h 228"/>
                  <a:gd name="T8" fmla="*/ 91 w 228"/>
                  <a:gd name="T9" fmla="*/ 13 h 228"/>
                  <a:gd name="T10" fmla="*/ 98 w 228"/>
                  <a:gd name="T11" fmla="*/ 13 h 228"/>
                  <a:gd name="T12" fmla="*/ 102 w 228"/>
                  <a:gd name="T13" fmla="*/ 19 h 228"/>
                  <a:gd name="T14" fmla="*/ 102 w 228"/>
                  <a:gd name="T15" fmla="*/ 22 h 228"/>
                  <a:gd name="T16" fmla="*/ 88 w 228"/>
                  <a:gd name="T17" fmla="*/ 16 h 228"/>
                  <a:gd name="T18" fmla="*/ 88 w 228"/>
                  <a:gd name="T19" fmla="*/ 22 h 228"/>
                  <a:gd name="T20" fmla="*/ 80 w 228"/>
                  <a:gd name="T21" fmla="*/ 32 h 228"/>
                  <a:gd name="T22" fmla="*/ 75 w 228"/>
                  <a:gd name="T23" fmla="*/ 32 h 228"/>
                  <a:gd name="T24" fmla="*/ 73 w 228"/>
                  <a:gd name="T25" fmla="*/ 39 h 228"/>
                  <a:gd name="T26" fmla="*/ 64 w 228"/>
                  <a:gd name="T27" fmla="*/ 37 h 228"/>
                  <a:gd name="T28" fmla="*/ 53 w 228"/>
                  <a:gd name="T29" fmla="*/ 57 h 228"/>
                  <a:gd name="T30" fmla="*/ 56 w 228"/>
                  <a:gd name="T31" fmla="*/ 57 h 228"/>
                  <a:gd name="T32" fmla="*/ 53 w 228"/>
                  <a:gd name="T33" fmla="*/ 63 h 228"/>
                  <a:gd name="T34" fmla="*/ 27 w 228"/>
                  <a:gd name="T35" fmla="*/ 70 h 228"/>
                  <a:gd name="T36" fmla="*/ 21 w 228"/>
                  <a:gd name="T37" fmla="*/ 68 h 228"/>
                  <a:gd name="T38" fmla="*/ 18 w 228"/>
                  <a:gd name="T39" fmla="*/ 63 h 228"/>
                  <a:gd name="T40" fmla="*/ 5 w 228"/>
                  <a:gd name="T41" fmla="*/ 57 h 228"/>
                  <a:gd name="T42" fmla="*/ 0 w 228"/>
                  <a:gd name="T43" fmla="*/ 48 h 228"/>
                  <a:gd name="T44" fmla="*/ 8 w 228"/>
                  <a:gd name="T45" fmla="*/ 43 h 228"/>
                  <a:gd name="T46" fmla="*/ 11 w 228"/>
                  <a:gd name="T47" fmla="*/ 35 h 228"/>
                  <a:gd name="T48" fmla="*/ 16 w 228"/>
                  <a:gd name="T49" fmla="*/ 35 h 228"/>
                  <a:gd name="T50" fmla="*/ 16 w 228"/>
                  <a:gd name="T51" fmla="*/ 30 h 228"/>
                  <a:gd name="T52" fmla="*/ 32 w 228"/>
                  <a:gd name="T53" fmla="*/ 20 h 228"/>
                  <a:gd name="T54" fmla="*/ 35 w 228"/>
                  <a:gd name="T55" fmla="*/ 5 h 228"/>
                  <a:gd name="T56" fmla="*/ 32 w 228"/>
                  <a:gd name="T57" fmla="*/ 2 h 228"/>
                  <a:gd name="T58" fmla="*/ 35 w 228"/>
                  <a:gd name="T59" fmla="*/ 0 h 228"/>
                  <a:gd name="T60" fmla="*/ 40 w 228"/>
                  <a:gd name="T61" fmla="*/ 16 h 228"/>
                  <a:gd name="T62" fmla="*/ 56 w 228"/>
                  <a:gd name="T63" fmla="*/ 15 h 228"/>
                  <a:gd name="T64" fmla="*/ 61 w 228"/>
                  <a:gd name="T65" fmla="*/ 15 h 228"/>
                  <a:gd name="T66" fmla="*/ 61 w 228"/>
                  <a:gd name="T67" fmla="*/ 16 h 2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28"/>
                  <a:gd name="T103" fmla="*/ 0 h 228"/>
                  <a:gd name="T104" fmla="*/ 228 w 228"/>
                  <a:gd name="T105" fmla="*/ 228 h 22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28" h="228">
                    <a:moveTo>
                      <a:pt x="138" y="48"/>
                    </a:moveTo>
                    <a:lnTo>
                      <a:pt x="144" y="78"/>
                    </a:lnTo>
                    <a:lnTo>
                      <a:pt x="174" y="48"/>
                    </a:lnTo>
                    <a:lnTo>
                      <a:pt x="192" y="54"/>
                    </a:lnTo>
                    <a:lnTo>
                      <a:pt x="204" y="42"/>
                    </a:lnTo>
                    <a:lnTo>
                      <a:pt x="222" y="42"/>
                    </a:lnTo>
                    <a:lnTo>
                      <a:pt x="228" y="60"/>
                    </a:lnTo>
                    <a:lnTo>
                      <a:pt x="228" y="72"/>
                    </a:lnTo>
                    <a:lnTo>
                      <a:pt x="198" y="54"/>
                    </a:lnTo>
                    <a:lnTo>
                      <a:pt x="198" y="72"/>
                    </a:lnTo>
                    <a:lnTo>
                      <a:pt x="180" y="102"/>
                    </a:lnTo>
                    <a:lnTo>
                      <a:pt x="168" y="102"/>
                    </a:lnTo>
                    <a:lnTo>
                      <a:pt x="162" y="126"/>
                    </a:lnTo>
                    <a:lnTo>
                      <a:pt x="144" y="120"/>
                    </a:lnTo>
                    <a:lnTo>
                      <a:pt x="120" y="186"/>
                    </a:lnTo>
                    <a:lnTo>
                      <a:pt x="126" y="186"/>
                    </a:lnTo>
                    <a:lnTo>
                      <a:pt x="120" y="204"/>
                    </a:lnTo>
                    <a:lnTo>
                      <a:pt x="60" y="228"/>
                    </a:lnTo>
                    <a:lnTo>
                      <a:pt x="48" y="222"/>
                    </a:lnTo>
                    <a:lnTo>
                      <a:pt x="42" y="204"/>
                    </a:lnTo>
                    <a:lnTo>
                      <a:pt x="12" y="186"/>
                    </a:lnTo>
                    <a:lnTo>
                      <a:pt x="0" y="156"/>
                    </a:lnTo>
                    <a:lnTo>
                      <a:pt x="18" y="138"/>
                    </a:lnTo>
                    <a:lnTo>
                      <a:pt x="24" y="114"/>
                    </a:lnTo>
                    <a:lnTo>
                      <a:pt x="36" y="114"/>
                    </a:lnTo>
                    <a:lnTo>
                      <a:pt x="36" y="96"/>
                    </a:lnTo>
                    <a:lnTo>
                      <a:pt x="72" y="66"/>
                    </a:lnTo>
                    <a:lnTo>
                      <a:pt x="78" y="18"/>
                    </a:lnTo>
                    <a:lnTo>
                      <a:pt x="72" y="6"/>
                    </a:lnTo>
                    <a:lnTo>
                      <a:pt x="78" y="0"/>
                    </a:lnTo>
                    <a:lnTo>
                      <a:pt x="90" y="54"/>
                    </a:lnTo>
                    <a:lnTo>
                      <a:pt x="126" y="48"/>
                    </a:lnTo>
                    <a:lnTo>
                      <a:pt x="138" y="48"/>
                    </a:lnTo>
                    <a:lnTo>
                      <a:pt x="138" y="5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22" name="Freeform 250"/>
              <p:cNvSpPr>
                <a:spLocks noChangeAspect="1"/>
              </p:cNvSpPr>
              <p:nvPr/>
            </p:nvSpPr>
            <p:spPr bwMode="auto">
              <a:xfrm>
                <a:off x="4468" y="1171"/>
                <a:ext cx="205" cy="192"/>
              </a:xfrm>
              <a:custGeom>
                <a:avLst/>
                <a:gdLst>
                  <a:gd name="T0" fmla="*/ 50 w 270"/>
                  <a:gd name="T1" fmla="*/ 89 h 282"/>
                  <a:gd name="T2" fmla="*/ 42 w 270"/>
                  <a:gd name="T3" fmla="*/ 84 h 282"/>
                  <a:gd name="T4" fmla="*/ 39 w 270"/>
                  <a:gd name="T5" fmla="*/ 78 h 282"/>
                  <a:gd name="T6" fmla="*/ 42 w 270"/>
                  <a:gd name="T7" fmla="*/ 74 h 282"/>
                  <a:gd name="T8" fmla="*/ 37 w 270"/>
                  <a:gd name="T9" fmla="*/ 68 h 282"/>
                  <a:gd name="T10" fmla="*/ 34 w 270"/>
                  <a:gd name="T11" fmla="*/ 59 h 282"/>
                  <a:gd name="T12" fmla="*/ 5 w 270"/>
                  <a:gd name="T13" fmla="*/ 44 h 282"/>
                  <a:gd name="T14" fmla="*/ 5 w 270"/>
                  <a:gd name="T15" fmla="*/ 30 h 282"/>
                  <a:gd name="T16" fmla="*/ 0 w 270"/>
                  <a:gd name="T17" fmla="*/ 27 h 282"/>
                  <a:gd name="T18" fmla="*/ 5 w 270"/>
                  <a:gd name="T19" fmla="*/ 21 h 282"/>
                  <a:gd name="T20" fmla="*/ 13 w 270"/>
                  <a:gd name="T21" fmla="*/ 17 h 282"/>
                  <a:gd name="T22" fmla="*/ 13 w 270"/>
                  <a:gd name="T23" fmla="*/ 5 h 282"/>
                  <a:gd name="T24" fmla="*/ 15 w 270"/>
                  <a:gd name="T25" fmla="*/ 3 h 282"/>
                  <a:gd name="T26" fmla="*/ 20 w 270"/>
                  <a:gd name="T27" fmla="*/ 5 h 282"/>
                  <a:gd name="T28" fmla="*/ 39 w 270"/>
                  <a:gd name="T29" fmla="*/ 0 h 282"/>
                  <a:gd name="T30" fmla="*/ 39 w 270"/>
                  <a:gd name="T31" fmla="*/ 5 h 282"/>
                  <a:gd name="T32" fmla="*/ 50 w 270"/>
                  <a:gd name="T33" fmla="*/ 7 h 282"/>
                  <a:gd name="T34" fmla="*/ 55 w 270"/>
                  <a:gd name="T35" fmla="*/ 12 h 282"/>
                  <a:gd name="T36" fmla="*/ 95 w 270"/>
                  <a:gd name="T37" fmla="*/ 17 h 282"/>
                  <a:gd name="T38" fmla="*/ 103 w 270"/>
                  <a:gd name="T39" fmla="*/ 21 h 282"/>
                  <a:gd name="T40" fmla="*/ 99 w 270"/>
                  <a:gd name="T41" fmla="*/ 29 h 282"/>
                  <a:gd name="T42" fmla="*/ 105 w 270"/>
                  <a:gd name="T43" fmla="*/ 29 h 282"/>
                  <a:gd name="T44" fmla="*/ 103 w 270"/>
                  <a:gd name="T45" fmla="*/ 32 h 282"/>
                  <a:gd name="T46" fmla="*/ 108 w 270"/>
                  <a:gd name="T47" fmla="*/ 32 h 282"/>
                  <a:gd name="T48" fmla="*/ 99 w 270"/>
                  <a:gd name="T49" fmla="*/ 42 h 282"/>
                  <a:gd name="T50" fmla="*/ 103 w 270"/>
                  <a:gd name="T51" fmla="*/ 46 h 282"/>
                  <a:gd name="T52" fmla="*/ 118 w 270"/>
                  <a:gd name="T53" fmla="*/ 29 h 282"/>
                  <a:gd name="T54" fmla="*/ 108 w 270"/>
                  <a:gd name="T55" fmla="*/ 54 h 282"/>
                  <a:gd name="T56" fmla="*/ 105 w 270"/>
                  <a:gd name="T57" fmla="*/ 70 h 282"/>
                  <a:gd name="T58" fmla="*/ 110 w 270"/>
                  <a:gd name="T59" fmla="*/ 85 h 282"/>
                  <a:gd name="T60" fmla="*/ 55 w 270"/>
                  <a:gd name="T61" fmla="*/ 87 h 282"/>
                  <a:gd name="T62" fmla="*/ 50 w 270"/>
                  <a:gd name="T63" fmla="*/ 89 h 2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0"/>
                  <a:gd name="T97" fmla="*/ 0 h 282"/>
                  <a:gd name="T98" fmla="*/ 270 w 270"/>
                  <a:gd name="T99" fmla="*/ 282 h 2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0" h="282">
                    <a:moveTo>
                      <a:pt x="114" y="282"/>
                    </a:moveTo>
                    <a:lnTo>
                      <a:pt x="96" y="264"/>
                    </a:lnTo>
                    <a:lnTo>
                      <a:pt x="90" y="246"/>
                    </a:lnTo>
                    <a:lnTo>
                      <a:pt x="96" y="234"/>
                    </a:lnTo>
                    <a:lnTo>
                      <a:pt x="84" y="216"/>
                    </a:lnTo>
                    <a:lnTo>
                      <a:pt x="78" y="186"/>
                    </a:lnTo>
                    <a:lnTo>
                      <a:pt x="12" y="138"/>
                    </a:lnTo>
                    <a:lnTo>
                      <a:pt x="12" y="96"/>
                    </a:lnTo>
                    <a:lnTo>
                      <a:pt x="0" y="84"/>
                    </a:lnTo>
                    <a:lnTo>
                      <a:pt x="12" y="66"/>
                    </a:lnTo>
                    <a:lnTo>
                      <a:pt x="30" y="54"/>
                    </a:lnTo>
                    <a:lnTo>
                      <a:pt x="30" y="18"/>
                    </a:lnTo>
                    <a:lnTo>
                      <a:pt x="36" y="12"/>
                    </a:lnTo>
                    <a:lnTo>
                      <a:pt x="48" y="18"/>
                    </a:lnTo>
                    <a:lnTo>
                      <a:pt x="90" y="0"/>
                    </a:lnTo>
                    <a:lnTo>
                      <a:pt x="90" y="18"/>
                    </a:lnTo>
                    <a:lnTo>
                      <a:pt x="114" y="24"/>
                    </a:lnTo>
                    <a:lnTo>
                      <a:pt x="126" y="36"/>
                    </a:lnTo>
                    <a:lnTo>
                      <a:pt x="216" y="54"/>
                    </a:lnTo>
                    <a:lnTo>
                      <a:pt x="234" y="66"/>
                    </a:lnTo>
                    <a:lnTo>
                      <a:pt x="228" y="90"/>
                    </a:lnTo>
                    <a:lnTo>
                      <a:pt x="240" y="90"/>
                    </a:lnTo>
                    <a:lnTo>
                      <a:pt x="234" y="102"/>
                    </a:lnTo>
                    <a:lnTo>
                      <a:pt x="246" y="102"/>
                    </a:lnTo>
                    <a:lnTo>
                      <a:pt x="228" y="132"/>
                    </a:lnTo>
                    <a:lnTo>
                      <a:pt x="234" y="144"/>
                    </a:lnTo>
                    <a:lnTo>
                      <a:pt x="270" y="90"/>
                    </a:lnTo>
                    <a:lnTo>
                      <a:pt x="246" y="174"/>
                    </a:lnTo>
                    <a:lnTo>
                      <a:pt x="240" y="222"/>
                    </a:lnTo>
                    <a:lnTo>
                      <a:pt x="252" y="270"/>
                    </a:lnTo>
                    <a:lnTo>
                      <a:pt x="126" y="276"/>
                    </a:lnTo>
                    <a:lnTo>
                      <a:pt x="114" y="282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23" name="Freeform 251"/>
              <p:cNvSpPr>
                <a:spLocks noChangeAspect="1"/>
              </p:cNvSpPr>
              <p:nvPr/>
            </p:nvSpPr>
            <p:spPr bwMode="auto">
              <a:xfrm>
                <a:off x="4468" y="1171"/>
                <a:ext cx="205" cy="196"/>
              </a:xfrm>
              <a:custGeom>
                <a:avLst/>
                <a:gdLst>
                  <a:gd name="T0" fmla="*/ 50 w 270"/>
                  <a:gd name="T1" fmla="*/ 89 h 288"/>
                  <a:gd name="T2" fmla="*/ 42 w 270"/>
                  <a:gd name="T3" fmla="*/ 83 h 288"/>
                  <a:gd name="T4" fmla="*/ 39 w 270"/>
                  <a:gd name="T5" fmla="*/ 78 h 288"/>
                  <a:gd name="T6" fmla="*/ 42 w 270"/>
                  <a:gd name="T7" fmla="*/ 73 h 288"/>
                  <a:gd name="T8" fmla="*/ 37 w 270"/>
                  <a:gd name="T9" fmla="*/ 68 h 288"/>
                  <a:gd name="T10" fmla="*/ 34 w 270"/>
                  <a:gd name="T11" fmla="*/ 59 h 288"/>
                  <a:gd name="T12" fmla="*/ 5 w 270"/>
                  <a:gd name="T13" fmla="*/ 44 h 288"/>
                  <a:gd name="T14" fmla="*/ 5 w 270"/>
                  <a:gd name="T15" fmla="*/ 30 h 288"/>
                  <a:gd name="T16" fmla="*/ 0 w 270"/>
                  <a:gd name="T17" fmla="*/ 27 h 288"/>
                  <a:gd name="T18" fmla="*/ 5 w 270"/>
                  <a:gd name="T19" fmla="*/ 21 h 288"/>
                  <a:gd name="T20" fmla="*/ 13 w 270"/>
                  <a:gd name="T21" fmla="*/ 17 h 288"/>
                  <a:gd name="T22" fmla="*/ 13 w 270"/>
                  <a:gd name="T23" fmla="*/ 5 h 288"/>
                  <a:gd name="T24" fmla="*/ 15 w 270"/>
                  <a:gd name="T25" fmla="*/ 3 h 288"/>
                  <a:gd name="T26" fmla="*/ 20 w 270"/>
                  <a:gd name="T27" fmla="*/ 5 h 288"/>
                  <a:gd name="T28" fmla="*/ 39 w 270"/>
                  <a:gd name="T29" fmla="*/ 0 h 288"/>
                  <a:gd name="T30" fmla="*/ 39 w 270"/>
                  <a:gd name="T31" fmla="*/ 5 h 288"/>
                  <a:gd name="T32" fmla="*/ 50 w 270"/>
                  <a:gd name="T33" fmla="*/ 7 h 288"/>
                  <a:gd name="T34" fmla="*/ 55 w 270"/>
                  <a:gd name="T35" fmla="*/ 12 h 288"/>
                  <a:gd name="T36" fmla="*/ 95 w 270"/>
                  <a:gd name="T37" fmla="*/ 17 h 288"/>
                  <a:gd name="T38" fmla="*/ 103 w 270"/>
                  <a:gd name="T39" fmla="*/ 21 h 288"/>
                  <a:gd name="T40" fmla="*/ 99 w 270"/>
                  <a:gd name="T41" fmla="*/ 29 h 288"/>
                  <a:gd name="T42" fmla="*/ 105 w 270"/>
                  <a:gd name="T43" fmla="*/ 29 h 288"/>
                  <a:gd name="T44" fmla="*/ 103 w 270"/>
                  <a:gd name="T45" fmla="*/ 32 h 288"/>
                  <a:gd name="T46" fmla="*/ 108 w 270"/>
                  <a:gd name="T47" fmla="*/ 32 h 288"/>
                  <a:gd name="T48" fmla="*/ 99 w 270"/>
                  <a:gd name="T49" fmla="*/ 42 h 288"/>
                  <a:gd name="T50" fmla="*/ 103 w 270"/>
                  <a:gd name="T51" fmla="*/ 46 h 288"/>
                  <a:gd name="T52" fmla="*/ 118 w 270"/>
                  <a:gd name="T53" fmla="*/ 29 h 288"/>
                  <a:gd name="T54" fmla="*/ 108 w 270"/>
                  <a:gd name="T55" fmla="*/ 54 h 288"/>
                  <a:gd name="T56" fmla="*/ 105 w 270"/>
                  <a:gd name="T57" fmla="*/ 70 h 288"/>
                  <a:gd name="T58" fmla="*/ 110 w 270"/>
                  <a:gd name="T59" fmla="*/ 85 h 288"/>
                  <a:gd name="T60" fmla="*/ 55 w 270"/>
                  <a:gd name="T61" fmla="*/ 87 h 288"/>
                  <a:gd name="T62" fmla="*/ 50 w 270"/>
                  <a:gd name="T63" fmla="*/ 89 h 288"/>
                  <a:gd name="T64" fmla="*/ 50 w 270"/>
                  <a:gd name="T65" fmla="*/ 91 h 2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0"/>
                  <a:gd name="T100" fmla="*/ 0 h 288"/>
                  <a:gd name="T101" fmla="*/ 270 w 270"/>
                  <a:gd name="T102" fmla="*/ 288 h 2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0" h="288">
                    <a:moveTo>
                      <a:pt x="114" y="282"/>
                    </a:moveTo>
                    <a:lnTo>
                      <a:pt x="96" y="264"/>
                    </a:lnTo>
                    <a:lnTo>
                      <a:pt x="90" y="246"/>
                    </a:lnTo>
                    <a:lnTo>
                      <a:pt x="96" y="234"/>
                    </a:lnTo>
                    <a:lnTo>
                      <a:pt x="84" y="216"/>
                    </a:lnTo>
                    <a:lnTo>
                      <a:pt x="78" y="186"/>
                    </a:lnTo>
                    <a:lnTo>
                      <a:pt x="12" y="138"/>
                    </a:lnTo>
                    <a:lnTo>
                      <a:pt x="12" y="96"/>
                    </a:lnTo>
                    <a:lnTo>
                      <a:pt x="0" y="84"/>
                    </a:lnTo>
                    <a:lnTo>
                      <a:pt x="12" y="66"/>
                    </a:lnTo>
                    <a:lnTo>
                      <a:pt x="30" y="54"/>
                    </a:lnTo>
                    <a:lnTo>
                      <a:pt x="30" y="18"/>
                    </a:lnTo>
                    <a:lnTo>
                      <a:pt x="36" y="12"/>
                    </a:lnTo>
                    <a:lnTo>
                      <a:pt x="48" y="18"/>
                    </a:lnTo>
                    <a:lnTo>
                      <a:pt x="90" y="0"/>
                    </a:lnTo>
                    <a:lnTo>
                      <a:pt x="90" y="18"/>
                    </a:lnTo>
                    <a:lnTo>
                      <a:pt x="114" y="24"/>
                    </a:lnTo>
                    <a:lnTo>
                      <a:pt x="126" y="36"/>
                    </a:lnTo>
                    <a:lnTo>
                      <a:pt x="216" y="54"/>
                    </a:lnTo>
                    <a:lnTo>
                      <a:pt x="234" y="66"/>
                    </a:lnTo>
                    <a:lnTo>
                      <a:pt x="228" y="90"/>
                    </a:lnTo>
                    <a:lnTo>
                      <a:pt x="240" y="90"/>
                    </a:lnTo>
                    <a:lnTo>
                      <a:pt x="234" y="102"/>
                    </a:lnTo>
                    <a:lnTo>
                      <a:pt x="246" y="102"/>
                    </a:lnTo>
                    <a:lnTo>
                      <a:pt x="228" y="132"/>
                    </a:lnTo>
                    <a:lnTo>
                      <a:pt x="234" y="144"/>
                    </a:lnTo>
                    <a:lnTo>
                      <a:pt x="270" y="90"/>
                    </a:lnTo>
                    <a:lnTo>
                      <a:pt x="246" y="174"/>
                    </a:lnTo>
                    <a:lnTo>
                      <a:pt x="240" y="222"/>
                    </a:lnTo>
                    <a:lnTo>
                      <a:pt x="252" y="270"/>
                    </a:lnTo>
                    <a:lnTo>
                      <a:pt x="126" y="276"/>
                    </a:lnTo>
                    <a:lnTo>
                      <a:pt x="114" y="282"/>
                    </a:lnTo>
                    <a:lnTo>
                      <a:pt x="114" y="28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24" name="Freeform 252"/>
              <p:cNvSpPr>
                <a:spLocks noChangeAspect="1"/>
              </p:cNvSpPr>
              <p:nvPr/>
            </p:nvSpPr>
            <p:spPr bwMode="auto">
              <a:xfrm>
                <a:off x="3813" y="1220"/>
                <a:ext cx="270" cy="200"/>
              </a:xfrm>
              <a:custGeom>
                <a:avLst/>
                <a:gdLst>
                  <a:gd name="T0" fmla="*/ 152 w 354"/>
                  <a:gd name="T1" fmla="*/ 53 h 294"/>
                  <a:gd name="T2" fmla="*/ 149 w 354"/>
                  <a:gd name="T3" fmla="*/ 93 h 294"/>
                  <a:gd name="T4" fmla="*/ 43 w 354"/>
                  <a:gd name="T5" fmla="*/ 85 h 294"/>
                  <a:gd name="T6" fmla="*/ 0 w 354"/>
                  <a:gd name="T7" fmla="*/ 79 h 294"/>
                  <a:gd name="T8" fmla="*/ 5 w 354"/>
                  <a:gd name="T9" fmla="*/ 61 h 294"/>
                  <a:gd name="T10" fmla="*/ 16 w 354"/>
                  <a:gd name="T11" fmla="*/ 10 h 294"/>
                  <a:gd name="T12" fmla="*/ 18 w 354"/>
                  <a:gd name="T13" fmla="*/ 0 h 294"/>
                  <a:gd name="T14" fmla="*/ 157 w 354"/>
                  <a:gd name="T15" fmla="*/ 11 h 294"/>
                  <a:gd name="T16" fmla="*/ 154 w 354"/>
                  <a:gd name="T17" fmla="*/ 44 h 294"/>
                  <a:gd name="T18" fmla="*/ 152 w 354"/>
                  <a:gd name="T19" fmla="*/ 53 h 2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4"/>
                  <a:gd name="T31" fmla="*/ 0 h 294"/>
                  <a:gd name="T32" fmla="*/ 354 w 354"/>
                  <a:gd name="T33" fmla="*/ 294 h 2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4" h="294">
                    <a:moveTo>
                      <a:pt x="342" y="168"/>
                    </a:moveTo>
                    <a:lnTo>
                      <a:pt x="336" y="294"/>
                    </a:lnTo>
                    <a:lnTo>
                      <a:pt x="96" y="270"/>
                    </a:lnTo>
                    <a:lnTo>
                      <a:pt x="0" y="252"/>
                    </a:lnTo>
                    <a:lnTo>
                      <a:pt x="12" y="192"/>
                    </a:lnTo>
                    <a:lnTo>
                      <a:pt x="36" y="30"/>
                    </a:lnTo>
                    <a:lnTo>
                      <a:pt x="42" y="0"/>
                    </a:lnTo>
                    <a:lnTo>
                      <a:pt x="354" y="36"/>
                    </a:lnTo>
                    <a:lnTo>
                      <a:pt x="348" y="138"/>
                    </a:lnTo>
                    <a:lnTo>
                      <a:pt x="342" y="168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25" name="Freeform 253"/>
              <p:cNvSpPr>
                <a:spLocks noChangeAspect="1"/>
              </p:cNvSpPr>
              <p:nvPr/>
            </p:nvSpPr>
            <p:spPr bwMode="auto">
              <a:xfrm>
                <a:off x="3813" y="1220"/>
                <a:ext cx="270" cy="200"/>
              </a:xfrm>
              <a:custGeom>
                <a:avLst/>
                <a:gdLst>
                  <a:gd name="T0" fmla="*/ 152 w 354"/>
                  <a:gd name="T1" fmla="*/ 53 h 294"/>
                  <a:gd name="T2" fmla="*/ 149 w 354"/>
                  <a:gd name="T3" fmla="*/ 93 h 294"/>
                  <a:gd name="T4" fmla="*/ 43 w 354"/>
                  <a:gd name="T5" fmla="*/ 85 h 294"/>
                  <a:gd name="T6" fmla="*/ 0 w 354"/>
                  <a:gd name="T7" fmla="*/ 79 h 294"/>
                  <a:gd name="T8" fmla="*/ 5 w 354"/>
                  <a:gd name="T9" fmla="*/ 61 h 294"/>
                  <a:gd name="T10" fmla="*/ 16 w 354"/>
                  <a:gd name="T11" fmla="*/ 10 h 294"/>
                  <a:gd name="T12" fmla="*/ 18 w 354"/>
                  <a:gd name="T13" fmla="*/ 0 h 294"/>
                  <a:gd name="T14" fmla="*/ 157 w 354"/>
                  <a:gd name="T15" fmla="*/ 11 h 294"/>
                  <a:gd name="T16" fmla="*/ 154 w 354"/>
                  <a:gd name="T17" fmla="*/ 44 h 294"/>
                  <a:gd name="T18" fmla="*/ 152 w 354"/>
                  <a:gd name="T19" fmla="*/ 53 h 294"/>
                  <a:gd name="T20" fmla="*/ 152 w 354"/>
                  <a:gd name="T21" fmla="*/ 54 h 2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4"/>
                  <a:gd name="T34" fmla="*/ 0 h 294"/>
                  <a:gd name="T35" fmla="*/ 354 w 354"/>
                  <a:gd name="T36" fmla="*/ 294 h 2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4" h="294">
                    <a:moveTo>
                      <a:pt x="342" y="168"/>
                    </a:moveTo>
                    <a:lnTo>
                      <a:pt x="336" y="294"/>
                    </a:lnTo>
                    <a:lnTo>
                      <a:pt x="96" y="270"/>
                    </a:lnTo>
                    <a:lnTo>
                      <a:pt x="0" y="252"/>
                    </a:lnTo>
                    <a:lnTo>
                      <a:pt x="12" y="192"/>
                    </a:lnTo>
                    <a:lnTo>
                      <a:pt x="36" y="30"/>
                    </a:lnTo>
                    <a:lnTo>
                      <a:pt x="42" y="0"/>
                    </a:lnTo>
                    <a:lnTo>
                      <a:pt x="354" y="36"/>
                    </a:lnTo>
                    <a:lnTo>
                      <a:pt x="348" y="138"/>
                    </a:lnTo>
                    <a:lnTo>
                      <a:pt x="342" y="168"/>
                    </a:lnTo>
                    <a:lnTo>
                      <a:pt x="342" y="17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003" name="Rectangle 254"/>
            <p:cNvSpPr>
              <a:spLocks noChangeArrowheads="1"/>
            </p:cNvSpPr>
            <p:nvPr/>
          </p:nvSpPr>
          <p:spPr bwMode="auto">
            <a:xfrm>
              <a:off x="916" y="2592"/>
              <a:ext cx="57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1994</a:t>
              </a:r>
            </a:p>
          </p:txBody>
        </p:sp>
      </p:grpSp>
      <p:grpSp>
        <p:nvGrpSpPr>
          <p:cNvPr id="6" name="Group 255"/>
          <p:cNvGrpSpPr>
            <a:grpSpLocks/>
          </p:cNvGrpSpPr>
          <p:nvPr/>
        </p:nvGrpSpPr>
        <p:grpSpPr bwMode="auto">
          <a:xfrm>
            <a:off x="3562350" y="1371600"/>
            <a:ext cx="2100263" cy="1981200"/>
            <a:chOff x="2244" y="912"/>
            <a:chExt cx="1323" cy="1248"/>
          </a:xfrm>
        </p:grpSpPr>
        <p:grpSp>
          <p:nvGrpSpPr>
            <p:cNvPr id="19878" name="Group 256"/>
            <p:cNvGrpSpPr>
              <a:grpSpLocks noChangeAspect="1"/>
            </p:cNvGrpSpPr>
            <p:nvPr/>
          </p:nvGrpSpPr>
          <p:grpSpPr bwMode="auto">
            <a:xfrm>
              <a:off x="2244" y="980"/>
              <a:ext cx="1323" cy="1180"/>
              <a:chOff x="0" y="1152"/>
              <a:chExt cx="2832" cy="2262"/>
            </a:xfrm>
          </p:grpSpPr>
          <p:sp>
            <p:nvSpPr>
              <p:cNvPr id="19880" name="AutoShape 257"/>
              <p:cNvSpPr>
                <a:spLocks noChangeAspect="1" noChangeArrowheads="1"/>
              </p:cNvSpPr>
              <p:nvPr/>
            </p:nvSpPr>
            <p:spPr bwMode="auto">
              <a:xfrm>
                <a:off x="0" y="1152"/>
                <a:ext cx="2826" cy="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81" name="Rectangle 258"/>
              <p:cNvSpPr>
                <a:spLocks noChangeAspect="1" noChangeArrowheads="1"/>
              </p:cNvSpPr>
              <p:nvPr/>
            </p:nvSpPr>
            <p:spPr bwMode="auto">
              <a:xfrm>
                <a:off x="0" y="1152"/>
                <a:ext cx="2832" cy="226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82" name="Rectangle 259"/>
              <p:cNvSpPr>
                <a:spLocks noChangeAspect="1" noChangeArrowheads="1"/>
              </p:cNvSpPr>
              <p:nvPr/>
            </p:nvSpPr>
            <p:spPr bwMode="auto">
              <a:xfrm>
                <a:off x="36" y="1188"/>
                <a:ext cx="2760" cy="218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83" name="Freeform 260"/>
              <p:cNvSpPr>
                <a:spLocks noChangeAspect="1"/>
              </p:cNvSpPr>
              <p:nvPr/>
            </p:nvSpPr>
            <p:spPr bwMode="auto">
              <a:xfrm>
                <a:off x="1848" y="2490"/>
                <a:ext cx="192" cy="312"/>
              </a:xfrm>
              <a:custGeom>
                <a:avLst/>
                <a:gdLst>
                  <a:gd name="T0" fmla="*/ 192 w 192"/>
                  <a:gd name="T1" fmla="*/ 246 h 312"/>
                  <a:gd name="T2" fmla="*/ 54 w 192"/>
                  <a:gd name="T3" fmla="*/ 258 h 312"/>
                  <a:gd name="T4" fmla="*/ 54 w 192"/>
                  <a:gd name="T5" fmla="*/ 270 h 312"/>
                  <a:gd name="T6" fmla="*/ 66 w 192"/>
                  <a:gd name="T7" fmla="*/ 282 h 312"/>
                  <a:gd name="T8" fmla="*/ 66 w 192"/>
                  <a:gd name="T9" fmla="*/ 300 h 312"/>
                  <a:gd name="T10" fmla="*/ 36 w 192"/>
                  <a:gd name="T11" fmla="*/ 312 h 312"/>
                  <a:gd name="T12" fmla="*/ 48 w 192"/>
                  <a:gd name="T13" fmla="*/ 306 h 312"/>
                  <a:gd name="T14" fmla="*/ 30 w 192"/>
                  <a:gd name="T15" fmla="*/ 276 h 312"/>
                  <a:gd name="T16" fmla="*/ 24 w 192"/>
                  <a:gd name="T17" fmla="*/ 306 h 312"/>
                  <a:gd name="T18" fmla="*/ 12 w 192"/>
                  <a:gd name="T19" fmla="*/ 300 h 312"/>
                  <a:gd name="T20" fmla="*/ 12 w 192"/>
                  <a:gd name="T21" fmla="*/ 282 h 312"/>
                  <a:gd name="T22" fmla="*/ 0 w 192"/>
                  <a:gd name="T23" fmla="*/ 210 h 312"/>
                  <a:gd name="T24" fmla="*/ 0 w 192"/>
                  <a:gd name="T25" fmla="*/ 6 h 312"/>
                  <a:gd name="T26" fmla="*/ 132 w 192"/>
                  <a:gd name="T27" fmla="*/ 0 h 312"/>
                  <a:gd name="T28" fmla="*/ 168 w 192"/>
                  <a:gd name="T29" fmla="*/ 132 h 312"/>
                  <a:gd name="T30" fmla="*/ 192 w 192"/>
                  <a:gd name="T31" fmla="*/ 168 h 312"/>
                  <a:gd name="T32" fmla="*/ 180 w 192"/>
                  <a:gd name="T33" fmla="*/ 192 h 312"/>
                  <a:gd name="T34" fmla="*/ 192 w 192"/>
                  <a:gd name="T35" fmla="*/ 246 h 3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2"/>
                  <a:gd name="T55" fmla="*/ 0 h 312"/>
                  <a:gd name="T56" fmla="*/ 192 w 192"/>
                  <a:gd name="T57" fmla="*/ 312 h 3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2" h="312">
                    <a:moveTo>
                      <a:pt x="192" y="246"/>
                    </a:moveTo>
                    <a:lnTo>
                      <a:pt x="54" y="258"/>
                    </a:lnTo>
                    <a:lnTo>
                      <a:pt x="54" y="270"/>
                    </a:lnTo>
                    <a:lnTo>
                      <a:pt x="66" y="282"/>
                    </a:lnTo>
                    <a:lnTo>
                      <a:pt x="66" y="300"/>
                    </a:lnTo>
                    <a:lnTo>
                      <a:pt x="36" y="312"/>
                    </a:lnTo>
                    <a:lnTo>
                      <a:pt x="48" y="306"/>
                    </a:lnTo>
                    <a:lnTo>
                      <a:pt x="30" y="276"/>
                    </a:lnTo>
                    <a:lnTo>
                      <a:pt x="24" y="306"/>
                    </a:lnTo>
                    <a:lnTo>
                      <a:pt x="12" y="300"/>
                    </a:lnTo>
                    <a:lnTo>
                      <a:pt x="12" y="282"/>
                    </a:lnTo>
                    <a:lnTo>
                      <a:pt x="0" y="210"/>
                    </a:lnTo>
                    <a:lnTo>
                      <a:pt x="0" y="6"/>
                    </a:lnTo>
                    <a:lnTo>
                      <a:pt x="132" y="0"/>
                    </a:lnTo>
                    <a:lnTo>
                      <a:pt x="168" y="132"/>
                    </a:lnTo>
                    <a:lnTo>
                      <a:pt x="192" y="168"/>
                    </a:lnTo>
                    <a:lnTo>
                      <a:pt x="180" y="192"/>
                    </a:lnTo>
                    <a:lnTo>
                      <a:pt x="192" y="246"/>
                    </a:lnTo>
                    <a:close/>
                  </a:path>
                </a:pathLst>
              </a:custGeom>
              <a:solidFill>
                <a:srgbClr val="FF4500"/>
              </a:solidFill>
              <a:ln w="9525">
                <a:solidFill>
                  <a:srgbClr val="FF4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84" name="Freeform 261"/>
              <p:cNvSpPr>
                <a:spLocks noChangeAspect="1"/>
              </p:cNvSpPr>
              <p:nvPr/>
            </p:nvSpPr>
            <p:spPr bwMode="auto">
              <a:xfrm>
                <a:off x="1848" y="2490"/>
                <a:ext cx="192" cy="312"/>
              </a:xfrm>
              <a:custGeom>
                <a:avLst/>
                <a:gdLst>
                  <a:gd name="T0" fmla="*/ 192 w 192"/>
                  <a:gd name="T1" fmla="*/ 246 h 312"/>
                  <a:gd name="T2" fmla="*/ 54 w 192"/>
                  <a:gd name="T3" fmla="*/ 258 h 312"/>
                  <a:gd name="T4" fmla="*/ 54 w 192"/>
                  <a:gd name="T5" fmla="*/ 270 h 312"/>
                  <a:gd name="T6" fmla="*/ 66 w 192"/>
                  <a:gd name="T7" fmla="*/ 282 h 312"/>
                  <a:gd name="T8" fmla="*/ 66 w 192"/>
                  <a:gd name="T9" fmla="*/ 300 h 312"/>
                  <a:gd name="T10" fmla="*/ 36 w 192"/>
                  <a:gd name="T11" fmla="*/ 312 h 312"/>
                  <a:gd name="T12" fmla="*/ 48 w 192"/>
                  <a:gd name="T13" fmla="*/ 306 h 312"/>
                  <a:gd name="T14" fmla="*/ 30 w 192"/>
                  <a:gd name="T15" fmla="*/ 276 h 312"/>
                  <a:gd name="T16" fmla="*/ 24 w 192"/>
                  <a:gd name="T17" fmla="*/ 306 h 312"/>
                  <a:gd name="T18" fmla="*/ 12 w 192"/>
                  <a:gd name="T19" fmla="*/ 300 h 312"/>
                  <a:gd name="T20" fmla="*/ 12 w 192"/>
                  <a:gd name="T21" fmla="*/ 282 h 312"/>
                  <a:gd name="T22" fmla="*/ 0 w 192"/>
                  <a:gd name="T23" fmla="*/ 210 h 312"/>
                  <a:gd name="T24" fmla="*/ 0 w 192"/>
                  <a:gd name="T25" fmla="*/ 6 h 312"/>
                  <a:gd name="T26" fmla="*/ 132 w 192"/>
                  <a:gd name="T27" fmla="*/ 0 h 312"/>
                  <a:gd name="T28" fmla="*/ 168 w 192"/>
                  <a:gd name="T29" fmla="*/ 132 h 312"/>
                  <a:gd name="T30" fmla="*/ 192 w 192"/>
                  <a:gd name="T31" fmla="*/ 168 h 312"/>
                  <a:gd name="T32" fmla="*/ 180 w 192"/>
                  <a:gd name="T33" fmla="*/ 192 h 312"/>
                  <a:gd name="T34" fmla="*/ 192 w 192"/>
                  <a:gd name="T35" fmla="*/ 246 h 312"/>
                  <a:gd name="T36" fmla="*/ 192 w 192"/>
                  <a:gd name="T37" fmla="*/ 252 h 3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2"/>
                  <a:gd name="T58" fmla="*/ 0 h 312"/>
                  <a:gd name="T59" fmla="*/ 192 w 192"/>
                  <a:gd name="T60" fmla="*/ 312 h 3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2" h="312">
                    <a:moveTo>
                      <a:pt x="192" y="246"/>
                    </a:moveTo>
                    <a:lnTo>
                      <a:pt x="54" y="258"/>
                    </a:lnTo>
                    <a:lnTo>
                      <a:pt x="54" y="270"/>
                    </a:lnTo>
                    <a:lnTo>
                      <a:pt x="66" y="282"/>
                    </a:lnTo>
                    <a:lnTo>
                      <a:pt x="66" y="300"/>
                    </a:lnTo>
                    <a:lnTo>
                      <a:pt x="36" y="312"/>
                    </a:lnTo>
                    <a:lnTo>
                      <a:pt x="48" y="306"/>
                    </a:lnTo>
                    <a:lnTo>
                      <a:pt x="30" y="276"/>
                    </a:lnTo>
                    <a:lnTo>
                      <a:pt x="24" y="306"/>
                    </a:lnTo>
                    <a:lnTo>
                      <a:pt x="12" y="300"/>
                    </a:lnTo>
                    <a:lnTo>
                      <a:pt x="12" y="282"/>
                    </a:lnTo>
                    <a:lnTo>
                      <a:pt x="0" y="210"/>
                    </a:lnTo>
                    <a:lnTo>
                      <a:pt x="0" y="6"/>
                    </a:lnTo>
                    <a:lnTo>
                      <a:pt x="132" y="0"/>
                    </a:lnTo>
                    <a:lnTo>
                      <a:pt x="168" y="132"/>
                    </a:lnTo>
                    <a:lnTo>
                      <a:pt x="192" y="168"/>
                    </a:lnTo>
                    <a:lnTo>
                      <a:pt x="180" y="192"/>
                    </a:lnTo>
                    <a:lnTo>
                      <a:pt x="192" y="246"/>
                    </a:lnTo>
                    <a:lnTo>
                      <a:pt x="192" y="25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85" name="Freeform 262"/>
              <p:cNvSpPr>
                <a:spLocks noChangeAspect="1"/>
              </p:cNvSpPr>
              <p:nvPr/>
            </p:nvSpPr>
            <p:spPr bwMode="auto">
              <a:xfrm>
                <a:off x="84" y="2628"/>
                <a:ext cx="534" cy="468"/>
              </a:xfrm>
              <a:custGeom>
                <a:avLst/>
                <a:gdLst>
                  <a:gd name="T0" fmla="*/ 6 w 534"/>
                  <a:gd name="T1" fmla="*/ 264 h 468"/>
                  <a:gd name="T2" fmla="*/ 6 w 534"/>
                  <a:gd name="T3" fmla="*/ 270 h 468"/>
                  <a:gd name="T4" fmla="*/ 30 w 534"/>
                  <a:gd name="T5" fmla="*/ 294 h 468"/>
                  <a:gd name="T6" fmla="*/ 24 w 534"/>
                  <a:gd name="T7" fmla="*/ 324 h 468"/>
                  <a:gd name="T8" fmla="*/ 60 w 534"/>
                  <a:gd name="T9" fmla="*/ 300 h 468"/>
                  <a:gd name="T10" fmla="*/ 42 w 534"/>
                  <a:gd name="T11" fmla="*/ 360 h 468"/>
                  <a:gd name="T12" fmla="*/ 84 w 534"/>
                  <a:gd name="T13" fmla="*/ 378 h 468"/>
                  <a:gd name="T14" fmla="*/ 96 w 534"/>
                  <a:gd name="T15" fmla="*/ 372 h 468"/>
                  <a:gd name="T16" fmla="*/ 96 w 534"/>
                  <a:gd name="T17" fmla="*/ 408 h 468"/>
                  <a:gd name="T18" fmla="*/ 54 w 534"/>
                  <a:gd name="T19" fmla="*/ 450 h 468"/>
                  <a:gd name="T20" fmla="*/ 0 w 534"/>
                  <a:gd name="T21" fmla="*/ 468 h 468"/>
                  <a:gd name="T22" fmla="*/ 60 w 534"/>
                  <a:gd name="T23" fmla="*/ 450 h 468"/>
                  <a:gd name="T24" fmla="*/ 78 w 534"/>
                  <a:gd name="T25" fmla="*/ 444 h 468"/>
                  <a:gd name="T26" fmla="*/ 90 w 534"/>
                  <a:gd name="T27" fmla="*/ 438 h 468"/>
                  <a:gd name="T28" fmla="*/ 168 w 534"/>
                  <a:gd name="T29" fmla="*/ 372 h 468"/>
                  <a:gd name="T30" fmla="*/ 204 w 534"/>
                  <a:gd name="T31" fmla="*/ 306 h 468"/>
                  <a:gd name="T32" fmla="*/ 210 w 534"/>
                  <a:gd name="T33" fmla="*/ 300 h 468"/>
                  <a:gd name="T34" fmla="*/ 216 w 534"/>
                  <a:gd name="T35" fmla="*/ 306 h 468"/>
                  <a:gd name="T36" fmla="*/ 198 w 534"/>
                  <a:gd name="T37" fmla="*/ 318 h 468"/>
                  <a:gd name="T38" fmla="*/ 204 w 534"/>
                  <a:gd name="T39" fmla="*/ 348 h 468"/>
                  <a:gd name="T40" fmla="*/ 210 w 534"/>
                  <a:gd name="T41" fmla="*/ 360 h 468"/>
                  <a:gd name="T42" fmla="*/ 234 w 534"/>
                  <a:gd name="T43" fmla="*/ 342 h 468"/>
                  <a:gd name="T44" fmla="*/ 246 w 534"/>
                  <a:gd name="T45" fmla="*/ 318 h 468"/>
                  <a:gd name="T46" fmla="*/ 258 w 534"/>
                  <a:gd name="T47" fmla="*/ 318 h 468"/>
                  <a:gd name="T48" fmla="*/ 354 w 534"/>
                  <a:gd name="T49" fmla="*/ 342 h 468"/>
                  <a:gd name="T50" fmla="*/ 372 w 534"/>
                  <a:gd name="T51" fmla="*/ 336 h 468"/>
                  <a:gd name="T52" fmla="*/ 378 w 534"/>
                  <a:gd name="T53" fmla="*/ 354 h 468"/>
                  <a:gd name="T54" fmla="*/ 384 w 534"/>
                  <a:gd name="T55" fmla="*/ 360 h 468"/>
                  <a:gd name="T56" fmla="*/ 420 w 534"/>
                  <a:gd name="T57" fmla="*/ 366 h 468"/>
                  <a:gd name="T58" fmla="*/ 432 w 534"/>
                  <a:gd name="T59" fmla="*/ 372 h 468"/>
                  <a:gd name="T60" fmla="*/ 438 w 534"/>
                  <a:gd name="T61" fmla="*/ 366 h 468"/>
                  <a:gd name="T62" fmla="*/ 498 w 534"/>
                  <a:gd name="T63" fmla="*/ 414 h 468"/>
                  <a:gd name="T64" fmla="*/ 510 w 534"/>
                  <a:gd name="T65" fmla="*/ 414 h 468"/>
                  <a:gd name="T66" fmla="*/ 534 w 534"/>
                  <a:gd name="T67" fmla="*/ 444 h 468"/>
                  <a:gd name="T68" fmla="*/ 492 w 534"/>
                  <a:gd name="T69" fmla="*/ 408 h 468"/>
                  <a:gd name="T70" fmla="*/ 396 w 534"/>
                  <a:gd name="T71" fmla="*/ 360 h 468"/>
                  <a:gd name="T72" fmla="*/ 378 w 534"/>
                  <a:gd name="T73" fmla="*/ 336 h 468"/>
                  <a:gd name="T74" fmla="*/ 342 w 534"/>
                  <a:gd name="T75" fmla="*/ 324 h 468"/>
                  <a:gd name="T76" fmla="*/ 204 w 534"/>
                  <a:gd name="T77" fmla="*/ 30 h 468"/>
                  <a:gd name="T78" fmla="*/ 174 w 534"/>
                  <a:gd name="T79" fmla="*/ 18 h 468"/>
                  <a:gd name="T80" fmla="*/ 48 w 534"/>
                  <a:gd name="T81" fmla="*/ 66 h 468"/>
                  <a:gd name="T82" fmla="*/ 96 w 534"/>
                  <a:gd name="T83" fmla="*/ 120 h 468"/>
                  <a:gd name="T84" fmla="*/ 90 w 534"/>
                  <a:gd name="T85" fmla="*/ 126 h 468"/>
                  <a:gd name="T86" fmla="*/ 84 w 534"/>
                  <a:gd name="T87" fmla="*/ 150 h 468"/>
                  <a:gd name="T88" fmla="*/ 72 w 534"/>
                  <a:gd name="T89" fmla="*/ 126 h 468"/>
                  <a:gd name="T90" fmla="*/ 12 w 534"/>
                  <a:gd name="T91" fmla="*/ 138 h 468"/>
                  <a:gd name="T92" fmla="*/ 24 w 534"/>
                  <a:gd name="T93" fmla="*/ 156 h 468"/>
                  <a:gd name="T94" fmla="*/ 66 w 534"/>
                  <a:gd name="T95" fmla="*/ 186 h 468"/>
                  <a:gd name="T96" fmla="*/ 90 w 534"/>
                  <a:gd name="T97" fmla="*/ 186 h 468"/>
                  <a:gd name="T98" fmla="*/ 84 w 534"/>
                  <a:gd name="T99" fmla="*/ 222 h 4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34"/>
                  <a:gd name="T151" fmla="*/ 0 h 468"/>
                  <a:gd name="T152" fmla="*/ 534 w 534"/>
                  <a:gd name="T153" fmla="*/ 468 h 4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34" h="468">
                    <a:moveTo>
                      <a:pt x="48" y="228"/>
                    </a:moveTo>
                    <a:lnTo>
                      <a:pt x="6" y="264"/>
                    </a:lnTo>
                    <a:lnTo>
                      <a:pt x="18" y="264"/>
                    </a:lnTo>
                    <a:lnTo>
                      <a:pt x="6" y="270"/>
                    </a:lnTo>
                    <a:lnTo>
                      <a:pt x="12" y="282"/>
                    </a:lnTo>
                    <a:lnTo>
                      <a:pt x="30" y="294"/>
                    </a:lnTo>
                    <a:lnTo>
                      <a:pt x="18" y="306"/>
                    </a:lnTo>
                    <a:lnTo>
                      <a:pt x="24" y="324"/>
                    </a:lnTo>
                    <a:lnTo>
                      <a:pt x="36" y="330"/>
                    </a:lnTo>
                    <a:lnTo>
                      <a:pt x="60" y="300"/>
                    </a:lnTo>
                    <a:lnTo>
                      <a:pt x="54" y="348"/>
                    </a:lnTo>
                    <a:lnTo>
                      <a:pt x="42" y="360"/>
                    </a:lnTo>
                    <a:lnTo>
                      <a:pt x="72" y="348"/>
                    </a:lnTo>
                    <a:lnTo>
                      <a:pt x="84" y="378"/>
                    </a:lnTo>
                    <a:lnTo>
                      <a:pt x="96" y="360"/>
                    </a:lnTo>
                    <a:lnTo>
                      <a:pt x="96" y="372"/>
                    </a:lnTo>
                    <a:lnTo>
                      <a:pt x="120" y="360"/>
                    </a:lnTo>
                    <a:lnTo>
                      <a:pt x="96" y="408"/>
                    </a:lnTo>
                    <a:lnTo>
                      <a:pt x="60" y="432"/>
                    </a:lnTo>
                    <a:lnTo>
                      <a:pt x="54" y="450"/>
                    </a:lnTo>
                    <a:lnTo>
                      <a:pt x="30" y="444"/>
                    </a:lnTo>
                    <a:lnTo>
                      <a:pt x="0" y="468"/>
                    </a:lnTo>
                    <a:lnTo>
                      <a:pt x="30" y="450"/>
                    </a:lnTo>
                    <a:lnTo>
                      <a:pt x="60" y="450"/>
                    </a:lnTo>
                    <a:lnTo>
                      <a:pt x="60" y="456"/>
                    </a:lnTo>
                    <a:lnTo>
                      <a:pt x="78" y="444"/>
                    </a:lnTo>
                    <a:lnTo>
                      <a:pt x="72" y="432"/>
                    </a:lnTo>
                    <a:lnTo>
                      <a:pt x="90" y="438"/>
                    </a:lnTo>
                    <a:lnTo>
                      <a:pt x="156" y="390"/>
                    </a:lnTo>
                    <a:lnTo>
                      <a:pt x="168" y="372"/>
                    </a:lnTo>
                    <a:lnTo>
                      <a:pt x="156" y="354"/>
                    </a:lnTo>
                    <a:lnTo>
                      <a:pt x="204" y="306"/>
                    </a:lnTo>
                    <a:lnTo>
                      <a:pt x="216" y="276"/>
                    </a:lnTo>
                    <a:lnTo>
                      <a:pt x="210" y="300"/>
                    </a:lnTo>
                    <a:lnTo>
                      <a:pt x="228" y="294"/>
                    </a:lnTo>
                    <a:lnTo>
                      <a:pt x="216" y="306"/>
                    </a:lnTo>
                    <a:lnTo>
                      <a:pt x="228" y="318"/>
                    </a:lnTo>
                    <a:lnTo>
                      <a:pt x="198" y="318"/>
                    </a:lnTo>
                    <a:lnTo>
                      <a:pt x="192" y="348"/>
                    </a:lnTo>
                    <a:lnTo>
                      <a:pt x="204" y="348"/>
                    </a:lnTo>
                    <a:lnTo>
                      <a:pt x="192" y="366"/>
                    </a:lnTo>
                    <a:lnTo>
                      <a:pt x="210" y="360"/>
                    </a:lnTo>
                    <a:lnTo>
                      <a:pt x="222" y="336"/>
                    </a:lnTo>
                    <a:lnTo>
                      <a:pt x="234" y="342"/>
                    </a:lnTo>
                    <a:lnTo>
                      <a:pt x="246" y="306"/>
                    </a:lnTo>
                    <a:lnTo>
                      <a:pt x="246" y="318"/>
                    </a:lnTo>
                    <a:lnTo>
                      <a:pt x="264" y="306"/>
                    </a:lnTo>
                    <a:lnTo>
                      <a:pt x="258" y="318"/>
                    </a:lnTo>
                    <a:lnTo>
                      <a:pt x="300" y="342"/>
                    </a:lnTo>
                    <a:lnTo>
                      <a:pt x="354" y="342"/>
                    </a:lnTo>
                    <a:lnTo>
                      <a:pt x="360" y="330"/>
                    </a:lnTo>
                    <a:lnTo>
                      <a:pt x="372" y="336"/>
                    </a:lnTo>
                    <a:lnTo>
                      <a:pt x="360" y="348"/>
                    </a:lnTo>
                    <a:lnTo>
                      <a:pt x="378" y="354"/>
                    </a:lnTo>
                    <a:lnTo>
                      <a:pt x="384" y="336"/>
                    </a:lnTo>
                    <a:lnTo>
                      <a:pt x="384" y="360"/>
                    </a:lnTo>
                    <a:lnTo>
                      <a:pt x="408" y="378"/>
                    </a:lnTo>
                    <a:lnTo>
                      <a:pt x="420" y="366"/>
                    </a:lnTo>
                    <a:lnTo>
                      <a:pt x="402" y="354"/>
                    </a:lnTo>
                    <a:lnTo>
                      <a:pt x="432" y="372"/>
                    </a:lnTo>
                    <a:lnTo>
                      <a:pt x="420" y="336"/>
                    </a:lnTo>
                    <a:lnTo>
                      <a:pt x="438" y="366"/>
                    </a:lnTo>
                    <a:lnTo>
                      <a:pt x="462" y="396"/>
                    </a:lnTo>
                    <a:lnTo>
                      <a:pt x="498" y="414"/>
                    </a:lnTo>
                    <a:lnTo>
                      <a:pt x="498" y="438"/>
                    </a:lnTo>
                    <a:lnTo>
                      <a:pt x="510" y="414"/>
                    </a:lnTo>
                    <a:lnTo>
                      <a:pt x="522" y="450"/>
                    </a:lnTo>
                    <a:lnTo>
                      <a:pt x="534" y="444"/>
                    </a:lnTo>
                    <a:lnTo>
                      <a:pt x="528" y="414"/>
                    </a:lnTo>
                    <a:lnTo>
                      <a:pt x="492" y="408"/>
                    </a:lnTo>
                    <a:lnTo>
                      <a:pt x="420" y="330"/>
                    </a:lnTo>
                    <a:lnTo>
                      <a:pt x="396" y="360"/>
                    </a:lnTo>
                    <a:lnTo>
                      <a:pt x="390" y="336"/>
                    </a:lnTo>
                    <a:lnTo>
                      <a:pt x="378" y="336"/>
                    </a:lnTo>
                    <a:lnTo>
                      <a:pt x="366" y="324"/>
                    </a:lnTo>
                    <a:lnTo>
                      <a:pt x="342" y="324"/>
                    </a:lnTo>
                    <a:lnTo>
                      <a:pt x="306" y="48"/>
                    </a:lnTo>
                    <a:lnTo>
                      <a:pt x="204" y="30"/>
                    </a:lnTo>
                    <a:lnTo>
                      <a:pt x="174" y="6"/>
                    </a:lnTo>
                    <a:lnTo>
                      <a:pt x="174" y="18"/>
                    </a:lnTo>
                    <a:lnTo>
                      <a:pt x="162" y="0"/>
                    </a:lnTo>
                    <a:lnTo>
                      <a:pt x="48" y="66"/>
                    </a:lnTo>
                    <a:lnTo>
                      <a:pt x="72" y="114"/>
                    </a:lnTo>
                    <a:lnTo>
                      <a:pt x="96" y="120"/>
                    </a:lnTo>
                    <a:lnTo>
                      <a:pt x="114" y="138"/>
                    </a:lnTo>
                    <a:lnTo>
                      <a:pt x="90" y="126"/>
                    </a:lnTo>
                    <a:lnTo>
                      <a:pt x="96" y="144"/>
                    </a:lnTo>
                    <a:lnTo>
                      <a:pt x="84" y="150"/>
                    </a:lnTo>
                    <a:lnTo>
                      <a:pt x="66" y="144"/>
                    </a:lnTo>
                    <a:lnTo>
                      <a:pt x="72" y="126"/>
                    </a:lnTo>
                    <a:lnTo>
                      <a:pt x="60" y="126"/>
                    </a:lnTo>
                    <a:lnTo>
                      <a:pt x="12" y="138"/>
                    </a:lnTo>
                    <a:lnTo>
                      <a:pt x="36" y="156"/>
                    </a:lnTo>
                    <a:lnTo>
                      <a:pt x="24" y="156"/>
                    </a:lnTo>
                    <a:lnTo>
                      <a:pt x="30" y="174"/>
                    </a:lnTo>
                    <a:lnTo>
                      <a:pt x="66" y="186"/>
                    </a:lnTo>
                    <a:lnTo>
                      <a:pt x="66" y="198"/>
                    </a:lnTo>
                    <a:lnTo>
                      <a:pt x="90" y="186"/>
                    </a:lnTo>
                    <a:lnTo>
                      <a:pt x="84" y="192"/>
                    </a:lnTo>
                    <a:lnTo>
                      <a:pt x="84" y="222"/>
                    </a:lnTo>
                    <a:lnTo>
                      <a:pt x="48" y="228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86" name="Freeform 263"/>
              <p:cNvSpPr>
                <a:spLocks noChangeAspect="1"/>
              </p:cNvSpPr>
              <p:nvPr/>
            </p:nvSpPr>
            <p:spPr bwMode="auto">
              <a:xfrm>
                <a:off x="84" y="2628"/>
                <a:ext cx="534" cy="468"/>
              </a:xfrm>
              <a:custGeom>
                <a:avLst/>
                <a:gdLst>
                  <a:gd name="T0" fmla="*/ 6 w 534"/>
                  <a:gd name="T1" fmla="*/ 264 h 468"/>
                  <a:gd name="T2" fmla="*/ 6 w 534"/>
                  <a:gd name="T3" fmla="*/ 270 h 468"/>
                  <a:gd name="T4" fmla="*/ 30 w 534"/>
                  <a:gd name="T5" fmla="*/ 294 h 468"/>
                  <a:gd name="T6" fmla="*/ 24 w 534"/>
                  <a:gd name="T7" fmla="*/ 324 h 468"/>
                  <a:gd name="T8" fmla="*/ 60 w 534"/>
                  <a:gd name="T9" fmla="*/ 300 h 468"/>
                  <a:gd name="T10" fmla="*/ 42 w 534"/>
                  <a:gd name="T11" fmla="*/ 360 h 468"/>
                  <a:gd name="T12" fmla="*/ 84 w 534"/>
                  <a:gd name="T13" fmla="*/ 378 h 468"/>
                  <a:gd name="T14" fmla="*/ 96 w 534"/>
                  <a:gd name="T15" fmla="*/ 372 h 468"/>
                  <a:gd name="T16" fmla="*/ 96 w 534"/>
                  <a:gd name="T17" fmla="*/ 408 h 468"/>
                  <a:gd name="T18" fmla="*/ 54 w 534"/>
                  <a:gd name="T19" fmla="*/ 450 h 468"/>
                  <a:gd name="T20" fmla="*/ 0 w 534"/>
                  <a:gd name="T21" fmla="*/ 468 h 468"/>
                  <a:gd name="T22" fmla="*/ 60 w 534"/>
                  <a:gd name="T23" fmla="*/ 450 h 468"/>
                  <a:gd name="T24" fmla="*/ 78 w 534"/>
                  <a:gd name="T25" fmla="*/ 444 h 468"/>
                  <a:gd name="T26" fmla="*/ 90 w 534"/>
                  <a:gd name="T27" fmla="*/ 438 h 468"/>
                  <a:gd name="T28" fmla="*/ 168 w 534"/>
                  <a:gd name="T29" fmla="*/ 372 h 468"/>
                  <a:gd name="T30" fmla="*/ 204 w 534"/>
                  <a:gd name="T31" fmla="*/ 306 h 468"/>
                  <a:gd name="T32" fmla="*/ 210 w 534"/>
                  <a:gd name="T33" fmla="*/ 300 h 468"/>
                  <a:gd name="T34" fmla="*/ 216 w 534"/>
                  <a:gd name="T35" fmla="*/ 306 h 468"/>
                  <a:gd name="T36" fmla="*/ 198 w 534"/>
                  <a:gd name="T37" fmla="*/ 318 h 468"/>
                  <a:gd name="T38" fmla="*/ 204 w 534"/>
                  <a:gd name="T39" fmla="*/ 348 h 468"/>
                  <a:gd name="T40" fmla="*/ 210 w 534"/>
                  <a:gd name="T41" fmla="*/ 360 h 468"/>
                  <a:gd name="T42" fmla="*/ 234 w 534"/>
                  <a:gd name="T43" fmla="*/ 342 h 468"/>
                  <a:gd name="T44" fmla="*/ 246 w 534"/>
                  <a:gd name="T45" fmla="*/ 318 h 468"/>
                  <a:gd name="T46" fmla="*/ 258 w 534"/>
                  <a:gd name="T47" fmla="*/ 318 h 468"/>
                  <a:gd name="T48" fmla="*/ 354 w 534"/>
                  <a:gd name="T49" fmla="*/ 342 h 468"/>
                  <a:gd name="T50" fmla="*/ 372 w 534"/>
                  <a:gd name="T51" fmla="*/ 336 h 468"/>
                  <a:gd name="T52" fmla="*/ 378 w 534"/>
                  <a:gd name="T53" fmla="*/ 354 h 468"/>
                  <a:gd name="T54" fmla="*/ 384 w 534"/>
                  <a:gd name="T55" fmla="*/ 360 h 468"/>
                  <a:gd name="T56" fmla="*/ 420 w 534"/>
                  <a:gd name="T57" fmla="*/ 366 h 468"/>
                  <a:gd name="T58" fmla="*/ 432 w 534"/>
                  <a:gd name="T59" fmla="*/ 372 h 468"/>
                  <a:gd name="T60" fmla="*/ 438 w 534"/>
                  <a:gd name="T61" fmla="*/ 366 h 468"/>
                  <a:gd name="T62" fmla="*/ 498 w 534"/>
                  <a:gd name="T63" fmla="*/ 414 h 468"/>
                  <a:gd name="T64" fmla="*/ 510 w 534"/>
                  <a:gd name="T65" fmla="*/ 414 h 468"/>
                  <a:gd name="T66" fmla="*/ 534 w 534"/>
                  <a:gd name="T67" fmla="*/ 444 h 468"/>
                  <a:gd name="T68" fmla="*/ 492 w 534"/>
                  <a:gd name="T69" fmla="*/ 408 h 468"/>
                  <a:gd name="T70" fmla="*/ 396 w 534"/>
                  <a:gd name="T71" fmla="*/ 360 h 468"/>
                  <a:gd name="T72" fmla="*/ 378 w 534"/>
                  <a:gd name="T73" fmla="*/ 336 h 468"/>
                  <a:gd name="T74" fmla="*/ 342 w 534"/>
                  <a:gd name="T75" fmla="*/ 324 h 468"/>
                  <a:gd name="T76" fmla="*/ 204 w 534"/>
                  <a:gd name="T77" fmla="*/ 30 h 468"/>
                  <a:gd name="T78" fmla="*/ 174 w 534"/>
                  <a:gd name="T79" fmla="*/ 18 h 468"/>
                  <a:gd name="T80" fmla="*/ 48 w 534"/>
                  <a:gd name="T81" fmla="*/ 66 h 468"/>
                  <a:gd name="T82" fmla="*/ 96 w 534"/>
                  <a:gd name="T83" fmla="*/ 120 h 468"/>
                  <a:gd name="T84" fmla="*/ 90 w 534"/>
                  <a:gd name="T85" fmla="*/ 126 h 468"/>
                  <a:gd name="T86" fmla="*/ 84 w 534"/>
                  <a:gd name="T87" fmla="*/ 150 h 468"/>
                  <a:gd name="T88" fmla="*/ 72 w 534"/>
                  <a:gd name="T89" fmla="*/ 126 h 468"/>
                  <a:gd name="T90" fmla="*/ 12 w 534"/>
                  <a:gd name="T91" fmla="*/ 138 h 468"/>
                  <a:gd name="T92" fmla="*/ 24 w 534"/>
                  <a:gd name="T93" fmla="*/ 156 h 468"/>
                  <a:gd name="T94" fmla="*/ 66 w 534"/>
                  <a:gd name="T95" fmla="*/ 186 h 468"/>
                  <a:gd name="T96" fmla="*/ 90 w 534"/>
                  <a:gd name="T97" fmla="*/ 186 h 468"/>
                  <a:gd name="T98" fmla="*/ 84 w 534"/>
                  <a:gd name="T99" fmla="*/ 222 h 468"/>
                  <a:gd name="T100" fmla="*/ 48 w 534"/>
                  <a:gd name="T101" fmla="*/ 234 h 46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34"/>
                  <a:gd name="T154" fmla="*/ 0 h 468"/>
                  <a:gd name="T155" fmla="*/ 534 w 534"/>
                  <a:gd name="T156" fmla="*/ 468 h 46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34" h="468">
                    <a:moveTo>
                      <a:pt x="48" y="228"/>
                    </a:moveTo>
                    <a:lnTo>
                      <a:pt x="6" y="264"/>
                    </a:lnTo>
                    <a:lnTo>
                      <a:pt x="18" y="264"/>
                    </a:lnTo>
                    <a:lnTo>
                      <a:pt x="6" y="270"/>
                    </a:lnTo>
                    <a:lnTo>
                      <a:pt x="12" y="282"/>
                    </a:lnTo>
                    <a:lnTo>
                      <a:pt x="30" y="294"/>
                    </a:lnTo>
                    <a:lnTo>
                      <a:pt x="18" y="306"/>
                    </a:lnTo>
                    <a:lnTo>
                      <a:pt x="24" y="324"/>
                    </a:lnTo>
                    <a:lnTo>
                      <a:pt x="36" y="330"/>
                    </a:lnTo>
                    <a:lnTo>
                      <a:pt x="60" y="300"/>
                    </a:lnTo>
                    <a:lnTo>
                      <a:pt x="54" y="348"/>
                    </a:lnTo>
                    <a:lnTo>
                      <a:pt x="42" y="360"/>
                    </a:lnTo>
                    <a:lnTo>
                      <a:pt x="72" y="348"/>
                    </a:lnTo>
                    <a:lnTo>
                      <a:pt x="84" y="378"/>
                    </a:lnTo>
                    <a:lnTo>
                      <a:pt x="96" y="360"/>
                    </a:lnTo>
                    <a:lnTo>
                      <a:pt x="96" y="372"/>
                    </a:lnTo>
                    <a:lnTo>
                      <a:pt x="120" y="360"/>
                    </a:lnTo>
                    <a:lnTo>
                      <a:pt x="96" y="408"/>
                    </a:lnTo>
                    <a:lnTo>
                      <a:pt x="60" y="432"/>
                    </a:lnTo>
                    <a:lnTo>
                      <a:pt x="54" y="450"/>
                    </a:lnTo>
                    <a:lnTo>
                      <a:pt x="30" y="444"/>
                    </a:lnTo>
                    <a:lnTo>
                      <a:pt x="0" y="468"/>
                    </a:lnTo>
                    <a:lnTo>
                      <a:pt x="30" y="450"/>
                    </a:lnTo>
                    <a:lnTo>
                      <a:pt x="60" y="450"/>
                    </a:lnTo>
                    <a:lnTo>
                      <a:pt x="60" y="456"/>
                    </a:lnTo>
                    <a:lnTo>
                      <a:pt x="78" y="444"/>
                    </a:lnTo>
                    <a:lnTo>
                      <a:pt x="72" y="432"/>
                    </a:lnTo>
                    <a:lnTo>
                      <a:pt x="90" y="438"/>
                    </a:lnTo>
                    <a:lnTo>
                      <a:pt x="156" y="390"/>
                    </a:lnTo>
                    <a:lnTo>
                      <a:pt x="168" y="372"/>
                    </a:lnTo>
                    <a:lnTo>
                      <a:pt x="156" y="354"/>
                    </a:lnTo>
                    <a:lnTo>
                      <a:pt x="204" y="306"/>
                    </a:lnTo>
                    <a:lnTo>
                      <a:pt x="216" y="276"/>
                    </a:lnTo>
                    <a:lnTo>
                      <a:pt x="210" y="300"/>
                    </a:lnTo>
                    <a:lnTo>
                      <a:pt x="228" y="294"/>
                    </a:lnTo>
                    <a:lnTo>
                      <a:pt x="216" y="306"/>
                    </a:lnTo>
                    <a:lnTo>
                      <a:pt x="228" y="318"/>
                    </a:lnTo>
                    <a:lnTo>
                      <a:pt x="198" y="318"/>
                    </a:lnTo>
                    <a:lnTo>
                      <a:pt x="192" y="348"/>
                    </a:lnTo>
                    <a:lnTo>
                      <a:pt x="204" y="348"/>
                    </a:lnTo>
                    <a:lnTo>
                      <a:pt x="192" y="366"/>
                    </a:lnTo>
                    <a:lnTo>
                      <a:pt x="210" y="360"/>
                    </a:lnTo>
                    <a:lnTo>
                      <a:pt x="222" y="336"/>
                    </a:lnTo>
                    <a:lnTo>
                      <a:pt x="234" y="342"/>
                    </a:lnTo>
                    <a:lnTo>
                      <a:pt x="246" y="306"/>
                    </a:lnTo>
                    <a:lnTo>
                      <a:pt x="246" y="318"/>
                    </a:lnTo>
                    <a:lnTo>
                      <a:pt x="264" y="306"/>
                    </a:lnTo>
                    <a:lnTo>
                      <a:pt x="258" y="318"/>
                    </a:lnTo>
                    <a:lnTo>
                      <a:pt x="300" y="342"/>
                    </a:lnTo>
                    <a:lnTo>
                      <a:pt x="354" y="342"/>
                    </a:lnTo>
                    <a:lnTo>
                      <a:pt x="360" y="330"/>
                    </a:lnTo>
                    <a:lnTo>
                      <a:pt x="372" y="336"/>
                    </a:lnTo>
                    <a:lnTo>
                      <a:pt x="360" y="348"/>
                    </a:lnTo>
                    <a:lnTo>
                      <a:pt x="378" y="354"/>
                    </a:lnTo>
                    <a:lnTo>
                      <a:pt x="384" y="336"/>
                    </a:lnTo>
                    <a:lnTo>
                      <a:pt x="384" y="360"/>
                    </a:lnTo>
                    <a:lnTo>
                      <a:pt x="408" y="378"/>
                    </a:lnTo>
                    <a:lnTo>
                      <a:pt x="420" y="366"/>
                    </a:lnTo>
                    <a:lnTo>
                      <a:pt x="402" y="354"/>
                    </a:lnTo>
                    <a:lnTo>
                      <a:pt x="432" y="372"/>
                    </a:lnTo>
                    <a:lnTo>
                      <a:pt x="420" y="336"/>
                    </a:lnTo>
                    <a:lnTo>
                      <a:pt x="438" y="366"/>
                    </a:lnTo>
                    <a:lnTo>
                      <a:pt x="462" y="396"/>
                    </a:lnTo>
                    <a:lnTo>
                      <a:pt x="498" y="414"/>
                    </a:lnTo>
                    <a:lnTo>
                      <a:pt x="498" y="438"/>
                    </a:lnTo>
                    <a:lnTo>
                      <a:pt x="510" y="414"/>
                    </a:lnTo>
                    <a:lnTo>
                      <a:pt x="522" y="450"/>
                    </a:lnTo>
                    <a:lnTo>
                      <a:pt x="534" y="444"/>
                    </a:lnTo>
                    <a:lnTo>
                      <a:pt x="528" y="414"/>
                    </a:lnTo>
                    <a:lnTo>
                      <a:pt x="492" y="408"/>
                    </a:lnTo>
                    <a:lnTo>
                      <a:pt x="420" y="330"/>
                    </a:lnTo>
                    <a:lnTo>
                      <a:pt x="396" y="360"/>
                    </a:lnTo>
                    <a:lnTo>
                      <a:pt x="390" y="336"/>
                    </a:lnTo>
                    <a:lnTo>
                      <a:pt x="378" y="336"/>
                    </a:lnTo>
                    <a:lnTo>
                      <a:pt x="366" y="324"/>
                    </a:lnTo>
                    <a:lnTo>
                      <a:pt x="342" y="324"/>
                    </a:lnTo>
                    <a:lnTo>
                      <a:pt x="306" y="48"/>
                    </a:lnTo>
                    <a:lnTo>
                      <a:pt x="204" y="30"/>
                    </a:lnTo>
                    <a:lnTo>
                      <a:pt x="174" y="6"/>
                    </a:lnTo>
                    <a:lnTo>
                      <a:pt x="174" y="18"/>
                    </a:lnTo>
                    <a:lnTo>
                      <a:pt x="162" y="0"/>
                    </a:lnTo>
                    <a:lnTo>
                      <a:pt x="48" y="66"/>
                    </a:lnTo>
                    <a:lnTo>
                      <a:pt x="72" y="114"/>
                    </a:lnTo>
                    <a:lnTo>
                      <a:pt x="96" y="120"/>
                    </a:lnTo>
                    <a:lnTo>
                      <a:pt x="114" y="138"/>
                    </a:lnTo>
                    <a:lnTo>
                      <a:pt x="90" y="126"/>
                    </a:lnTo>
                    <a:lnTo>
                      <a:pt x="96" y="144"/>
                    </a:lnTo>
                    <a:lnTo>
                      <a:pt x="84" y="150"/>
                    </a:lnTo>
                    <a:lnTo>
                      <a:pt x="66" y="144"/>
                    </a:lnTo>
                    <a:lnTo>
                      <a:pt x="72" y="126"/>
                    </a:lnTo>
                    <a:lnTo>
                      <a:pt x="60" y="126"/>
                    </a:lnTo>
                    <a:lnTo>
                      <a:pt x="12" y="138"/>
                    </a:lnTo>
                    <a:lnTo>
                      <a:pt x="36" y="156"/>
                    </a:lnTo>
                    <a:lnTo>
                      <a:pt x="24" y="156"/>
                    </a:lnTo>
                    <a:lnTo>
                      <a:pt x="30" y="174"/>
                    </a:lnTo>
                    <a:lnTo>
                      <a:pt x="66" y="186"/>
                    </a:lnTo>
                    <a:lnTo>
                      <a:pt x="66" y="198"/>
                    </a:lnTo>
                    <a:lnTo>
                      <a:pt x="90" y="186"/>
                    </a:lnTo>
                    <a:lnTo>
                      <a:pt x="84" y="192"/>
                    </a:lnTo>
                    <a:lnTo>
                      <a:pt x="84" y="222"/>
                    </a:lnTo>
                    <a:lnTo>
                      <a:pt x="48" y="228"/>
                    </a:lnTo>
                    <a:lnTo>
                      <a:pt x="48" y="2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87" name="Freeform 264"/>
              <p:cNvSpPr>
                <a:spLocks noChangeAspect="1"/>
              </p:cNvSpPr>
              <p:nvPr/>
            </p:nvSpPr>
            <p:spPr bwMode="auto">
              <a:xfrm>
                <a:off x="432" y="2298"/>
                <a:ext cx="348" cy="402"/>
              </a:xfrm>
              <a:custGeom>
                <a:avLst/>
                <a:gdLst>
                  <a:gd name="T0" fmla="*/ 294 w 348"/>
                  <a:gd name="T1" fmla="*/ 402 h 402"/>
                  <a:gd name="T2" fmla="*/ 186 w 348"/>
                  <a:gd name="T3" fmla="*/ 384 h 402"/>
                  <a:gd name="T4" fmla="*/ 0 w 348"/>
                  <a:gd name="T5" fmla="*/ 276 h 402"/>
                  <a:gd name="T6" fmla="*/ 6 w 348"/>
                  <a:gd name="T7" fmla="*/ 264 h 402"/>
                  <a:gd name="T8" fmla="*/ 12 w 348"/>
                  <a:gd name="T9" fmla="*/ 264 h 402"/>
                  <a:gd name="T10" fmla="*/ 24 w 348"/>
                  <a:gd name="T11" fmla="*/ 258 h 402"/>
                  <a:gd name="T12" fmla="*/ 18 w 348"/>
                  <a:gd name="T13" fmla="*/ 228 h 402"/>
                  <a:gd name="T14" fmla="*/ 30 w 348"/>
                  <a:gd name="T15" fmla="*/ 210 h 402"/>
                  <a:gd name="T16" fmla="*/ 36 w 348"/>
                  <a:gd name="T17" fmla="*/ 186 h 402"/>
                  <a:gd name="T18" fmla="*/ 60 w 348"/>
                  <a:gd name="T19" fmla="*/ 174 h 402"/>
                  <a:gd name="T20" fmla="*/ 42 w 348"/>
                  <a:gd name="T21" fmla="*/ 120 h 402"/>
                  <a:gd name="T22" fmla="*/ 42 w 348"/>
                  <a:gd name="T23" fmla="*/ 114 h 402"/>
                  <a:gd name="T24" fmla="*/ 48 w 348"/>
                  <a:gd name="T25" fmla="*/ 54 h 402"/>
                  <a:gd name="T26" fmla="*/ 60 w 348"/>
                  <a:gd name="T27" fmla="*/ 48 h 402"/>
                  <a:gd name="T28" fmla="*/ 78 w 348"/>
                  <a:gd name="T29" fmla="*/ 60 h 402"/>
                  <a:gd name="T30" fmla="*/ 96 w 348"/>
                  <a:gd name="T31" fmla="*/ 0 h 402"/>
                  <a:gd name="T32" fmla="*/ 348 w 348"/>
                  <a:gd name="T33" fmla="*/ 42 h 402"/>
                  <a:gd name="T34" fmla="*/ 306 w 348"/>
                  <a:gd name="T35" fmla="*/ 330 h 402"/>
                  <a:gd name="T36" fmla="*/ 294 w 348"/>
                  <a:gd name="T37" fmla="*/ 402 h 4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8"/>
                  <a:gd name="T58" fmla="*/ 0 h 402"/>
                  <a:gd name="T59" fmla="*/ 348 w 348"/>
                  <a:gd name="T60" fmla="*/ 402 h 4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8" h="402">
                    <a:moveTo>
                      <a:pt x="294" y="402"/>
                    </a:moveTo>
                    <a:lnTo>
                      <a:pt x="186" y="384"/>
                    </a:lnTo>
                    <a:lnTo>
                      <a:pt x="0" y="276"/>
                    </a:lnTo>
                    <a:lnTo>
                      <a:pt x="6" y="264"/>
                    </a:lnTo>
                    <a:lnTo>
                      <a:pt x="12" y="264"/>
                    </a:lnTo>
                    <a:lnTo>
                      <a:pt x="24" y="258"/>
                    </a:lnTo>
                    <a:lnTo>
                      <a:pt x="18" y="228"/>
                    </a:lnTo>
                    <a:lnTo>
                      <a:pt x="30" y="210"/>
                    </a:lnTo>
                    <a:lnTo>
                      <a:pt x="36" y="186"/>
                    </a:lnTo>
                    <a:lnTo>
                      <a:pt x="60" y="174"/>
                    </a:lnTo>
                    <a:lnTo>
                      <a:pt x="42" y="120"/>
                    </a:lnTo>
                    <a:lnTo>
                      <a:pt x="42" y="114"/>
                    </a:lnTo>
                    <a:lnTo>
                      <a:pt x="48" y="54"/>
                    </a:lnTo>
                    <a:lnTo>
                      <a:pt x="60" y="48"/>
                    </a:lnTo>
                    <a:lnTo>
                      <a:pt x="78" y="60"/>
                    </a:lnTo>
                    <a:lnTo>
                      <a:pt x="96" y="0"/>
                    </a:lnTo>
                    <a:lnTo>
                      <a:pt x="348" y="42"/>
                    </a:lnTo>
                    <a:lnTo>
                      <a:pt x="306" y="330"/>
                    </a:lnTo>
                    <a:lnTo>
                      <a:pt x="294" y="402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88" name="Freeform 265"/>
              <p:cNvSpPr>
                <a:spLocks noChangeAspect="1"/>
              </p:cNvSpPr>
              <p:nvPr/>
            </p:nvSpPr>
            <p:spPr bwMode="auto">
              <a:xfrm>
                <a:off x="432" y="2298"/>
                <a:ext cx="348" cy="408"/>
              </a:xfrm>
              <a:custGeom>
                <a:avLst/>
                <a:gdLst>
                  <a:gd name="T0" fmla="*/ 294 w 348"/>
                  <a:gd name="T1" fmla="*/ 402 h 408"/>
                  <a:gd name="T2" fmla="*/ 186 w 348"/>
                  <a:gd name="T3" fmla="*/ 384 h 408"/>
                  <a:gd name="T4" fmla="*/ 0 w 348"/>
                  <a:gd name="T5" fmla="*/ 276 h 408"/>
                  <a:gd name="T6" fmla="*/ 6 w 348"/>
                  <a:gd name="T7" fmla="*/ 264 h 408"/>
                  <a:gd name="T8" fmla="*/ 12 w 348"/>
                  <a:gd name="T9" fmla="*/ 264 h 408"/>
                  <a:gd name="T10" fmla="*/ 24 w 348"/>
                  <a:gd name="T11" fmla="*/ 258 h 408"/>
                  <a:gd name="T12" fmla="*/ 18 w 348"/>
                  <a:gd name="T13" fmla="*/ 228 h 408"/>
                  <a:gd name="T14" fmla="*/ 30 w 348"/>
                  <a:gd name="T15" fmla="*/ 210 h 408"/>
                  <a:gd name="T16" fmla="*/ 36 w 348"/>
                  <a:gd name="T17" fmla="*/ 186 h 408"/>
                  <a:gd name="T18" fmla="*/ 60 w 348"/>
                  <a:gd name="T19" fmla="*/ 174 h 408"/>
                  <a:gd name="T20" fmla="*/ 42 w 348"/>
                  <a:gd name="T21" fmla="*/ 120 h 408"/>
                  <a:gd name="T22" fmla="*/ 42 w 348"/>
                  <a:gd name="T23" fmla="*/ 114 h 408"/>
                  <a:gd name="T24" fmla="*/ 48 w 348"/>
                  <a:gd name="T25" fmla="*/ 54 h 408"/>
                  <a:gd name="T26" fmla="*/ 60 w 348"/>
                  <a:gd name="T27" fmla="*/ 48 h 408"/>
                  <a:gd name="T28" fmla="*/ 78 w 348"/>
                  <a:gd name="T29" fmla="*/ 60 h 408"/>
                  <a:gd name="T30" fmla="*/ 96 w 348"/>
                  <a:gd name="T31" fmla="*/ 0 h 408"/>
                  <a:gd name="T32" fmla="*/ 348 w 348"/>
                  <a:gd name="T33" fmla="*/ 42 h 408"/>
                  <a:gd name="T34" fmla="*/ 306 w 348"/>
                  <a:gd name="T35" fmla="*/ 330 h 408"/>
                  <a:gd name="T36" fmla="*/ 294 w 348"/>
                  <a:gd name="T37" fmla="*/ 402 h 408"/>
                  <a:gd name="T38" fmla="*/ 294 w 348"/>
                  <a:gd name="T39" fmla="*/ 408 h 40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48"/>
                  <a:gd name="T61" fmla="*/ 0 h 408"/>
                  <a:gd name="T62" fmla="*/ 348 w 348"/>
                  <a:gd name="T63" fmla="*/ 408 h 40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48" h="408">
                    <a:moveTo>
                      <a:pt x="294" y="402"/>
                    </a:moveTo>
                    <a:lnTo>
                      <a:pt x="186" y="384"/>
                    </a:lnTo>
                    <a:lnTo>
                      <a:pt x="0" y="276"/>
                    </a:lnTo>
                    <a:lnTo>
                      <a:pt x="6" y="264"/>
                    </a:lnTo>
                    <a:lnTo>
                      <a:pt x="12" y="264"/>
                    </a:lnTo>
                    <a:lnTo>
                      <a:pt x="24" y="258"/>
                    </a:lnTo>
                    <a:lnTo>
                      <a:pt x="18" y="228"/>
                    </a:lnTo>
                    <a:lnTo>
                      <a:pt x="30" y="210"/>
                    </a:lnTo>
                    <a:lnTo>
                      <a:pt x="36" y="186"/>
                    </a:lnTo>
                    <a:lnTo>
                      <a:pt x="60" y="174"/>
                    </a:lnTo>
                    <a:lnTo>
                      <a:pt x="42" y="120"/>
                    </a:lnTo>
                    <a:lnTo>
                      <a:pt x="42" y="114"/>
                    </a:lnTo>
                    <a:lnTo>
                      <a:pt x="48" y="54"/>
                    </a:lnTo>
                    <a:lnTo>
                      <a:pt x="60" y="48"/>
                    </a:lnTo>
                    <a:lnTo>
                      <a:pt x="78" y="60"/>
                    </a:lnTo>
                    <a:lnTo>
                      <a:pt x="96" y="0"/>
                    </a:lnTo>
                    <a:lnTo>
                      <a:pt x="348" y="42"/>
                    </a:lnTo>
                    <a:lnTo>
                      <a:pt x="306" y="330"/>
                    </a:lnTo>
                    <a:lnTo>
                      <a:pt x="294" y="402"/>
                    </a:lnTo>
                    <a:lnTo>
                      <a:pt x="294" y="40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89" name="Freeform 266"/>
              <p:cNvSpPr>
                <a:spLocks noChangeAspect="1"/>
              </p:cNvSpPr>
              <p:nvPr/>
            </p:nvSpPr>
            <p:spPr bwMode="auto">
              <a:xfrm>
                <a:off x="1512" y="2412"/>
                <a:ext cx="258" cy="228"/>
              </a:xfrm>
              <a:custGeom>
                <a:avLst/>
                <a:gdLst>
                  <a:gd name="T0" fmla="*/ 186 w 258"/>
                  <a:gd name="T1" fmla="*/ 228 h 228"/>
                  <a:gd name="T2" fmla="*/ 30 w 258"/>
                  <a:gd name="T3" fmla="*/ 228 h 228"/>
                  <a:gd name="T4" fmla="*/ 30 w 258"/>
                  <a:gd name="T5" fmla="*/ 192 h 228"/>
                  <a:gd name="T6" fmla="*/ 6 w 258"/>
                  <a:gd name="T7" fmla="*/ 186 h 228"/>
                  <a:gd name="T8" fmla="*/ 12 w 258"/>
                  <a:gd name="T9" fmla="*/ 78 h 228"/>
                  <a:gd name="T10" fmla="*/ 0 w 258"/>
                  <a:gd name="T11" fmla="*/ 6 h 228"/>
                  <a:gd name="T12" fmla="*/ 228 w 258"/>
                  <a:gd name="T13" fmla="*/ 0 h 228"/>
                  <a:gd name="T14" fmla="*/ 234 w 258"/>
                  <a:gd name="T15" fmla="*/ 12 h 228"/>
                  <a:gd name="T16" fmla="*/ 216 w 258"/>
                  <a:gd name="T17" fmla="*/ 30 h 228"/>
                  <a:gd name="T18" fmla="*/ 258 w 258"/>
                  <a:gd name="T19" fmla="*/ 30 h 228"/>
                  <a:gd name="T20" fmla="*/ 240 w 258"/>
                  <a:gd name="T21" fmla="*/ 48 h 228"/>
                  <a:gd name="T22" fmla="*/ 246 w 258"/>
                  <a:gd name="T23" fmla="*/ 60 h 228"/>
                  <a:gd name="T24" fmla="*/ 228 w 258"/>
                  <a:gd name="T25" fmla="*/ 66 h 228"/>
                  <a:gd name="T26" fmla="*/ 240 w 258"/>
                  <a:gd name="T27" fmla="*/ 84 h 228"/>
                  <a:gd name="T28" fmla="*/ 228 w 258"/>
                  <a:gd name="T29" fmla="*/ 96 h 228"/>
                  <a:gd name="T30" fmla="*/ 216 w 258"/>
                  <a:gd name="T31" fmla="*/ 108 h 228"/>
                  <a:gd name="T32" fmla="*/ 216 w 258"/>
                  <a:gd name="T33" fmla="*/ 132 h 228"/>
                  <a:gd name="T34" fmla="*/ 186 w 258"/>
                  <a:gd name="T35" fmla="*/ 162 h 228"/>
                  <a:gd name="T36" fmla="*/ 192 w 258"/>
                  <a:gd name="T37" fmla="*/ 180 h 228"/>
                  <a:gd name="T38" fmla="*/ 180 w 258"/>
                  <a:gd name="T39" fmla="*/ 180 h 228"/>
                  <a:gd name="T40" fmla="*/ 180 w 258"/>
                  <a:gd name="T41" fmla="*/ 198 h 228"/>
                  <a:gd name="T42" fmla="*/ 192 w 258"/>
                  <a:gd name="T43" fmla="*/ 198 h 228"/>
                  <a:gd name="T44" fmla="*/ 186 w 258"/>
                  <a:gd name="T45" fmla="*/ 204 h 228"/>
                  <a:gd name="T46" fmla="*/ 192 w 258"/>
                  <a:gd name="T47" fmla="*/ 210 h 228"/>
                  <a:gd name="T48" fmla="*/ 186 w 258"/>
                  <a:gd name="T49" fmla="*/ 222 h 228"/>
                  <a:gd name="T50" fmla="*/ 186 w 258"/>
                  <a:gd name="T51" fmla="*/ 228 h 2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8"/>
                  <a:gd name="T79" fmla="*/ 0 h 228"/>
                  <a:gd name="T80" fmla="*/ 258 w 258"/>
                  <a:gd name="T81" fmla="*/ 228 h 2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8" h="228">
                    <a:moveTo>
                      <a:pt x="186" y="228"/>
                    </a:moveTo>
                    <a:lnTo>
                      <a:pt x="30" y="228"/>
                    </a:lnTo>
                    <a:lnTo>
                      <a:pt x="30" y="192"/>
                    </a:lnTo>
                    <a:lnTo>
                      <a:pt x="6" y="186"/>
                    </a:lnTo>
                    <a:lnTo>
                      <a:pt x="12" y="78"/>
                    </a:lnTo>
                    <a:lnTo>
                      <a:pt x="0" y="6"/>
                    </a:lnTo>
                    <a:lnTo>
                      <a:pt x="228" y="0"/>
                    </a:lnTo>
                    <a:lnTo>
                      <a:pt x="234" y="12"/>
                    </a:lnTo>
                    <a:lnTo>
                      <a:pt x="216" y="30"/>
                    </a:lnTo>
                    <a:lnTo>
                      <a:pt x="258" y="30"/>
                    </a:lnTo>
                    <a:lnTo>
                      <a:pt x="240" y="48"/>
                    </a:lnTo>
                    <a:lnTo>
                      <a:pt x="246" y="60"/>
                    </a:lnTo>
                    <a:lnTo>
                      <a:pt x="228" y="66"/>
                    </a:lnTo>
                    <a:lnTo>
                      <a:pt x="240" y="84"/>
                    </a:lnTo>
                    <a:lnTo>
                      <a:pt x="228" y="96"/>
                    </a:lnTo>
                    <a:lnTo>
                      <a:pt x="216" y="108"/>
                    </a:lnTo>
                    <a:lnTo>
                      <a:pt x="216" y="132"/>
                    </a:lnTo>
                    <a:lnTo>
                      <a:pt x="186" y="162"/>
                    </a:lnTo>
                    <a:lnTo>
                      <a:pt x="192" y="180"/>
                    </a:lnTo>
                    <a:lnTo>
                      <a:pt x="180" y="180"/>
                    </a:lnTo>
                    <a:lnTo>
                      <a:pt x="180" y="198"/>
                    </a:lnTo>
                    <a:lnTo>
                      <a:pt x="192" y="198"/>
                    </a:lnTo>
                    <a:lnTo>
                      <a:pt x="186" y="204"/>
                    </a:lnTo>
                    <a:lnTo>
                      <a:pt x="192" y="210"/>
                    </a:lnTo>
                    <a:lnTo>
                      <a:pt x="186" y="222"/>
                    </a:lnTo>
                    <a:lnTo>
                      <a:pt x="186" y="228"/>
                    </a:lnTo>
                    <a:close/>
                  </a:path>
                </a:pathLst>
              </a:custGeom>
              <a:solidFill>
                <a:srgbClr val="FF4500"/>
              </a:solidFill>
              <a:ln w="9525">
                <a:solidFill>
                  <a:srgbClr val="FF4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90" name="Freeform 267"/>
              <p:cNvSpPr>
                <a:spLocks noChangeAspect="1"/>
              </p:cNvSpPr>
              <p:nvPr/>
            </p:nvSpPr>
            <p:spPr bwMode="auto">
              <a:xfrm>
                <a:off x="1512" y="2412"/>
                <a:ext cx="258" cy="234"/>
              </a:xfrm>
              <a:custGeom>
                <a:avLst/>
                <a:gdLst>
                  <a:gd name="T0" fmla="*/ 186 w 258"/>
                  <a:gd name="T1" fmla="*/ 228 h 234"/>
                  <a:gd name="T2" fmla="*/ 30 w 258"/>
                  <a:gd name="T3" fmla="*/ 228 h 234"/>
                  <a:gd name="T4" fmla="*/ 30 w 258"/>
                  <a:gd name="T5" fmla="*/ 192 h 234"/>
                  <a:gd name="T6" fmla="*/ 6 w 258"/>
                  <a:gd name="T7" fmla="*/ 186 h 234"/>
                  <a:gd name="T8" fmla="*/ 12 w 258"/>
                  <a:gd name="T9" fmla="*/ 78 h 234"/>
                  <a:gd name="T10" fmla="*/ 0 w 258"/>
                  <a:gd name="T11" fmla="*/ 6 h 234"/>
                  <a:gd name="T12" fmla="*/ 228 w 258"/>
                  <a:gd name="T13" fmla="*/ 0 h 234"/>
                  <a:gd name="T14" fmla="*/ 234 w 258"/>
                  <a:gd name="T15" fmla="*/ 12 h 234"/>
                  <a:gd name="T16" fmla="*/ 216 w 258"/>
                  <a:gd name="T17" fmla="*/ 30 h 234"/>
                  <a:gd name="T18" fmla="*/ 258 w 258"/>
                  <a:gd name="T19" fmla="*/ 30 h 234"/>
                  <a:gd name="T20" fmla="*/ 240 w 258"/>
                  <a:gd name="T21" fmla="*/ 48 h 234"/>
                  <a:gd name="T22" fmla="*/ 246 w 258"/>
                  <a:gd name="T23" fmla="*/ 60 h 234"/>
                  <a:gd name="T24" fmla="*/ 228 w 258"/>
                  <a:gd name="T25" fmla="*/ 66 h 234"/>
                  <a:gd name="T26" fmla="*/ 240 w 258"/>
                  <a:gd name="T27" fmla="*/ 84 h 234"/>
                  <a:gd name="T28" fmla="*/ 228 w 258"/>
                  <a:gd name="T29" fmla="*/ 96 h 234"/>
                  <a:gd name="T30" fmla="*/ 216 w 258"/>
                  <a:gd name="T31" fmla="*/ 108 h 234"/>
                  <a:gd name="T32" fmla="*/ 216 w 258"/>
                  <a:gd name="T33" fmla="*/ 132 h 234"/>
                  <a:gd name="T34" fmla="*/ 186 w 258"/>
                  <a:gd name="T35" fmla="*/ 162 h 234"/>
                  <a:gd name="T36" fmla="*/ 192 w 258"/>
                  <a:gd name="T37" fmla="*/ 180 h 234"/>
                  <a:gd name="T38" fmla="*/ 180 w 258"/>
                  <a:gd name="T39" fmla="*/ 180 h 234"/>
                  <a:gd name="T40" fmla="*/ 180 w 258"/>
                  <a:gd name="T41" fmla="*/ 198 h 234"/>
                  <a:gd name="T42" fmla="*/ 192 w 258"/>
                  <a:gd name="T43" fmla="*/ 198 h 234"/>
                  <a:gd name="T44" fmla="*/ 186 w 258"/>
                  <a:gd name="T45" fmla="*/ 204 h 234"/>
                  <a:gd name="T46" fmla="*/ 192 w 258"/>
                  <a:gd name="T47" fmla="*/ 210 h 234"/>
                  <a:gd name="T48" fmla="*/ 186 w 258"/>
                  <a:gd name="T49" fmla="*/ 222 h 234"/>
                  <a:gd name="T50" fmla="*/ 186 w 258"/>
                  <a:gd name="T51" fmla="*/ 228 h 234"/>
                  <a:gd name="T52" fmla="*/ 186 w 258"/>
                  <a:gd name="T53" fmla="*/ 234 h 23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58"/>
                  <a:gd name="T82" fmla="*/ 0 h 234"/>
                  <a:gd name="T83" fmla="*/ 258 w 258"/>
                  <a:gd name="T84" fmla="*/ 234 h 23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58" h="234">
                    <a:moveTo>
                      <a:pt x="186" y="228"/>
                    </a:moveTo>
                    <a:lnTo>
                      <a:pt x="30" y="228"/>
                    </a:lnTo>
                    <a:lnTo>
                      <a:pt x="30" y="192"/>
                    </a:lnTo>
                    <a:lnTo>
                      <a:pt x="6" y="186"/>
                    </a:lnTo>
                    <a:lnTo>
                      <a:pt x="12" y="78"/>
                    </a:lnTo>
                    <a:lnTo>
                      <a:pt x="0" y="6"/>
                    </a:lnTo>
                    <a:lnTo>
                      <a:pt x="228" y="0"/>
                    </a:lnTo>
                    <a:lnTo>
                      <a:pt x="234" y="12"/>
                    </a:lnTo>
                    <a:lnTo>
                      <a:pt x="216" y="30"/>
                    </a:lnTo>
                    <a:lnTo>
                      <a:pt x="258" y="30"/>
                    </a:lnTo>
                    <a:lnTo>
                      <a:pt x="240" y="48"/>
                    </a:lnTo>
                    <a:lnTo>
                      <a:pt x="246" y="60"/>
                    </a:lnTo>
                    <a:lnTo>
                      <a:pt x="228" y="66"/>
                    </a:lnTo>
                    <a:lnTo>
                      <a:pt x="240" y="84"/>
                    </a:lnTo>
                    <a:lnTo>
                      <a:pt x="228" y="96"/>
                    </a:lnTo>
                    <a:lnTo>
                      <a:pt x="216" y="108"/>
                    </a:lnTo>
                    <a:lnTo>
                      <a:pt x="216" y="132"/>
                    </a:lnTo>
                    <a:lnTo>
                      <a:pt x="186" y="162"/>
                    </a:lnTo>
                    <a:lnTo>
                      <a:pt x="192" y="180"/>
                    </a:lnTo>
                    <a:lnTo>
                      <a:pt x="180" y="180"/>
                    </a:lnTo>
                    <a:lnTo>
                      <a:pt x="180" y="198"/>
                    </a:lnTo>
                    <a:lnTo>
                      <a:pt x="192" y="198"/>
                    </a:lnTo>
                    <a:lnTo>
                      <a:pt x="186" y="204"/>
                    </a:lnTo>
                    <a:lnTo>
                      <a:pt x="192" y="210"/>
                    </a:lnTo>
                    <a:lnTo>
                      <a:pt x="186" y="222"/>
                    </a:lnTo>
                    <a:lnTo>
                      <a:pt x="186" y="228"/>
                    </a:lnTo>
                    <a:lnTo>
                      <a:pt x="186" y="2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91" name="Freeform 268"/>
              <p:cNvSpPr>
                <a:spLocks noChangeAspect="1"/>
              </p:cNvSpPr>
              <p:nvPr/>
            </p:nvSpPr>
            <p:spPr bwMode="auto">
              <a:xfrm>
                <a:off x="84" y="1866"/>
                <a:ext cx="408" cy="696"/>
              </a:xfrm>
              <a:custGeom>
                <a:avLst/>
                <a:gdLst>
                  <a:gd name="T0" fmla="*/ 354 w 408"/>
                  <a:gd name="T1" fmla="*/ 696 h 696"/>
                  <a:gd name="T2" fmla="*/ 228 w 408"/>
                  <a:gd name="T3" fmla="*/ 678 h 696"/>
                  <a:gd name="T4" fmla="*/ 222 w 408"/>
                  <a:gd name="T5" fmla="*/ 630 h 696"/>
                  <a:gd name="T6" fmla="*/ 198 w 408"/>
                  <a:gd name="T7" fmla="*/ 588 h 696"/>
                  <a:gd name="T8" fmla="*/ 180 w 408"/>
                  <a:gd name="T9" fmla="*/ 588 h 696"/>
                  <a:gd name="T10" fmla="*/ 180 w 408"/>
                  <a:gd name="T11" fmla="*/ 570 h 696"/>
                  <a:gd name="T12" fmla="*/ 150 w 408"/>
                  <a:gd name="T13" fmla="*/ 558 h 696"/>
                  <a:gd name="T14" fmla="*/ 132 w 408"/>
                  <a:gd name="T15" fmla="*/ 528 h 696"/>
                  <a:gd name="T16" fmla="*/ 90 w 408"/>
                  <a:gd name="T17" fmla="*/ 516 h 696"/>
                  <a:gd name="T18" fmla="*/ 78 w 408"/>
                  <a:gd name="T19" fmla="*/ 510 h 696"/>
                  <a:gd name="T20" fmla="*/ 90 w 408"/>
                  <a:gd name="T21" fmla="*/ 468 h 696"/>
                  <a:gd name="T22" fmla="*/ 78 w 408"/>
                  <a:gd name="T23" fmla="*/ 462 h 696"/>
                  <a:gd name="T24" fmla="*/ 84 w 408"/>
                  <a:gd name="T25" fmla="*/ 450 h 696"/>
                  <a:gd name="T26" fmla="*/ 48 w 408"/>
                  <a:gd name="T27" fmla="*/ 384 h 696"/>
                  <a:gd name="T28" fmla="*/ 48 w 408"/>
                  <a:gd name="T29" fmla="*/ 366 h 696"/>
                  <a:gd name="T30" fmla="*/ 60 w 408"/>
                  <a:gd name="T31" fmla="*/ 348 h 696"/>
                  <a:gd name="T32" fmla="*/ 36 w 408"/>
                  <a:gd name="T33" fmla="*/ 318 h 696"/>
                  <a:gd name="T34" fmla="*/ 42 w 408"/>
                  <a:gd name="T35" fmla="*/ 282 h 696"/>
                  <a:gd name="T36" fmla="*/ 60 w 408"/>
                  <a:gd name="T37" fmla="*/ 312 h 696"/>
                  <a:gd name="T38" fmla="*/ 48 w 408"/>
                  <a:gd name="T39" fmla="*/ 276 h 696"/>
                  <a:gd name="T40" fmla="*/ 66 w 408"/>
                  <a:gd name="T41" fmla="*/ 270 h 696"/>
                  <a:gd name="T42" fmla="*/ 48 w 408"/>
                  <a:gd name="T43" fmla="*/ 258 h 696"/>
                  <a:gd name="T44" fmla="*/ 42 w 408"/>
                  <a:gd name="T45" fmla="*/ 282 h 696"/>
                  <a:gd name="T46" fmla="*/ 30 w 408"/>
                  <a:gd name="T47" fmla="*/ 258 h 696"/>
                  <a:gd name="T48" fmla="*/ 24 w 408"/>
                  <a:gd name="T49" fmla="*/ 264 h 696"/>
                  <a:gd name="T50" fmla="*/ 30 w 408"/>
                  <a:gd name="T51" fmla="*/ 252 h 696"/>
                  <a:gd name="T52" fmla="*/ 6 w 408"/>
                  <a:gd name="T53" fmla="*/ 192 h 696"/>
                  <a:gd name="T54" fmla="*/ 18 w 408"/>
                  <a:gd name="T55" fmla="*/ 138 h 696"/>
                  <a:gd name="T56" fmla="*/ 0 w 408"/>
                  <a:gd name="T57" fmla="*/ 90 h 696"/>
                  <a:gd name="T58" fmla="*/ 24 w 408"/>
                  <a:gd name="T59" fmla="*/ 60 h 696"/>
                  <a:gd name="T60" fmla="*/ 42 w 408"/>
                  <a:gd name="T61" fmla="*/ 0 h 696"/>
                  <a:gd name="T62" fmla="*/ 228 w 408"/>
                  <a:gd name="T63" fmla="*/ 54 h 696"/>
                  <a:gd name="T64" fmla="*/ 180 w 408"/>
                  <a:gd name="T65" fmla="*/ 240 h 696"/>
                  <a:gd name="T66" fmla="*/ 390 w 408"/>
                  <a:gd name="T67" fmla="*/ 552 h 696"/>
                  <a:gd name="T68" fmla="*/ 408 w 408"/>
                  <a:gd name="T69" fmla="*/ 606 h 696"/>
                  <a:gd name="T70" fmla="*/ 384 w 408"/>
                  <a:gd name="T71" fmla="*/ 618 h 696"/>
                  <a:gd name="T72" fmla="*/ 378 w 408"/>
                  <a:gd name="T73" fmla="*/ 642 h 696"/>
                  <a:gd name="T74" fmla="*/ 366 w 408"/>
                  <a:gd name="T75" fmla="*/ 660 h 696"/>
                  <a:gd name="T76" fmla="*/ 372 w 408"/>
                  <a:gd name="T77" fmla="*/ 690 h 696"/>
                  <a:gd name="T78" fmla="*/ 360 w 408"/>
                  <a:gd name="T79" fmla="*/ 696 h 696"/>
                  <a:gd name="T80" fmla="*/ 354 w 408"/>
                  <a:gd name="T81" fmla="*/ 696 h 69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8"/>
                  <a:gd name="T124" fmla="*/ 0 h 696"/>
                  <a:gd name="T125" fmla="*/ 408 w 408"/>
                  <a:gd name="T126" fmla="*/ 696 h 69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8" h="696">
                    <a:moveTo>
                      <a:pt x="354" y="696"/>
                    </a:moveTo>
                    <a:lnTo>
                      <a:pt x="228" y="678"/>
                    </a:lnTo>
                    <a:lnTo>
                      <a:pt x="222" y="630"/>
                    </a:lnTo>
                    <a:lnTo>
                      <a:pt x="198" y="588"/>
                    </a:lnTo>
                    <a:lnTo>
                      <a:pt x="180" y="588"/>
                    </a:lnTo>
                    <a:lnTo>
                      <a:pt x="180" y="570"/>
                    </a:lnTo>
                    <a:lnTo>
                      <a:pt x="150" y="558"/>
                    </a:lnTo>
                    <a:lnTo>
                      <a:pt x="132" y="528"/>
                    </a:lnTo>
                    <a:lnTo>
                      <a:pt x="90" y="516"/>
                    </a:lnTo>
                    <a:lnTo>
                      <a:pt x="78" y="510"/>
                    </a:lnTo>
                    <a:lnTo>
                      <a:pt x="90" y="468"/>
                    </a:lnTo>
                    <a:lnTo>
                      <a:pt x="78" y="462"/>
                    </a:lnTo>
                    <a:lnTo>
                      <a:pt x="84" y="450"/>
                    </a:lnTo>
                    <a:lnTo>
                      <a:pt x="48" y="384"/>
                    </a:lnTo>
                    <a:lnTo>
                      <a:pt x="48" y="366"/>
                    </a:lnTo>
                    <a:lnTo>
                      <a:pt x="60" y="348"/>
                    </a:lnTo>
                    <a:lnTo>
                      <a:pt x="36" y="318"/>
                    </a:lnTo>
                    <a:lnTo>
                      <a:pt x="42" y="282"/>
                    </a:lnTo>
                    <a:lnTo>
                      <a:pt x="60" y="312"/>
                    </a:lnTo>
                    <a:lnTo>
                      <a:pt x="48" y="276"/>
                    </a:lnTo>
                    <a:lnTo>
                      <a:pt x="66" y="270"/>
                    </a:lnTo>
                    <a:lnTo>
                      <a:pt x="48" y="258"/>
                    </a:lnTo>
                    <a:lnTo>
                      <a:pt x="42" y="282"/>
                    </a:lnTo>
                    <a:lnTo>
                      <a:pt x="30" y="258"/>
                    </a:lnTo>
                    <a:lnTo>
                      <a:pt x="24" y="264"/>
                    </a:lnTo>
                    <a:lnTo>
                      <a:pt x="30" y="252"/>
                    </a:lnTo>
                    <a:lnTo>
                      <a:pt x="6" y="192"/>
                    </a:lnTo>
                    <a:lnTo>
                      <a:pt x="18" y="138"/>
                    </a:lnTo>
                    <a:lnTo>
                      <a:pt x="0" y="90"/>
                    </a:lnTo>
                    <a:lnTo>
                      <a:pt x="24" y="60"/>
                    </a:lnTo>
                    <a:lnTo>
                      <a:pt x="42" y="0"/>
                    </a:lnTo>
                    <a:lnTo>
                      <a:pt x="228" y="54"/>
                    </a:lnTo>
                    <a:lnTo>
                      <a:pt x="180" y="240"/>
                    </a:lnTo>
                    <a:lnTo>
                      <a:pt x="390" y="552"/>
                    </a:lnTo>
                    <a:lnTo>
                      <a:pt x="408" y="606"/>
                    </a:lnTo>
                    <a:lnTo>
                      <a:pt x="384" y="618"/>
                    </a:lnTo>
                    <a:lnTo>
                      <a:pt x="378" y="642"/>
                    </a:lnTo>
                    <a:lnTo>
                      <a:pt x="366" y="660"/>
                    </a:lnTo>
                    <a:lnTo>
                      <a:pt x="372" y="690"/>
                    </a:lnTo>
                    <a:lnTo>
                      <a:pt x="360" y="696"/>
                    </a:lnTo>
                    <a:lnTo>
                      <a:pt x="354" y="696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92" name="Freeform 269"/>
              <p:cNvSpPr>
                <a:spLocks noChangeAspect="1"/>
              </p:cNvSpPr>
              <p:nvPr/>
            </p:nvSpPr>
            <p:spPr bwMode="auto">
              <a:xfrm>
                <a:off x="84" y="1866"/>
                <a:ext cx="408" cy="702"/>
              </a:xfrm>
              <a:custGeom>
                <a:avLst/>
                <a:gdLst>
                  <a:gd name="T0" fmla="*/ 354 w 408"/>
                  <a:gd name="T1" fmla="*/ 696 h 702"/>
                  <a:gd name="T2" fmla="*/ 228 w 408"/>
                  <a:gd name="T3" fmla="*/ 678 h 702"/>
                  <a:gd name="T4" fmla="*/ 222 w 408"/>
                  <a:gd name="T5" fmla="*/ 630 h 702"/>
                  <a:gd name="T6" fmla="*/ 198 w 408"/>
                  <a:gd name="T7" fmla="*/ 588 h 702"/>
                  <a:gd name="T8" fmla="*/ 180 w 408"/>
                  <a:gd name="T9" fmla="*/ 588 h 702"/>
                  <a:gd name="T10" fmla="*/ 180 w 408"/>
                  <a:gd name="T11" fmla="*/ 570 h 702"/>
                  <a:gd name="T12" fmla="*/ 150 w 408"/>
                  <a:gd name="T13" fmla="*/ 558 h 702"/>
                  <a:gd name="T14" fmla="*/ 132 w 408"/>
                  <a:gd name="T15" fmla="*/ 528 h 702"/>
                  <a:gd name="T16" fmla="*/ 90 w 408"/>
                  <a:gd name="T17" fmla="*/ 516 h 702"/>
                  <a:gd name="T18" fmla="*/ 78 w 408"/>
                  <a:gd name="T19" fmla="*/ 510 h 702"/>
                  <a:gd name="T20" fmla="*/ 90 w 408"/>
                  <a:gd name="T21" fmla="*/ 468 h 702"/>
                  <a:gd name="T22" fmla="*/ 78 w 408"/>
                  <a:gd name="T23" fmla="*/ 462 h 702"/>
                  <a:gd name="T24" fmla="*/ 84 w 408"/>
                  <a:gd name="T25" fmla="*/ 450 h 702"/>
                  <a:gd name="T26" fmla="*/ 48 w 408"/>
                  <a:gd name="T27" fmla="*/ 384 h 702"/>
                  <a:gd name="T28" fmla="*/ 48 w 408"/>
                  <a:gd name="T29" fmla="*/ 366 h 702"/>
                  <a:gd name="T30" fmla="*/ 60 w 408"/>
                  <a:gd name="T31" fmla="*/ 348 h 702"/>
                  <a:gd name="T32" fmla="*/ 36 w 408"/>
                  <a:gd name="T33" fmla="*/ 318 h 702"/>
                  <a:gd name="T34" fmla="*/ 42 w 408"/>
                  <a:gd name="T35" fmla="*/ 282 h 702"/>
                  <a:gd name="T36" fmla="*/ 60 w 408"/>
                  <a:gd name="T37" fmla="*/ 312 h 702"/>
                  <a:gd name="T38" fmla="*/ 48 w 408"/>
                  <a:gd name="T39" fmla="*/ 276 h 702"/>
                  <a:gd name="T40" fmla="*/ 66 w 408"/>
                  <a:gd name="T41" fmla="*/ 270 h 702"/>
                  <a:gd name="T42" fmla="*/ 48 w 408"/>
                  <a:gd name="T43" fmla="*/ 258 h 702"/>
                  <a:gd name="T44" fmla="*/ 42 w 408"/>
                  <a:gd name="T45" fmla="*/ 282 h 702"/>
                  <a:gd name="T46" fmla="*/ 30 w 408"/>
                  <a:gd name="T47" fmla="*/ 258 h 702"/>
                  <a:gd name="T48" fmla="*/ 24 w 408"/>
                  <a:gd name="T49" fmla="*/ 264 h 702"/>
                  <a:gd name="T50" fmla="*/ 30 w 408"/>
                  <a:gd name="T51" fmla="*/ 252 h 702"/>
                  <a:gd name="T52" fmla="*/ 6 w 408"/>
                  <a:gd name="T53" fmla="*/ 192 h 702"/>
                  <a:gd name="T54" fmla="*/ 18 w 408"/>
                  <a:gd name="T55" fmla="*/ 138 h 702"/>
                  <a:gd name="T56" fmla="*/ 0 w 408"/>
                  <a:gd name="T57" fmla="*/ 90 h 702"/>
                  <a:gd name="T58" fmla="*/ 24 w 408"/>
                  <a:gd name="T59" fmla="*/ 60 h 702"/>
                  <a:gd name="T60" fmla="*/ 42 w 408"/>
                  <a:gd name="T61" fmla="*/ 0 h 702"/>
                  <a:gd name="T62" fmla="*/ 228 w 408"/>
                  <a:gd name="T63" fmla="*/ 54 h 702"/>
                  <a:gd name="T64" fmla="*/ 180 w 408"/>
                  <a:gd name="T65" fmla="*/ 240 h 702"/>
                  <a:gd name="T66" fmla="*/ 390 w 408"/>
                  <a:gd name="T67" fmla="*/ 552 h 702"/>
                  <a:gd name="T68" fmla="*/ 408 w 408"/>
                  <a:gd name="T69" fmla="*/ 606 h 702"/>
                  <a:gd name="T70" fmla="*/ 384 w 408"/>
                  <a:gd name="T71" fmla="*/ 618 h 702"/>
                  <a:gd name="T72" fmla="*/ 378 w 408"/>
                  <a:gd name="T73" fmla="*/ 642 h 702"/>
                  <a:gd name="T74" fmla="*/ 366 w 408"/>
                  <a:gd name="T75" fmla="*/ 660 h 702"/>
                  <a:gd name="T76" fmla="*/ 372 w 408"/>
                  <a:gd name="T77" fmla="*/ 690 h 702"/>
                  <a:gd name="T78" fmla="*/ 360 w 408"/>
                  <a:gd name="T79" fmla="*/ 696 h 702"/>
                  <a:gd name="T80" fmla="*/ 354 w 408"/>
                  <a:gd name="T81" fmla="*/ 696 h 702"/>
                  <a:gd name="T82" fmla="*/ 354 w 408"/>
                  <a:gd name="T83" fmla="*/ 702 h 70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08"/>
                  <a:gd name="T127" fmla="*/ 0 h 702"/>
                  <a:gd name="T128" fmla="*/ 408 w 408"/>
                  <a:gd name="T129" fmla="*/ 702 h 70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08" h="702">
                    <a:moveTo>
                      <a:pt x="354" y="696"/>
                    </a:moveTo>
                    <a:lnTo>
                      <a:pt x="228" y="678"/>
                    </a:lnTo>
                    <a:lnTo>
                      <a:pt x="222" y="630"/>
                    </a:lnTo>
                    <a:lnTo>
                      <a:pt x="198" y="588"/>
                    </a:lnTo>
                    <a:lnTo>
                      <a:pt x="180" y="588"/>
                    </a:lnTo>
                    <a:lnTo>
                      <a:pt x="180" y="570"/>
                    </a:lnTo>
                    <a:lnTo>
                      <a:pt x="150" y="558"/>
                    </a:lnTo>
                    <a:lnTo>
                      <a:pt x="132" y="528"/>
                    </a:lnTo>
                    <a:lnTo>
                      <a:pt x="90" y="516"/>
                    </a:lnTo>
                    <a:lnTo>
                      <a:pt x="78" y="510"/>
                    </a:lnTo>
                    <a:lnTo>
                      <a:pt x="90" y="468"/>
                    </a:lnTo>
                    <a:lnTo>
                      <a:pt x="78" y="462"/>
                    </a:lnTo>
                    <a:lnTo>
                      <a:pt x="84" y="450"/>
                    </a:lnTo>
                    <a:lnTo>
                      <a:pt x="48" y="384"/>
                    </a:lnTo>
                    <a:lnTo>
                      <a:pt x="48" y="366"/>
                    </a:lnTo>
                    <a:lnTo>
                      <a:pt x="60" y="348"/>
                    </a:lnTo>
                    <a:lnTo>
                      <a:pt x="36" y="318"/>
                    </a:lnTo>
                    <a:lnTo>
                      <a:pt x="42" y="282"/>
                    </a:lnTo>
                    <a:lnTo>
                      <a:pt x="60" y="312"/>
                    </a:lnTo>
                    <a:lnTo>
                      <a:pt x="48" y="276"/>
                    </a:lnTo>
                    <a:lnTo>
                      <a:pt x="66" y="270"/>
                    </a:lnTo>
                    <a:lnTo>
                      <a:pt x="48" y="258"/>
                    </a:lnTo>
                    <a:lnTo>
                      <a:pt x="42" y="282"/>
                    </a:lnTo>
                    <a:lnTo>
                      <a:pt x="30" y="258"/>
                    </a:lnTo>
                    <a:lnTo>
                      <a:pt x="24" y="264"/>
                    </a:lnTo>
                    <a:lnTo>
                      <a:pt x="30" y="252"/>
                    </a:lnTo>
                    <a:lnTo>
                      <a:pt x="6" y="192"/>
                    </a:lnTo>
                    <a:lnTo>
                      <a:pt x="18" y="138"/>
                    </a:lnTo>
                    <a:lnTo>
                      <a:pt x="0" y="90"/>
                    </a:lnTo>
                    <a:lnTo>
                      <a:pt x="24" y="60"/>
                    </a:lnTo>
                    <a:lnTo>
                      <a:pt x="42" y="0"/>
                    </a:lnTo>
                    <a:lnTo>
                      <a:pt x="228" y="54"/>
                    </a:lnTo>
                    <a:lnTo>
                      <a:pt x="180" y="240"/>
                    </a:lnTo>
                    <a:lnTo>
                      <a:pt x="390" y="552"/>
                    </a:lnTo>
                    <a:lnTo>
                      <a:pt x="408" y="606"/>
                    </a:lnTo>
                    <a:lnTo>
                      <a:pt x="384" y="618"/>
                    </a:lnTo>
                    <a:lnTo>
                      <a:pt x="378" y="642"/>
                    </a:lnTo>
                    <a:lnTo>
                      <a:pt x="366" y="660"/>
                    </a:lnTo>
                    <a:lnTo>
                      <a:pt x="372" y="690"/>
                    </a:lnTo>
                    <a:lnTo>
                      <a:pt x="360" y="696"/>
                    </a:lnTo>
                    <a:lnTo>
                      <a:pt x="354" y="696"/>
                    </a:lnTo>
                    <a:lnTo>
                      <a:pt x="354" y="70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93" name="Freeform 270"/>
              <p:cNvSpPr>
                <a:spLocks noChangeAspect="1"/>
              </p:cNvSpPr>
              <p:nvPr/>
            </p:nvSpPr>
            <p:spPr bwMode="auto">
              <a:xfrm>
                <a:off x="780" y="2088"/>
                <a:ext cx="372" cy="288"/>
              </a:xfrm>
              <a:custGeom>
                <a:avLst/>
                <a:gdLst>
                  <a:gd name="T0" fmla="*/ 366 w 372"/>
                  <a:gd name="T1" fmla="*/ 96 h 288"/>
                  <a:gd name="T2" fmla="*/ 354 w 372"/>
                  <a:gd name="T3" fmla="*/ 288 h 288"/>
                  <a:gd name="T4" fmla="*/ 306 w 372"/>
                  <a:gd name="T5" fmla="*/ 282 h 288"/>
                  <a:gd name="T6" fmla="*/ 0 w 372"/>
                  <a:gd name="T7" fmla="*/ 252 h 288"/>
                  <a:gd name="T8" fmla="*/ 6 w 372"/>
                  <a:gd name="T9" fmla="*/ 210 h 288"/>
                  <a:gd name="T10" fmla="*/ 36 w 372"/>
                  <a:gd name="T11" fmla="*/ 0 h 288"/>
                  <a:gd name="T12" fmla="*/ 276 w 372"/>
                  <a:gd name="T13" fmla="*/ 24 h 288"/>
                  <a:gd name="T14" fmla="*/ 372 w 372"/>
                  <a:gd name="T15" fmla="*/ 30 h 288"/>
                  <a:gd name="T16" fmla="*/ 366 w 372"/>
                  <a:gd name="T17" fmla="*/ 72 h 288"/>
                  <a:gd name="T18" fmla="*/ 366 w 372"/>
                  <a:gd name="T19" fmla="*/ 96 h 2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2"/>
                  <a:gd name="T31" fmla="*/ 0 h 288"/>
                  <a:gd name="T32" fmla="*/ 372 w 372"/>
                  <a:gd name="T33" fmla="*/ 288 h 2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2" h="288">
                    <a:moveTo>
                      <a:pt x="366" y="96"/>
                    </a:moveTo>
                    <a:lnTo>
                      <a:pt x="354" y="288"/>
                    </a:lnTo>
                    <a:lnTo>
                      <a:pt x="306" y="282"/>
                    </a:lnTo>
                    <a:lnTo>
                      <a:pt x="0" y="252"/>
                    </a:lnTo>
                    <a:lnTo>
                      <a:pt x="6" y="210"/>
                    </a:lnTo>
                    <a:lnTo>
                      <a:pt x="36" y="0"/>
                    </a:lnTo>
                    <a:lnTo>
                      <a:pt x="276" y="24"/>
                    </a:lnTo>
                    <a:lnTo>
                      <a:pt x="372" y="30"/>
                    </a:lnTo>
                    <a:lnTo>
                      <a:pt x="366" y="72"/>
                    </a:lnTo>
                    <a:lnTo>
                      <a:pt x="366" y="96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94" name="Freeform 271"/>
              <p:cNvSpPr>
                <a:spLocks noChangeAspect="1"/>
              </p:cNvSpPr>
              <p:nvPr/>
            </p:nvSpPr>
            <p:spPr bwMode="auto">
              <a:xfrm>
                <a:off x="780" y="2088"/>
                <a:ext cx="372" cy="288"/>
              </a:xfrm>
              <a:custGeom>
                <a:avLst/>
                <a:gdLst>
                  <a:gd name="T0" fmla="*/ 366 w 372"/>
                  <a:gd name="T1" fmla="*/ 96 h 288"/>
                  <a:gd name="T2" fmla="*/ 354 w 372"/>
                  <a:gd name="T3" fmla="*/ 288 h 288"/>
                  <a:gd name="T4" fmla="*/ 306 w 372"/>
                  <a:gd name="T5" fmla="*/ 282 h 288"/>
                  <a:gd name="T6" fmla="*/ 0 w 372"/>
                  <a:gd name="T7" fmla="*/ 252 h 288"/>
                  <a:gd name="T8" fmla="*/ 6 w 372"/>
                  <a:gd name="T9" fmla="*/ 210 h 288"/>
                  <a:gd name="T10" fmla="*/ 36 w 372"/>
                  <a:gd name="T11" fmla="*/ 0 h 288"/>
                  <a:gd name="T12" fmla="*/ 276 w 372"/>
                  <a:gd name="T13" fmla="*/ 24 h 288"/>
                  <a:gd name="T14" fmla="*/ 372 w 372"/>
                  <a:gd name="T15" fmla="*/ 30 h 288"/>
                  <a:gd name="T16" fmla="*/ 366 w 372"/>
                  <a:gd name="T17" fmla="*/ 72 h 288"/>
                  <a:gd name="T18" fmla="*/ 366 w 372"/>
                  <a:gd name="T19" fmla="*/ 96 h 288"/>
                  <a:gd name="T20" fmla="*/ 366 w 372"/>
                  <a:gd name="T21" fmla="*/ 102 h 2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2"/>
                  <a:gd name="T34" fmla="*/ 0 h 288"/>
                  <a:gd name="T35" fmla="*/ 372 w 372"/>
                  <a:gd name="T36" fmla="*/ 288 h 28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2" h="288">
                    <a:moveTo>
                      <a:pt x="366" y="96"/>
                    </a:moveTo>
                    <a:lnTo>
                      <a:pt x="354" y="288"/>
                    </a:lnTo>
                    <a:lnTo>
                      <a:pt x="306" y="282"/>
                    </a:lnTo>
                    <a:lnTo>
                      <a:pt x="0" y="252"/>
                    </a:lnTo>
                    <a:lnTo>
                      <a:pt x="6" y="210"/>
                    </a:lnTo>
                    <a:lnTo>
                      <a:pt x="36" y="0"/>
                    </a:lnTo>
                    <a:lnTo>
                      <a:pt x="276" y="24"/>
                    </a:lnTo>
                    <a:lnTo>
                      <a:pt x="372" y="30"/>
                    </a:lnTo>
                    <a:lnTo>
                      <a:pt x="366" y="72"/>
                    </a:lnTo>
                    <a:lnTo>
                      <a:pt x="366" y="96"/>
                    </a:lnTo>
                    <a:lnTo>
                      <a:pt x="366" y="10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95" name="Freeform 272"/>
              <p:cNvSpPr>
                <a:spLocks noChangeAspect="1"/>
              </p:cNvSpPr>
              <p:nvPr/>
            </p:nvSpPr>
            <p:spPr bwMode="auto">
              <a:xfrm>
                <a:off x="2496" y="1920"/>
                <a:ext cx="90" cy="84"/>
              </a:xfrm>
              <a:custGeom>
                <a:avLst/>
                <a:gdLst>
                  <a:gd name="T0" fmla="*/ 84 w 90"/>
                  <a:gd name="T1" fmla="*/ 0 h 84"/>
                  <a:gd name="T2" fmla="*/ 90 w 90"/>
                  <a:gd name="T3" fmla="*/ 42 h 84"/>
                  <a:gd name="T4" fmla="*/ 42 w 90"/>
                  <a:gd name="T5" fmla="*/ 60 h 84"/>
                  <a:gd name="T6" fmla="*/ 12 w 90"/>
                  <a:gd name="T7" fmla="*/ 84 h 84"/>
                  <a:gd name="T8" fmla="*/ 12 w 90"/>
                  <a:gd name="T9" fmla="*/ 72 h 84"/>
                  <a:gd name="T10" fmla="*/ 0 w 90"/>
                  <a:gd name="T11" fmla="*/ 18 h 84"/>
                  <a:gd name="T12" fmla="*/ 78 w 90"/>
                  <a:gd name="T13" fmla="*/ 0 h 84"/>
                  <a:gd name="T14" fmla="*/ 84 w 90"/>
                  <a:gd name="T15" fmla="*/ 0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0"/>
                  <a:gd name="T25" fmla="*/ 0 h 84"/>
                  <a:gd name="T26" fmla="*/ 90 w 90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0" h="84">
                    <a:moveTo>
                      <a:pt x="84" y="0"/>
                    </a:moveTo>
                    <a:lnTo>
                      <a:pt x="90" y="42"/>
                    </a:lnTo>
                    <a:lnTo>
                      <a:pt x="42" y="60"/>
                    </a:lnTo>
                    <a:lnTo>
                      <a:pt x="12" y="84"/>
                    </a:lnTo>
                    <a:lnTo>
                      <a:pt x="12" y="72"/>
                    </a:lnTo>
                    <a:lnTo>
                      <a:pt x="0" y="18"/>
                    </a:lnTo>
                    <a:lnTo>
                      <a:pt x="78" y="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96" name="Freeform 273"/>
              <p:cNvSpPr>
                <a:spLocks noChangeAspect="1"/>
              </p:cNvSpPr>
              <p:nvPr/>
            </p:nvSpPr>
            <p:spPr bwMode="auto">
              <a:xfrm>
                <a:off x="2496" y="1920"/>
                <a:ext cx="90" cy="84"/>
              </a:xfrm>
              <a:custGeom>
                <a:avLst/>
                <a:gdLst>
                  <a:gd name="T0" fmla="*/ 84 w 90"/>
                  <a:gd name="T1" fmla="*/ 0 h 84"/>
                  <a:gd name="T2" fmla="*/ 90 w 90"/>
                  <a:gd name="T3" fmla="*/ 42 h 84"/>
                  <a:gd name="T4" fmla="*/ 42 w 90"/>
                  <a:gd name="T5" fmla="*/ 60 h 84"/>
                  <a:gd name="T6" fmla="*/ 12 w 90"/>
                  <a:gd name="T7" fmla="*/ 84 h 84"/>
                  <a:gd name="T8" fmla="*/ 12 w 90"/>
                  <a:gd name="T9" fmla="*/ 72 h 84"/>
                  <a:gd name="T10" fmla="*/ 0 w 90"/>
                  <a:gd name="T11" fmla="*/ 18 h 84"/>
                  <a:gd name="T12" fmla="*/ 78 w 90"/>
                  <a:gd name="T13" fmla="*/ 0 h 84"/>
                  <a:gd name="T14" fmla="*/ 84 w 90"/>
                  <a:gd name="T15" fmla="*/ 0 h 84"/>
                  <a:gd name="T16" fmla="*/ 84 w 90"/>
                  <a:gd name="T17" fmla="*/ 6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"/>
                  <a:gd name="T28" fmla="*/ 0 h 84"/>
                  <a:gd name="T29" fmla="*/ 90 w 90"/>
                  <a:gd name="T30" fmla="*/ 84 h 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" h="84">
                    <a:moveTo>
                      <a:pt x="84" y="0"/>
                    </a:moveTo>
                    <a:lnTo>
                      <a:pt x="90" y="42"/>
                    </a:lnTo>
                    <a:lnTo>
                      <a:pt x="42" y="60"/>
                    </a:lnTo>
                    <a:lnTo>
                      <a:pt x="12" y="84"/>
                    </a:lnTo>
                    <a:lnTo>
                      <a:pt x="12" y="72"/>
                    </a:lnTo>
                    <a:lnTo>
                      <a:pt x="0" y="18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84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97" name="Freeform 274"/>
              <p:cNvSpPr>
                <a:spLocks noChangeAspect="1"/>
              </p:cNvSpPr>
              <p:nvPr/>
            </p:nvSpPr>
            <p:spPr bwMode="auto">
              <a:xfrm>
                <a:off x="2424" y="2100"/>
                <a:ext cx="54" cy="84"/>
              </a:xfrm>
              <a:custGeom>
                <a:avLst/>
                <a:gdLst>
                  <a:gd name="T0" fmla="*/ 18 w 54"/>
                  <a:gd name="T1" fmla="*/ 0 h 84"/>
                  <a:gd name="T2" fmla="*/ 12 w 54"/>
                  <a:gd name="T3" fmla="*/ 6 h 84"/>
                  <a:gd name="T4" fmla="*/ 12 w 54"/>
                  <a:gd name="T5" fmla="*/ 24 h 84"/>
                  <a:gd name="T6" fmla="*/ 36 w 54"/>
                  <a:gd name="T7" fmla="*/ 54 h 84"/>
                  <a:gd name="T8" fmla="*/ 48 w 54"/>
                  <a:gd name="T9" fmla="*/ 60 h 84"/>
                  <a:gd name="T10" fmla="*/ 42 w 54"/>
                  <a:gd name="T11" fmla="*/ 72 h 84"/>
                  <a:gd name="T12" fmla="*/ 54 w 54"/>
                  <a:gd name="T13" fmla="*/ 78 h 84"/>
                  <a:gd name="T14" fmla="*/ 24 w 54"/>
                  <a:gd name="T15" fmla="*/ 84 h 84"/>
                  <a:gd name="T16" fmla="*/ 0 w 54"/>
                  <a:gd name="T17" fmla="*/ 6 h 84"/>
                  <a:gd name="T18" fmla="*/ 12 w 54"/>
                  <a:gd name="T19" fmla="*/ 0 h 84"/>
                  <a:gd name="T20" fmla="*/ 18 w 54"/>
                  <a:gd name="T21" fmla="*/ 0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"/>
                  <a:gd name="T34" fmla="*/ 0 h 84"/>
                  <a:gd name="T35" fmla="*/ 54 w 54"/>
                  <a:gd name="T36" fmla="*/ 84 h 8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" h="84">
                    <a:moveTo>
                      <a:pt x="18" y="0"/>
                    </a:moveTo>
                    <a:lnTo>
                      <a:pt x="12" y="6"/>
                    </a:lnTo>
                    <a:lnTo>
                      <a:pt x="12" y="24"/>
                    </a:lnTo>
                    <a:lnTo>
                      <a:pt x="36" y="54"/>
                    </a:lnTo>
                    <a:lnTo>
                      <a:pt x="48" y="60"/>
                    </a:lnTo>
                    <a:lnTo>
                      <a:pt x="42" y="72"/>
                    </a:lnTo>
                    <a:lnTo>
                      <a:pt x="54" y="78"/>
                    </a:lnTo>
                    <a:lnTo>
                      <a:pt x="24" y="84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98" name="Freeform 275"/>
              <p:cNvSpPr>
                <a:spLocks noChangeAspect="1"/>
              </p:cNvSpPr>
              <p:nvPr/>
            </p:nvSpPr>
            <p:spPr bwMode="auto">
              <a:xfrm>
                <a:off x="2424" y="2100"/>
                <a:ext cx="54" cy="84"/>
              </a:xfrm>
              <a:custGeom>
                <a:avLst/>
                <a:gdLst>
                  <a:gd name="T0" fmla="*/ 18 w 54"/>
                  <a:gd name="T1" fmla="*/ 0 h 84"/>
                  <a:gd name="T2" fmla="*/ 12 w 54"/>
                  <a:gd name="T3" fmla="*/ 6 h 84"/>
                  <a:gd name="T4" fmla="*/ 12 w 54"/>
                  <a:gd name="T5" fmla="*/ 24 h 84"/>
                  <a:gd name="T6" fmla="*/ 36 w 54"/>
                  <a:gd name="T7" fmla="*/ 54 h 84"/>
                  <a:gd name="T8" fmla="*/ 48 w 54"/>
                  <a:gd name="T9" fmla="*/ 60 h 84"/>
                  <a:gd name="T10" fmla="*/ 42 w 54"/>
                  <a:gd name="T11" fmla="*/ 72 h 84"/>
                  <a:gd name="T12" fmla="*/ 54 w 54"/>
                  <a:gd name="T13" fmla="*/ 78 h 84"/>
                  <a:gd name="T14" fmla="*/ 24 w 54"/>
                  <a:gd name="T15" fmla="*/ 84 h 84"/>
                  <a:gd name="T16" fmla="*/ 0 w 54"/>
                  <a:gd name="T17" fmla="*/ 6 h 84"/>
                  <a:gd name="T18" fmla="*/ 12 w 54"/>
                  <a:gd name="T19" fmla="*/ 0 h 84"/>
                  <a:gd name="T20" fmla="*/ 18 w 54"/>
                  <a:gd name="T21" fmla="*/ 0 h 84"/>
                  <a:gd name="T22" fmla="*/ 18 w 54"/>
                  <a:gd name="T23" fmla="*/ 6 h 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"/>
                  <a:gd name="T37" fmla="*/ 0 h 84"/>
                  <a:gd name="T38" fmla="*/ 54 w 54"/>
                  <a:gd name="T39" fmla="*/ 84 h 8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" h="84">
                    <a:moveTo>
                      <a:pt x="18" y="0"/>
                    </a:moveTo>
                    <a:lnTo>
                      <a:pt x="12" y="6"/>
                    </a:lnTo>
                    <a:lnTo>
                      <a:pt x="12" y="24"/>
                    </a:lnTo>
                    <a:lnTo>
                      <a:pt x="36" y="54"/>
                    </a:lnTo>
                    <a:lnTo>
                      <a:pt x="48" y="60"/>
                    </a:lnTo>
                    <a:lnTo>
                      <a:pt x="42" y="72"/>
                    </a:lnTo>
                    <a:lnTo>
                      <a:pt x="54" y="78"/>
                    </a:lnTo>
                    <a:lnTo>
                      <a:pt x="24" y="84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99" name="Freeform 276"/>
              <p:cNvSpPr>
                <a:spLocks noChangeAspect="1"/>
              </p:cNvSpPr>
              <p:nvPr/>
            </p:nvSpPr>
            <p:spPr bwMode="auto">
              <a:xfrm>
                <a:off x="2370" y="2172"/>
                <a:ext cx="12" cy="6"/>
              </a:xfrm>
              <a:custGeom>
                <a:avLst/>
                <a:gdLst>
                  <a:gd name="T0" fmla="*/ 6 w 12"/>
                  <a:gd name="T1" fmla="*/ 6 h 6"/>
                  <a:gd name="T2" fmla="*/ 0 w 12"/>
                  <a:gd name="T3" fmla="*/ 0 h 6"/>
                  <a:gd name="T4" fmla="*/ 12 w 12"/>
                  <a:gd name="T5" fmla="*/ 0 h 6"/>
                  <a:gd name="T6" fmla="*/ 6 w 12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6"/>
                  <a:gd name="T14" fmla="*/ 12 w 12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6">
                    <a:moveTo>
                      <a:pt x="6" y="6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00" name="Freeform 277"/>
              <p:cNvSpPr>
                <a:spLocks noChangeAspect="1"/>
              </p:cNvSpPr>
              <p:nvPr/>
            </p:nvSpPr>
            <p:spPr bwMode="auto">
              <a:xfrm>
                <a:off x="2370" y="2172"/>
                <a:ext cx="12" cy="12"/>
              </a:xfrm>
              <a:custGeom>
                <a:avLst/>
                <a:gdLst>
                  <a:gd name="T0" fmla="*/ 6 w 12"/>
                  <a:gd name="T1" fmla="*/ 6 h 12"/>
                  <a:gd name="T2" fmla="*/ 0 w 12"/>
                  <a:gd name="T3" fmla="*/ 0 h 12"/>
                  <a:gd name="T4" fmla="*/ 12 w 12"/>
                  <a:gd name="T5" fmla="*/ 0 h 12"/>
                  <a:gd name="T6" fmla="*/ 6 w 12"/>
                  <a:gd name="T7" fmla="*/ 6 h 12"/>
                  <a:gd name="T8" fmla="*/ 6 w 12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2"/>
                  <a:gd name="T17" fmla="*/ 12 w 1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2">
                    <a:moveTo>
                      <a:pt x="6" y="6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01" name="Freeform 278"/>
              <p:cNvSpPr>
                <a:spLocks noChangeAspect="1"/>
              </p:cNvSpPr>
              <p:nvPr/>
            </p:nvSpPr>
            <p:spPr bwMode="auto">
              <a:xfrm>
                <a:off x="1902" y="2730"/>
                <a:ext cx="462" cy="348"/>
              </a:xfrm>
              <a:custGeom>
                <a:avLst/>
                <a:gdLst>
                  <a:gd name="T0" fmla="*/ 330 w 462"/>
                  <a:gd name="T1" fmla="*/ 0 h 348"/>
                  <a:gd name="T2" fmla="*/ 456 w 462"/>
                  <a:gd name="T3" fmla="*/ 234 h 348"/>
                  <a:gd name="T4" fmla="*/ 462 w 462"/>
                  <a:gd name="T5" fmla="*/ 294 h 348"/>
                  <a:gd name="T6" fmla="*/ 450 w 462"/>
                  <a:gd name="T7" fmla="*/ 312 h 348"/>
                  <a:gd name="T8" fmla="*/ 450 w 462"/>
                  <a:gd name="T9" fmla="*/ 324 h 348"/>
                  <a:gd name="T10" fmla="*/ 444 w 462"/>
                  <a:gd name="T11" fmla="*/ 336 h 348"/>
                  <a:gd name="T12" fmla="*/ 408 w 462"/>
                  <a:gd name="T13" fmla="*/ 348 h 348"/>
                  <a:gd name="T14" fmla="*/ 402 w 462"/>
                  <a:gd name="T15" fmla="*/ 336 h 348"/>
                  <a:gd name="T16" fmla="*/ 414 w 462"/>
                  <a:gd name="T17" fmla="*/ 342 h 348"/>
                  <a:gd name="T18" fmla="*/ 420 w 462"/>
                  <a:gd name="T19" fmla="*/ 330 h 348"/>
                  <a:gd name="T20" fmla="*/ 402 w 462"/>
                  <a:gd name="T21" fmla="*/ 330 h 348"/>
                  <a:gd name="T22" fmla="*/ 384 w 462"/>
                  <a:gd name="T23" fmla="*/ 306 h 348"/>
                  <a:gd name="T24" fmla="*/ 366 w 462"/>
                  <a:gd name="T25" fmla="*/ 300 h 348"/>
                  <a:gd name="T26" fmla="*/ 354 w 462"/>
                  <a:gd name="T27" fmla="*/ 270 h 348"/>
                  <a:gd name="T28" fmla="*/ 336 w 462"/>
                  <a:gd name="T29" fmla="*/ 258 h 348"/>
                  <a:gd name="T30" fmla="*/ 336 w 462"/>
                  <a:gd name="T31" fmla="*/ 240 h 348"/>
                  <a:gd name="T32" fmla="*/ 324 w 462"/>
                  <a:gd name="T33" fmla="*/ 240 h 348"/>
                  <a:gd name="T34" fmla="*/ 330 w 462"/>
                  <a:gd name="T35" fmla="*/ 252 h 348"/>
                  <a:gd name="T36" fmla="*/ 324 w 462"/>
                  <a:gd name="T37" fmla="*/ 252 h 348"/>
                  <a:gd name="T38" fmla="*/ 300 w 462"/>
                  <a:gd name="T39" fmla="*/ 216 h 348"/>
                  <a:gd name="T40" fmla="*/ 312 w 462"/>
                  <a:gd name="T41" fmla="*/ 186 h 348"/>
                  <a:gd name="T42" fmla="*/ 294 w 462"/>
                  <a:gd name="T43" fmla="*/ 180 h 348"/>
                  <a:gd name="T44" fmla="*/ 300 w 462"/>
                  <a:gd name="T45" fmla="*/ 198 h 348"/>
                  <a:gd name="T46" fmla="*/ 282 w 462"/>
                  <a:gd name="T47" fmla="*/ 186 h 348"/>
                  <a:gd name="T48" fmla="*/ 288 w 462"/>
                  <a:gd name="T49" fmla="*/ 126 h 348"/>
                  <a:gd name="T50" fmla="*/ 222 w 462"/>
                  <a:gd name="T51" fmla="*/ 66 h 348"/>
                  <a:gd name="T52" fmla="*/ 186 w 462"/>
                  <a:gd name="T53" fmla="*/ 60 h 348"/>
                  <a:gd name="T54" fmla="*/ 186 w 462"/>
                  <a:gd name="T55" fmla="*/ 72 h 348"/>
                  <a:gd name="T56" fmla="*/ 126 w 462"/>
                  <a:gd name="T57" fmla="*/ 90 h 348"/>
                  <a:gd name="T58" fmla="*/ 126 w 462"/>
                  <a:gd name="T59" fmla="*/ 84 h 348"/>
                  <a:gd name="T60" fmla="*/ 132 w 462"/>
                  <a:gd name="T61" fmla="*/ 90 h 348"/>
                  <a:gd name="T62" fmla="*/ 132 w 462"/>
                  <a:gd name="T63" fmla="*/ 84 h 348"/>
                  <a:gd name="T64" fmla="*/ 102 w 462"/>
                  <a:gd name="T65" fmla="*/ 54 h 348"/>
                  <a:gd name="T66" fmla="*/ 96 w 462"/>
                  <a:gd name="T67" fmla="*/ 60 h 348"/>
                  <a:gd name="T68" fmla="*/ 102 w 462"/>
                  <a:gd name="T69" fmla="*/ 66 h 348"/>
                  <a:gd name="T70" fmla="*/ 60 w 462"/>
                  <a:gd name="T71" fmla="*/ 54 h 348"/>
                  <a:gd name="T72" fmla="*/ 84 w 462"/>
                  <a:gd name="T73" fmla="*/ 48 h 348"/>
                  <a:gd name="T74" fmla="*/ 78 w 462"/>
                  <a:gd name="T75" fmla="*/ 48 h 348"/>
                  <a:gd name="T76" fmla="*/ 24 w 462"/>
                  <a:gd name="T77" fmla="*/ 60 h 348"/>
                  <a:gd name="T78" fmla="*/ 36 w 462"/>
                  <a:gd name="T79" fmla="*/ 54 h 348"/>
                  <a:gd name="T80" fmla="*/ 24 w 462"/>
                  <a:gd name="T81" fmla="*/ 48 h 348"/>
                  <a:gd name="T82" fmla="*/ 24 w 462"/>
                  <a:gd name="T83" fmla="*/ 54 h 348"/>
                  <a:gd name="T84" fmla="*/ 12 w 462"/>
                  <a:gd name="T85" fmla="*/ 60 h 348"/>
                  <a:gd name="T86" fmla="*/ 12 w 462"/>
                  <a:gd name="T87" fmla="*/ 42 h 348"/>
                  <a:gd name="T88" fmla="*/ 0 w 462"/>
                  <a:gd name="T89" fmla="*/ 30 h 348"/>
                  <a:gd name="T90" fmla="*/ 0 w 462"/>
                  <a:gd name="T91" fmla="*/ 18 h 348"/>
                  <a:gd name="T92" fmla="*/ 138 w 462"/>
                  <a:gd name="T93" fmla="*/ 6 h 348"/>
                  <a:gd name="T94" fmla="*/ 150 w 462"/>
                  <a:gd name="T95" fmla="*/ 24 h 348"/>
                  <a:gd name="T96" fmla="*/ 294 w 462"/>
                  <a:gd name="T97" fmla="*/ 18 h 348"/>
                  <a:gd name="T98" fmla="*/ 300 w 462"/>
                  <a:gd name="T99" fmla="*/ 30 h 348"/>
                  <a:gd name="T100" fmla="*/ 306 w 462"/>
                  <a:gd name="T101" fmla="*/ 24 h 348"/>
                  <a:gd name="T102" fmla="*/ 306 w 462"/>
                  <a:gd name="T103" fmla="*/ 0 h 348"/>
                  <a:gd name="T104" fmla="*/ 330 w 462"/>
                  <a:gd name="T105" fmla="*/ 0 h 34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62"/>
                  <a:gd name="T160" fmla="*/ 0 h 348"/>
                  <a:gd name="T161" fmla="*/ 462 w 462"/>
                  <a:gd name="T162" fmla="*/ 348 h 34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62" h="348">
                    <a:moveTo>
                      <a:pt x="330" y="0"/>
                    </a:moveTo>
                    <a:lnTo>
                      <a:pt x="456" y="234"/>
                    </a:lnTo>
                    <a:lnTo>
                      <a:pt x="462" y="294"/>
                    </a:lnTo>
                    <a:lnTo>
                      <a:pt x="450" y="312"/>
                    </a:lnTo>
                    <a:lnTo>
                      <a:pt x="450" y="324"/>
                    </a:lnTo>
                    <a:lnTo>
                      <a:pt x="444" y="336"/>
                    </a:lnTo>
                    <a:lnTo>
                      <a:pt x="408" y="348"/>
                    </a:lnTo>
                    <a:lnTo>
                      <a:pt x="402" y="336"/>
                    </a:lnTo>
                    <a:lnTo>
                      <a:pt x="414" y="342"/>
                    </a:lnTo>
                    <a:lnTo>
                      <a:pt x="420" y="330"/>
                    </a:lnTo>
                    <a:lnTo>
                      <a:pt x="402" y="330"/>
                    </a:lnTo>
                    <a:lnTo>
                      <a:pt x="384" y="306"/>
                    </a:lnTo>
                    <a:lnTo>
                      <a:pt x="366" y="300"/>
                    </a:lnTo>
                    <a:lnTo>
                      <a:pt x="354" y="270"/>
                    </a:lnTo>
                    <a:lnTo>
                      <a:pt x="336" y="258"/>
                    </a:lnTo>
                    <a:lnTo>
                      <a:pt x="336" y="240"/>
                    </a:lnTo>
                    <a:lnTo>
                      <a:pt x="324" y="240"/>
                    </a:lnTo>
                    <a:lnTo>
                      <a:pt x="330" y="252"/>
                    </a:lnTo>
                    <a:lnTo>
                      <a:pt x="324" y="252"/>
                    </a:lnTo>
                    <a:lnTo>
                      <a:pt x="300" y="216"/>
                    </a:lnTo>
                    <a:lnTo>
                      <a:pt x="312" y="186"/>
                    </a:lnTo>
                    <a:lnTo>
                      <a:pt x="294" y="180"/>
                    </a:lnTo>
                    <a:lnTo>
                      <a:pt x="300" y="198"/>
                    </a:lnTo>
                    <a:lnTo>
                      <a:pt x="282" y="186"/>
                    </a:lnTo>
                    <a:lnTo>
                      <a:pt x="288" y="126"/>
                    </a:lnTo>
                    <a:lnTo>
                      <a:pt x="222" y="66"/>
                    </a:lnTo>
                    <a:lnTo>
                      <a:pt x="186" y="60"/>
                    </a:lnTo>
                    <a:lnTo>
                      <a:pt x="186" y="72"/>
                    </a:lnTo>
                    <a:lnTo>
                      <a:pt x="126" y="90"/>
                    </a:lnTo>
                    <a:lnTo>
                      <a:pt x="126" y="84"/>
                    </a:lnTo>
                    <a:lnTo>
                      <a:pt x="132" y="90"/>
                    </a:lnTo>
                    <a:lnTo>
                      <a:pt x="132" y="84"/>
                    </a:lnTo>
                    <a:lnTo>
                      <a:pt x="102" y="54"/>
                    </a:lnTo>
                    <a:lnTo>
                      <a:pt x="96" y="60"/>
                    </a:lnTo>
                    <a:lnTo>
                      <a:pt x="102" y="66"/>
                    </a:lnTo>
                    <a:lnTo>
                      <a:pt x="60" y="54"/>
                    </a:lnTo>
                    <a:lnTo>
                      <a:pt x="84" y="48"/>
                    </a:lnTo>
                    <a:lnTo>
                      <a:pt x="78" y="48"/>
                    </a:lnTo>
                    <a:lnTo>
                      <a:pt x="24" y="60"/>
                    </a:lnTo>
                    <a:lnTo>
                      <a:pt x="36" y="54"/>
                    </a:lnTo>
                    <a:lnTo>
                      <a:pt x="24" y="48"/>
                    </a:lnTo>
                    <a:lnTo>
                      <a:pt x="24" y="54"/>
                    </a:lnTo>
                    <a:lnTo>
                      <a:pt x="12" y="60"/>
                    </a:lnTo>
                    <a:lnTo>
                      <a:pt x="12" y="42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138" y="6"/>
                    </a:lnTo>
                    <a:lnTo>
                      <a:pt x="150" y="24"/>
                    </a:lnTo>
                    <a:lnTo>
                      <a:pt x="294" y="18"/>
                    </a:lnTo>
                    <a:lnTo>
                      <a:pt x="300" y="30"/>
                    </a:lnTo>
                    <a:lnTo>
                      <a:pt x="306" y="24"/>
                    </a:lnTo>
                    <a:lnTo>
                      <a:pt x="306" y="0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02" name="Freeform 279"/>
              <p:cNvSpPr>
                <a:spLocks noChangeAspect="1"/>
              </p:cNvSpPr>
              <p:nvPr/>
            </p:nvSpPr>
            <p:spPr bwMode="auto">
              <a:xfrm>
                <a:off x="1902" y="2730"/>
                <a:ext cx="462" cy="348"/>
              </a:xfrm>
              <a:custGeom>
                <a:avLst/>
                <a:gdLst>
                  <a:gd name="T0" fmla="*/ 330 w 462"/>
                  <a:gd name="T1" fmla="*/ 0 h 348"/>
                  <a:gd name="T2" fmla="*/ 456 w 462"/>
                  <a:gd name="T3" fmla="*/ 234 h 348"/>
                  <a:gd name="T4" fmla="*/ 462 w 462"/>
                  <a:gd name="T5" fmla="*/ 294 h 348"/>
                  <a:gd name="T6" fmla="*/ 450 w 462"/>
                  <a:gd name="T7" fmla="*/ 312 h 348"/>
                  <a:gd name="T8" fmla="*/ 450 w 462"/>
                  <a:gd name="T9" fmla="*/ 324 h 348"/>
                  <a:gd name="T10" fmla="*/ 444 w 462"/>
                  <a:gd name="T11" fmla="*/ 336 h 348"/>
                  <a:gd name="T12" fmla="*/ 408 w 462"/>
                  <a:gd name="T13" fmla="*/ 348 h 348"/>
                  <a:gd name="T14" fmla="*/ 402 w 462"/>
                  <a:gd name="T15" fmla="*/ 336 h 348"/>
                  <a:gd name="T16" fmla="*/ 414 w 462"/>
                  <a:gd name="T17" fmla="*/ 342 h 348"/>
                  <a:gd name="T18" fmla="*/ 420 w 462"/>
                  <a:gd name="T19" fmla="*/ 330 h 348"/>
                  <a:gd name="T20" fmla="*/ 402 w 462"/>
                  <a:gd name="T21" fmla="*/ 330 h 348"/>
                  <a:gd name="T22" fmla="*/ 384 w 462"/>
                  <a:gd name="T23" fmla="*/ 306 h 348"/>
                  <a:gd name="T24" fmla="*/ 366 w 462"/>
                  <a:gd name="T25" fmla="*/ 300 h 348"/>
                  <a:gd name="T26" fmla="*/ 354 w 462"/>
                  <a:gd name="T27" fmla="*/ 270 h 348"/>
                  <a:gd name="T28" fmla="*/ 336 w 462"/>
                  <a:gd name="T29" fmla="*/ 258 h 348"/>
                  <a:gd name="T30" fmla="*/ 336 w 462"/>
                  <a:gd name="T31" fmla="*/ 240 h 348"/>
                  <a:gd name="T32" fmla="*/ 324 w 462"/>
                  <a:gd name="T33" fmla="*/ 240 h 348"/>
                  <a:gd name="T34" fmla="*/ 330 w 462"/>
                  <a:gd name="T35" fmla="*/ 252 h 348"/>
                  <a:gd name="T36" fmla="*/ 324 w 462"/>
                  <a:gd name="T37" fmla="*/ 252 h 348"/>
                  <a:gd name="T38" fmla="*/ 300 w 462"/>
                  <a:gd name="T39" fmla="*/ 216 h 348"/>
                  <a:gd name="T40" fmla="*/ 312 w 462"/>
                  <a:gd name="T41" fmla="*/ 186 h 348"/>
                  <a:gd name="T42" fmla="*/ 294 w 462"/>
                  <a:gd name="T43" fmla="*/ 180 h 348"/>
                  <a:gd name="T44" fmla="*/ 300 w 462"/>
                  <a:gd name="T45" fmla="*/ 198 h 348"/>
                  <a:gd name="T46" fmla="*/ 282 w 462"/>
                  <a:gd name="T47" fmla="*/ 186 h 348"/>
                  <a:gd name="T48" fmla="*/ 288 w 462"/>
                  <a:gd name="T49" fmla="*/ 126 h 348"/>
                  <a:gd name="T50" fmla="*/ 222 w 462"/>
                  <a:gd name="T51" fmla="*/ 66 h 348"/>
                  <a:gd name="T52" fmla="*/ 186 w 462"/>
                  <a:gd name="T53" fmla="*/ 60 h 348"/>
                  <a:gd name="T54" fmla="*/ 186 w 462"/>
                  <a:gd name="T55" fmla="*/ 72 h 348"/>
                  <a:gd name="T56" fmla="*/ 126 w 462"/>
                  <a:gd name="T57" fmla="*/ 90 h 348"/>
                  <a:gd name="T58" fmla="*/ 126 w 462"/>
                  <a:gd name="T59" fmla="*/ 84 h 348"/>
                  <a:gd name="T60" fmla="*/ 132 w 462"/>
                  <a:gd name="T61" fmla="*/ 90 h 348"/>
                  <a:gd name="T62" fmla="*/ 132 w 462"/>
                  <a:gd name="T63" fmla="*/ 84 h 348"/>
                  <a:gd name="T64" fmla="*/ 102 w 462"/>
                  <a:gd name="T65" fmla="*/ 54 h 348"/>
                  <a:gd name="T66" fmla="*/ 96 w 462"/>
                  <a:gd name="T67" fmla="*/ 60 h 348"/>
                  <a:gd name="T68" fmla="*/ 102 w 462"/>
                  <a:gd name="T69" fmla="*/ 66 h 348"/>
                  <a:gd name="T70" fmla="*/ 60 w 462"/>
                  <a:gd name="T71" fmla="*/ 54 h 348"/>
                  <a:gd name="T72" fmla="*/ 84 w 462"/>
                  <a:gd name="T73" fmla="*/ 48 h 348"/>
                  <a:gd name="T74" fmla="*/ 78 w 462"/>
                  <a:gd name="T75" fmla="*/ 48 h 348"/>
                  <a:gd name="T76" fmla="*/ 24 w 462"/>
                  <a:gd name="T77" fmla="*/ 60 h 348"/>
                  <a:gd name="T78" fmla="*/ 36 w 462"/>
                  <a:gd name="T79" fmla="*/ 54 h 348"/>
                  <a:gd name="T80" fmla="*/ 24 w 462"/>
                  <a:gd name="T81" fmla="*/ 48 h 348"/>
                  <a:gd name="T82" fmla="*/ 24 w 462"/>
                  <a:gd name="T83" fmla="*/ 54 h 348"/>
                  <a:gd name="T84" fmla="*/ 12 w 462"/>
                  <a:gd name="T85" fmla="*/ 60 h 348"/>
                  <a:gd name="T86" fmla="*/ 12 w 462"/>
                  <a:gd name="T87" fmla="*/ 42 h 348"/>
                  <a:gd name="T88" fmla="*/ 0 w 462"/>
                  <a:gd name="T89" fmla="*/ 30 h 348"/>
                  <a:gd name="T90" fmla="*/ 0 w 462"/>
                  <a:gd name="T91" fmla="*/ 18 h 348"/>
                  <a:gd name="T92" fmla="*/ 138 w 462"/>
                  <a:gd name="T93" fmla="*/ 6 h 348"/>
                  <a:gd name="T94" fmla="*/ 150 w 462"/>
                  <a:gd name="T95" fmla="*/ 24 h 348"/>
                  <a:gd name="T96" fmla="*/ 294 w 462"/>
                  <a:gd name="T97" fmla="*/ 18 h 348"/>
                  <a:gd name="T98" fmla="*/ 300 w 462"/>
                  <a:gd name="T99" fmla="*/ 30 h 348"/>
                  <a:gd name="T100" fmla="*/ 306 w 462"/>
                  <a:gd name="T101" fmla="*/ 24 h 348"/>
                  <a:gd name="T102" fmla="*/ 306 w 462"/>
                  <a:gd name="T103" fmla="*/ 0 h 348"/>
                  <a:gd name="T104" fmla="*/ 330 w 462"/>
                  <a:gd name="T105" fmla="*/ 0 h 348"/>
                  <a:gd name="T106" fmla="*/ 330 w 462"/>
                  <a:gd name="T107" fmla="*/ 6 h 3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62"/>
                  <a:gd name="T163" fmla="*/ 0 h 348"/>
                  <a:gd name="T164" fmla="*/ 462 w 462"/>
                  <a:gd name="T165" fmla="*/ 348 h 34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62" h="348">
                    <a:moveTo>
                      <a:pt x="330" y="0"/>
                    </a:moveTo>
                    <a:lnTo>
                      <a:pt x="456" y="234"/>
                    </a:lnTo>
                    <a:lnTo>
                      <a:pt x="462" y="294"/>
                    </a:lnTo>
                    <a:lnTo>
                      <a:pt x="450" y="312"/>
                    </a:lnTo>
                    <a:lnTo>
                      <a:pt x="450" y="324"/>
                    </a:lnTo>
                    <a:lnTo>
                      <a:pt x="444" y="336"/>
                    </a:lnTo>
                    <a:lnTo>
                      <a:pt x="408" y="348"/>
                    </a:lnTo>
                    <a:lnTo>
                      <a:pt x="402" y="336"/>
                    </a:lnTo>
                    <a:lnTo>
                      <a:pt x="414" y="342"/>
                    </a:lnTo>
                    <a:lnTo>
                      <a:pt x="420" y="330"/>
                    </a:lnTo>
                    <a:lnTo>
                      <a:pt x="402" y="330"/>
                    </a:lnTo>
                    <a:lnTo>
                      <a:pt x="384" y="306"/>
                    </a:lnTo>
                    <a:lnTo>
                      <a:pt x="366" y="300"/>
                    </a:lnTo>
                    <a:lnTo>
                      <a:pt x="354" y="270"/>
                    </a:lnTo>
                    <a:lnTo>
                      <a:pt x="336" y="258"/>
                    </a:lnTo>
                    <a:lnTo>
                      <a:pt x="336" y="240"/>
                    </a:lnTo>
                    <a:lnTo>
                      <a:pt x="324" y="240"/>
                    </a:lnTo>
                    <a:lnTo>
                      <a:pt x="330" y="252"/>
                    </a:lnTo>
                    <a:lnTo>
                      <a:pt x="324" y="252"/>
                    </a:lnTo>
                    <a:lnTo>
                      <a:pt x="300" y="216"/>
                    </a:lnTo>
                    <a:lnTo>
                      <a:pt x="312" y="186"/>
                    </a:lnTo>
                    <a:lnTo>
                      <a:pt x="294" y="180"/>
                    </a:lnTo>
                    <a:lnTo>
                      <a:pt x="300" y="198"/>
                    </a:lnTo>
                    <a:lnTo>
                      <a:pt x="282" y="186"/>
                    </a:lnTo>
                    <a:lnTo>
                      <a:pt x="288" y="126"/>
                    </a:lnTo>
                    <a:lnTo>
                      <a:pt x="222" y="66"/>
                    </a:lnTo>
                    <a:lnTo>
                      <a:pt x="186" y="60"/>
                    </a:lnTo>
                    <a:lnTo>
                      <a:pt x="186" y="72"/>
                    </a:lnTo>
                    <a:lnTo>
                      <a:pt x="126" y="90"/>
                    </a:lnTo>
                    <a:lnTo>
                      <a:pt x="126" y="84"/>
                    </a:lnTo>
                    <a:lnTo>
                      <a:pt x="132" y="90"/>
                    </a:lnTo>
                    <a:lnTo>
                      <a:pt x="132" y="84"/>
                    </a:lnTo>
                    <a:lnTo>
                      <a:pt x="102" y="54"/>
                    </a:lnTo>
                    <a:lnTo>
                      <a:pt x="96" y="60"/>
                    </a:lnTo>
                    <a:lnTo>
                      <a:pt x="102" y="66"/>
                    </a:lnTo>
                    <a:lnTo>
                      <a:pt x="60" y="54"/>
                    </a:lnTo>
                    <a:lnTo>
                      <a:pt x="84" y="48"/>
                    </a:lnTo>
                    <a:lnTo>
                      <a:pt x="78" y="48"/>
                    </a:lnTo>
                    <a:lnTo>
                      <a:pt x="24" y="60"/>
                    </a:lnTo>
                    <a:lnTo>
                      <a:pt x="36" y="54"/>
                    </a:lnTo>
                    <a:lnTo>
                      <a:pt x="24" y="48"/>
                    </a:lnTo>
                    <a:lnTo>
                      <a:pt x="24" y="54"/>
                    </a:lnTo>
                    <a:lnTo>
                      <a:pt x="12" y="60"/>
                    </a:lnTo>
                    <a:lnTo>
                      <a:pt x="12" y="42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138" y="6"/>
                    </a:lnTo>
                    <a:lnTo>
                      <a:pt x="150" y="24"/>
                    </a:lnTo>
                    <a:lnTo>
                      <a:pt x="294" y="18"/>
                    </a:lnTo>
                    <a:lnTo>
                      <a:pt x="300" y="30"/>
                    </a:lnTo>
                    <a:lnTo>
                      <a:pt x="306" y="24"/>
                    </a:lnTo>
                    <a:lnTo>
                      <a:pt x="306" y="0"/>
                    </a:lnTo>
                    <a:lnTo>
                      <a:pt x="330" y="0"/>
                    </a:lnTo>
                    <a:lnTo>
                      <a:pt x="33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03" name="Freeform 280"/>
              <p:cNvSpPr>
                <a:spLocks noChangeAspect="1"/>
              </p:cNvSpPr>
              <p:nvPr/>
            </p:nvSpPr>
            <p:spPr bwMode="auto">
              <a:xfrm>
                <a:off x="1980" y="2472"/>
                <a:ext cx="276" cy="288"/>
              </a:xfrm>
              <a:custGeom>
                <a:avLst/>
                <a:gdLst>
                  <a:gd name="T0" fmla="*/ 66 w 276"/>
                  <a:gd name="T1" fmla="*/ 6 h 288"/>
                  <a:gd name="T2" fmla="*/ 132 w 276"/>
                  <a:gd name="T3" fmla="*/ 0 h 288"/>
                  <a:gd name="T4" fmla="*/ 120 w 276"/>
                  <a:gd name="T5" fmla="*/ 18 h 288"/>
                  <a:gd name="T6" fmla="*/ 150 w 276"/>
                  <a:gd name="T7" fmla="*/ 30 h 288"/>
                  <a:gd name="T8" fmla="*/ 168 w 276"/>
                  <a:gd name="T9" fmla="*/ 60 h 288"/>
                  <a:gd name="T10" fmla="*/ 234 w 276"/>
                  <a:gd name="T11" fmla="*/ 114 h 288"/>
                  <a:gd name="T12" fmla="*/ 258 w 276"/>
                  <a:gd name="T13" fmla="*/ 162 h 288"/>
                  <a:gd name="T14" fmla="*/ 276 w 276"/>
                  <a:gd name="T15" fmla="*/ 168 h 288"/>
                  <a:gd name="T16" fmla="*/ 264 w 276"/>
                  <a:gd name="T17" fmla="*/ 192 h 288"/>
                  <a:gd name="T18" fmla="*/ 264 w 276"/>
                  <a:gd name="T19" fmla="*/ 198 h 288"/>
                  <a:gd name="T20" fmla="*/ 252 w 276"/>
                  <a:gd name="T21" fmla="*/ 216 h 288"/>
                  <a:gd name="T22" fmla="*/ 252 w 276"/>
                  <a:gd name="T23" fmla="*/ 228 h 288"/>
                  <a:gd name="T24" fmla="*/ 246 w 276"/>
                  <a:gd name="T25" fmla="*/ 228 h 288"/>
                  <a:gd name="T26" fmla="*/ 258 w 276"/>
                  <a:gd name="T27" fmla="*/ 234 h 288"/>
                  <a:gd name="T28" fmla="*/ 252 w 276"/>
                  <a:gd name="T29" fmla="*/ 258 h 288"/>
                  <a:gd name="T30" fmla="*/ 228 w 276"/>
                  <a:gd name="T31" fmla="*/ 258 h 288"/>
                  <a:gd name="T32" fmla="*/ 228 w 276"/>
                  <a:gd name="T33" fmla="*/ 282 h 288"/>
                  <a:gd name="T34" fmla="*/ 222 w 276"/>
                  <a:gd name="T35" fmla="*/ 288 h 288"/>
                  <a:gd name="T36" fmla="*/ 216 w 276"/>
                  <a:gd name="T37" fmla="*/ 276 h 288"/>
                  <a:gd name="T38" fmla="*/ 72 w 276"/>
                  <a:gd name="T39" fmla="*/ 282 h 288"/>
                  <a:gd name="T40" fmla="*/ 60 w 276"/>
                  <a:gd name="T41" fmla="*/ 264 h 288"/>
                  <a:gd name="T42" fmla="*/ 48 w 276"/>
                  <a:gd name="T43" fmla="*/ 210 h 288"/>
                  <a:gd name="T44" fmla="*/ 60 w 276"/>
                  <a:gd name="T45" fmla="*/ 186 h 288"/>
                  <a:gd name="T46" fmla="*/ 36 w 276"/>
                  <a:gd name="T47" fmla="*/ 150 h 288"/>
                  <a:gd name="T48" fmla="*/ 0 w 276"/>
                  <a:gd name="T49" fmla="*/ 18 h 288"/>
                  <a:gd name="T50" fmla="*/ 66 w 276"/>
                  <a:gd name="T51" fmla="*/ 6 h 28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6"/>
                  <a:gd name="T79" fmla="*/ 0 h 288"/>
                  <a:gd name="T80" fmla="*/ 276 w 276"/>
                  <a:gd name="T81" fmla="*/ 288 h 28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6" h="288">
                    <a:moveTo>
                      <a:pt x="66" y="6"/>
                    </a:moveTo>
                    <a:lnTo>
                      <a:pt x="132" y="0"/>
                    </a:lnTo>
                    <a:lnTo>
                      <a:pt x="120" y="18"/>
                    </a:lnTo>
                    <a:lnTo>
                      <a:pt x="150" y="30"/>
                    </a:lnTo>
                    <a:lnTo>
                      <a:pt x="168" y="60"/>
                    </a:lnTo>
                    <a:lnTo>
                      <a:pt x="234" y="114"/>
                    </a:lnTo>
                    <a:lnTo>
                      <a:pt x="258" y="162"/>
                    </a:lnTo>
                    <a:lnTo>
                      <a:pt x="276" y="168"/>
                    </a:lnTo>
                    <a:lnTo>
                      <a:pt x="264" y="192"/>
                    </a:lnTo>
                    <a:lnTo>
                      <a:pt x="264" y="198"/>
                    </a:lnTo>
                    <a:lnTo>
                      <a:pt x="252" y="216"/>
                    </a:lnTo>
                    <a:lnTo>
                      <a:pt x="252" y="228"/>
                    </a:lnTo>
                    <a:lnTo>
                      <a:pt x="246" y="228"/>
                    </a:lnTo>
                    <a:lnTo>
                      <a:pt x="258" y="234"/>
                    </a:lnTo>
                    <a:lnTo>
                      <a:pt x="252" y="258"/>
                    </a:lnTo>
                    <a:lnTo>
                      <a:pt x="228" y="258"/>
                    </a:lnTo>
                    <a:lnTo>
                      <a:pt x="228" y="282"/>
                    </a:lnTo>
                    <a:lnTo>
                      <a:pt x="222" y="288"/>
                    </a:lnTo>
                    <a:lnTo>
                      <a:pt x="216" y="276"/>
                    </a:lnTo>
                    <a:lnTo>
                      <a:pt x="72" y="282"/>
                    </a:lnTo>
                    <a:lnTo>
                      <a:pt x="60" y="264"/>
                    </a:lnTo>
                    <a:lnTo>
                      <a:pt x="48" y="210"/>
                    </a:lnTo>
                    <a:lnTo>
                      <a:pt x="60" y="186"/>
                    </a:lnTo>
                    <a:lnTo>
                      <a:pt x="36" y="150"/>
                    </a:lnTo>
                    <a:lnTo>
                      <a:pt x="0" y="18"/>
                    </a:lnTo>
                    <a:lnTo>
                      <a:pt x="66" y="6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04" name="Freeform 281"/>
              <p:cNvSpPr>
                <a:spLocks noChangeAspect="1"/>
              </p:cNvSpPr>
              <p:nvPr/>
            </p:nvSpPr>
            <p:spPr bwMode="auto">
              <a:xfrm>
                <a:off x="1980" y="2472"/>
                <a:ext cx="276" cy="288"/>
              </a:xfrm>
              <a:custGeom>
                <a:avLst/>
                <a:gdLst>
                  <a:gd name="T0" fmla="*/ 66 w 276"/>
                  <a:gd name="T1" fmla="*/ 6 h 288"/>
                  <a:gd name="T2" fmla="*/ 132 w 276"/>
                  <a:gd name="T3" fmla="*/ 0 h 288"/>
                  <a:gd name="T4" fmla="*/ 120 w 276"/>
                  <a:gd name="T5" fmla="*/ 18 h 288"/>
                  <a:gd name="T6" fmla="*/ 150 w 276"/>
                  <a:gd name="T7" fmla="*/ 30 h 288"/>
                  <a:gd name="T8" fmla="*/ 168 w 276"/>
                  <a:gd name="T9" fmla="*/ 60 h 288"/>
                  <a:gd name="T10" fmla="*/ 234 w 276"/>
                  <a:gd name="T11" fmla="*/ 114 h 288"/>
                  <a:gd name="T12" fmla="*/ 258 w 276"/>
                  <a:gd name="T13" fmla="*/ 162 h 288"/>
                  <a:gd name="T14" fmla="*/ 276 w 276"/>
                  <a:gd name="T15" fmla="*/ 168 h 288"/>
                  <a:gd name="T16" fmla="*/ 264 w 276"/>
                  <a:gd name="T17" fmla="*/ 192 h 288"/>
                  <a:gd name="T18" fmla="*/ 264 w 276"/>
                  <a:gd name="T19" fmla="*/ 198 h 288"/>
                  <a:gd name="T20" fmla="*/ 252 w 276"/>
                  <a:gd name="T21" fmla="*/ 216 h 288"/>
                  <a:gd name="T22" fmla="*/ 252 w 276"/>
                  <a:gd name="T23" fmla="*/ 228 h 288"/>
                  <a:gd name="T24" fmla="*/ 246 w 276"/>
                  <a:gd name="T25" fmla="*/ 228 h 288"/>
                  <a:gd name="T26" fmla="*/ 258 w 276"/>
                  <a:gd name="T27" fmla="*/ 234 h 288"/>
                  <a:gd name="T28" fmla="*/ 252 w 276"/>
                  <a:gd name="T29" fmla="*/ 258 h 288"/>
                  <a:gd name="T30" fmla="*/ 228 w 276"/>
                  <a:gd name="T31" fmla="*/ 258 h 288"/>
                  <a:gd name="T32" fmla="*/ 228 w 276"/>
                  <a:gd name="T33" fmla="*/ 282 h 288"/>
                  <a:gd name="T34" fmla="*/ 222 w 276"/>
                  <a:gd name="T35" fmla="*/ 288 h 288"/>
                  <a:gd name="T36" fmla="*/ 216 w 276"/>
                  <a:gd name="T37" fmla="*/ 276 h 288"/>
                  <a:gd name="T38" fmla="*/ 72 w 276"/>
                  <a:gd name="T39" fmla="*/ 282 h 288"/>
                  <a:gd name="T40" fmla="*/ 60 w 276"/>
                  <a:gd name="T41" fmla="*/ 264 h 288"/>
                  <a:gd name="T42" fmla="*/ 48 w 276"/>
                  <a:gd name="T43" fmla="*/ 210 h 288"/>
                  <a:gd name="T44" fmla="*/ 60 w 276"/>
                  <a:gd name="T45" fmla="*/ 186 h 288"/>
                  <a:gd name="T46" fmla="*/ 36 w 276"/>
                  <a:gd name="T47" fmla="*/ 150 h 288"/>
                  <a:gd name="T48" fmla="*/ 0 w 276"/>
                  <a:gd name="T49" fmla="*/ 18 h 288"/>
                  <a:gd name="T50" fmla="*/ 66 w 276"/>
                  <a:gd name="T51" fmla="*/ 6 h 288"/>
                  <a:gd name="T52" fmla="*/ 66 w 276"/>
                  <a:gd name="T53" fmla="*/ 12 h 28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76"/>
                  <a:gd name="T82" fmla="*/ 0 h 288"/>
                  <a:gd name="T83" fmla="*/ 276 w 276"/>
                  <a:gd name="T84" fmla="*/ 288 h 28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76" h="288">
                    <a:moveTo>
                      <a:pt x="66" y="6"/>
                    </a:moveTo>
                    <a:lnTo>
                      <a:pt x="132" y="0"/>
                    </a:lnTo>
                    <a:lnTo>
                      <a:pt x="120" y="18"/>
                    </a:lnTo>
                    <a:lnTo>
                      <a:pt x="150" y="30"/>
                    </a:lnTo>
                    <a:lnTo>
                      <a:pt x="168" y="60"/>
                    </a:lnTo>
                    <a:lnTo>
                      <a:pt x="234" y="114"/>
                    </a:lnTo>
                    <a:lnTo>
                      <a:pt x="258" y="162"/>
                    </a:lnTo>
                    <a:lnTo>
                      <a:pt x="276" y="168"/>
                    </a:lnTo>
                    <a:lnTo>
                      <a:pt x="264" y="192"/>
                    </a:lnTo>
                    <a:lnTo>
                      <a:pt x="264" y="198"/>
                    </a:lnTo>
                    <a:lnTo>
                      <a:pt x="252" y="216"/>
                    </a:lnTo>
                    <a:lnTo>
                      <a:pt x="252" y="228"/>
                    </a:lnTo>
                    <a:lnTo>
                      <a:pt x="246" y="228"/>
                    </a:lnTo>
                    <a:lnTo>
                      <a:pt x="258" y="234"/>
                    </a:lnTo>
                    <a:lnTo>
                      <a:pt x="252" y="258"/>
                    </a:lnTo>
                    <a:lnTo>
                      <a:pt x="228" y="258"/>
                    </a:lnTo>
                    <a:lnTo>
                      <a:pt x="228" y="282"/>
                    </a:lnTo>
                    <a:lnTo>
                      <a:pt x="222" y="288"/>
                    </a:lnTo>
                    <a:lnTo>
                      <a:pt x="216" y="276"/>
                    </a:lnTo>
                    <a:lnTo>
                      <a:pt x="72" y="282"/>
                    </a:lnTo>
                    <a:lnTo>
                      <a:pt x="60" y="264"/>
                    </a:lnTo>
                    <a:lnTo>
                      <a:pt x="48" y="210"/>
                    </a:lnTo>
                    <a:lnTo>
                      <a:pt x="60" y="186"/>
                    </a:lnTo>
                    <a:lnTo>
                      <a:pt x="36" y="150"/>
                    </a:lnTo>
                    <a:lnTo>
                      <a:pt x="0" y="18"/>
                    </a:lnTo>
                    <a:lnTo>
                      <a:pt x="66" y="6"/>
                    </a:lnTo>
                    <a:lnTo>
                      <a:pt x="66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05" name="Freeform 282"/>
              <p:cNvSpPr>
                <a:spLocks noChangeAspect="1"/>
              </p:cNvSpPr>
              <p:nvPr/>
            </p:nvSpPr>
            <p:spPr bwMode="auto">
              <a:xfrm>
                <a:off x="618" y="2862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18 w 24"/>
                  <a:gd name="T3" fmla="*/ 0 h 24"/>
                  <a:gd name="T4" fmla="*/ 24 w 24"/>
                  <a:gd name="T5" fmla="*/ 6 h 24"/>
                  <a:gd name="T6" fmla="*/ 18 w 24"/>
                  <a:gd name="T7" fmla="*/ 12 h 24"/>
                  <a:gd name="T8" fmla="*/ 18 w 24"/>
                  <a:gd name="T9" fmla="*/ 18 h 24"/>
                  <a:gd name="T10" fmla="*/ 12 w 24"/>
                  <a:gd name="T11" fmla="*/ 24 h 24"/>
                  <a:gd name="T12" fmla="*/ 6 w 24"/>
                  <a:gd name="T13" fmla="*/ 24 h 24"/>
                  <a:gd name="T14" fmla="*/ 6 w 24"/>
                  <a:gd name="T15" fmla="*/ 18 h 24"/>
                  <a:gd name="T16" fmla="*/ 0 w 24"/>
                  <a:gd name="T17" fmla="*/ 18 h 24"/>
                  <a:gd name="T18" fmla="*/ 0 w 24"/>
                  <a:gd name="T19" fmla="*/ 6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24"/>
                  <a:gd name="T35" fmla="*/ 24 w 24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24">
                    <a:moveTo>
                      <a:pt x="6" y="0"/>
                    </a:moveTo>
                    <a:lnTo>
                      <a:pt x="18" y="0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06" name="Freeform 283"/>
              <p:cNvSpPr>
                <a:spLocks noChangeAspect="1"/>
              </p:cNvSpPr>
              <p:nvPr/>
            </p:nvSpPr>
            <p:spPr bwMode="auto">
              <a:xfrm>
                <a:off x="618" y="2862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18 w 24"/>
                  <a:gd name="T3" fmla="*/ 0 h 24"/>
                  <a:gd name="T4" fmla="*/ 24 w 24"/>
                  <a:gd name="T5" fmla="*/ 6 h 24"/>
                  <a:gd name="T6" fmla="*/ 18 w 24"/>
                  <a:gd name="T7" fmla="*/ 12 h 24"/>
                  <a:gd name="T8" fmla="*/ 18 w 24"/>
                  <a:gd name="T9" fmla="*/ 18 h 24"/>
                  <a:gd name="T10" fmla="*/ 12 w 24"/>
                  <a:gd name="T11" fmla="*/ 24 h 24"/>
                  <a:gd name="T12" fmla="*/ 6 w 24"/>
                  <a:gd name="T13" fmla="*/ 24 h 24"/>
                  <a:gd name="T14" fmla="*/ 6 w 24"/>
                  <a:gd name="T15" fmla="*/ 18 h 24"/>
                  <a:gd name="T16" fmla="*/ 0 w 24"/>
                  <a:gd name="T17" fmla="*/ 18 h 24"/>
                  <a:gd name="T18" fmla="*/ 0 w 24"/>
                  <a:gd name="T19" fmla="*/ 6 h 24"/>
                  <a:gd name="T20" fmla="*/ 6 w 24"/>
                  <a:gd name="T21" fmla="*/ 0 h 24"/>
                  <a:gd name="T22" fmla="*/ 6 w 24"/>
                  <a:gd name="T23" fmla="*/ 6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24"/>
                  <a:gd name="T38" fmla="*/ 24 w 24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24">
                    <a:moveTo>
                      <a:pt x="6" y="0"/>
                    </a:moveTo>
                    <a:lnTo>
                      <a:pt x="18" y="0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07" name="Freeform 284"/>
              <p:cNvSpPr>
                <a:spLocks noChangeAspect="1"/>
              </p:cNvSpPr>
              <p:nvPr/>
            </p:nvSpPr>
            <p:spPr bwMode="auto">
              <a:xfrm>
                <a:off x="696" y="2904"/>
                <a:ext cx="30" cy="24"/>
              </a:xfrm>
              <a:custGeom>
                <a:avLst/>
                <a:gdLst>
                  <a:gd name="T0" fmla="*/ 6 w 30"/>
                  <a:gd name="T1" fmla="*/ 6 h 24"/>
                  <a:gd name="T2" fmla="*/ 6 w 30"/>
                  <a:gd name="T3" fmla="*/ 0 h 24"/>
                  <a:gd name="T4" fmla="*/ 12 w 30"/>
                  <a:gd name="T5" fmla="*/ 0 h 24"/>
                  <a:gd name="T6" fmla="*/ 18 w 30"/>
                  <a:gd name="T7" fmla="*/ 6 h 24"/>
                  <a:gd name="T8" fmla="*/ 24 w 30"/>
                  <a:gd name="T9" fmla="*/ 12 h 24"/>
                  <a:gd name="T10" fmla="*/ 30 w 30"/>
                  <a:gd name="T11" fmla="*/ 18 h 24"/>
                  <a:gd name="T12" fmla="*/ 18 w 30"/>
                  <a:gd name="T13" fmla="*/ 18 h 24"/>
                  <a:gd name="T14" fmla="*/ 12 w 30"/>
                  <a:gd name="T15" fmla="*/ 24 h 24"/>
                  <a:gd name="T16" fmla="*/ 6 w 30"/>
                  <a:gd name="T17" fmla="*/ 18 h 24"/>
                  <a:gd name="T18" fmla="*/ 0 w 30"/>
                  <a:gd name="T19" fmla="*/ 6 h 24"/>
                  <a:gd name="T20" fmla="*/ 6 w 30"/>
                  <a:gd name="T21" fmla="*/ 6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"/>
                  <a:gd name="T34" fmla="*/ 0 h 24"/>
                  <a:gd name="T35" fmla="*/ 30 w 30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" h="24">
                    <a:moveTo>
                      <a:pt x="6" y="6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30" y="18"/>
                    </a:lnTo>
                    <a:lnTo>
                      <a:pt x="18" y="18"/>
                    </a:lnTo>
                    <a:lnTo>
                      <a:pt x="12" y="24"/>
                    </a:lnTo>
                    <a:lnTo>
                      <a:pt x="6" y="18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08" name="Freeform 285"/>
              <p:cNvSpPr>
                <a:spLocks noChangeAspect="1"/>
              </p:cNvSpPr>
              <p:nvPr/>
            </p:nvSpPr>
            <p:spPr bwMode="auto">
              <a:xfrm>
                <a:off x="696" y="2904"/>
                <a:ext cx="30" cy="24"/>
              </a:xfrm>
              <a:custGeom>
                <a:avLst/>
                <a:gdLst>
                  <a:gd name="T0" fmla="*/ 6 w 30"/>
                  <a:gd name="T1" fmla="*/ 6 h 24"/>
                  <a:gd name="T2" fmla="*/ 6 w 30"/>
                  <a:gd name="T3" fmla="*/ 0 h 24"/>
                  <a:gd name="T4" fmla="*/ 12 w 30"/>
                  <a:gd name="T5" fmla="*/ 0 h 24"/>
                  <a:gd name="T6" fmla="*/ 18 w 30"/>
                  <a:gd name="T7" fmla="*/ 6 h 24"/>
                  <a:gd name="T8" fmla="*/ 24 w 30"/>
                  <a:gd name="T9" fmla="*/ 12 h 24"/>
                  <a:gd name="T10" fmla="*/ 30 w 30"/>
                  <a:gd name="T11" fmla="*/ 18 h 24"/>
                  <a:gd name="T12" fmla="*/ 18 w 30"/>
                  <a:gd name="T13" fmla="*/ 18 h 24"/>
                  <a:gd name="T14" fmla="*/ 12 w 30"/>
                  <a:gd name="T15" fmla="*/ 24 h 24"/>
                  <a:gd name="T16" fmla="*/ 6 w 30"/>
                  <a:gd name="T17" fmla="*/ 18 h 24"/>
                  <a:gd name="T18" fmla="*/ 0 w 30"/>
                  <a:gd name="T19" fmla="*/ 6 h 24"/>
                  <a:gd name="T20" fmla="*/ 6 w 30"/>
                  <a:gd name="T21" fmla="*/ 6 h 24"/>
                  <a:gd name="T22" fmla="*/ 6 w 30"/>
                  <a:gd name="T23" fmla="*/ 12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"/>
                  <a:gd name="T37" fmla="*/ 0 h 24"/>
                  <a:gd name="T38" fmla="*/ 30 w 30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" h="24">
                    <a:moveTo>
                      <a:pt x="6" y="6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30" y="18"/>
                    </a:lnTo>
                    <a:lnTo>
                      <a:pt x="18" y="18"/>
                    </a:lnTo>
                    <a:lnTo>
                      <a:pt x="12" y="24"/>
                    </a:lnTo>
                    <a:lnTo>
                      <a:pt x="6" y="18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09" name="Freeform 286"/>
              <p:cNvSpPr>
                <a:spLocks noChangeAspect="1"/>
              </p:cNvSpPr>
              <p:nvPr/>
            </p:nvSpPr>
            <p:spPr bwMode="auto">
              <a:xfrm>
                <a:off x="744" y="2934"/>
                <a:ext cx="30" cy="12"/>
              </a:xfrm>
              <a:custGeom>
                <a:avLst/>
                <a:gdLst>
                  <a:gd name="T0" fmla="*/ 0 w 30"/>
                  <a:gd name="T1" fmla="*/ 6 h 12"/>
                  <a:gd name="T2" fmla="*/ 6 w 30"/>
                  <a:gd name="T3" fmla="*/ 0 h 12"/>
                  <a:gd name="T4" fmla="*/ 30 w 30"/>
                  <a:gd name="T5" fmla="*/ 0 h 12"/>
                  <a:gd name="T6" fmla="*/ 30 w 30"/>
                  <a:gd name="T7" fmla="*/ 6 h 12"/>
                  <a:gd name="T8" fmla="*/ 24 w 30"/>
                  <a:gd name="T9" fmla="*/ 12 h 12"/>
                  <a:gd name="T10" fmla="*/ 12 w 30"/>
                  <a:gd name="T11" fmla="*/ 6 h 12"/>
                  <a:gd name="T12" fmla="*/ 6 w 30"/>
                  <a:gd name="T13" fmla="*/ 6 h 12"/>
                  <a:gd name="T14" fmla="*/ 0 w 30"/>
                  <a:gd name="T15" fmla="*/ 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"/>
                  <a:gd name="T25" fmla="*/ 0 h 12"/>
                  <a:gd name="T26" fmla="*/ 30 w 30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" h="12">
                    <a:moveTo>
                      <a:pt x="0" y="6"/>
                    </a:moveTo>
                    <a:lnTo>
                      <a:pt x="6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10" name="Freeform 287"/>
              <p:cNvSpPr>
                <a:spLocks noChangeAspect="1"/>
              </p:cNvSpPr>
              <p:nvPr/>
            </p:nvSpPr>
            <p:spPr bwMode="auto">
              <a:xfrm>
                <a:off x="744" y="2934"/>
                <a:ext cx="30" cy="12"/>
              </a:xfrm>
              <a:custGeom>
                <a:avLst/>
                <a:gdLst>
                  <a:gd name="T0" fmla="*/ 0 w 30"/>
                  <a:gd name="T1" fmla="*/ 6 h 12"/>
                  <a:gd name="T2" fmla="*/ 6 w 30"/>
                  <a:gd name="T3" fmla="*/ 0 h 12"/>
                  <a:gd name="T4" fmla="*/ 30 w 30"/>
                  <a:gd name="T5" fmla="*/ 0 h 12"/>
                  <a:gd name="T6" fmla="*/ 30 w 30"/>
                  <a:gd name="T7" fmla="*/ 6 h 12"/>
                  <a:gd name="T8" fmla="*/ 24 w 30"/>
                  <a:gd name="T9" fmla="*/ 12 h 12"/>
                  <a:gd name="T10" fmla="*/ 12 w 30"/>
                  <a:gd name="T11" fmla="*/ 6 h 12"/>
                  <a:gd name="T12" fmla="*/ 6 w 30"/>
                  <a:gd name="T13" fmla="*/ 6 h 12"/>
                  <a:gd name="T14" fmla="*/ 0 w 30"/>
                  <a:gd name="T15" fmla="*/ 6 h 12"/>
                  <a:gd name="T16" fmla="*/ 0 w 30"/>
                  <a:gd name="T17" fmla="*/ 12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12"/>
                  <a:gd name="T29" fmla="*/ 30 w 30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12">
                    <a:moveTo>
                      <a:pt x="0" y="6"/>
                    </a:moveTo>
                    <a:lnTo>
                      <a:pt x="6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11" name="Freeform 288"/>
              <p:cNvSpPr>
                <a:spLocks noChangeAspect="1"/>
              </p:cNvSpPr>
              <p:nvPr/>
            </p:nvSpPr>
            <p:spPr bwMode="auto">
              <a:xfrm>
                <a:off x="780" y="2946"/>
                <a:ext cx="36" cy="30"/>
              </a:xfrm>
              <a:custGeom>
                <a:avLst/>
                <a:gdLst>
                  <a:gd name="T0" fmla="*/ 12 w 36"/>
                  <a:gd name="T1" fmla="*/ 6 h 30"/>
                  <a:gd name="T2" fmla="*/ 24 w 36"/>
                  <a:gd name="T3" fmla="*/ 6 h 30"/>
                  <a:gd name="T4" fmla="*/ 36 w 36"/>
                  <a:gd name="T5" fmla="*/ 18 h 30"/>
                  <a:gd name="T6" fmla="*/ 36 w 36"/>
                  <a:gd name="T7" fmla="*/ 24 h 30"/>
                  <a:gd name="T8" fmla="*/ 24 w 36"/>
                  <a:gd name="T9" fmla="*/ 30 h 30"/>
                  <a:gd name="T10" fmla="*/ 18 w 36"/>
                  <a:gd name="T11" fmla="*/ 30 h 30"/>
                  <a:gd name="T12" fmla="*/ 12 w 36"/>
                  <a:gd name="T13" fmla="*/ 18 h 30"/>
                  <a:gd name="T14" fmla="*/ 6 w 36"/>
                  <a:gd name="T15" fmla="*/ 12 h 30"/>
                  <a:gd name="T16" fmla="*/ 0 w 36"/>
                  <a:gd name="T17" fmla="*/ 6 h 30"/>
                  <a:gd name="T18" fmla="*/ 0 w 36"/>
                  <a:gd name="T19" fmla="*/ 0 h 30"/>
                  <a:gd name="T20" fmla="*/ 6 w 36"/>
                  <a:gd name="T21" fmla="*/ 0 h 30"/>
                  <a:gd name="T22" fmla="*/ 12 w 36"/>
                  <a:gd name="T23" fmla="*/ 6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"/>
                  <a:gd name="T37" fmla="*/ 0 h 30"/>
                  <a:gd name="T38" fmla="*/ 36 w 36"/>
                  <a:gd name="T39" fmla="*/ 30 h 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" h="30">
                    <a:moveTo>
                      <a:pt x="12" y="6"/>
                    </a:moveTo>
                    <a:lnTo>
                      <a:pt x="24" y="6"/>
                    </a:lnTo>
                    <a:lnTo>
                      <a:pt x="36" y="18"/>
                    </a:lnTo>
                    <a:lnTo>
                      <a:pt x="36" y="24"/>
                    </a:lnTo>
                    <a:lnTo>
                      <a:pt x="24" y="30"/>
                    </a:lnTo>
                    <a:lnTo>
                      <a:pt x="18" y="30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12" name="Freeform 289"/>
              <p:cNvSpPr>
                <a:spLocks noChangeAspect="1"/>
              </p:cNvSpPr>
              <p:nvPr/>
            </p:nvSpPr>
            <p:spPr bwMode="auto">
              <a:xfrm>
                <a:off x="780" y="2946"/>
                <a:ext cx="36" cy="30"/>
              </a:xfrm>
              <a:custGeom>
                <a:avLst/>
                <a:gdLst>
                  <a:gd name="T0" fmla="*/ 12 w 36"/>
                  <a:gd name="T1" fmla="*/ 6 h 30"/>
                  <a:gd name="T2" fmla="*/ 24 w 36"/>
                  <a:gd name="T3" fmla="*/ 6 h 30"/>
                  <a:gd name="T4" fmla="*/ 36 w 36"/>
                  <a:gd name="T5" fmla="*/ 18 h 30"/>
                  <a:gd name="T6" fmla="*/ 36 w 36"/>
                  <a:gd name="T7" fmla="*/ 24 h 30"/>
                  <a:gd name="T8" fmla="*/ 24 w 36"/>
                  <a:gd name="T9" fmla="*/ 30 h 30"/>
                  <a:gd name="T10" fmla="*/ 18 w 36"/>
                  <a:gd name="T11" fmla="*/ 30 h 30"/>
                  <a:gd name="T12" fmla="*/ 12 w 36"/>
                  <a:gd name="T13" fmla="*/ 18 h 30"/>
                  <a:gd name="T14" fmla="*/ 6 w 36"/>
                  <a:gd name="T15" fmla="*/ 12 h 30"/>
                  <a:gd name="T16" fmla="*/ 0 w 36"/>
                  <a:gd name="T17" fmla="*/ 6 h 30"/>
                  <a:gd name="T18" fmla="*/ 0 w 36"/>
                  <a:gd name="T19" fmla="*/ 0 h 30"/>
                  <a:gd name="T20" fmla="*/ 6 w 36"/>
                  <a:gd name="T21" fmla="*/ 0 h 30"/>
                  <a:gd name="T22" fmla="*/ 12 w 36"/>
                  <a:gd name="T23" fmla="*/ 6 h 30"/>
                  <a:gd name="T24" fmla="*/ 12 w 36"/>
                  <a:gd name="T25" fmla="*/ 12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30"/>
                  <a:gd name="T41" fmla="*/ 36 w 36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30">
                    <a:moveTo>
                      <a:pt x="12" y="6"/>
                    </a:moveTo>
                    <a:lnTo>
                      <a:pt x="24" y="6"/>
                    </a:lnTo>
                    <a:lnTo>
                      <a:pt x="36" y="18"/>
                    </a:lnTo>
                    <a:lnTo>
                      <a:pt x="36" y="24"/>
                    </a:lnTo>
                    <a:lnTo>
                      <a:pt x="24" y="30"/>
                    </a:lnTo>
                    <a:lnTo>
                      <a:pt x="18" y="30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2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13" name="Freeform 290"/>
              <p:cNvSpPr>
                <a:spLocks noChangeAspect="1"/>
              </p:cNvSpPr>
              <p:nvPr/>
            </p:nvSpPr>
            <p:spPr bwMode="auto">
              <a:xfrm>
                <a:off x="816" y="3006"/>
                <a:ext cx="66" cy="90"/>
              </a:xfrm>
              <a:custGeom>
                <a:avLst/>
                <a:gdLst>
                  <a:gd name="T0" fmla="*/ 6 w 66"/>
                  <a:gd name="T1" fmla="*/ 0 h 90"/>
                  <a:gd name="T2" fmla="*/ 12 w 66"/>
                  <a:gd name="T3" fmla="*/ 0 h 90"/>
                  <a:gd name="T4" fmla="*/ 18 w 66"/>
                  <a:gd name="T5" fmla="*/ 6 h 90"/>
                  <a:gd name="T6" fmla="*/ 36 w 66"/>
                  <a:gd name="T7" fmla="*/ 6 h 90"/>
                  <a:gd name="T8" fmla="*/ 42 w 66"/>
                  <a:gd name="T9" fmla="*/ 12 h 90"/>
                  <a:gd name="T10" fmla="*/ 48 w 66"/>
                  <a:gd name="T11" fmla="*/ 18 h 90"/>
                  <a:gd name="T12" fmla="*/ 48 w 66"/>
                  <a:gd name="T13" fmla="*/ 24 h 90"/>
                  <a:gd name="T14" fmla="*/ 54 w 66"/>
                  <a:gd name="T15" fmla="*/ 30 h 90"/>
                  <a:gd name="T16" fmla="*/ 60 w 66"/>
                  <a:gd name="T17" fmla="*/ 36 h 90"/>
                  <a:gd name="T18" fmla="*/ 66 w 66"/>
                  <a:gd name="T19" fmla="*/ 42 h 90"/>
                  <a:gd name="T20" fmla="*/ 66 w 66"/>
                  <a:gd name="T21" fmla="*/ 54 h 90"/>
                  <a:gd name="T22" fmla="*/ 60 w 66"/>
                  <a:gd name="T23" fmla="*/ 60 h 90"/>
                  <a:gd name="T24" fmla="*/ 42 w 66"/>
                  <a:gd name="T25" fmla="*/ 60 h 90"/>
                  <a:gd name="T26" fmla="*/ 36 w 66"/>
                  <a:gd name="T27" fmla="*/ 66 h 90"/>
                  <a:gd name="T28" fmla="*/ 30 w 66"/>
                  <a:gd name="T29" fmla="*/ 66 h 90"/>
                  <a:gd name="T30" fmla="*/ 30 w 66"/>
                  <a:gd name="T31" fmla="*/ 78 h 90"/>
                  <a:gd name="T32" fmla="*/ 24 w 66"/>
                  <a:gd name="T33" fmla="*/ 84 h 90"/>
                  <a:gd name="T34" fmla="*/ 18 w 66"/>
                  <a:gd name="T35" fmla="*/ 90 h 90"/>
                  <a:gd name="T36" fmla="*/ 12 w 66"/>
                  <a:gd name="T37" fmla="*/ 84 h 90"/>
                  <a:gd name="T38" fmla="*/ 12 w 66"/>
                  <a:gd name="T39" fmla="*/ 72 h 90"/>
                  <a:gd name="T40" fmla="*/ 6 w 66"/>
                  <a:gd name="T41" fmla="*/ 66 h 90"/>
                  <a:gd name="T42" fmla="*/ 6 w 66"/>
                  <a:gd name="T43" fmla="*/ 48 h 90"/>
                  <a:gd name="T44" fmla="*/ 0 w 66"/>
                  <a:gd name="T45" fmla="*/ 36 h 90"/>
                  <a:gd name="T46" fmla="*/ 0 w 66"/>
                  <a:gd name="T47" fmla="*/ 30 h 90"/>
                  <a:gd name="T48" fmla="*/ 6 w 66"/>
                  <a:gd name="T49" fmla="*/ 18 h 90"/>
                  <a:gd name="T50" fmla="*/ 6 w 66"/>
                  <a:gd name="T51" fmla="*/ 0 h 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"/>
                  <a:gd name="T79" fmla="*/ 0 h 90"/>
                  <a:gd name="T80" fmla="*/ 66 w 66"/>
                  <a:gd name="T81" fmla="*/ 90 h 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" h="90">
                    <a:moveTo>
                      <a:pt x="6" y="0"/>
                    </a:moveTo>
                    <a:lnTo>
                      <a:pt x="12" y="0"/>
                    </a:lnTo>
                    <a:lnTo>
                      <a:pt x="18" y="6"/>
                    </a:lnTo>
                    <a:lnTo>
                      <a:pt x="36" y="6"/>
                    </a:lnTo>
                    <a:lnTo>
                      <a:pt x="42" y="12"/>
                    </a:lnTo>
                    <a:lnTo>
                      <a:pt x="48" y="18"/>
                    </a:lnTo>
                    <a:lnTo>
                      <a:pt x="48" y="24"/>
                    </a:lnTo>
                    <a:lnTo>
                      <a:pt x="54" y="30"/>
                    </a:lnTo>
                    <a:lnTo>
                      <a:pt x="60" y="36"/>
                    </a:lnTo>
                    <a:lnTo>
                      <a:pt x="66" y="42"/>
                    </a:lnTo>
                    <a:lnTo>
                      <a:pt x="66" y="54"/>
                    </a:lnTo>
                    <a:lnTo>
                      <a:pt x="60" y="60"/>
                    </a:lnTo>
                    <a:lnTo>
                      <a:pt x="42" y="60"/>
                    </a:lnTo>
                    <a:lnTo>
                      <a:pt x="36" y="66"/>
                    </a:lnTo>
                    <a:lnTo>
                      <a:pt x="30" y="66"/>
                    </a:lnTo>
                    <a:lnTo>
                      <a:pt x="30" y="78"/>
                    </a:lnTo>
                    <a:lnTo>
                      <a:pt x="24" y="84"/>
                    </a:lnTo>
                    <a:lnTo>
                      <a:pt x="18" y="90"/>
                    </a:lnTo>
                    <a:lnTo>
                      <a:pt x="12" y="84"/>
                    </a:lnTo>
                    <a:lnTo>
                      <a:pt x="12" y="72"/>
                    </a:lnTo>
                    <a:lnTo>
                      <a:pt x="6" y="66"/>
                    </a:lnTo>
                    <a:lnTo>
                      <a:pt x="6" y="48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6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14" name="Freeform 291"/>
              <p:cNvSpPr>
                <a:spLocks noChangeAspect="1"/>
              </p:cNvSpPr>
              <p:nvPr/>
            </p:nvSpPr>
            <p:spPr bwMode="auto">
              <a:xfrm>
                <a:off x="816" y="3006"/>
                <a:ext cx="66" cy="90"/>
              </a:xfrm>
              <a:custGeom>
                <a:avLst/>
                <a:gdLst>
                  <a:gd name="T0" fmla="*/ 6 w 66"/>
                  <a:gd name="T1" fmla="*/ 0 h 90"/>
                  <a:gd name="T2" fmla="*/ 12 w 66"/>
                  <a:gd name="T3" fmla="*/ 0 h 90"/>
                  <a:gd name="T4" fmla="*/ 18 w 66"/>
                  <a:gd name="T5" fmla="*/ 6 h 90"/>
                  <a:gd name="T6" fmla="*/ 36 w 66"/>
                  <a:gd name="T7" fmla="*/ 6 h 90"/>
                  <a:gd name="T8" fmla="*/ 42 w 66"/>
                  <a:gd name="T9" fmla="*/ 12 h 90"/>
                  <a:gd name="T10" fmla="*/ 48 w 66"/>
                  <a:gd name="T11" fmla="*/ 18 h 90"/>
                  <a:gd name="T12" fmla="*/ 48 w 66"/>
                  <a:gd name="T13" fmla="*/ 24 h 90"/>
                  <a:gd name="T14" fmla="*/ 54 w 66"/>
                  <a:gd name="T15" fmla="*/ 30 h 90"/>
                  <a:gd name="T16" fmla="*/ 60 w 66"/>
                  <a:gd name="T17" fmla="*/ 36 h 90"/>
                  <a:gd name="T18" fmla="*/ 66 w 66"/>
                  <a:gd name="T19" fmla="*/ 42 h 90"/>
                  <a:gd name="T20" fmla="*/ 66 w 66"/>
                  <a:gd name="T21" fmla="*/ 54 h 90"/>
                  <a:gd name="T22" fmla="*/ 60 w 66"/>
                  <a:gd name="T23" fmla="*/ 60 h 90"/>
                  <a:gd name="T24" fmla="*/ 42 w 66"/>
                  <a:gd name="T25" fmla="*/ 60 h 90"/>
                  <a:gd name="T26" fmla="*/ 36 w 66"/>
                  <a:gd name="T27" fmla="*/ 66 h 90"/>
                  <a:gd name="T28" fmla="*/ 30 w 66"/>
                  <a:gd name="T29" fmla="*/ 66 h 90"/>
                  <a:gd name="T30" fmla="*/ 30 w 66"/>
                  <a:gd name="T31" fmla="*/ 78 h 90"/>
                  <a:gd name="T32" fmla="*/ 24 w 66"/>
                  <a:gd name="T33" fmla="*/ 84 h 90"/>
                  <a:gd name="T34" fmla="*/ 18 w 66"/>
                  <a:gd name="T35" fmla="*/ 90 h 90"/>
                  <a:gd name="T36" fmla="*/ 12 w 66"/>
                  <a:gd name="T37" fmla="*/ 84 h 90"/>
                  <a:gd name="T38" fmla="*/ 12 w 66"/>
                  <a:gd name="T39" fmla="*/ 72 h 90"/>
                  <a:gd name="T40" fmla="*/ 6 w 66"/>
                  <a:gd name="T41" fmla="*/ 66 h 90"/>
                  <a:gd name="T42" fmla="*/ 6 w 66"/>
                  <a:gd name="T43" fmla="*/ 48 h 90"/>
                  <a:gd name="T44" fmla="*/ 0 w 66"/>
                  <a:gd name="T45" fmla="*/ 36 h 90"/>
                  <a:gd name="T46" fmla="*/ 0 w 66"/>
                  <a:gd name="T47" fmla="*/ 30 h 90"/>
                  <a:gd name="T48" fmla="*/ 6 w 66"/>
                  <a:gd name="T49" fmla="*/ 18 h 90"/>
                  <a:gd name="T50" fmla="*/ 6 w 66"/>
                  <a:gd name="T51" fmla="*/ 0 h 90"/>
                  <a:gd name="T52" fmla="*/ 6 w 66"/>
                  <a:gd name="T53" fmla="*/ 6 h 9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6"/>
                  <a:gd name="T82" fmla="*/ 0 h 90"/>
                  <a:gd name="T83" fmla="*/ 66 w 66"/>
                  <a:gd name="T84" fmla="*/ 90 h 9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6" h="90">
                    <a:moveTo>
                      <a:pt x="6" y="0"/>
                    </a:moveTo>
                    <a:lnTo>
                      <a:pt x="12" y="0"/>
                    </a:lnTo>
                    <a:lnTo>
                      <a:pt x="18" y="6"/>
                    </a:lnTo>
                    <a:lnTo>
                      <a:pt x="36" y="6"/>
                    </a:lnTo>
                    <a:lnTo>
                      <a:pt x="42" y="12"/>
                    </a:lnTo>
                    <a:lnTo>
                      <a:pt x="48" y="18"/>
                    </a:lnTo>
                    <a:lnTo>
                      <a:pt x="48" y="24"/>
                    </a:lnTo>
                    <a:lnTo>
                      <a:pt x="54" y="30"/>
                    </a:lnTo>
                    <a:lnTo>
                      <a:pt x="60" y="36"/>
                    </a:lnTo>
                    <a:lnTo>
                      <a:pt x="66" y="42"/>
                    </a:lnTo>
                    <a:lnTo>
                      <a:pt x="66" y="54"/>
                    </a:lnTo>
                    <a:lnTo>
                      <a:pt x="60" y="60"/>
                    </a:lnTo>
                    <a:lnTo>
                      <a:pt x="42" y="60"/>
                    </a:lnTo>
                    <a:lnTo>
                      <a:pt x="36" y="66"/>
                    </a:lnTo>
                    <a:lnTo>
                      <a:pt x="30" y="66"/>
                    </a:lnTo>
                    <a:lnTo>
                      <a:pt x="30" y="78"/>
                    </a:lnTo>
                    <a:lnTo>
                      <a:pt x="24" y="84"/>
                    </a:lnTo>
                    <a:lnTo>
                      <a:pt x="18" y="90"/>
                    </a:lnTo>
                    <a:lnTo>
                      <a:pt x="12" y="84"/>
                    </a:lnTo>
                    <a:lnTo>
                      <a:pt x="12" y="72"/>
                    </a:lnTo>
                    <a:lnTo>
                      <a:pt x="6" y="66"/>
                    </a:lnTo>
                    <a:lnTo>
                      <a:pt x="6" y="48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6" y="18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15" name="Freeform 292"/>
              <p:cNvSpPr>
                <a:spLocks noChangeAspect="1"/>
              </p:cNvSpPr>
              <p:nvPr/>
            </p:nvSpPr>
            <p:spPr bwMode="auto">
              <a:xfrm>
                <a:off x="762" y="2952"/>
                <a:ext cx="12" cy="12"/>
              </a:xfrm>
              <a:custGeom>
                <a:avLst/>
                <a:gdLst>
                  <a:gd name="T0" fmla="*/ 0 w 12"/>
                  <a:gd name="T1" fmla="*/ 6 h 12"/>
                  <a:gd name="T2" fmla="*/ 0 w 12"/>
                  <a:gd name="T3" fmla="*/ 0 h 12"/>
                  <a:gd name="T4" fmla="*/ 6 w 12"/>
                  <a:gd name="T5" fmla="*/ 0 h 12"/>
                  <a:gd name="T6" fmla="*/ 6 w 12"/>
                  <a:gd name="T7" fmla="*/ 6 h 12"/>
                  <a:gd name="T8" fmla="*/ 12 w 12"/>
                  <a:gd name="T9" fmla="*/ 6 h 12"/>
                  <a:gd name="T10" fmla="*/ 6 w 12"/>
                  <a:gd name="T11" fmla="*/ 12 h 12"/>
                  <a:gd name="T12" fmla="*/ 0 w 12"/>
                  <a:gd name="T13" fmla="*/ 12 h 12"/>
                  <a:gd name="T14" fmla="*/ 0 w 12"/>
                  <a:gd name="T15" fmla="*/ 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12"/>
                  <a:gd name="T26" fmla="*/ 12 w 12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12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16" name="Freeform 293"/>
              <p:cNvSpPr>
                <a:spLocks noChangeAspect="1"/>
              </p:cNvSpPr>
              <p:nvPr/>
            </p:nvSpPr>
            <p:spPr bwMode="auto">
              <a:xfrm>
                <a:off x="762" y="2952"/>
                <a:ext cx="12" cy="12"/>
              </a:xfrm>
              <a:custGeom>
                <a:avLst/>
                <a:gdLst>
                  <a:gd name="T0" fmla="*/ 0 w 12"/>
                  <a:gd name="T1" fmla="*/ 6 h 12"/>
                  <a:gd name="T2" fmla="*/ 0 w 12"/>
                  <a:gd name="T3" fmla="*/ 0 h 12"/>
                  <a:gd name="T4" fmla="*/ 6 w 12"/>
                  <a:gd name="T5" fmla="*/ 0 h 12"/>
                  <a:gd name="T6" fmla="*/ 6 w 12"/>
                  <a:gd name="T7" fmla="*/ 6 h 12"/>
                  <a:gd name="T8" fmla="*/ 12 w 12"/>
                  <a:gd name="T9" fmla="*/ 6 h 12"/>
                  <a:gd name="T10" fmla="*/ 6 w 12"/>
                  <a:gd name="T11" fmla="*/ 12 h 12"/>
                  <a:gd name="T12" fmla="*/ 0 w 12"/>
                  <a:gd name="T13" fmla="*/ 12 h 12"/>
                  <a:gd name="T14" fmla="*/ 0 w 12"/>
                  <a:gd name="T15" fmla="*/ 6 h 12"/>
                  <a:gd name="T16" fmla="*/ 0 w 12"/>
                  <a:gd name="T17" fmla="*/ 12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2"/>
                  <a:gd name="T29" fmla="*/ 12 w 12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2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17" name="Freeform 294"/>
              <p:cNvSpPr>
                <a:spLocks noChangeAspect="1"/>
              </p:cNvSpPr>
              <p:nvPr/>
            </p:nvSpPr>
            <p:spPr bwMode="auto">
              <a:xfrm>
                <a:off x="450" y="1518"/>
                <a:ext cx="306" cy="492"/>
              </a:xfrm>
              <a:custGeom>
                <a:avLst/>
                <a:gdLst>
                  <a:gd name="T0" fmla="*/ 138 w 306"/>
                  <a:gd name="T1" fmla="*/ 462 h 492"/>
                  <a:gd name="T2" fmla="*/ 0 w 306"/>
                  <a:gd name="T3" fmla="*/ 438 h 492"/>
                  <a:gd name="T4" fmla="*/ 36 w 306"/>
                  <a:gd name="T5" fmla="*/ 300 h 492"/>
                  <a:gd name="T6" fmla="*/ 24 w 306"/>
                  <a:gd name="T7" fmla="*/ 282 h 492"/>
                  <a:gd name="T8" fmla="*/ 78 w 306"/>
                  <a:gd name="T9" fmla="*/ 216 h 492"/>
                  <a:gd name="T10" fmla="*/ 60 w 306"/>
                  <a:gd name="T11" fmla="*/ 186 h 492"/>
                  <a:gd name="T12" fmla="*/ 102 w 306"/>
                  <a:gd name="T13" fmla="*/ 0 h 492"/>
                  <a:gd name="T14" fmla="*/ 138 w 306"/>
                  <a:gd name="T15" fmla="*/ 12 h 492"/>
                  <a:gd name="T16" fmla="*/ 126 w 306"/>
                  <a:gd name="T17" fmla="*/ 72 h 492"/>
                  <a:gd name="T18" fmla="*/ 138 w 306"/>
                  <a:gd name="T19" fmla="*/ 102 h 492"/>
                  <a:gd name="T20" fmla="*/ 132 w 306"/>
                  <a:gd name="T21" fmla="*/ 108 h 492"/>
                  <a:gd name="T22" fmla="*/ 150 w 306"/>
                  <a:gd name="T23" fmla="*/ 126 h 492"/>
                  <a:gd name="T24" fmla="*/ 162 w 306"/>
                  <a:gd name="T25" fmla="*/ 162 h 492"/>
                  <a:gd name="T26" fmla="*/ 186 w 306"/>
                  <a:gd name="T27" fmla="*/ 174 h 492"/>
                  <a:gd name="T28" fmla="*/ 162 w 306"/>
                  <a:gd name="T29" fmla="*/ 234 h 492"/>
                  <a:gd name="T30" fmla="*/ 168 w 306"/>
                  <a:gd name="T31" fmla="*/ 246 h 492"/>
                  <a:gd name="T32" fmla="*/ 186 w 306"/>
                  <a:gd name="T33" fmla="*/ 234 h 492"/>
                  <a:gd name="T34" fmla="*/ 192 w 306"/>
                  <a:gd name="T35" fmla="*/ 240 h 492"/>
                  <a:gd name="T36" fmla="*/ 204 w 306"/>
                  <a:gd name="T37" fmla="*/ 288 h 492"/>
                  <a:gd name="T38" fmla="*/ 216 w 306"/>
                  <a:gd name="T39" fmla="*/ 300 h 492"/>
                  <a:gd name="T40" fmla="*/ 222 w 306"/>
                  <a:gd name="T41" fmla="*/ 324 h 492"/>
                  <a:gd name="T42" fmla="*/ 228 w 306"/>
                  <a:gd name="T43" fmla="*/ 318 h 492"/>
                  <a:gd name="T44" fmla="*/ 246 w 306"/>
                  <a:gd name="T45" fmla="*/ 324 h 492"/>
                  <a:gd name="T46" fmla="*/ 252 w 306"/>
                  <a:gd name="T47" fmla="*/ 318 h 492"/>
                  <a:gd name="T48" fmla="*/ 288 w 306"/>
                  <a:gd name="T49" fmla="*/ 324 h 492"/>
                  <a:gd name="T50" fmla="*/ 294 w 306"/>
                  <a:gd name="T51" fmla="*/ 312 h 492"/>
                  <a:gd name="T52" fmla="*/ 306 w 306"/>
                  <a:gd name="T53" fmla="*/ 330 h 492"/>
                  <a:gd name="T54" fmla="*/ 282 w 306"/>
                  <a:gd name="T55" fmla="*/ 492 h 492"/>
                  <a:gd name="T56" fmla="*/ 186 w 306"/>
                  <a:gd name="T57" fmla="*/ 474 h 492"/>
                  <a:gd name="T58" fmla="*/ 138 w 306"/>
                  <a:gd name="T59" fmla="*/ 462 h 49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06"/>
                  <a:gd name="T91" fmla="*/ 0 h 492"/>
                  <a:gd name="T92" fmla="*/ 306 w 306"/>
                  <a:gd name="T93" fmla="*/ 492 h 49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06" h="492">
                    <a:moveTo>
                      <a:pt x="138" y="462"/>
                    </a:moveTo>
                    <a:lnTo>
                      <a:pt x="0" y="438"/>
                    </a:lnTo>
                    <a:lnTo>
                      <a:pt x="36" y="300"/>
                    </a:lnTo>
                    <a:lnTo>
                      <a:pt x="24" y="282"/>
                    </a:lnTo>
                    <a:lnTo>
                      <a:pt x="78" y="216"/>
                    </a:lnTo>
                    <a:lnTo>
                      <a:pt x="60" y="186"/>
                    </a:lnTo>
                    <a:lnTo>
                      <a:pt x="102" y="0"/>
                    </a:lnTo>
                    <a:lnTo>
                      <a:pt x="138" y="12"/>
                    </a:lnTo>
                    <a:lnTo>
                      <a:pt x="126" y="72"/>
                    </a:lnTo>
                    <a:lnTo>
                      <a:pt x="138" y="102"/>
                    </a:lnTo>
                    <a:lnTo>
                      <a:pt x="132" y="108"/>
                    </a:lnTo>
                    <a:lnTo>
                      <a:pt x="150" y="126"/>
                    </a:lnTo>
                    <a:lnTo>
                      <a:pt x="162" y="162"/>
                    </a:lnTo>
                    <a:lnTo>
                      <a:pt x="186" y="174"/>
                    </a:lnTo>
                    <a:lnTo>
                      <a:pt x="162" y="234"/>
                    </a:lnTo>
                    <a:lnTo>
                      <a:pt x="168" y="246"/>
                    </a:lnTo>
                    <a:lnTo>
                      <a:pt x="186" y="234"/>
                    </a:lnTo>
                    <a:lnTo>
                      <a:pt x="192" y="240"/>
                    </a:lnTo>
                    <a:lnTo>
                      <a:pt x="204" y="288"/>
                    </a:lnTo>
                    <a:lnTo>
                      <a:pt x="216" y="300"/>
                    </a:lnTo>
                    <a:lnTo>
                      <a:pt x="222" y="324"/>
                    </a:lnTo>
                    <a:lnTo>
                      <a:pt x="228" y="318"/>
                    </a:lnTo>
                    <a:lnTo>
                      <a:pt x="246" y="324"/>
                    </a:lnTo>
                    <a:lnTo>
                      <a:pt x="252" y="318"/>
                    </a:lnTo>
                    <a:lnTo>
                      <a:pt x="288" y="324"/>
                    </a:lnTo>
                    <a:lnTo>
                      <a:pt x="294" y="312"/>
                    </a:lnTo>
                    <a:lnTo>
                      <a:pt x="306" y="330"/>
                    </a:lnTo>
                    <a:lnTo>
                      <a:pt x="282" y="492"/>
                    </a:lnTo>
                    <a:lnTo>
                      <a:pt x="186" y="474"/>
                    </a:lnTo>
                    <a:lnTo>
                      <a:pt x="138" y="462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18" name="Freeform 295"/>
              <p:cNvSpPr>
                <a:spLocks noChangeAspect="1"/>
              </p:cNvSpPr>
              <p:nvPr/>
            </p:nvSpPr>
            <p:spPr bwMode="auto">
              <a:xfrm>
                <a:off x="450" y="1518"/>
                <a:ext cx="306" cy="492"/>
              </a:xfrm>
              <a:custGeom>
                <a:avLst/>
                <a:gdLst>
                  <a:gd name="T0" fmla="*/ 138 w 306"/>
                  <a:gd name="T1" fmla="*/ 462 h 492"/>
                  <a:gd name="T2" fmla="*/ 0 w 306"/>
                  <a:gd name="T3" fmla="*/ 438 h 492"/>
                  <a:gd name="T4" fmla="*/ 36 w 306"/>
                  <a:gd name="T5" fmla="*/ 300 h 492"/>
                  <a:gd name="T6" fmla="*/ 24 w 306"/>
                  <a:gd name="T7" fmla="*/ 282 h 492"/>
                  <a:gd name="T8" fmla="*/ 78 w 306"/>
                  <a:gd name="T9" fmla="*/ 216 h 492"/>
                  <a:gd name="T10" fmla="*/ 60 w 306"/>
                  <a:gd name="T11" fmla="*/ 186 h 492"/>
                  <a:gd name="T12" fmla="*/ 102 w 306"/>
                  <a:gd name="T13" fmla="*/ 0 h 492"/>
                  <a:gd name="T14" fmla="*/ 138 w 306"/>
                  <a:gd name="T15" fmla="*/ 12 h 492"/>
                  <a:gd name="T16" fmla="*/ 126 w 306"/>
                  <a:gd name="T17" fmla="*/ 72 h 492"/>
                  <a:gd name="T18" fmla="*/ 138 w 306"/>
                  <a:gd name="T19" fmla="*/ 102 h 492"/>
                  <a:gd name="T20" fmla="*/ 132 w 306"/>
                  <a:gd name="T21" fmla="*/ 108 h 492"/>
                  <a:gd name="T22" fmla="*/ 150 w 306"/>
                  <a:gd name="T23" fmla="*/ 126 h 492"/>
                  <a:gd name="T24" fmla="*/ 162 w 306"/>
                  <a:gd name="T25" fmla="*/ 162 h 492"/>
                  <a:gd name="T26" fmla="*/ 186 w 306"/>
                  <a:gd name="T27" fmla="*/ 174 h 492"/>
                  <a:gd name="T28" fmla="*/ 162 w 306"/>
                  <a:gd name="T29" fmla="*/ 234 h 492"/>
                  <a:gd name="T30" fmla="*/ 168 w 306"/>
                  <a:gd name="T31" fmla="*/ 246 h 492"/>
                  <a:gd name="T32" fmla="*/ 186 w 306"/>
                  <a:gd name="T33" fmla="*/ 234 h 492"/>
                  <a:gd name="T34" fmla="*/ 192 w 306"/>
                  <a:gd name="T35" fmla="*/ 240 h 492"/>
                  <a:gd name="T36" fmla="*/ 204 w 306"/>
                  <a:gd name="T37" fmla="*/ 288 h 492"/>
                  <a:gd name="T38" fmla="*/ 216 w 306"/>
                  <a:gd name="T39" fmla="*/ 300 h 492"/>
                  <a:gd name="T40" fmla="*/ 222 w 306"/>
                  <a:gd name="T41" fmla="*/ 324 h 492"/>
                  <a:gd name="T42" fmla="*/ 228 w 306"/>
                  <a:gd name="T43" fmla="*/ 318 h 492"/>
                  <a:gd name="T44" fmla="*/ 246 w 306"/>
                  <a:gd name="T45" fmla="*/ 324 h 492"/>
                  <a:gd name="T46" fmla="*/ 252 w 306"/>
                  <a:gd name="T47" fmla="*/ 318 h 492"/>
                  <a:gd name="T48" fmla="*/ 288 w 306"/>
                  <a:gd name="T49" fmla="*/ 324 h 492"/>
                  <a:gd name="T50" fmla="*/ 294 w 306"/>
                  <a:gd name="T51" fmla="*/ 312 h 492"/>
                  <a:gd name="T52" fmla="*/ 306 w 306"/>
                  <a:gd name="T53" fmla="*/ 330 h 492"/>
                  <a:gd name="T54" fmla="*/ 282 w 306"/>
                  <a:gd name="T55" fmla="*/ 492 h 492"/>
                  <a:gd name="T56" fmla="*/ 186 w 306"/>
                  <a:gd name="T57" fmla="*/ 474 h 492"/>
                  <a:gd name="T58" fmla="*/ 138 w 306"/>
                  <a:gd name="T59" fmla="*/ 462 h 492"/>
                  <a:gd name="T60" fmla="*/ 138 w 306"/>
                  <a:gd name="T61" fmla="*/ 468 h 4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06"/>
                  <a:gd name="T94" fmla="*/ 0 h 492"/>
                  <a:gd name="T95" fmla="*/ 306 w 306"/>
                  <a:gd name="T96" fmla="*/ 492 h 4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06" h="492">
                    <a:moveTo>
                      <a:pt x="138" y="462"/>
                    </a:moveTo>
                    <a:lnTo>
                      <a:pt x="0" y="438"/>
                    </a:lnTo>
                    <a:lnTo>
                      <a:pt x="36" y="300"/>
                    </a:lnTo>
                    <a:lnTo>
                      <a:pt x="24" y="282"/>
                    </a:lnTo>
                    <a:lnTo>
                      <a:pt x="78" y="216"/>
                    </a:lnTo>
                    <a:lnTo>
                      <a:pt x="60" y="186"/>
                    </a:lnTo>
                    <a:lnTo>
                      <a:pt x="102" y="0"/>
                    </a:lnTo>
                    <a:lnTo>
                      <a:pt x="138" y="12"/>
                    </a:lnTo>
                    <a:lnTo>
                      <a:pt x="126" y="72"/>
                    </a:lnTo>
                    <a:lnTo>
                      <a:pt x="138" y="102"/>
                    </a:lnTo>
                    <a:lnTo>
                      <a:pt x="132" y="108"/>
                    </a:lnTo>
                    <a:lnTo>
                      <a:pt x="150" y="126"/>
                    </a:lnTo>
                    <a:lnTo>
                      <a:pt x="162" y="162"/>
                    </a:lnTo>
                    <a:lnTo>
                      <a:pt x="186" y="174"/>
                    </a:lnTo>
                    <a:lnTo>
                      <a:pt x="162" y="234"/>
                    </a:lnTo>
                    <a:lnTo>
                      <a:pt x="168" y="246"/>
                    </a:lnTo>
                    <a:lnTo>
                      <a:pt x="186" y="234"/>
                    </a:lnTo>
                    <a:lnTo>
                      <a:pt x="192" y="240"/>
                    </a:lnTo>
                    <a:lnTo>
                      <a:pt x="204" y="288"/>
                    </a:lnTo>
                    <a:lnTo>
                      <a:pt x="216" y="300"/>
                    </a:lnTo>
                    <a:lnTo>
                      <a:pt x="222" y="324"/>
                    </a:lnTo>
                    <a:lnTo>
                      <a:pt x="228" y="318"/>
                    </a:lnTo>
                    <a:lnTo>
                      <a:pt x="246" y="324"/>
                    </a:lnTo>
                    <a:lnTo>
                      <a:pt x="252" y="318"/>
                    </a:lnTo>
                    <a:lnTo>
                      <a:pt x="288" y="324"/>
                    </a:lnTo>
                    <a:lnTo>
                      <a:pt x="294" y="312"/>
                    </a:lnTo>
                    <a:lnTo>
                      <a:pt x="306" y="330"/>
                    </a:lnTo>
                    <a:lnTo>
                      <a:pt x="282" y="492"/>
                    </a:lnTo>
                    <a:lnTo>
                      <a:pt x="186" y="474"/>
                    </a:lnTo>
                    <a:lnTo>
                      <a:pt x="138" y="462"/>
                    </a:lnTo>
                    <a:lnTo>
                      <a:pt x="138" y="46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19" name="Freeform 296"/>
              <p:cNvSpPr>
                <a:spLocks noChangeAspect="1"/>
              </p:cNvSpPr>
              <p:nvPr/>
            </p:nvSpPr>
            <p:spPr bwMode="auto">
              <a:xfrm>
                <a:off x="1662" y="2016"/>
                <a:ext cx="198" cy="360"/>
              </a:xfrm>
              <a:custGeom>
                <a:avLst/>
                <a:gdLst>
                  <a:gd name="T0" fmla="*/ 126 w 198"/>
                  <a:gd name="T1" fmla="*/ 360 h 360"/>
                  <a:gd name="T2" fmla="*/ 108 w 198"/>
                  <a:gd name="T3" fmla="*/ 342 h 360"/>
                  <a:gd name="T4" fmla="*/ 108 w 198"/>
                  <a:gd name="T5" fmla="*/ 318 h 360"/>
                  <a:gd name="T6" fmla="*/ 60 w 198"/>
                  <a:gd name="T7" fmla="*/ 282 h 360"/>
                  <a:gd name="T8" fmla="*/ 72 w 198"/>
                  <a:gd name="T9" fmla="*/ 246 h 360"/>
                  <a:gd name="T10" fmla="*/ 54 w 198"/>
                  <a:gd name="T11" fmla="*/ 234 h 360"/>
                  <a:gd name="T12" fmla="*/ 42 w 198"/>
                  <a:gd name="T13" fmla="*/ 240 h 360"/>
                  <a:gd name="T14" fmla="*/ 36 w 198"/>
                  <a:gd name="T15" fmla="*/ 216 h 360"/>
                  <a:gd name="T16" fmla="*/ 12 w 198"/>
                  <a:gd name="T17" fmla="*/ 198 h 360"/>
                  <a:gd name="T18" fmla="*/ 0 w 198"/>
                  <a:gd name="T19" fmla="*/ 180 h 360"/>
                  <a:gd name="T20" fmla="*/ 0 w 198"/>
                  <a:gd name="T21" fmla="*/ 138 h 360"/>
                  <a:gd name="T22" fmla="*/ 18 w 198"/>
                  <a:gd name="T23" fmla="*/ 126 h 360"/>
                  <a:gd name="T24" fmla="*/ 24 w 198"/>
                  <a:gd name="T25" fmla="*/ 108 h 360"/>
                  <a:gd name="T26" fmla="*/ 18 w 198"/>
                  <a:gd name="T27" fmla="*/ 78 h 360"/>
                  <a:gd name="T28" fmla="*/ 42 w 198"/>
                  <a:gd name="T29" fmla="*/ 72 h 360"/>
                  <a:gd name="T30" fmla="*/ 54 w 198"/>
                  <a:gd name="T31" fmla="*/ 54 h 360"/>
                  <a:gd name="T32" fmla="*/ 54 w 198"/>
                  <a:gd name="T33" fmla="*/ 30 h 360"/>
                  <a:gd name="T34" fmla="*/ 30 w 198"/>
                  <a:gd name="T35" fmla="*/ 12 h 360"/>
                  <a:gd name="T36" fmla="*/ 42 w 198"/>
                  <a:gd name="T37" fmla="*/ 6 h 360"/>
                  <a:gd name="T38" fmla="*/ 168 w 198"/>
                  <a:gd name="T39" fmla="*/ 0 h 360"/>
                  <a:gd name="T40" fmla="*/ 180 w 198"/>
                  <a:gd name="T41" fmla="*/ 48 h 360"/>
                  <a:gd name="T42" fmla="*/ 192 w 198"/>
                  <a:gd name="T43" fmla="*/ 198 h 360"/>
                  <a:gd name="T44" fmla="*/ 192 w 198"/>
                  <a:gd name="T45" fmla="*/ 216 h 360"/>
                  <a:gd name="T46" fmla="*/ 198 w 198"/>
                  <a:gd name="T47" fmla="*/ 240 h 360"/>
                  <a:gd name="T48" fmla="*/ 180 w 198"/>
                  <a:gd name="T49" fmla="*/ 276 h 360"/>
                  <a:gd name="T50" fmla="*/ 180 w 198"/>
                  <a:gd name="T51" fmla="*/ 300 h 360"/>
                  <a:gd name="T52" fmla="*/ 174 w 198"/>
                  <a:gd name="T53" fmla="*/ 312 h 360"/>
                  <a:gd name="T54" fmla="*/ 180 w 198"/>
                  <a:gd name="T55" fmla="*/ 324 h 360"/>
                  <a:gd name="T56" fmla="*/ 156 w 198"/>
                  <a:gd name="T57" fmla="*/ 330 h 360"/>
                  <a:gd name="T58" fmla="*/ 162 w 198"/>
                  <a:gd name="T59" fmla="*/ 348 h 360"/>
                  <a:gd name="T60" fmla="*/ 132 w 198"/>
                  <a:gd name="T61" fmla="*/ 342 h 360"/>
                  <a:gd name="T62" fmla="*/ 126 w 198"/>
                  <a:gd name="T63" fmla="*/ 354 h 360"/>
                  <a:gd name="T64" fmla="*/ 126 w 198"/>
                  <a:gd name="T65" fmla="*/ 360 h 3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8"/>
                  <a:gd name="T100" fmla="*/ 0 h 360"/>
                  <a:gd name="T101" fmla="*/ 198 w 198"/>
                  <a:gd name="T102" fmla="*/ 360 h 3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8" h="360">
                    <a:moveTo>
                      <a:pt x="126" y="360"/>
                    </a:moveTo>
                    <a:lnTo>
                      <a:pt x="108" y="342"/>
                    </a:lnTo>
                    <a:lnTo>
                      <a:pt x="108" y="318"/>
                    </a:lnTo>
                    <a:lnTo>
                      <a:pt x="60" y="282"/>
                    </a:lnTo>
                    <a:lnTo>
                      <a:pt x="72" y="246"/>
                    </a:lnTo>
                    <a:lnTo>
                      <a:pt x="54" y="234"/>
                    </a:lnTo>
                    <a:lnTo>
                      <a:pt x="42" y="240"/>
                    </a:lnTo>
                    <a:lnTo>
                      <a:pt x="36" y="216"/>
                    </a:lnTo>
                    <a:lnTo>
                      <a:pt x="12" y="198"/>
                    </a:lnTo>
                    <a:lnTo>
                      <a:pt x="0" y="180"/>
                    </a:lnTo>
                    <a:lnTo>
                      <a:pt x="0" y="138"/>
                    </a:lnTo>
                    <a:lnTo>
                      <a:pt x="18" y="126"/>
                    </a:lnTo>
                    <a:lnTo>
                      <a:pt x="24" y="108"/>
                    </a:lnTo>
                    <a:lnTo>
                      <a:pt x="18" y="78"/>
                    </a:lnTo>
                    <a:lnTo>
                      <a:pt x="42" y="72"/>
                    </a:lnTo>
                    <a:lnTo>
                      <a:pt x="54" y="54"/>
                    </a:lnTo>
                    <a:lnTo>
                      <a:pt x="54" y="30"/>
                    </a:lnTo>
                    <a:lnTo>
                      <a:pt x="30" y="12"/>
                    </a:lnTo>
                    <a:lnTo>
                      <a:pt x="42" y="6"/>
                    </a:lnTo>
                    <a:lnTo>
                      <a:pt x="168" y="0"/>
                    </a:lnTo>
                    <a:lnTo>
                      <a:pt x="180" y="48"/>
                    </a:lnTo>
                    <a:lnTo>
                      <a:pt x="192" y="198"/>
                    </a:lnTo>
                    <a:lnTo>
                      <a:pt x="192" y="216"/>
                    </a:lnTo>
                    <a:lnTo>
                      <a:pt x="198" y="240"/>
                    </a:lnTo>
                    <a:lnTo>
                      <a:pt x="180" y="276"/>
                    </a:lnTo>
                    <a:lnTo>
                      <a:pt x="180" y="300"/>
                    </a:lnTo>
                    <a:lnTo>
                      <a:pt x="174" y="312"/>
                    </a:lnTo>
                    <a:lnTo>
                      <a:pt x="180" y="324"/>
                    </a:lnTo>
                    <a:lnTo>
                      <a:pt x="156" y="330"/>
                    </a:lnTo>
                    <a:lnTo>
                      <a:pt x="162" y="348"/>
                    </a:lnTo>
                    <a:lnTo>
                      <a:pt x="132" y="342"/>
                    </a:lnTo>
                    <a:lnTo>
                      <a:pt x="126" y="354"/>
                    </a:lnTo>
                    <a:lnTo>
                      <a:pt x="126" y="360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20" name="Freeform 297"/>
              <p:cNvSpPr>
                <a:spLocks noChangeAspect="1"/>
              </p:cNvSpPr>
              <p:nvPr/>
            </p:nvSpPr>
            <p:spPr bwMode="auto">
              <a:xfrm>
                <a:off x="1662" y="2016"/>
                <a:ext cx="198" cy="366"/>
              </a:xfrm>
              <a:custGeom>
                <a:avLst/>
                <a:gdLst>
                  <a:gd name="T0" fmla="*/ 126 w 198"/>
                  <a:gd name="T1" fmla="*/ 360 h 366"/>
                  <a:gd name="T2" fmla="*/ 108 w 198"/>
                  <a:gd name="T3" fmla="*/ 342 h 366"/>
                  <a:gd name="T4" fmla="*/ 108 w 198"/>
                  <a:gd name="T5" fmla="*/ 318 h 366"/>
                  <a:gd name="T6" fmla="*/ 60 w 198"/>
                  <a:gd name="T7" fmla="*/ 282 h 366"/>
                  <a:gd name="T8" fmla="*/ 72 w 198"/>
                  <a:gd name="T9" fmla="*/ 246 h 366"/>
                  <a:gd name="T10" fmla="*/ 54 w 198"/>
                  <a:gd name="T11" fmla="*/ 234 h 366"/>
                  <a:gd name="T12" fmla="*/ 42 w 198"/>
                  <a:gd name="T13" fmla="*/ 240 h 366"/>
                  <a:gd name="T14" fmla="*/ 36 w 198"/>
                  <a:gd name="T15" fmla="*/ 216 h 366"/>
                  <a:gd name="T16" fmla="*/ 12 w 198"/>
                  <a:gd name="T17" fmla="*/ 198 h 366"/>
                  <a:gd name="T18" fmla="*/ 0 w 198"/>
                  <a:gd name="T19" fmla="*/ 180 h 366"/>
                  <a:gd name="T20" fmla="*/ 0 w 198"/>
                  <a:gd name="T21" fmla="*/ 138 h 366"/>
                  <a:gd name="T22" fmla="*/ 18 w 198"/>
                  <a:gd name="T23" fmla="*/ 126 h 366"/>
                  <a:gd name="T24" fmla="*/ 24 w 198"/>
                  <a:gd name="T25" fmla="*/ 108 h 366"/>
                  <a:gd name="T26" fmla="*/ 18 w 198"/>
                  <a:gd name="T27" fmla="*/ 78 h 366"/>
                  <a:gd name="T28" fmla="*/ 42 w 198"/>
                  <a:gd name="T29" fmla="*/ 72 h 366"/>
                  <a:gd name="T30" fmla="*/ 54 w 198"/>
                  <a:gd name="T31" fmla="*/ 54 h 366"/>
                  <a:gd name="T32" fmla="*/ 54 w 198"/>
                  <a:gd name="T33" fmla="*/ 30 h 366"/>
                  <a:gd name="T34" fmla="*/ 30 w 198"/>
                  <a:gd name="T35" fmla="*/ 12 h 366"/>
                  <a:gd name="T36" fmla="*/ 42 w 198"/>
                  <a:gd name="T37" fmla="*/ 6 h 366"/>
                  <a:gd name="T38" fmla="*/ 168 w 198"/>
                  <a:gd name="T39" fmla="*/ 0 h 366"/>
                  <a:gd name="T40" fmla="*/ 180 w 198"/>
                  <a:gd name="T41" fmla="*/ 48 h 366"/>
                  <a:gd name="T42" fmla="*/ 192 w 198"/>
                  <a:gd name="T43" fmla="*/ 198 h 366"/>
                  <a:gd name="T44" fmla="*/ 192 w 198"/>
                  <a:gd name="T45" fmla="*/ 216 h 366"/>
                  <a:gd name="T46" fmla="*/ 198 w 198"/>
                  <a:gd name="T47" fmla="*/ 240 h 366"/>
                  <a:gd name="T48" fmla="*/ 180 w 198"/>
                  <a:gd name="T49" fmla="*/ 276 h 366"/>
                  <a:gd name="T50" fmla="*/ 180 w 198"/>
                  <a:gd name="T51" fmla="*/ 300 h 366"/>
                  <a:gd name="T52" fmla="*/ 174 w 198"/>
                  <a:gd name="T53" fmla="*/ 312 h 366"/>
                  <a:gd name="T54" fmla="*/ 180 w 198"/>
                  <a:gd name="T55" fmla="*/ 324 h 366"/>
                  <a:gd name="T56" fmla="*/ 156 w 198"/>
                  <a:gd name="T57" fmla="*/ 330 h 366"/>
                  <a:gd name="T58" fmla="*/ 162 w 198"/>
                  <a:gd name="T59" fmla="*/ 348 h 366"/>
                  <a:gd name="T60" fmla="*/ 132 w 198"/>
                  <a:gd name="T61" fmla="*/ 342 h 366"/>
                  <a:gd name="T62" fmla="*/ 126 w 198"/>
                  <a:gd name="T63" fmla="*/ 354 h 366"/>
                  <a:gd name="T64" fmla="*/ 126 w 198"/>
                  <a:gd name="T65" fmla="*/ 360 h 366"/>
                  <a:gd name="T66" fmla="*/ 126 w 198"/>
                  <a:gd name="T67" fmla="*/ 366 h 36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8"/>
                  <a:gd name="T103" fmla="*/ 0 h 366"/>
                  <a:gd name="T104" fmla="*/ 198 w 198"/>
                  <a:gd name="T105" fmla="*/ 366 h 36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8" h="366">
                    <a:moveTo>
                      <a:pt x="126" y="360"/>
                    </a:moveTo>
                    <a:lnTo>
                      <a:pt x="108" y="342"/>
                    </a:lnTo>
                    <a:lnTo>
                      <a:pt x="108" y="318"/>
                    </a:lnTo>
                    <a:lnTo>
                      <a:pt x="60" y="282"/>
                    </a:lnTo>
                    <a:lnTo>
                      <a:pt x="72" y="246"/>
                    </a:lnTo>
                    <a:lnTo>
                      <a:pt x="54" y="234"/>
                    </a:lnTo>
                    <a:lnTo>
                      <a:pt x="42" y="240"/>
                    </a:lnTo>
                    <a:lnTo>
                      <a:pt x="36" y="216"/>
                    </a:lnTo>
                    <a:lnTo>
                      <a:pt x="12" y="198"/>
                    </a:lnTo>
                    <a:lnTo>
                      <a:pt x="0" y="180"/>
                    </a:lnTo>
                    <a:lnTo>
                      <a:pt x="0" y="138"/>
                    </a:lnTo>
                    <a:lnTo>
                      <a:pt x="18" y="126"/>
                    </a:lnTo>
                    <a:lnTo>
                      <a:pt x="24" y="108"/>
                    </a:lnTo>
                    <a:lnTo>
                      <a:pt x="18" y="78"/>
                    </a:lnTo>
                    <a:lnTo>
                      <a:pt x="42" y="72"/>
                    </a:lnTo>
                    <a:lnTo>
                      <a:pt x="54" y="54"/>
                    </a:lnTo>
                    <a:lnTo>
                      <a:pt x="54" y="30"/>
                    </a:lnTo>
                    <a:lnTo>
                      <a:pt x="30" y="12"/>
                    </a:lnTo>
                    <a:lnTo>
                      <a:pt x="42" y="6"/>
                    </a:lnTo>
                    <a:lnTo>
                      <a:pt x="168" y="0"/>
                    </a:lnTo>
                    <a:lnTo>
                      <a:pt x="180" y="48"/>
                    </a:lnTo>
                    <a:lnTo>
                      <a:pt x="192" y="198"/>
                    </a:lnTo>
                    <a:lnTo>
                      <a:pt x="192" y="216"/>
                    </a:lnTo>
                    <a:lnTo>
                      <a:pt x="198" y="240"/>
                    </a:lnTo>
                    <a:lnTo>
                      <a:pt x="180" y="276"/>
                    </a:lnTo>
                    <a:lnTo>
                      <a:pt x="180" y="300"/>
                    </a:lnTo>
                    <a:lnTo>
                      <a:pt x="174" y="312"/>
                    </a:lnTo>
                    <a:lnTo>
                      <a:pt x="180" y="324"/>
                    </a:lnTo>
                    <a:lnTo>
                      <a:pt x="156" y="330"/>
                    </a:lnTo>
                    <a:lnTo>
                      <a:pt x="162" y="348"/>
                    </a:lnTo>
                    <a:lnTo>
                      <a:pt x="132" y="342"/>
                    </a:lnTo>
                    <a:lnTo>
                      <a:pt x="126" y="354"/>
                    </a:lnTo>
                    <a:lnTo>
                      <a:pt x="126" y="360"/>
                    </a:lnTo>
                    <a:lnTo>
                      <a:pt x="126" y="36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21" name="Freeform 298"/>
              <p:cNvSpPr>
                <a:spLocks noChangeAspect="1"/>
              </p:cNvSpPr>
              <p:nvPr/>
            </p:nvSpPr>
            <p:spPr bwMode="auto">
              <a:xfrm>
                <a:off x="1842" y="2052"/>
                <a:ext cx="150" cy="264"/>
              </a:xfrm>
              <a:custGeom>
                <a:avLst/>
                <a:gdLst>
                  <a:gd name="T0" fmla="*/ 0 w 150"/>
                  <a:gd name="T1" fmla="*/ 264 h 264"/>
                  <a:gd name="T2" fmla="*/ 0 w 150"/>
                  <a:gd name="T3" fmla="*/ 240 h 264"/>
                  <a:gd name="T4" fmla="*/ 18 w 150"/>
                  <a:gd name="T5" fmla="*/ 204 h 264"/>
                  <a:gd name="T6" fmla="*/ 12 w 150"/>
                  <a:gd name="T7" fmla="*/ 180 h 264"/>
                  <a:gd name="T8" fmla="*/ 12 w 150"/>
                  <a:gd name="T9" fmla="*/ 162 h 264"/>
                  <a:gd name="T10" fmla="*/ 0 w 150"/>
                  <a:gd name="T11" fmla="*/ 12 h 264"/>
                  <a:gd name="T12" fmla="*/ 18 w 150"/>
                  <a:gd name="T13" fmla="*/ 18 h 264"/>
                  <a:gd name="T14" fmla="*/ 36 w 150"/>
                  <a:gd name="T15" fmla="*/ 6 h 264"/>
                  <a:gd name="T16" fmla="*/ 132 w 150"/>
                  <a:gd name="T17" fmla="*/ 0 h 264"/>
                  <a:gd name="T18" fmla="*/ 150 w 150"/>
                  <a:gd name="T19" fmla="*/ 168 h 264"/>
                  <a:gd name="T20" fmla="*/ 150 w 150"/>
                  <a:gd name="T21" fmla="*/ 186 h 264"/>
                  <a:gd name="T22" fmla="*/ 120 w 150"/>
                  <a:gd name="T23" fmla="*/ 198 h 264"/>
                  <a:gd name="T24" fmla="*/ 126 w 150"/>
                  <a:gd name="T25" fmla="*/ 204 h 264"/>
                  <a:gd name="T26" fmla="*/ 102 w 150"/>
                  <a:gd name="T27" fmla="*/ 246 h 264"/>
                  <a:gd name="T28" fmla="*/ 90 w 150"/>
                  <a:gd name="T29" fmla="*/ 240 h 264"/>
                  <a:gd name="T30" fmla="*/ 84 w 150"/>
                  <a:gd name="T31" fmla="*/ 234 h 264"/>
                  <a:gd name="T32" fmla="*/ 66 w 150"/>
                  <a:gd name="T33" fmla="*/ 258 h 264"/>
                  <a:gd name="T34" fmla="*/ 60 w 150"/>
                  <a:gd name="T35" fmla="*/ 246 h 264"/>
                  <a:gd name="T36" fmla="*/ 48 w 150"/>
                  <a:gd name="T37" fmla="*/ 264 h 264"/>
                  <a:gd name="T38" fmla="*/ 18 w 150"/>
                  <a:gd name="T39" fmla="*/ 252 h 264"/>
                  <a:gd name="T40" fmla="*/ 18 w 150"/>
                  <a:gd name="T41" fmla="*/ 264 h 264"/>
                  <a:gd name="T42" fmla="*/ 6 w 150"/>
                  <a:gd name="T43" fmla="*/ 258 h 264"/>
                  <a:gd name="T44" fmla="*/ 0 w 150"/>
                  <a:gd name="T45" fmla="*/ 264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0"/>
                  <a:gd name="T70" fmla="*/ 0 h 264"/>
                  <a:gd name="T71" fmla="*/ 150 w 150"/>
                  <a:gd name="T72" fmla="*/ 264 h 2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0" h="264">
                    <a:moveTo>
                      <a:pt x="0" y="264"/>
                    </a:moveTo>
                    <a:lnTo>
                      <a:pt x="0" y="240"/>
                    </a:lnTo>
                    <a:lnTo>
                      <a:pt x="18" y="204"/>
                    </a:lnTo>
                    <a:lnTo>
                      <a:pt x="12" y="180"/>
                    </a:lnTo>
                    <a:lnTo>
                      <a:pt x="12" y="162"/>
                    </a:lnTo>
                    <a:lnTo>
                      <a:pt x="0" y="12"/>
                    </a:lnTo>
                    <a:lnTo>
                      <a:pt x="18" y="18"/>
                    </a:lnTo>
                    <a:lnTo>
                      <a:pt x="36" y="6"/>
                    </a:lnTo>
                    <a:lnTo>
                      <a:pt x="132" y="0"/>
                    </a:lnTo>
                    <a:lnTo>
                      <a:pt x="150" y="168"/>
                    </a:lnTo>
                    <a:lnTo>
                      <a:pt x="150" y="186"/>
                    </a:lnTo>
                    <a:lnTo>
                      <a:pt x="120" y="198"/>
                    </a:lnTo>
                    <a:lnTo>
                      <a:pt x="126" y="204"/>
                    </a:lnTo>
                    <a:lnTo>
                      <a:pt x="102" y="246"/>
                    </a:lnTo>
                    <a:lnTo>
                      <a:pt x="90" y="240"/>
                    </a:lnTo>
                    <a:lnTo>
                      <a:pt x="84" y="234"/>
                    </a:lnTo>
                    <a:lnTo>
                      <a:pt x="66" y="258"/>
                    </a:lnTo>
                    <a:lnTo>
                      <a:pt x="60" y="246"/>
                    </a:lnTo>
                    <a:lnTo>
                      <a:pt x="48" y="264"/>
                    </a:lnTo>
                    <a:lnTo>
                      <a:pt x="18" y="252"/>
                    </a:lnTo>
                    <a:lnTo>
                      <a:pt x="18" y="264"/>
                    </a:lnTo>
                    <a:lnTo>
                      <a:pt x="6" y="258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22" name="Freeform 299"/>
              <p:cNvSpPr>
                <a:spLocks noChangeAspect="1"/>
              </p:cNvSpPr>
              <p:nvPr/>
            </p:nvSpPr>
            <p:spPr bwMode="auto">
              <a:xfrm>
                <a:off x="1842" y="2052"/>
                <a:ext cx="150" cy="270"/>
              </a:xfrm>
              <a:custGeom>
                <a:avLst/>
                <a:gdLst>
                  <a:gd name="T0" fmla="*/ 0 w 150"/>
                  <a:gd name="T1" fmla="*/ 264 h 270"/>
                  <a:gd name="T2" fmla="*/ 0 w 150"/>
                  <a:gd name="T3" fmla="*/ 240 h 270"/>
                  <a:gd name="T4" fmla="*/ 18 w 150"/>
                  <a:gd name="T5" fmla="*/ 204 h 270"/>
                  <a:gd name="T6" fmla="*/ 12 w 150"/>
                  <a:gd name="T7" fmla="*/ 180 h 270"/>
                  <a:gd name="T8" fmla="*/ 12 w 150"/>
                  <a:gd name="T9" fmla="*/ 162 h 270"/>
                  <a:gd name="T10" fmla="*/ 0 w 150"/>
                  <a:gd name="T11" fmla="*/ 12 h 270"/>
                  <a:gd name="T12" fmla="*/ 18 w 150"/>
                  <a:gd name="T13" fmla="*/ 18 h 270"/>
                  <a:gd name="T14" fmla="*/ 36 w 150"/>
                  <a:gd name="T15" fmla="*/ 6 h 270"/>
                  <a:gd name="T16" fmla="*/ 132 w 150"/>
                  <a:gd name="T17" fmla="*/ 0 h 270"/>
                  <a:gd name="T18" fmla="*/ 150 w 150"/>
                  <a:gd name="T19" fmla="*/ 168 h 270"/>
                  <a:gd name="T20" fmla="*/ 150 w 150"/>
                  <a:gd name="T21" fmla="*/ 186 h 270"/>
                  <a:gd name="T22" fmla="*/ 120 w 150"/>
                  <a:gd name="T23" fmla="*/ 198 h 270"/>
                  <a:gd name="T24" fmla="*/ 126 w 150"/>
                  <a:gd name="T25" fmla="*/ 204 h 270"/>
                  <a:gd name="T26" fmla="*/ 102 w 150"/>
                  <a:gd name="T27" fmla="*/ 246 h 270"/>
                  <a:gd name="T28" fmla="*/ 90 w 150"/>
                  <a:gd name="T29" fmla="*/ 240 h 270"/>
                  <a:gd name="T30" fmla="*/ 84 w 150"/>
                  <a:gd name="T31" fmla="*/ 234 h 270"/>
                  <a:gd name="T32" fmla="*/ 66 w 150"/>
                  <a:gd name="T33" fmla="*/ 258 h 270"/>
                  <a:gd name="T34" fmla="*/ 60 w 150"/>
                  <a:gd name="T35" fmla="*/ 246 h 270"/>
                  <a:gd name="T36" fmla="*/ 48 w 150"/>
                  <a:gd name="T37" fmla="*/ 264 h 270"/>
                  <a:gd name="T38" fmla="*/ 18 w 150"/>
                  <a:gd name="T39" fmla="*/ 252 h 270"/>
                  <a:gd name="T40" fmla="*/ 18 w 150"/>
                  <a:gd name="T41" fmla="*/ 264 h 270"/>
                  <a:gd name="T42" fmla="*/ 6 w 150"/>
                  <a:gd name="T43" fmla="*/ 258 h 270"/>
                  <a:gd name="T44" fmla="*/ 0 w 150"/>
                  <a:gd name="T45" fmla="*/ 264 h 270"/>
                  <a:gd name="T46" fmla="*/ 0 w 150"/>
                  <a:gd name="T47" fmla="*/ 270 h 27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270"/>
                  <a:gd name="T74" fmla="*/ 150 w 150"/>
                  <a:gd name="T75" fmla="*/ 270 h 27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270">
                    <a:moveTo>
                      <a:pt x="0" y="264"/>
                    </a:moveTo>
                    <a:lnTo>
                      <a:pt x="0" y="240"/>
                    </a:lnTo>
                    <a:lnTo>
                      <a:pt x="18" y="204"/>
                    </a:lnTo>
                    <a:lnTo>
                      <a:pt x="12" y="180"/>
                    </a:lnTo>
                    <a:lnTo>
                      <a:pt x="12" y="162"/>
                    </a:lnTo>
                    <a:lnTo>
                      <a:pt x="0" y="12"/>
                    </a:lnTo>
                    <a:lnTo>
                      <a:pt x="18" y="18"/>
                    </a:lnTo>
                    <a:lnTo>
                      <a:pt x="36" y="6"/>
                    </a:lnTo>
                    <a:lnTo>
                      <a:pt x="132" y="0"/>
                    </a:lnTo>
                    <a:lnTo>
                      <a:pt x="150" y="168"/>
                    </a:lnTo>
                    <a:lnTo>
                      <a:pt x="150" y="186"/>
                    </a:lnTo>
                    <a:lnTo>
                      <a:pt x="120" y="198"/>
                    </a:lnTo>
                    <a:lnTo>
                      <a:pt x="126" y="204"/>
                    </a:lnTo>
                    <a:lnTo>
                      <a:pt x="102" y="246"/>
                    </a:lnTo>
                    <a:lnTo>
                      <a:pt x="90" y="240"/>
                    </a:lnTo>
                    <a:lnTo>
                      <a:pt x="84" y="234"/>
                    </a:lnTo>
                    <a:lnTo>
                      <a:pt x="66" y="258"/>
                    </a:lnTo>
                    <a:lnTo>
                      <a:pt x="60" y="246"/>
                    </a:lnTo>
                    <a:lnTo>
                      <a:pt x="48" y="264"/>
                    </a:lnTo>
                    <a:lnTo>
                      <a:pt x="18" y="252"/>
                    </a:lnTo>
                    <a:lnTo>
                      <a:pt x="18" y="264"/>
                    </a:lnTo>
                    <a:lnTo>
                      <a:pt x="6" y="258"/>
                    </a:lnTo>
                    <a:lnTo>
                      <a:pt x="0" y="264"/>
                    </a:lnTo>
                    <a:lnTo>
                      <a:pt x="0" y="27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23" name="Freeform 300"/>
              <p:cNvSpPr>
                <a:spLocks noChangeAspect="1"/>
              </p:cNvSpPr>
              <p:nvPr/>
            </p:nvSpPr>
            <p:spPr bwMode="auto">
              <a:xfrm>
                <a:off x="1410" y="1962"/>
                <a:ext cx="306" cy="204"/>
              </a:xfrm>
              <a:custGeom>
                <a:avLst/>
                <a:gdLst>
                  <a:gd name="T0" fmla="*/ 252 w 306"/>
                  <a:gd name="T1" fmla="*/ 204 h 204"/>
                  <a:gd name="T2" fmla="*/ 240 w 306"/>
                  <a:gd name="T3" fmla="*/ 186 h 204"/>
                  <a:gd name="T4" fmla="*/ 42 w 306"/>
                  <a:gd name="T5" fmla="*/ 192 h 204"/>
                  <a:gd name="T6" fmla="*/ 36 w 306"/>
                  <a:gd name="T7" fmla="*/ 150 h 204"/>
                  <a:gd name="T8" fmla="*/ 12 w 306"/>
                  <a:gd name="T9" fmla="*/ 72 h 204"/>
                  <a:gd name="T10" fmla="*/ 0 w 306"/>
                  <a:gd name="T11" fmla="*/ 54 h 204"/>
                  <a:gd name="T12" fmla="*/ 12 w 306"/>
                  <a:gd name="T13" fmla="*/ 30 h 204"/>
                  <a:gd name="T14" fmla="*/ 6 w 306"/>
                  <a:gd name="T15" fmla="*/ 12 h 204"/>
                  <a:gd name="T16" fmla="*/ 12 w 306"/>
                  <a:gd name="T17" fmla="*/ 6 h 204"/>
                  <a:gd name="T18" fmla="*/ 252 w 306"/>
                  <a:gd name="T19" fmla="*/ 0 h 204"/>
                  <a:gd name="T20" fmla="*/ 264 w 306"/>
                  <a:gd name="T21" fmla="*/ 18 h 204"/>
                  <a:gd name="T22" fmla="*/ 258 w 306"/>
                  <a:gd name="T23" fmla="*/ 30 h 204"/>
                  <a:gd name="T24" fmla="*/ 264 w 306"/>
                  <a:gd name="T25" fmla="*/ 48 h 204"/>
                  <a:gd name="T26" fmla="*/ 282 w 306"/>
                  <a:gd name="T27" fmla="*/ 66 h 204"/>
                  <a:gd name="T28" fmla="*/ 306 w 306"/>
                  <a:gd name="T29" fmla="*/ 84 h 204"/>
                  <a:gd name="T30" fmla="*/ 306 w 306"/>
                  <a:gd name="T31" fmla="*/ 108 h 204"/>
                  <a:gd name="T32" fmla="*/ 294 w 306"/>
                  <a:gd name="T33" fmla="*/ 126 h 204"/>
                  <a:gd name="T34" fmla="*/ 270 w 306"/>
                  <a:gd name="T35" fmla="*/ 132 h 204"/>
                  <a:gd name="T36" fmla="*/ 276 w 306"/>
                  <a:gd name="T37" fmla="*/ 162 h 204"/>
                  <a:gd name="T38" fmla="*/ 270 w 306"/>
                  <a:gd name="T39" fmla="*/ 180 h 204"/>
                  <a:gd name="T40" fmla="*/ 252 w 306"/>
                  <a:gd name="T41" fmla="*/ 192 h 204"/>
                  <a:gd name="T42" fmla="*/ 252 w 306"/>
                  <a:gd name="T43" fmla="*/ 204 h 20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06"/>
                  <a:gd name="T67" fmla="*/ 0 h 204"/>
                  <a:gd name="T68" fmla="*/ 306 w 306"/>
                  <a:gd name="T69" fmla="*/ 204 h 20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06" h="204">
                    <a:moveTo>
                      <a:pt x="252" y="204"/>
                    </a:moveTo>
                    <a:lnTo>
                      <a:pt x="240" y="186"/>
                    </a:lnTo>
                    <a:lnTo>
                      <a:pt x="42" y="192"/>
                    </a:lnTo>
                    <a:lnTo>
                      <a:pt x="36" y="150"/>
                    </a:lnTo>
                    <a:lnTo>
                      <a:pt x="12" y="72"/>
                    </a:lnTo>
                    <a:lnTo>
                      <a:pt x="0" y="54"/>
                    </a:lnTo>
                    <a:lnTo>
                      <a:pt x="12" y="30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252" y="0"/>
                    </a:lnTo>
                    <a:lnTo>
                      <a:pt x="264" y="18"/>
                    </a:lnTo>
                    <a:lnTo>
                      <a:pt x="258" y="30"/>
                    </a:lnTo>
                    <a:lnTo>
                      <a:pt x="264" y="48"/>
                    </a:lnTo>
                    <a:lnTo>
                      <a:pt x="282" y="66"/>
                    </a:lnTo>
                    <a:lnTo>
                      <a:pt x="306" y="84"/>
                    </a:lnTo>
                    <a:lnTo>
                      <a:pt x="306" y="108"/>
                    </a:lnTo>
                    <a:lnTo>
                      <a:pt x="294" y="126"/>
                    </a:lnTo>
                    <a:lnTo>
                      <a:pt x="270" y="132"/>
                    </a:lnTo>
                    <a:lnTo>
                      <a:pt x="276" y="162"/>
                    </a:lnTo>
                    <a:lnTo>
                      <a:pt x="270" y="180"/>
                    </a:lnTo>
                    <a:lnTo>
                      <a:pt x="252" y="192"/>
                    </a:lnTo>
                    <a:lnTo>
                      <a:pt x="252" y="204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24" name="Freeform 301"/>
              <p:cNvSpPr>
                <a:spLocks noChangeAspect="1"/>
              </p:cNvSpPr>
              <p:nvPr/>
            </p:nvSpPr>
            <p:spPr bwMode="auto">
              <a:xfrm>
                <a:off x="1410" y="1962"/>
                <a:ext cx="306" cy="210"/>
              </a:xfrm>
              <a:custGeom>
                <a:avLst/>
                <a:gdLst>
                  <a:gd name="T0" fmla="*/ 252 w 306"/>
                  <a:gd name="T1" fmla="*/ 204 h 210"/>
                  <a:gd name="T2" fmla="*/ 240 w 306"/>
                  <a:gd name="T3" fmla="*/ 186 h 210"/>
                  <a:gd name="T4" fmla="*/ 42 w 306"/>
                  <a:gd name="T5" fmla="*/ 192 h 210"/>
                  <a:gd name="T6" fmla="*/ 36 w 306"/>
                  <a:gd name="T7" fmla="*/ 150 h 210"/>
                  <a:gd name="T8" fmla="*/ 12 w 306"/>
                  <a:gd name="T9" fmla="*/ 72 h 210"/>
                  <a:gd name="T10" fmla="*/ 0 w 306"/>
                  <a:gd name="T11" fmla="*/ 54 h 210"/>
                  <a:gd name="T12" fmla="*/ 12 w 306"/>
                  <a:gd name="T13" fmla="*/ 30 h 210"/>
                  <a:gd name="T14" fmla="*/ 6 w 306"/>
                  <a:gd name="T15" fmla="*/ 12 h 210"/>
                  <a:gd name="T16" fmla="*/ 12 w 306"/>
                  <a:gd name="T17" fmla="*/ 6 h 210"/>
                  <a:gd name="T18" fmla="*/ 252 w 306"/>
                  <a:gd name="T19" fmla="*/ 0 h 210"/>
                  <a:gd name="T20" fmla="*/ 264 w 306"/>
                  <a:gd name="T21" fmla="*/ 18 h 210"/>
                  <a:gd name="T22" fmla="*/ 258 w 306"/>
                  <a:gd name="T23" fmla="*/ 30 h 210"/>
                  <a:gd name="T24" fmla="*/ 264 w 306"/>
                  <a:gd name="T25" fmla="*/ 48 h 210"/>
                  <a:gd name="T26" fmla="*/ 282 w 306"/>
                  <a:gd name="T27" fmla="*/ 66 h 210"/>
                  <a:gd name="T28" fmla="*/ 306 w 306"/>
                  <a:gd name="T29" fmla="*/ 84 h 210"/>
                  <a:gd name="T30" fmla="*/ 306 w 306"/>
                  <a:gd name="T31" fmla="*/ 108 h 210"/>
                  <a:gd name="T32" fmla="*/ 294 w 306"/>
                  <a:gd name="T33" fmla="*/ 126 h 210"/>
                  <a:gd name="T34" fmla="*/ 270 w 306"/>
                  <a:gd name="T35" fmla="*/ 132 h 210"/>
                  <a:gd name="T36" fmla="*/ 276 w 306"/>
                  <a:gd name="T37" fmla="*/ 162 h 210"/>
                  <a:gd name="T38" fmla="*/ 270 w 306"/>
                  <a:gd name="T39" fmla="*/ 180 h 210"/>
                  <a:gd name="T40" fmla="*/ 252 w 306"/>
                  <a:gd name="T41" fmla="*/ 192 h 210"/>
                  <a:gd name="T42" fmla="*/ 252 w 306"/>
                  <a:gd name="T43" fmla="*/ 204 h 210"/>
                  <a:gd name="T44" fmla="*/ 252 w 306"/>
                  <a:gd name="T45" fmla="*/ 210 h 2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06"/>
                  <a:gd name="T70" fmla="*/ 0 h 210"/>
                  <a:gd name="T71" fmla="*/ 306 w 306"/>
                  <a:gd name="T72" fmla="*/ 210 h 2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06" h="210">
                    <a:moveTo>
                      <a:pt x="252" y="204"/>
                    </a:moveTo>
                    <a:lnTo>
                      <a:pt x="240" y="186"/>
                    </a:lnTo>
                    <a:lnTo>
                      <a:pt x="42" y="192"/>
                    </a:lnTo>
                    <a:lnTo>
                      <a:pt x="36" y="150"/>
                    </a:lnTo>
                    <a:lnTo>
                      <a:pt x="12" y="72"/>
                    </a:lnTo>
                    <a:lnTo>
                      <a:pt x="0" y="54"/>
                    </a:lnTo>
                    <a:lnTo>
                      <a:pt x="12" y="30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252" y="0"/>
                    </a:lnTo>
                    <a:lnTo>
                      <a:pt x="264" y="18"/>
                    </a:lnTo>
                    <a:lnTo>
                      <a:pt x="258" y="30"/>
                    </a:lnTo>
                    <a:lnTo>
                      <a:pt x="264" y="48"/>
                    </a:lnTo>
                    <a:lnTo>
                      <a:pt x="282" y="66"/>
                    </a:lnTo>
                    <a:lnTo>
                      <a:pt x="306" y="84"/>
                    </a:lnTo>
                    <a:lnTo>
                      <a:pt x="306" y="108"/>
                    </a:lnTo>
                    <a:lnTo>
                      <a:pt x="294" y="126"/>
                    </a:lnTo>
                    <a:lnTo>
                      <a:pt x="270" y="132"/>
                    </a:lnTo>
                    <a:lnTo>
                      <a:pt x="276" y="162"/>
                    </a:lnTo>
                    <a:lnTo>
                      <a:pt x="270" y="180"/>
                    </a:lnTo>
                    <a:lnTo>
                      <a:pt x="252" y="192"/>
                    </a:lnTo>
                    <a:lnTo>
                      <a:pt x="252" y="204"/>
                    </a:lnTo>
                    <a:lnTo>
                      <a:pt x="252" y="2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25" name="Freeform 302"/>
              <p:cNvSpPr>
                <a:spLocks noChangeAspect="1"/>
              </p:cNvSpPr>
              <p:nvPr/>
            </p:nvSpPr>
            <p:spPr bwMode="auto">
              <a:xfrm>
                <a:off x="1134" y="2184"/>
                <a:ext cx="378" cy="198"/>
              </a:xfrm>
              <a:custGeom>
                <a:avLst/>
                <a:gdLst>
                  <a:gd name="T0" fmla="*/ 342 w 378"/>
                  <a:gd name="T1" fmla="*/ 6 h 198"/>
                  <a:gd name="T2" fmla="*/ 360 w 378"/>
                  <a:gd name="T3" fmla="*/ 18 h 198"/>
                  <a:gd name="T4" fmla="*/ 348 w 378"/>
                  <a:gd name="T5" fmla="*/ 36 h 198"/>
                  <a:gd name="T6" fmla="*/ 378 w 378"/>
                  <a:gd name="T7" fmla="*/ 60 h 198"/>
                  <a:gd name="T8" fmla="*/ 378 w 378"/>
                  <a:gd name="T9" fmla="*/ 198 h 198"/>
                  <a:gd name="T10" fmla="*/ 0 w 378"/>
                  <a:gd name="T11" fmla="*/ 192 h 198"/>
                  <a:gd name="T12" fmla="*/ 12 w 378"/>
                  <a:gd name="T13" fmla="*/ 0 h 198"/>
                  <a:gd name="T14" fmla="*/ 336 w 378"/>
                  <a:gd name="T15" fmla="*/ 6 h 198"/>
                  <a:gd name="T16" fmla="*/ 342 w 378"/>
                  <a:gd name="T17" fmla="*/ 6 h 1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8"/>
                  <a:gd name="T28" fmla="*/ 0 h 198"/>
                  <a:gd name="T29" fmla="*/ 378 w 378"/>
                  <a:gd name="T30" fmla="*/ 198 h 1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8" h="198">
                    <a:moveTo>
                      <a:pt x="342" y="6"/>
                    </a:moveTo>
                    <a:lnTo>
                      <a:pt x="360" y="18"/>
                    </a:lnTo>
                    <a:lnTo>
                      <a:pt x="348" y="36"/>
                    </a:lnTo>
                    <a:lnTo>
                      <a:pt x="378" y="60"/>
                    </a:lnTo>
                    <a:lnTo>
                      <a:pt x="378" y="198"/>
                    </a:lnTo>
                    <a:lnTo>
                      <a:pt x="0" y="192"/>
                    </a:lnTo>
                    <a:lnTo>
                      <a:pt x="12" y="0"/>
                    </a:lnTo>
                    <a:lnTo>
                      <a:pt x="336" y="6"/>
                    </a:lnTo>
                    <a:lnTo>
                      <a:pt x="342" y="6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26" name="Freeform 303"/>
              <p:cNvSpPr>
                <a:spLocks noChangeAspect="1"/>
              </p:cNvSpPr>
              <p:nvPr/>
            </p:nvSpPr>
            <p:spPr bwMode="auto">
              <a:xfrm>
                <a:off x="1134" y="2184"/>
                <a:ext cx="378" cy="198"/>
              </a:xfrm>
              <a:custGeom>
                <a:avLst/>
                <a:gdLst>
                  <a:gd name="T0" fmla="*/ 342 w 378"/>
                  <a:gd name="T1" fmla="*/ 6 h 198"/>
                  <a:gd name="T2" fmla="*/ 360 w 378"/>
                  <a:gd name="T3" fmla="*/ 18 h 198"/>
                  <a:gd name="T4" fmla="*/ 348 w 378"/>
                  <a:gd name="T5" fmla="*/ 36 h 198"/>
                  <a:gd name="T6" fmla="*/ 378 w 378"/>
                  <a:gd name="T7" fmla="*/ 60 h 198"/>
                  <a:gd name="T8" fmla="*/ 378 w 378"/>
                  <a:gd name="T9" fmla="*/ 198 h 198"/>
                  <a:gd name="T10" fmla="*/ 0 w 378"/>
                  <a:gd name="T11" fmla="*/ 192 h 198"/>
                  <a:gd name="T12" fmla="*/ 12 w 378"/>
                  <a:gd name="T13" fmla="*/ 0 h 198"/>
                  <a:gd name="T14" fmla="*/ 336 w 378"/>
                  <a:gd name="T15" fmla="*/ 6 h 198"/>
                  <a:gd name="T16" fmla="*/ 342 w 378"/>
                  <a:gd name="T17" fmla="*/ 6 h 198"/>
                  <a:gd name="T18" fmla="*/ 342 w 378"/>
                  <a:gd name="T19" fmla="*/ 12 h 1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8"/>
                  <a:gd name="T31" fmla="*/ 0 h 198"/>
                  <a:gd name="T32" fmla="*/ 378 w 378"/>
                  <a:gd name="T33" fmla="*/ 198 h 1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8" h="198">
                    <a:moveTo>
                      <a:pt x="342" y="6"/>
                    </a:moveTo>
                    <a:lnTo>
                      <a:pt x="360" y="18"/>
                    </a:lnTo>
                    <a:lnTo>
                      <a:pt x="348" y="36"/>
                    </a:lnTo>
                    <a:lnTo>
                      <a:pt x="378" y="60"/>
                    </a:lnTo>
                    <a:lnTo>
                      <a:pt x="378" y="198"/>
                    </a:lnTo>
                    <a:lnTo>
                      <a:pt x="0" y="192"/>
                    </a:lnTo>
                    <a:lnTo>
                      <a:pt x="12" y="0"/>
                    </a:lnTo>
                    <a:lnTo>
                      <a:pt x="336" y="6"/>
                    </a:lnTo>
                    <a:lnTo>
                      <a:pt x="342" y="6"/>
                    </a:lnTo>
                    <a:lnTo>
                      <a:pt x="342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27" name="Freeform 304"/>
              <p:cNvSpPr>
                <a:spLocks noChangeAspect="1"/>
              </p:cNvSpPr>
              <p:nvPr/>
            </p:nvSpPr>
            <p:spPr bwMode="auto">
              <a:xfrm>
                <a:off x="1776" y="2214"/>
                <a:ext cx="372" cy="192"/>
              </a:xfrm>
              <a:custGeom>
                <a:avLst/>
                <a:gdLst>
                  <a:gd name="T0" fmla="*/ 294 w 372"/>
                  <a:gd name="T1" fmla="*/ 156 h 192"/>
                  <a:gd name="T2" fmla="*/ 72 w 372"/>
                  <a:gd name="T3" fmla="*/ 174 h 192"/>
                  <a:gd name="T4" fmla="*/ 72 w 372"/>
                  <a:gd name="T5" fmla="*/ 186 h 192"/>
                  <a:gd name="T6" fmla="*/ 0 w 372"/>
                  <a:gd name="T7" fmla="*/ 192 h 192"/>
                  <a:gd name="T8" fmla="*/ 6 w 372"/>
                  <a:gd name="T9" fmla="*/ 186 h 192"/>
                  <a:gd name="T10" fmla="*/ 12 w 372"/>
                  <a:gd name="T11" fmla="*/ 186 h 192"/>
                  <a:gd name="T12" fmla="*/ 12 w 372"/>
                  <a:gd name="T13" fmla="*/ 156 h 192"/>
                  <a:gd name="T14" fmla="*/ 18 w 372"/>
                  <a:gd name="T15" fmla="*/ 144 h 192"/>
                  <a:gd name="T16" fmla="*/ 48 w 372"/>
                  <a:gd name="T17" fmla="*/ 150 h 192"/>
                  <a:gd name="T18" fmla="*/ 42 w 372"/>
                  <a:gd name="T19" fmla="*/ 132 h 192"/>
                  <a:gd name="T20" fmla="*/ 66 w 372"/>
                  <a:gd name="T21" fmla="*/ 126 h 192"/>
                  <a:gd name="T22" fmla="*/ 60 w 372"/>
                  <a:gd name="T23" fmla="*/ 114 h 192"/>
                  <a:gd name="T24" fmla="*/ 66 w 372"/>
                  <a:gd name="T25" fmla="*/ 102 h 192"/>
                  <a:gd name="T26" fmla="*/ 72 w 372"/>
                  <a:gd name="T27" fmla="*/ 96 h 192"/>
                  <a:gd name="T28" fmla="*/ 84 w 372"/>
                  <a:gd name="T29" fmla="*/ 102 h 192"/>
                  <a:gd name="T30" fmla="*/ 84 w 372"/>
                  <a:gd name="T31" fmla="*/ 90 h 192"/>
                  <a:gd name="T32" fmla="*/ 114 w 372"/>
                  <a:gd name="T33" fmla="*/ 102 h 192"/>
                  <a:gd name="T34" fmla="*/ 126 w 372"/>
                  <a:gd name="T35" fmla="*/ 84 h 192"/>
                  <a:gd name="T36" fmla="*/ 132 w 372"/>
                  <a:gd name="T37" fmla="*/ 96 h 192"/>
                  <a:gd name="T38" fmla="*/ 150 w 372"/>
                  <a:gd name="T39" fmla="*/ 72 h 192"/>
                  <a:gd name="T40" fmla="*/ 156 w 372"/>
                  <a:gd name="T41" fmla="*/ 78 h 192"/>
                  <a:gd name="T42" fmla="*/ 168 w 372"/>
                  <a:gd name="T43" fmla="*/ 84 h 192"/>
                  <a:gd name="T44" fmla="*/ 192 w 372"/>
                  <a:gd name="T45" fmla="*/ 42 h 192"/>
                  <a:gd name="T46" fmla="*/ 186 w 372"/>
                  <a:gd name="T47" fmla="*/ 36 h 192"/>
                  <a:gd name="T48" fmla="*/ 216 w 372"/>
                  <a:gd name="T49" fmla="*/ 24 h 192"/>
                  <a:gd name="T50" fmla="*/ 216 w 372"/>
                  <a:gd name="T51" fmla="*/ 6 h 192"/>
                  <a:gd name="T52" fmla="*/ 234 w 372"/>
                  <a:gd name="T53" fmla="*/ 0 h 192"/>
                  <a:gd name="T54" fmla="*/ 246 w 372"/>
                  <a:gd name="T55" fmla="*/ 18 h 192"/>
                  <a:gd name="T56" fmla="*/ 276 w 372"/>
                  <a:gd name="T57" fmla="*/ 30 h 192"/>
                  <a:gd name="T58" fmla="*/ 312 w 372"/>
                  <a:gd name="T59" fmla="*/ 18 h 192"/>
                  <a:gd name="T60" fmla="*/ 330 w 372"/>
                  <a:gd name="T61" fmla="*/ 36 h 192"/>
                  <a:gd name="T62" fmla="*/ 342 w 372"/>
                  <a:gd name="T63" fmla="*/ 66 h 192"/>
                  <a:gd name="T64" fmla="*/ 372 w 372"/>
                  <a:gd name="T65" fmla="*/ 84 h 192"/>
                  <a:gd name="T66" fmla="*/ 318 w 372"/>
                  <a:gd name="T67" fmla="*/ 144 h 192"/>
                  <a:gd name="T68" fmla="*/ 294 w 372"/>
                  <a:gd name="T69" fmla="*/ 156 h 19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2"/>
                  <a:gd name="T106" fmla="*/ 0 h 192"/>
                  <a:gd name="T107" fmla="*/ 372 w 372"/>
                  <a:gd name="T108" fmla="*/ 192 h 19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2" h="192">
                    <a:moveTo>
                      <a:pt x="294" y="156"/>
                    </a:moveTo>
                    <a:lnTo>
                      <a:pt x="72" y="174"/>
                    </a:lnTo>
                    <a:lnTo>
                      <a:pt x="72" y="186"/>
                    </a:lnTo>
                    <a:lnTo>
                      <a:pt x="0" y="192"/>
                    </a:lnTo>
                    <a:lnTo>
                      <a:pt x="6" y="186"/>
                    </a:lnTo>
                    <a:lnTo>
                      <a:pt x="12" y="186"/>
                    </a:lnTo>
                    <a:lnTo>
                      <a:pt x="12" y="156"/>
                    </a:lnTo>
                    <a:lnTo>
                      <a:pt x="18" y="144"/>
                    </a:lnTo>
                    <a:lnTo>
                      <a:pt x="48" y="150"/>
                    </a:lnTo>
                    <a:lnTo>
                      <a:pt x="42" y="132"/>
                    </a:lnTo>
                    <a:lnTo>
                      <a:pt x="66" y="126"/>
                    </a:lnTo>
                    <a:lnTo>
                      <a:pt x="60" y="114"/>
                    </a:lnTo>
                    <a:lnTo>
                      <a:pt x="66" y="102"/>
                    </a:lnTo>
                    <a:lnTo>
                      <a:pt x="72" y="96"/>
                    </a:lnTo>
                    <a:lnTo>
                      <a:pt x="84" y="102"/>
                    </a:lnTo>
                    <a:lnTo>
                      <a:pt x="84" y="90"/>
                    </a:lnTo>
                    <a:lnTo>
                      <a:pt x="114" y="102"/>
                    </a:lnTo>
                    <a:lnTo>
                      <a:pt x="126" y="84"/>
                    </a:lnTo>
                    <a:lnTo>
                      <a:pt x="132" y="96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68" y="84"/>
                    </a:lnTo>
                    <a:lnTo>
                      <a:pt x="192" y="42"/>
                    </a:lnTo>
                    <a:lnTo>
                      <a:pt x="186" y="36"/>
                    </a:lnTo>
                    <a:lnTo>
                      <a:pt x="216" y="24"/>
                    </a:lnTo>
                    <a:lnTo>
                      <a:pt x="216" y="6"/>
                    </a:lnTo>
                    <a:lnTo>
                      <a:pt x="234" y="0"/>
                    </a:lnTo>
                    <a:lnTo>
                      <a:pt x="246" y="18"/>
                    </a:lnTo>
                    <a:lnTo>
                      <a:pt x="276" y="30"/>
                    </a:lnTo>
                    <a:lnTo>
                      <a:pt x="312" y="18"/>
                    </a:lnTo>
                    <a:lnTo>
                      <a:pt x="330" y="36"/>
                    </a:lnTo>
                    <a:lnTo>
                      <a:pt x="342" y="66"/>
                    </a:lnTo>
                    <a:lnTo>
                      <a:pt x="372" y="84"/>
                    </a:lnTo>
                    <a:lnTo>
                      <a:pt x="318" y="144"/>
                    </a:lnTo>
                    <a:lnTo>
                      <a:pt x="294" y="156"/>
                    </a:lnTo>
                    <a:close/>
                  </a:path>
                </a:pathLst>
              </a:custGeom>
              <a:solidFill>
                <a:srgbClr val="FF4500"/>
              </a:solidFill>
              <a:ln w="9525">
                <a:solidFill>
                  <a:srgbClr val="FF4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28" name="Freeform 305"/>
              <p:cNvSpPr>
                <a:spLocks noChangeAspect="1"/>
              </p:cNvSpPr>
              <p:nvPr/>
            </p:nvSpPr>
            <p:spPr bwMode="auto">
              <a:xfrm>
                <a:off x="1776" y="2214"/>
                <a:ext cx="372" cy="192"/>
              </a:xfrm>
              <a:custGeom>
                <a:avLst/>
                <a:gdLst>
                  <a:gd name="T0" fmla="*/ 294 w 372"/>
                  <a:gd name="T1" fmla="*/ 156 h 192"/>
                  <a:gd name="T2" fmla="*/ 72 w 372"/>
                  <a:gd name="T3" fmla="*/ 174 h 192"/>
                  <a:gd name="T4" fmla="*/ 72 w 372"/>
                  <a:gd name="T5" fmla="*/ 186 h 192"/>
                  <a:gd name="T6" fmla="*/ 0 w 372"/>
                  <a:gd name="T7" fmla="*/ 192 h 192"/>
                  <a:gd name="T8" fmla="*/ 6 w 372"/>
                  <a:gd name="T9" fmla="*/ 186 h 192"/>
                  <a:gd name="T10" fmla="*/ 12 w 372"/>
                  <a:gd name="T11" fmla="*/ 186 h 192"/>
                  <a:gd name="T12" fmla="*/ 12 w 372"/>
                  <a:gd name="T13" fmla="*/ 156 h 192"/>
                  <a:gd name="T14" fmla="*/ 18 w 372"/>
                  <a:gd name="T15" fmla="*/ 144 h 192"/>
                  <a:gd name="T16" fmla="*/ 48 w 372"/>
                  <a:gd name="T17" fmla="*/ 150 h 192"/>
                  <a:gd name="T18" fmla="*/ 42 w 372"/>
                  <a:gd name="T19" fmla="*/ 132 h 192"/>
                  <a:gd name="T20" fmla="*/ 66 w 372"/>
                  <a:gd name="T21" fmla="*/ 126 h 192"/>
                  <a:gd name="T22" fmla="*/ 60 w 372"/>
                  <a:gd name="T23" fmla="*/ 114 h 192"/>
                  <a:gd name="T24" fmla="*/ 66 w 372"/>
                  <a:gd name="T25" fmla="*/ 102 h 192"/>
                  <a:gd name="T26" fmla="*/ 72 w 372"/>
                  <a:gd name="T27" fmla="*/ 96 h 192"/>
                  <a:gd name="T28" fmla="*/ 84 w 372"/>
                  <a:gd name="T29" fmla="*/ 102 h 192"/>
                  <a:gd name="T30" fmla="*/ 84 w 372"/>
                  <a:gd name="T31" fmla="*/ 90 h 192"/>
                  <a:gd name="T32" fmla="*/ 114 w 372"/>
                  <a:gd name="T33" fmla="*/ 102 h 192"/>
                  <a:gd name="T34" fmla="*/ 126 w 372"/>
                  <a:gd name="T35" fmla="*/ 84 h 192"/>
                  <a:gd name="T36" fmla="*/ 132 w 372"/>
                  <a:gd name="T37" fmla="*/ 96 h 192"/>
                  <a:gd name="T38" fmla="*/ 150 w 372"/>
                  <a:gd name="T39" fmla="*/ 72 h 192"/>
                  <a:gd name="T40" fmla="*/ 156 w 372"/>
                  <a:gd name="T41" fmla="*/ 78 h 192"/>
                  <a:gd name="T42" fmla="*/ 168 w 372"/>
                  <a:gd name="T43" fmla="*/ 84 h 192"/>
                  <a:gd name="T44" fmla="*/ 192 w 372"/>
                  <a:gd name="T45" fmla="*/ 42 h 192"/>
                  <a:gd name="T46" fmla="*/ 186 w 372"/>
                  <a:gd name="T47" fmla="*/ 36 h 192"/>
                  <a:gd name="T48" fmla="*/ 216 w 372"/>
                  <a:gd name="T49" fmla="*/ 24 h 192"/>
                  <a:gd name="T50" fmla="*/ 216 w 372"/>
                  <a:gd name="T51" fmla="*/ 6 h 192"/>
                  <a:gd name="T52" fmla="*/ 234 w 372"/>
                  <a:gd name="T53" fmla="*/ 0 h 192"/>
                  <a:gd name="T54" fmla="*/ 246 w 372"/>
                  <a:gd name="T55" fmla="*/ 18 h 192"/>
                  <a:gd name="T56" fmla="*/ 276 w 372"/>
                  <a:gd name="T57" fmla="*/ 30 h 192"/>
                  <a:gd name="T58" fmla="*/ 312 w 372"/>
                  <a:gd name="T59" fmla="*/ 18 h 192"/>
                  <a:gd name="T60" fmla="*/ 330 w 372"/>
                  <a:gd name="T61" fmla="*/ 36 h 192"/>
                  <a:gd name="T62" fmla="*/ 342 w 372"/>
                  <a:gd name="T63" fmla="*/ 66 h 192"/>
                  <a:gd name="T64" fmla="*/ 372 w 372"/>
                  <a:gd name="T65" fmla="*/ 84 h 192"/>
                  <a:gd name="T66" fmla="*/ 318 w 372"/>
                  <a:gd name="T67" fmla="*/ 144 h 192"/>
                  <a:gd name="T68" fmla="*/ 294 w 372"/>
                  <a:gd name="T69" fmla="*/ 156 h 192"/>
                  <a:gd name="T70" fmla="*/ 294 w 372"/>
                  <a:gd name="T71" fmla="*/ 162 h 1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72"/>
                  <a:gd name="T109" fmla="*/ 0 h 192"/>
                  <a:gd name="T110" fmla="*/ 372 w 372"/>
                  <a:gd name="T111" fmla="*/ 192 h 19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72" h="192">
                    <a:moveTo>
                      <a:pt x="294" y="156"/>
                    </a:moveTo>
                    <a:lnTo>
                      <a:pt x="72" y="174"/>
                    </a:lnTo>
                    <a:lnTo>
                      <a:pt x="72" y="186"/>
                    </a:lnTo>
                    <a:lnTo>
                      <a:pt x="0" y="192"/>
                    </a:lnTo>
                    <a:lnTo>
                      <a:pt x="6" y="186"/>
                    </a:lnTo>
                    <a:lnTo>
                      <a:pt x="12" y="186"/>
                    </a:lnTo>
                    <a:lnTo>
                      <a:pt x="12" y="156"/>
                    </a:lnTo>
                    <a:lnTo>
                      <a:pt x="18" y="144"/>
                    </a:lnTo>
                    <a:lnTo>
                      <a:pt x="48" y="150"/>
                    </a:lnTo>
                    <a:lnTo>
                      <a:pt x="42" y="132"/>
                    </a:lnTo>
                    <a:lnTo>
                      <a:pt x="66" y="126"/>
                    </a:lnTo>
                    <a:lnTo>
                      <a:pt x="60" y="114"/>
                    </a:lnTo>
                    <a:lnTo>
                      <a:pt x="66" y="102"/>
                    </a:lnTo>
                    <a:lnTo>
                      <a:pt x="72" y="96"/>
                    </a:lnTo>
                    <a:lnTo>
                      <a:pt x="84" y="102"/>
                    </a:lnTo>
                    <a:lnTo>
                      <a:pt x="84" y="90"/>
                    </a:lnTo>
                    <a:lnTo>
                      <a:pt x="114" y="102"/>
                    </a:lnTo>
                    <a:lnTo>
                      <a:pt x="126" y="84"/>
                    </a:lnTo>
                    <a:lnTo>
                      <a:pt x="132" y="96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68" y="84"/>
                    </a:lnTo>
                    <a:lnTo>
                      <a:pt x="192" y="42"/>
                    </a:lnTo>
                    <a:lnTo>
                      <a:pt x="186" y="36"/>
                    </a:lnTo>
                    <a:lnTo>
                      <a:pt x="216" y="24"/>
                    </a:lnTo>
                    <a:lnTo>
                      <a:pt x="216" y="6"/>
                    </a:lnTo>
                    <a:lnTo>
                      <a:pt x="234" y="0"/>
                    </a:lnTo>
                    <a:lnTo>
                      <a:pt x="246" y="18"/>
                    </a:lnTo>
                    <a:lnTo>
                      <a:pt x="276" y="30"/>
                    </a:lnTo>
                    <a:lnTo>
                      <a:pt x="312" y="18"/>
                    </a:lnTo>
                    <a:lnTo>
                      <a:pt x="330" y="36"/>
                    </a:lnTo>
                    <a:lnTo>
                      <a:pt x="342" y="66"/>
                    </a:lnTo>
                    <a:lnTo>
                      <a:pt x="372" y="84"/>
                    </a:lnTo>
                    <a:lnTo>
                      <a:pt x="318" y="144"/>
                    </a:lnTo>
                    <a:lnTo>
                      <a:pt x="294" y="156"/>
                    </a:lnTo>
                    <a:lnTo>
                      <a:pt x="294" y="16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29" name="Freeform 306"/>
              <p:cNvSpPr>
                <a:spLocks noChangeAspect="1"/>
              </p:cNvSpPr>
              <p:nvPr/>
            </p:nvSpPr>
            <p:spPr bwMode="auto">
              <a:xfrm>
                <a:off x="1542" y="2640"/>
                <a:ext cx="288" cy="246"/>
              </a:xfrm>
              <a:custGeom>
                <a:avLst/>
                <a:gdLst>
                  <a:gd name="T0" fmla="*/ 258 w 288"/>
                  <a:gd name="T1" fmla="*/ 174 h 246"/>
                  <a:gd name="T2" fmla="*/ 216 w 288"/>
                  <a:gd name="T3" fmla="*/ 162 h 246"/>
                  <a:gd name="T4" fmla="*/ 204 w 288"/>
                  <a:gd name="T5" fmla="*/ 174 h 246"/>
                  <a:gd name="T6" fmla="*/ 228 w 288"/>
                  <a:gd name="T7" fmla="*/ 180 h 246"/>
                  <a:gd name="T8" fmla="*/ 246 w 288"/>
                  <a:gd name="T9" fmla="*/ 174 h 246"/>
                  <a:gd name="T10" fmla="*/ 240 w 288"/>
                  <a:gd name="T11" fmla="*/ 186 h 246"/>
                  <a:gd name="T12" fmla="*/ 252 w 288"/>
                  <a:gd name="T13" fmla="*/ 192 h 246"/>
                  <a:gd name="T14" fmla="*/ 258 w 288"/>
                  <a:gd name="T15" fmla="*/ 180 h 246"/>
                  <a:gd name="T16" fmla="*/ 276 w 288"/>
                  <a:gd name="T17" fmla="*/ 174 h 246"/>
                  <a:gd name="T18" fmla="*/ 276 w 288"/>
                  <a:gd name="T19" fmla="*/ 186 h 246"/>
                  <a:gd name="T20" fmla="*/ 252 w 288"/>
                  <a:gd name="T21" fmla="*/ 210 h 246"/>
                  <a:gd name="T22" fmla="*/ 258 w 288"/>
                  <a:gd name="T23" fmla="*/ 222 h 246"/>
                  <a:gd name="T24" fmla="*/ 288 w 288"/>
                  <a:gd name="T25" fmla="*/ 234 h 246"/>
                  <a:gd name="T26" fmla="*/ 282 w 288"/>
                  <a:gd name="T27" fmla="*/ 246 h 246"/>
                  <a:gd name="T28" fmla="*/ 276 w 288"/>
                  <a:gd name="T29" fmla="*/ 240 h 246"/>
                  <a:gd name="T30" fmla="*/ 270 w 288"/>
                  <a:gd name="T31" fmla="*/ 246 h 246"/>
                  <a:gd name="T32" fmla="*/ 264 w 288"/>
                  <a:gd name="T33" fmla="*/ 228 h 246"/>
                  <a:gd name="T34" fmla="*/ 228 w 288"/>
                  <a:gd name="T35" fmla="*/ 216 h 246"/>
                  <a:gd name="T36" fmla="*/ 234 w 288"/>
                  <a:gd name="T37" fmla="*/ 234 h 246"/>
                  <a:gd name="T38" fmla="*/ 222 w 288"/>
                  <a:gd name="T39" fmla="*/ 240 h 246"/>
                  <a:gd name="T40" fmla="*/ 216 w 288"/>
                  <a:gd name="T41" fmla="*/ 228 h 246"/>
                  <a:gd name="T42" fmla="*/ 210 w 288"/>
                  <a:gd name="T43" fmla="*/ 234 h 246"/>
                  <a:gd name="T44" fmla="*/ 204 w 288"/>
                  <a:gd name="T45" fmla="*/ 228 h 246"/>
                  <a:gd name="T46" fmla="*/ 198 w 288"/>
                  <a:gd name="T47" fmla="*/ 240 h 246"/>
                  <a:gd name="T48" fmla="*/ 186 w 288"/>
                  <a:gd name="T49" fmla="*/ 246 h 246"/>
                  <a:gd name="T50" fmla="*/ 174 w 288"/>
                  <a:gd name="T51" fmla="*/ 240 h 246"/>
                  <a:gd name="T52" fmla="*/ 162 w 288"/>
                  <a:gd name="T53" fmla="*/ 222 h 246"/>
                  <a:gd name="T54" fmla="*/ 144 w 288"/>
                  <a:gd name="T55" fmla="*/ 216 h 246"/>
                  <a:gd name="T56" fmla="*/ 144 w 288"/>
                  <a:gd name="T57" fmla="*/ 204 h 246"/>
                  <a:gd name="T58" fmla="*/ 126 w 288"/>
                  <a:gd name="T59" fmla="*/ 204 h 246"/>
                  <a:gd name="T60" fmla="*/ 126 w 288"/>
                  <a:gd name="T61" fmla="*/ 198 h 246"/>
                  <a:gd name="T62" fmla="*/ 108 w 288"/>
                  <a:gd name="T63" fmla="*/ 204 h 246"/>
                  <a:gd name="T64" fmla="*/ 120 w 288"/>
                  <a:gd name="T65" fmla="*/ 216 h 246"/>
                  <a:gd name="T66" fmla="*/ 102 w 288"/>
                  <a:gd name="T67" fmla="*/ 222 h 246"/>
                  <a:gd name="T68" fmla="*/ 54 w 288"/>
                  <a:gd name="T69" fmla="*/ 204 h 246"/>
                  <a:gd name="T70" fmla="*/ 18 w 288"/>
                  <a:gd name="T71" fmla="*/ 210 h 246"/>
                  <a:gd name="T72" fmla="*/ 12 w 288"/>
                  <a:gd name="T73" fmla="*/ 204 h 246"/>
                  <a:gd name="T74" fmla="*/ 24 w 288"/>
                  <a:gd name="T75" fmla="*/ 192 h 246"/>
                  <a:gd name="T76" fmla="*/ 24 w 288"/>
                  <a:gd name="T77" fmla="*/ 156 h 246"/>
                  <a:gd name="T78" fmla="*/ 36 w 288"/>
                  <a:gd name="T79" fmla="*/ 126 h 246"/>
                  <a:gd name="T80" fmla="*/ 6 w 288"/>
                  <a:gd name="T81" fmla="*/ 66 h 246"/>
                  <a:gd name="T82" fmla="*/ 0 w 288"/>
                  <a:gd name="T83" fmla="*/ 0 h 246"/>
                  <a:gd name="T84" fmla="*/ 162 w 288"/>
                  <a:gd name="T85" fmla="*/ 0 h 246"/>
                  <a:gd name="T86" fmla="*/ 162 w 288"/>
                  <a:gd name="T87" fmla="*/ 24 h 246"/>
                  <a:gd name="T88" fmla="*/ 168 w 288"/>
                  <a:gd name="T89" fmla="*/ 18 h 246"/>
                  <a:gd name="T90" fmla="*/ 162 w 288"/>
                  <a:gd name="T91" fmla="*/ 30 h 246"/>
                  <a:gd name="T92" fmla="*/ 174 w 288"/>
                  <a:gd name="T93" fmla="*/ 36 h 246"/>
                  <a:gd name="T94" fmla="*/ 162 w 288"/>
                  <a:gd name="T95" fmla="*/ 48 h 246"/>
                  <a:gd name="T96" fmla="*/ 168 w 288"/>
                  <a:gd name="T97" fmla="*/ 48 h 246"/>
                  <a:gd name="T98" fmla="*/ 144 w 288"/>
                  <a:gd name="T99" fmla="*/ 84 h 246"/>
                  <a:gd name="T100" fmla="*/ 138 w 288"/>
                  <a:gd name="T101" fmla="*/ 126 h 246"/>
                  <a:gd name="T102" fmla="*/ 240 w 288"/>
                  <a:gd name="T103" fmla="*/ 120 h 246"/>
                  <a:gd name="T104" fmla="*/ 240 w 288"/>
                  <a:gd name="T105" fmla="*/ 144 h 246"/>
                  <a:gd name="T106" fmla="*/ 252 w 288"/>
                  <a:gd name="T107" fmla="*/ 168 h 246"/>
                  <a:gd name="T108" fmla="*/ 258 w 288"/>
                  <a:gd name="T109" fmla="*/ 174 h 24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88"/>
                  <a:gd name="T166" fmla="*/ 0 h 246"/>
                  <a:gd name="T167" fmla="*/ 288 w 288"/>
                  <a:gd name="T168" fmla="*/ 246 h 24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88" h="246">
                    <a:moveTo>
                      <a:pt x="258" y="174"/>
                    </a:moveTo>
                    <a:lnTo>
                      <a:pt x="216" y="162"/>
                    </a:lnTo>
                    <a:lnTo>
                      <a:pt x="204" y="174"/>
                    </a:lnTo>
                    <a:lnTo>
                      <a:pt x="228" y="180"/>
                    </a:lnTo>
                    <a:lnTo>
                      <a:pt x="246" y="174"/>
                    </a:lnTo>
                    <a:lnTo>
                      <a:pt x="240" y="186"/>
                    </a:lnTo>
                    <a:lnTo>
                      <a:pt x="252" y="192"/>
                    </a:lnTo>
                    <a:lnTo>
                      <a:pt x="258" y="180"/>
                    </a:lnTo>
                    <a:lnTo>
                      <a:pt x="276" y="174"/>
                    </a:lnTo>
                    <a:lnTo>
                      <a:pt x="276" y="186"/>
                    </a:lnTo>
                    <a:lnTo>
                      <a:pt x="252" y="210"/>
                    </a:lnTo>
                    <a:lnTo>
                      <a:pt x="258" y="222"/>
                    </a:lnTo>
                    <a:lnTo>
                      <a:pt x="288" y="234"/>
                    </a:lnTo>
                    <a:lnTo>
                      <a:pt x="282" y="246"/>
                    </a:lnTo>
                    <a:lnTo>
                      <a:pt x="276" y="240"/>
                    </a:lnTo>
                    <a:lnTo>
                      <a:pt x="270" y="246"/>
                    </a:lnTo>
                    <a:lnTo>
                      <a:pt x="264" y="228"/>
                    </a:lnTo>
                    <a:lnTo>
                      <a:pt x="228" y="216"/>
                    </a:lnTo>
                    <a:lnTo>
                      <a:pt x="234" y="234"/>
                    </a:lnTo>
                    <a:lnTo>
                      <a:pt x="222" y="240"/>
                    </a:lnTo>
                    <a:lnTo>
                      <a:pt x="216" y="228"/>
                    </a:lnTo>
                    <a:lnTo>
                      <a:pt x="210" y="234"/>
                    </a:lnTo>
                    <a:lnTo>
                      <a:pt x="204" y="228"/>
                    </a:lnTo>
                    <a:lnTo>
                      <a:pt x="198" y="240"/>
                    </a:lnTo>
                    <a:lnTo>
                      <a:pt x="186" y="246"/>
                    </a:lnTo>
                    <a:lnTo>
                      <a:pt x="174" y="240"/>
                    </a:lnTo>
                    <a:lnTo>
                      <a:pt x="162" y="222"/>
                    </a:lnTo>
                    <a:lnTo>
                      <a:pt x="144" y="216"/>
                    </a:lnTo>
                    <a:lnTo>
                      <a:pt x="144" y="204"/>
                    </a:lnTo>
                    <a:lnTo>
                      <a:pt x="126" y="204"/>
                    </a:lnTo>
                    <a:lnTo>
                      <a:pt x="126" y="198"/>
                    </a:lnTo>
                    <a:lnTo>
                      <a:pt x="108" y="204"/>
                    </a:lnTo>
                    <a:lnTo>
                      <a:pt x="120" y="216"/>
                    </a:lnTo>
                    <a:lnTo>
                      <a:pt x="102" y="222"/>
                    </a:lnTo>
                    <a:lnTo>
                      <a:pt x="54" y="204"/>
                    </a:lnTo>
                    <a:lnTo>
                      <a:pt x="18" y="210"/>
                    </a:lnTo>
                    <a:lnTo>
                      <a:pt x="12" y="204"/>
                    </a:lnTo>
                    <a:lnTo>
                      <a:pt x="24" y="192"/>
                    </a:lnTo>
                    <a:lnTo>
                      <a:pt x="24" y="156"/>
                    </a:lnTo>
                    <a:lnTo>
                      <a:pt x="36" y="126"/>
                    </a:lnTo>
                    <a:lnTo>
                      <a:pt x="6" y="66"/>
                    </a:lnTo>
                    <a:lnTo>
                      <a:pt x="0" y="0"/>
                    </a:lnTo>
                    <a:lnTo>
                      <a:pt x="162" y="0"/>
                    </a:lnTo>
                    <a:lnTo>
                      <a:pt x="162" y="24"/>
                    </a:lnTo>
                    <a:lnTo>
                      <a:pt x="168" y="18"/>
                    </a:lnTo>
                    <a:lnTo>
                      <a:pt x="162" y="30"/>
                    </a:lnTo>
                    <a:lnTo>
                      <a:pt x="174" y="36"/>
                    </a:lnTo>
                    <a:lnTo>
                      <a:pt x="162" y="48"/>
                    </a:lnTo>
                    <a:lnTo>
                      <a:pt x="168" y="48"/>
                    </a:lnTo>
                    <a:lnTo>
                      <a:pt x="144" y="84"/>
                    </a:lnTo>
                    <a:lnTo>
                      <a:pt x="138" y="126"/>
                    </a:lnTo>
                    <a:lnTo>
                      <a:pt x="240" y="120"/>
                    </a:lnTo>
                    <a:lnTo>
                      <a:pt x="240" y="144"/>
                    </a:lnTo>
                    <a:lnTo>
                      <a:pt x="252" y="168"/>
                    </a:lnTo>
                    <a:lnTo>
                      <a:pt x="258" y="174"/>
                    </a:lnTo>
                    <a:close/>
                  </a:path>
                </a:pathLst>
              </a:custGeom>
              <a:solidFill>
                <a:srgbClr val="FF4500"/>
              </a:solidFill>
              <a:ln w="9525">
                <a:solidFill>
                  <a:srgbClr val="FF4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30" name="Freeform 307"/>
              <p:cNvSpPr>
                <a:spLocks noChangeAspect="1"/>
              </p:cNvSpPr>
              <p:nvPr/>
            </p:nvSpPr>
            <p:spPr bwMode="auto">
              <a:xfrm>
                <a:off x="1542" y="2640"/>
                <a:ext cx="288" cy="246"/>
              </a:xfrm>
              <a:custGeom>
                <a:avLst/>
                <a:gdLst>
                  <a:gd name="T0" fmla="*/ 258 w 288"/>
                  <a:gd name="T1" fmla="*/ 174 h 246"/>
                  <a:gd name="T2" fmla="*/ 216 w 288"/>
                  <a:gd name="T3" fmla="*/ 162 h 246"/>
                  <a:gd name="T4" fmla="*/ 204 w 288"/>
                  <a:gd name="T5" fmla="*/ 174 h 246"/>
                  <a:gd name="T6" fmla="*/ 228 w 288"/>
                  <a:gd name="T7" fmla="*/ 180 h 246"/>
                  <a:gd name="T8" fmla="*/ 246 w 288"/>
                  <a:gd name="T9" fmla="*/ 174 h 246"/>
                  <a:gd name="T10" fmla="*/ 240 w 288"/>
                  <a:gd name="T11" fmla="*/ 186 h 246"/>
                  <a:gd name="T12" fmla="*/ 252 w 288"/>
                  <a:gd name="T13" fmla="*/ 192 h 246"/>
                  <a:gd name="T14" fmla="*/ 258 w 288"/>
                  <a:gd name="T15" fmla="*/ 180 h 246"/>
                  <a:gd name="T16" fmla="*/ 276 w 288"/>
                  <a:gd name="T17" fmla="*/ 174 h 246"/>
                  <a:gd name="T18" fmla="*/ 276 w 288"/>
                  <a:gd name="T19" fmla="*/ 186 h 246"/>
                  <a:gd name="T20" fmla="*/ 252 w 288"/>
                  <a:gd name="T21" fmla="*/ 210 h 246"/>
                  <a:gd name="T22" fmla="*/ 258 w 288"/>
                  <a:gd name="T23" fmla="*/ 222 h 246"/>
                  <a:gd name="T24" fmla="*/ 288 w 288"/>
                  <a:gd name="T25" fmla="*/ 234 h 246"/>
                  <a:gd name="T26" fmla="*/ 282 w 288"/>
                  <a:gd name="T27" fmla="*/ 246 h 246"/>
                  <a:gd name="T28" fmla="*/ 276 w 288"/>
                  <a:gd name="T29" fmla="*/ 240 h 246"/>
                  <a:gd name="T30" fmla="*/ 270 w 288"/>
                  <a:gd name="T31" fmla="*/ 246 h 246"/>
                  <a:gd name="T32" fmla="*/ 264 w 288"/>
                  <a:gd name="T33" fmla="*/ 228 h 246"/>
                  <a:gd name="T34" fmla="*/ 228 w 288"/>
                  <a:gd name="T35" fmla="*/ 216 h 246"/>
                  <a:gd name="T36" fmla="*/ 234 w 288"/>
                  <a:gd name="T37" fmla="*/ 234 h 246"/>
                  <a:gd name="T38" fmla="*/ 222 w 288"/>
                  <a:gd name="T39" fmla="*/ 240 h 246"/>
                  <a:gd name="T40" fmla="*/ 216 w 288"/>
                  <a:gd name="T41" fmla="*/ 228 h 246"/>
                  <a:gd name="T42" fmla="*/ 210 w 288"/>
                  <a:gd name="T43" fmla="*/ 234 h 246"/>
                  <a:gd name="T44" fmla="*/ 204 w 288"/>
                  <a:gd name="T45" fmla="*/ 228 h 246"/>
                  <a:gd name="T46" fmla="*/ 198 w 288"/>
                  <a:gd name="T47" fmla="*/ 240 h 246"/>
                  <a:gd name="T48" fmla="*/ 186 w 288"/>
                  <a:gd name="T49" fmla="*/ 246 h 246"/>
                  <a:gd name="T50" fmla="*/ 174 w 288"/>
                  <a:gd name="T51" fmla="*/ 240 h 246"/>
                  <a:gd name="T52" fmla="*/ 162 w 288"/>
                  <a:gd name="T53" fmla="*/ 222 h 246"/>
                  <a:gd name="T54" fmla="*/ 144 w 288"/>
                  <a:gd name="T55" fmla="*/ 216 h 246"/>
                  <a:gd name="T56" fmla="*/ 144 w 288"/>
                  <a:gd name="T57" fmla="*/ 204 h 246"/>
                  <a:gd name="T58" fmla="*/ 126 w 288"/>
                  <a:gd name="T59" fmla="*/ 204 h 246"/>
                  <a:gd name="T60" fmla="*/ 126 w 288"/>
                  <a:gd name="T61" fmla="*/ 198 h 246"/>
                  <a:gd name="T62" fmla="*/ 108 w 288"/>
                  <a:gd name="T63" fmla="*/ 204 h 246"/>
                  <a:gd name="T64" fmla="*/ 120 w 288"/>
                  <a:gd name="T65" fmla="*/ 216 h 246"/>
                  <a:gd name="T66" fmla="*/ 102 w 288"/>
                  <a:gd name="T67" fmla="*/ 222 h 246"/>
                  <a:gd name="T68" fmla="*/ 54 w 288"/>
                  <a:gd name="T69" fmla="*/ 204 h 246"/>
                  <a:gd name="T70" fmla="*/ 18 w 288"/>
                  <a:gd name="T71" fmla="*/ 210 h 246"/>
                  <a:gd name="T72" fmla="*/ 12 w 288"/>
                  <a:gd name="T73" fmla="*/ 204 h 246"/>
                  <a:gd name="T74" fmla="*/ 24 w 288"/>
                  <a:gd name="T75" fmla="*/ 192 h 246"/>
                  <a:gd name="T76" fmla="*/ 24 w 288"/>
                  <a:gd name="T77" fmla="*/ 156 h 246"/>
                  <a:gd name="T78" fmla="*/ 36 w 288"/>
                  <a:gd name="T79" fmla="*/ 126 h 246"/>
                  <a:gd name="T80" fmla="*/ 6 w 288"/>
                  <a:gd name="T81" fmla="*/ 66 h 246"/>
                  <a:gd name="T82" fmla="*/ 0 w 288"/>
                  <a:gd name="T83" fmla="*/ 0 h 246"/>
                  <a:gd name="T84" fmla="*/ 162 w 288"/>
                  <a:gd name="T85" fmla="*/ 0 h 246"/>
                  <a:gd name="T86" fmla="*/ 162 w 288"/>
                  <a:gd name="T87" fmla="*/ 24 h 246"/>
                  <a:gd name="T88" fmla="*/ 168 w 288"/>
                  <a:gd name="T89" fmla="*/ 18 h 246"/>
                  <a:gd name="T90" fmla="*/ 162 w 288"/>
                  <a:gd name="T91" fmla="*/ 30 h 246"/>
                  <a:gd name="T92" fmla="*/ 174 w 288"/>
                  <a:gd name="T93" fmla="*/ 36 h 246"/>
                  <a:gd name="T94" fmla="*/ 162 w 288"/>
                  <a:gd name="T95" fmla="*/ 48 h 246"/>
                  <a:gd name="T96" fmla="*/ 168 w 288"/>
                  <a:gd name="T97" fmla="*/ 48 h 246"/>
                  <a:gd name="T98" fmla="*/ 144 w 288"/>
                  <a:gd name="T99" fmla="*/ 84 h 246"/>
                  <a:gd name="T100" fmla="*/ 138 w 288"/>
                  <a:gd name="T101" fmla="*/ 126 h 246"/>
                  <a:gd name="T102" fmla="*/ 240 w 288"/>
                  <a:gd name="T103" fmla="*/ 120 h 246"/>
                  <a:gd name="T104" fmla="*/ 240 w 288"/>
                  <a:gd name="T105" fmla="*/ 144 h 246"/>
                  <a:gd name="T106" fmla="*/ 252 w 288"/>
                  <a:gd name="T107" fmla="*/ 168 h 246"/>
                  <a:gd name="T108" fmla="*/ 258 w 288"/>
                  <a:gd name="T109" fmla="*/ 174 h 246"/>
                  <a:gd name="T110" fmla="*/ 258 w 288"/>
                  <a:gd name="T111" fmla="*/ 180 h 24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88"/>
                  <a:gd name="T169" fmla="*/ 0 h 246"/>
                  <a:gd name="T170" fmla="*/ 288 w 288"/>
                  <a:gd name="T171" fmla="*/ 246 h 24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88" h="246">
                    <a:moveTo>
                      <a:pt x="258" y="174"/>
                    </a:moveTo>
                    <a:lnTo>
                      <a:pt x="216" y="162"/>
                    </a:lnTo>
                    <a:lnTo>
                      <a:pt x="204" y="174"/>
                    </a:lnTo>
                    <a:lnTo>
                      <a:pt x="228" y="180"/>
                    </a:lnTo>
                    <a:lnTo>
                      <a:pt x="246" y="174"/>
                    </a:lnTo>
                    <a:lnTo>
                      <a:pt x="240" y="186"/>
                    </a:lnTo>
                    <a:lnTo>
                      <a:pt x="252" y="192"/>
                    </a:lnTo>
                    <a:lnTo>
                      <a:pt x="258" y="180"/>
                    </a:lnTo>
                    <a:lnTo>
                      <a:pt x="276" y="174"/>
                    </a:lnTo>
                    <a:lnTo>
                      <a:pt x="276" y="186"/>
                    </a:lnTo>
                    <a:lnTo>
                      <a:pt x="252" y="210"/>
                    </a:lnTo>
                    <a:lnTo>
                      <a:pt x="258" y="222"/>
                    </a:lnTo>
                    <a:lnTo>
                      <a:pt x="288" y="234"/>
                    </a:lnTo>
                    <a:lnTo>
                      <a:pt x="282" y="246"/>
                    </a:lnTo>
                    <a:lnTo>
                      <a:pt x="276" y="240"/>
                    </a:lnTo>
                    <a:lnTo>
                      <a:pt x="270" y="246"/>
                    </a:lnTo>
                    <a:lnTo>
                      <a:pt x="264" y="228"/>
                    </a:lnTo>
                    <a:lnTo>
                      <a:pt x="228" y="216"/>
                    </a:lnTo>
                    <a:lnTo>
                      <a:pt x="234" y="234"/>
                    </a:lnTo>
                    <a:lnTo>
                      <a:pt x="222" y="240"/>
                    </a:lnTo>
                    <a:lnTo>
                      <a:pt x="216" y="228"/>
                    </a:lnTo>
                    <a:lnTo>
                      <a:pt x="210" y="234"/>
                    </a:lnTo>
                    <a:lnTo>
                      <a:pt x="204" y="228"/>
                    </a:lnTo>
                    <a:lnTo>
                      <a:pt x="198" y="240"/>
                    </a:lnTo>
                    <a:lnTo>
                      <a:pt x="186" y="246"/>
                    </a:lnTo>
                    <a:lnTo>
                      <a:pt x="174" y="240"/>
                    </a:lnTo>
                    <a:lnTo>
                      <a:pt x="162" y="222"/>
                    </a:lnTo>
                    <a:lnTo>
                      <a:pt x="144" y="216"/>
                    </a:lnTo>
                    <a:lnTo>
                      <a:pt x="144" y="204"/>
                    </a:lnTo>
                    <a:lnTo>
                      <a:pt x="126" y="204"/>
                    </a:lnTo>
                    <a:lnTo>
                      <a:pt x="126" y="198"/>
                    </a:lnTo>
                    <a:lnTo>
                      <a:pt x="108" y="204"/>
                    </a:lnTo>
                    <a:lnTo>
                      <a:pt x="120" y="216"/>
                    </a:lnTo>
                    <a:lnTo>
                      <a:pt x="102" y="222"/>
                    </a:lnTo>
                    <a:lnTo>
                      <a:pt x="54" y="204"/>
                    </a:lnTo>
                    <a:lnTo>
                      <a:pt x="18" y="210"/>
                    </a:lnTo>
                    <a:lnTo>
                      <a:pt x="12" y="204"/>
                    </a:lnTo>
                    <a:lnTo>
                      <a:pt x="24" y="192"/>
                    </a:lnTo>
                    <a:lnTo>
                      <a:pt x="24" y="156"/>
                    </a:lnTo>
                    <a:lnTo>
                      <a:pt x="36" y="126"/>
                    </a:lnTo>
                    <a:lnTo>
                      <a:pt x="6" y="66"/>
                    </a:lnTo>
                    <a:lnTo>
                      <a:pt x="0" y="0"/>
                    </a:lnTo>
                    <a:lnTo>
                      <a:pt x="162" y="0"/>
                    </a:lnTo>
                    <a:lnTo>
                      <a:pt x="162" y="24"/>
                    </a:lnTo>
                    <a:lnTo>
                      <a:pt x="168" y="18"/>
                    </a:lnTo>
                    <a:lnTo>
                      <a:pt x="162" y="30"/>
                    </a:lnTo>
                    <a:lnTo>
                      <a:pt x="174" y="36"/>
                    </a:lnTo>
                    <a:lnTo>
                      <a:pt x="162" y="48"/>
                    </a:lnTo>
                    <a:lnTo>
                      <a:pt x="168" y="48"/>
                    </a:lnTo>
                    <a:lnTo>
                      <a:pt x="144" y="84"/>
                    </a:lnTo>
                    <a:lnTo>
                      <a:pt x="138" y="126"/>
                    </a:lnTo>
                    <a:lnTo>
                      <a:pt x="240" y="120"/>
                    </a:lnTo>
                    <a:lnTo>
                      <a:pt x="240" y="144"/>
                    </a:lnTo>
                    <a:lnTo>
                      <a:pt x="252" y="168"/>
                    </a:lnTo>
                    <a:lnTo>
                      <a:pt x="258" y="174"/>
                    </a:lnTo>
                    <a:lnTo>
                      <a:pt x="258" y="18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31" name="Freeform 308"/>
              <p:cNvSpPr>
                <a:spLocks noChangeAspect="1"/>
              </p:cNvSpPr>
              <p:nvPr/>
            </p:nvSpPr>
            <p:spPr bwMode="auto">
              <a:xfrm>
                <a:off x="2556" y="1548"/>
                <a:ext cx="186" cy="294"/>
              </a:xfrm>
              <a:custGeom>
                <a:avLst/>
                <a:gdLst>
                  <a:gd name="T0" fmla="*/ 54 w 186"/>
                  <a:gd name="T1" fmla="*/ 294 h 294"/>
                  <a:gd name="T2" fmla="*/ 48 w 186"/>
                  <a:gd name="T3" fmla="*/ 294 h 294"/>
                  <a:gd name="T4" fmla="*/ 36 w 186"/>
                  <a:gd name="T5" fmla="*/ 276 h 294"/>
                  <a:gd name="T6" fmla="*/ 0 w 186"/>
                  <a:gd name="T7" fmla="*/ 162 h 294"/>
                  <a:gd name="T8" fmla="*/ 12 w 186"/>
                  <a:gd name="T9" fmla="*/ 162 h 294"/>
                  <a:gd name="T10" fmla="*/ 12 w 186"/>
                  <a:gd name="T11" fmla="*/ 150 h 294"/>
                  <a:gd name="T12" fmla="*/ 18 w 186"/>
                  <a:gd name="T13" fmla="*/ 150 h 294"/>
                  <a:gd name="T14" fmla="*/ 12 w 186"/>
                  <a:gd name="T15" fmla="*/ 144 h 294"/>
                  <a:gd name="T16" fmla="*/ 24 w 186"/>
                  <a:gd name="T17" fmla="*/ 114 h 294"/>
                  <a:gd name="T18" fmla="*/ 24 w 186"/>
                  <a:gd name="T19" fmla="*/ 60 h 294"/>
                  <a:gd name="T20" fmla="*/ 42 w 186"/>
                  <a:gd name="T21" fmla="*/ 6 h 294"/>
                  <a:gd name="T22" fmla="*/ 48 w 186"/>
                  <a:gd name="T23" fmla="*/ 6 h 294"/>
                  <a:gd name="T24" fmla="*/ 60 w 186"/>
                  <a:gd name="T25" fmla="*/ 18 h 294"/>
                  <a:gd name="T26" fmla="*/ 90 w 186"/>
                  <a:gd name="T27" fmla="*/ 0 h 294"/>
                  <a:gd name="T28" fmla="*/ 114 w 186"/>
                  <a:gd name="T29" fmla="*/ 18 h 294"/>
                  <a:gd name="T30" fmla="*/ 138 w 186"/>
                  <a:gd name="T31" fmla="*/ 96 h 294"/>
                  <a:gd name="T32" fmla="*/ 150 w 186"/>
                  <a:gd name="T33" fmla="*/ 96 h 294"/>
                  <a:gd name="T34" fmla="*/ 156 w 186"/>
                  <a:gd name="T35" fmla="*/ 120 h 294"/>
                  <a:gd name="T36" fmla="*/ 174 w 186"/>
                  <a:gd name="T37" fmla="*/ 120 h 294"/>
                  <a:gd name="T38" fmla="*/ 180 w 186"/>
                  <a:gd name="T39" fmla="*/ 138 h 294"/>
                  <a:gd name="T40" fmla="*/ 186 w 186"/>
                  <a:gd name="T41" fmla="*/ 138 h 294"/>
                  <a:gd name="T42" fmla="*/ 180 w 186"/>
                  <a:gd name="T43" fmla="*/ 156 h 294"/>
                  <a:gd name="T44" fmla="*/ 156 w 186"/>
                  <a:gd name="T45" fmla="*/ 168 h 294"/>
                  <a:gd name="T46" fmla="*/ 150 w 186"/>
                  <a:gd name="T47" fmla="*/ 186 h 294"/>
                  <a:gd name="T48" fmla="*/ 138 w 186"/>
                  <a:gd name="T49" fmla="*/ 174 h 294"/>
                  <a:gd name="T50" fmla="*/ 132 w 186"/>
                  <a:gd name="T51" fmla="*/ 186 h 294"/>
                  <a:gd name="T52" fmla="*/ 126 w 186"/>
                  <a:gd name="T53" fmla="*/ 180 h 294"/>
                  <a:gd name="T54" fmla="*/ 126 w 186"/>
                  <a:gd name="T55" fmla="*/ 192 h 294"/>
                  <a:gd name="T56" fmla="*/ 114 w 186"/>
                  <a:gd name="T57" fmla="*/ 192 h 294"/>
                  <a:gd name="T58" fmla="*/ 120 w 186"/>
                  <a:gd name="T59" fmla="*/ 186 h 294"/>
                  <a:gd name="T60" fmla="*/ 114 w 186"/>
                  <a:gd name="T61" fmla="*/ 180 h 294"/>
                  <a:gd name="T62" fmla="*/ 102 w 186"/>
                  <a:gd name="T63" fmla="*/ 222 h 294"/>
                  <a:gd name="T64" fmla="*/ 96 w 186"/>
                  <a:gd name="T65" fmla="*/ 216 h 294"/>
                  <a:gd name="T66" fmla="*/ 96 w 186"/>
                  <a:gd name="T67" fmla="*/ 234 h 294"/>
                  <a:gd name="T68" fmla="*/ 78 w 186"/>
                  <a:gd name="T69" fmla="*/ 234 h 294"/>
                  <a:gd name="T70" fmla="*/ 84 w 186"/>
                  <a:gd name="T71" fmla="*/ 246 h 294"/>
                  <a:gd name="T72" fmla="*/ 78 w 186"/>
                  <a:gd name="T73" fmla="*/ 234 h 294"/>
                  <a:gd name="T74" fmla="*/ 66 w 186"/>
                  <a:gd name="T75" fmla="*/ 240 h 294"/>
                  <a:gd name="T76" fmla="*/ 54 w 186"/>
                  <a:gd name="T77" fmla="*/ 294 h 29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6"/>
                  <a:gd name="T118" fmla="*/ 0 h 294"/>
                  <a:gd name="T119" fmla="*/ 186 w 186"/>
                  <a:gd name="T120" fmla="*/ 294 h 29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6" h="294">
                    <a:moveTo>
                      <a:pt x="54" y="294"/>
                    </a:moveTo>
                    <a:lnTo>
                      <a:pt x="48" y="294"/>
                    </a:lnTo>
                    <a:lnTo>
                      <a:pt x="36" y="276"/>
                    </a:lnTo>
                    <a:lnTo>
                      <a:pt x="0" y="162"/>
                    </a:lnTo>
                    <a:lnTo>
                      <a:pt x="12" y="162"/>
                    </a:lnTo>
                    <a:lnTo>
                      <a:pt x="12" y="150"/>
                    </a:lnTo>
                    <a:lnTo>
                      <a:pt x="18" y="150"/>
                    </a:lnTo>
                    <a:lnTo>
                      <a:pt x="12" y="144"/>
                    </a:lnTo>
                    <a:lnTo>
                      <a:pt x="24" y="114"/>
                    </a:lnTo>
                    <a:lnTo>
                      <a:pt x="24" y="60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60" y="18"/>
                    </a:lnTo>
                    <a:lnTo>
                      <a:pt x="90" y="0"/>
                    </a:lnTo>
                    <a:lnTo>
                      <a:pt x="114" y="18"/>
                    </a:lnTo>
                    <a:lnTo>
                      <a:pt x="138" y="96"/>
                    </a:lnTo>
                    <a:lnTo>
                      <a:pt x="150" y="96"/>
                    </a:lnTo>
                    <a:lnTo>
                      <a:pt x="156" y="120"/>
                    </a:lnTo>
                    <a:lnTo>
                      <a:pt x="174" y="120"/>
                    </a:lnTo>
                    <a:lnTo>
                      <a:pt x="180" y="138"/>
                    </a:lnTo>
                    <a:lnTo>
                      <a:pt x="186" y="138"/>
                    </a:lnTo>
                    <a:lnTo>
                      <a:pt x="180" y="156"/>
                    </a:lnTo>
                    <a:lnTo>
                      <a:pt x="156" y="168"/>
                    </a:lnTo>
                    <a:lnTo>
                      <a:pt x="150" y="186"/>
                    </a:lnTo>
                    <a:lnTo>
                      <a:pt x="138" y="174"/>
                    </a:lnTo>
                    <a:lnTo>
                      <a:pt x="132" y="186"/>
                    </a:lnTo>
                    <a:lnTo>
                      <a:pt x="126" y="180"/>
                    </a:lnTo>
                    <a:lnTo>
                      <a:pt x="126" y="192"/>
                    </a:lnTo>
                    <a:lnTo>
                      <a:pt x="114" y="192"/>
                    </a:lnTo>
                    <a:lnTo>
                      <a:pt x="120" y="186"/>
                    </a:lnTo>
                    <a:lnTo>
                      <a:pt x="114" y="180"/>
                    </a:lnTo>
                    <a:lnTo>
                      <a:pt x="102" y="222"/>
                    </a:lnTo>
                    <a:lnTo>
                      <a:pt x="96" y="216"/>
                    </a:lnTo>
                    <a:lnTo>
                      <a:pt x="96" y="234"/>
                    </a:lnTo>
                    <a:lnTo>
                      <a:pt x="78" y="234"/>
                    </a:lnTo>
                    <a:lnTo>
                      <a:pt x="84" y="246"/>
                    </a:lnTo>
                    <a:lnTo>
                      <a:pt x="78" y="234"/>
                    </a:lnTo>
                    <a:lnTo>
                      <a:pt x="66" y="240"/>
                    </a:lnTo>
                    <a:lnTo>
                      <a:pt x="54" y="294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32" name="Freeform 309"/>
              <p:cNvSpPr>
                <a:spLocks noChangeAspect="1"/>
              </p:cNvSpPr>
              <p:nvPr/>
            </p:nvSpPr>
            <p:spPr bwMode="auto">
              <a:xfrm>
                <a:off x="2556" y="1548"/>
                <a:ext cx="186" cy="300"/>
              </a:xfrm>
              <a:custGeom>
                <a:avLst/>
                <a:gdLst>
                  <a:gd name="T0" fmla="*/ 54 w 186"/>
                  <a:gd name="T1" fmla="*/ 294 h 300"/>
                  <a:gd name="T2" fmla="*/ 48 w 186"/>
                  <a:gd name="T3" fmla="*/ 294 h 300"/>
                  <a:gd name="T4" fmla="*/ 36 w 186"/>
                  <a:gd name="T5" fmla="*/ 276 h 300"/>
                  <a:gd name="T6" fmla="*/ 0 w 186"/>
                  <a:gd name="T7" fmla="*/ 162 h 300"/>
                  <a:gd name="T8" fmla="*/ 12 w 186"/>
                  <a:gd name="T9" fmla="*/ 162 h 300"/>
                  <a:gd name="T10" fmla="*/ 12 w 186"/>
                  <a:gd name="T11" fmla="*/ 150 h 300"/>
                  <a:gd name="T12" fmla="*/ 18 w 186"/>
                  <a:gd name="T13" fmla="*/ 150 h 300"/>
                  <a:gd name="T14" fmla="*/ 12 w 186"/>
                  <a:gd name="T15" fmla="*/ 144 h 300"/>
                  <a:gd name="T16" fmla="*/ 24 w 186"/>
                  <a:gd name="T17" fmla="*/ 114 h 300"/>
                  <a:gd name="T18" fmla="*/ 24 w 186"/>
                  <a:gd name="T19" fmla="*/ 60 h 300"/>
                  <a:gd name="T20" fmla="*/ 42 w 186"/>
                  <a:gd name="T21" fmla="*/ 6 h 300"/>
                  <a:gd name="T22" fmla="*/ 48 w 186"/>
                  <a:gd name="T23" fmla="*/ 6 h 300"/>
                  <a:gd name="T24" fmla="*/ 60 w 186"/>
                  <a:gd name="T25" fmla="*/ 18 h 300"/>
                  <a:gd name="T26" fmla="*/ 90 w 186"/>
                  <a:gd name="T27" fmla="*/ 0 h 300"/>
                  <a:gd name="T28" fmla="*/ 114 w 186"/>
                  <a:gd name="T29" fmla="*/ 18 h 300"/>
                  <a:gd name="T30" fmla="*/ 138 w 186"/>
                  <a:gd name="T31" fmla="*/ 96 h 300"/>
                  <a:gd name="T32" fmla="*/ 150 w 186"/>
                  <a:gd name="T33" fmla="*/ 96 h 300"/>
                  <a:gd name="T34" fmla="*/ 156 w 186"/>
                  <a:gd name="T35" fmla="*/ 120 h 300"/>
                  <a:gd name="T36" fmla="*/ 174 w 186"/>
                  <a:gd name="T37" fmla="*/ 120 h 300"/>
                  <a:gd name="T38" fmla="*/ 180 w 186"/>
                  <a:gd name="T39" fmla="*/ 138 h 300"/>
                  <a:gd name="T40" fmla="*/ 186 w 186"/>
                  <a:gd name="T41" fmla="*/ 138 h 300"/>
                  <a:gd name="T42" fmla="*/ 180 w 186"/>
                  <a:gd name="T43" fmla="*/ 156 h 300"/>
                  <a:gd name="T44" fmla="*/ 156 w 186"/>
                  <a:gd name="T45" fmla="*/ 168 h 300"/>
                  <a:gd name="T46" fmla="*/ 150 w 186"/>
                  <a:gd name="T47" fmla="*/ 186 h 300"/>
                  <a:gd name="T48" fmla="*/ 138 w 186"/>
                  <a:gd name="T49" fmla="*/ 174 h 300"/>
                  <a:gd name="T50" fmla="*/ 132 w 186"/>
                  <a:gd name="T51" fmla="*/ 186 h 300"/>
                  <a:gd name="T52" fmla="*/ 126 w 186"/>
                  <a:gd name="T53" fmla="*/ 180 h 300"/>
                  <a:gd name="T54" fmla="*/ 126 w 186"/>
                  <a:gd name="T55" fmla="*/ 192 h 300"/>
                  <a:gd name="T56" fmla="*/ 114 w 186"/>
                  <a:gd name="T57" fmla="*/ 192 h 300"/>
                  <a:gd name="T58" fmla="*/ 120 w 186"/>
                  <a:gd name="T59" fmla="*/ 186 h 300"/>
                  <a:gd name="T60" fmla="*/ 114 w 186"/>
                  <a:gd name="T61" fmla="*/ 180 h 300"/>
                  <a:gd name="T62" fmla="*/ 102 w 186"/>
                  <a:gd name="T63" fmla="*/ 222 h 300"/>
                  <a:gd name="T64" fmla="*/ 96 w 186"/>
                  <a:gd name="T65" fmla="*/ 216 h 300"/>
                  <a:gd name="T66" fmla="*/ 96 w 186"/>
                  <a:gd name="T67" fmla="*/ 234 h 300"/>
                  <a:gd name="T68" fmla="*/ 78 w 186"/>
                  <a:gd name="T69" fmla="*/ 234 h 300"/>
                  <a:gd name="T70" fmla="*/ 84 w 186"/>
                  <a:gd name="T71" fmla="*/ 246 h 300"/>
                  <a:gd name="T72" fmla="*/ 78 w 186"/>
                  <a:gd name="T73" fmla="*/ 234 h 300"/>
                  <a:gd name="T74" fmla="*/ 66 w 186"/>
                  <a:gd name="T75" fmla="*/ 240 h 300"/>
                  <a:gd name="T76" fmla="*/ 54 w 186"/>
                  <a:gd name="T77" fmla="*/ 294 h 300"/>
                  <a:gd name="T78" fmla="*/ 54 w 186"/>
                  <a:gd name="T79" fmla="*/ 300 h 30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6"/>
                  <a:gd name="T121" fmla="*/ 0 h 300"/>
                  <a:gd name="T122" fmla="*/ 186 w 186"/>
                  <a:gd name="T123" fmla="*/ 300 h 30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6" h="300">
                    <a:moveTo>
                      <a:pt x="54" y="294"/>
                    </a:moveTo>
                    <a:lnTo>
                      <a:pt x="48" y="294"/>
                    </a:lnTo>
                    <a:lnTo>
                      <a:pt x="36" y="276"/>
                    </a:lnTo>
                    <a:lnTo>
                      <a:pt x="0" y="162"/>
                    </a:lnTo>
                    <a:lnTo>
                      <a:pt x="12" y="162"/>
                    </a:lnTo>
                    <a:lnTo>
                      <a:pt x="12" y="150"/>
                    </a:lnTo>
                    <a:lnTo>
                      <a:pt x="18" y="150"/>
                    </a:lnTo>
                    <a:lnTo>
                      <a:pt x="12" y="144"/>
                    </a:lnTo>
                    <a:lnTo>
                      <a:pt x="24" y="114"/>
                    </a:lnTo>
                    <a:lnTo>
                      <a:pt x="24" y="60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60" y="18"/>
                    </a:lnTo>
                    <a:lnTo>
                      <a:pt x="90" y="0"/>
                    </a:lnTo>
                    <a:lnTo>
                      <a:pt x="114" y="18"/>
                    </a:lnTo>
                    <a:lnTo>
                      <a:pt x="138" y="96"/>
                    </a:lnTo>
                    <a:lnTo>
                      <a:pt x="150" y="96"/>
                    </a:lnTo>
                    <a:lnTo>
                      <a:pt x="156" y="120"/>
                    </a:lnTo>
                    <a:lnTo>
                      <a:pt x="174" y="120"/>
                    </a:lnTo>
                    <a:lnTo>
                      <a:pt x="180" y="138"/>
                    </a:lnTo>
                    <a:lnTo>
                      <a:pt x="186" y="138"/>
                    </a:lnTo>
                    <a:lnTo>
                      <a:pt x="180" y="156"/>
                    </a:lnTo>
                    <a:lnTo>
                      <a:pt x="156" y="168"/>
                    </a:lnTo>
                    <a:lnTo>
                      <a:pt x="150" y="186"/>
                    </a:lnTo>
                    <a:lnTo>
                      <a:pt x="138" y="174"/>
                    </a:lnTo>
                    <a:lnTo>
                      <a:pt x="132" y="186"/>
                    </a:lnTo>
                    <a:lnTo>
                      <a:pt x="126" y="180"/>
                    </a:lnTo>
                    <a:lnTo>
                      <a:pt x="126" y="192"/>
                    </a:lnTo>
                    <a:lnTo>
                      <a:pt x="114" y="192"/>
                    </a:lnTo>
                    <a:lnTo>
                      <a:pt x="120" y="186"/>
                    </a:lnTo>
                    <a:lnTo>
                      <a:pt x="114" y="180"/>
                    </a:lnTo>
                    <a:lnTo>
                      <a:pt x="102" y="222"/>
                    </a:lnTo>
                    <a:lnTo>
                      <a:pt x="96" y="216"/>
                    </a:lnTo>
                    <a:lnTo>
                      <a:pt x="96" y="234"/>
                    </a:lnTo>
                    <a:lnTo>
                      <a:pt x="78" y="234"/>
                    </a:lnTo>
                    <a:lnTo>
                      <a:pt x="84" y="246"/>
                    </a:lnTo>
                    <a:lnTo>
                      <a:pt x="78" y="234"/>
                    </a:lnTo>
                    <a:lnTo>
                      <a:pt x="66" y="240"/>
                    </a:lnTo>
                    <a:lnTo>
                      <a:pt x="54" y="294"/>
                    </a:lnTo>
                    <a:lnTo>
                      <a:pt x="54" y="30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33" name="Freeform 310"/>
              <p:cNvSpPr>
                <a:spLocks noChangeAspect="1"/>
              </p:cNvSpPr>
              <p:nvPr/>
            </p:nvSpPr>
            <p:spPr bwMode="auto">
              <a:xfrm>
                <a:off x="2244" y="2106"/>
                <a:ext cx="234" cy="114"/>
              </a:xfrm>
              <a:custGeom>
                <a:avLst/>
                <a:gdLst>
                  <a:gd name="T0" fmla="*/ 180 w 234"/>
                  <a:gd name="T1" fmla="*/ 0 h 114"/>
                  <a:gd name="T2" fmla="*/ 204 w 234"/>
                  <a:gd name="T3" fmla="*/ 78 h 114"/>
                  <a:gd name="T4" fmla="*/ 234 w 234"/>
                  <a:gd name="T5" fmla="*/ 72 h 114"/>
                  <a:gd name="T6" fmla="*/ 228 w 234"/>
                  <a:gd name="T7" fmla="*/ 102 h 114"/>
                  <a:gd name="T8" fmla="*/ 228 w 234"/>
                  <a:gd name="T9" fmla="*/ 90 h 114"/>
                  <a:gd name="T10" fmla="*/ 222 w 234"/>
                  <a:gd name="T11" fmla="*/ 102 h 114"/>
                  <a:gd name="T12" fmla="*/ 210 w 234"/>
                  <a:gd name="T13" fmla="*/ 108 h 114"/>
                  <a:gd name="T14" fmla="*/ 198 w 234"/>
                  <a:gd name="T15" fmla="*/ 114 h 114"/>
                  <a:gd name="T16" fmla="*/ 192 w 234"/>
                  <a:gd name="T17" fmla="*/ 90 h 114"/>
                  <a:gd name="T18" fmla="*/ 186 w 234"/>
                  <a:gd name="T19" fmla="*/ 96 h 114"/>
                  <a:gd name="T20" fmla="*/ 174 w 234"/>
                  <a:gd name="T21" fmla="*/ 90 h 114"/>
                  <a:gd name="T22" fmla="*/ 174 w 234"/>
                  <a:gd name="T23" fmla="*/ 78 h 114"/>
                  <a:gd name="T24" fmla="*/ 180 w 234"/>
                  <a:gd name="T25" fmla="*/ 78 h 114"/>
                  <a:gd name="T26" fmla="*/ 174 w 234"/>
                  <a:gd name="T27" fmla="*/ 66 h 114"/>
                  <a:gd name="T28" fmla="*/ 174 w 234"/>
                  <a:gd name="T29" fmla="*/ 66 h 114"/>
                  <a:gd name="T30" fmla="*/ 174 w 234"/>
                  <a:gd name="T31" fmla="*/ 42 h 114"/>
                  <a:gd name="T32" fmla="*/ 162 w 234"/>
                  <a:gd name="T33" fmla="*/ 42 h 114"/>
                  <a:gd name="T34" fmla="*/ 180 w 234"/>
                  <a:gd name="T35" fmla="*/ 18 h 114"/>
                  <a:gd name="T36" fmla="*/ 174 w 234"/>
                  <a:gd name="T37" fmla="*/ 12 h 114"/>
                  <a:gd name="T38" fmla="*/ 156 w 234"/>
                  <a:gd name="T39" fmla="*/ 42 h 114"/>
                  <a:gd name="T40" fmla="*/ 144 w 234"/>
                  <a:gd name="T41" fmla="*/ 42 h 114"/>
                  <a:gd name="T42" fmla="*/ 156 w 234"/>
                  <a:gd name="T43" fmla="*/ 48 h 114"/>
                  <a:gd name="T44" fmla="*/ 156 w 234"/>
                  <a:gd name="T45" fmla="*/ 72 h 114"/>
                  <a:gd name="T46" fmla="*/ 168 w 234"/>
                  <a:gd name="T47" fmla="*/ 96 h 114"/>
                  <a:gd name="T48" fmla="*/ 156 w 234"/>
                  <a:gd name="T49" fmla="*/ 90 h 114"/>
                  <a:gd name="T50" fmla="*/ 168 w 234"/>
                  <a:gd name="T51" fmla="*/ 96 h 114"/>
                  <a:gd name="T52" fmla="*/ 174 w 234"/>
                  <a:gd name="T53" fmla="*/ 114 h 114"/>
                  <a:gd name="T54" fmla="*/ 132 w 234"/>
                  <a:gd name="T55" fmla="*/ 102 h 114"/>
                  <a:gd name="T56" fmla="*/ 126 w 234"/>
                  <a:gd name="T57" fmla="*/ 102 h 114"/>
                  <a:gd name="T58" fmla="*/ 120 w 234"/>
                  <a:gd name="T59" fmla="*/ 96 h 114"/>
                  <a:gd name="T60" fmla="*/ 132 w 234"/>
                  <a:gd name="T61" fmla="*/ 72 h 114"/>
                  <a:gd name="T62" fmla="*/ 138 w 234"/>
                  <a:gd name="T63" fmla="*/ 66 h 114"/>
                  <a:gd name="T64" fmla="*/ 126 w 234"/>
                  <a:gd name="T65" fmla="*/ 66 h 114"/>
                  <a:gd name="T66" fmla="*/ 90 w 234"/>
                  <a:gd name="T67" fmla="*/ 48 h 114"/>
                  <a:gd name="T68" fmla="*/ 84 w 234"/>
                  <a:gd name="T69" fmla="*/ 30 h 114"/>
                  <a:gd name="T70" fmla="*/ 66 w 234"/>
                  <a:gd name="T71" fmla="*/ 30 h 114"/>
                  <a:gd name="T72" fmla="*/ 54 w 234"/>
                  <a:gd name="T73" fmla="*/ 42 h 114"/>
                  <a:gd name="T74" fmla="*/ 36 w 234"/>
                  <a:gd name="T75" fmla="*/ 36 h 114"/>
                  <a:gd name="T76" fmla="*/ 6 w 234"/>
                  <a:gd name="T77" fmla="*/ 66 h 114"/>
                  <a:gd name="T78" fmla="*/ 0 w 234"/>
                  <a:gd name="T79" fmla="*/ 36 h 114"/>
                  <a:gd name="T80" fmla="*/ 162 w 234"/>
                  <a:gd name="T81" fmla="*/ 6 h 114"/>
                  <a:gd name="T82" fmla="*/ 180 w 234"/>
                  <a:gd name="T83" fmla="*/ 0 h 1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4"/>
                  <a:gd name="T127" fmla="*/ 0 h 114"/>
                  <a:gd name="T128" fmla="*/ 234 w 234"/>
                  <a:gd name="T129" fmla="*/ 114 h 1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4" h="114">
                    <a:moveTo>
                      <a:pt x="180" y="0"/>
                    </a:moveTo>
                    <a:lnTo>
                      <a:pt x="204" y="78"/>
                    </a:lnTo>
                    <a:lnTo>
                      <a:pt x="234" y="72"/>
                    </a:lnTo>
                    <a:lnTo>
                      <a:pt x="228" y="102"/>
                    </a:lnTo>
                    <a:lnTo>
                      <a:pt x="228" y="90"/>
                    </a:lnTo>
                    <a:lnTo>
                      <a:pt x="222" y="102"/>
                    </a:lnTo>
                    <a:lnTo>
                      <a:pt x="210" y="108"/>
                    </a:lnTo>
                    <a:lnTo>
                      <a:pt x="198" y="114"/>
                    </a:lnTo>
                    <a:lnTo>
                      <a:pt x="192" y="90"/>
                    </a:lnTo>
                    <a:lnTo>
                      <a:pt x="186" y="96"/>
                    </a:lnTo>
                    <a:lnTo>
                      <a:pt x="174" y="90"/>
                    </a:lnTo>
                    <a:lnTo>
                      <a:pt x="174" y="78"/>
                    </a:lnTo>
                    <a:lnTo>
                      <a:pt x="180" y="78"/>
                    </a:lnTo>
                    <a:lnTo>
                      <a:pt x="174" y="66"/>
                    </a:lnTo>
                    <a:lnTo>
                      <a:pt x="174" y="42"/>
                    </a:lnTo>
                    <a:lnTo>
                      <a:pt x="162" y="42"/>
                    </a:lnTo>
                    <a:lnTo>
                      <a:pt x="180" y="18"/>
                    </a:lnTo>
                    <a:lnTo>
                      <a:pt x="174" y="12"/>
                    </a:lnTo>
                    <a:lnTo>
                      <a:pt x="156" y="42"/>
                    </a:lnTo>
                    <a:lnTo>
                      <a:pt x="144" y="42"/>
                    </a:lnTo>
                    <a:lnTo>
                      <a:pt x="156" y="48"/>
                    </a:lnTo>
                    <a:lnTo>
                      <a:pt x="156" y="72"/>
                    </a:lnTo>
                    <a:lnTo>
                      <a:pt x="168" y="96"/>
                    </a:lnTo>
                    <a:lnTo>
                      <a:pt x="156" y="90"/>
                    </a:lnTo>
                    <a:lnTo>
                      <a:pt x="168" y="96"/>
                    </a:lnTo>
                    <a:lnTo>
                      <a:pt x="174" y="114"/>
                    </a:lnTo>
                    <a:lnTo>
                      <a:pt x="132" y="102"/>
                    </a:lnTo>
                    <a:lnTo>
                      <a:pt x="126" y="102"/>
                    </a:lnTo>
                    <a:lnTo>
                      <a:pt x="120" y="96"/>
                    </a:lnTo>
                    <a:lnTo>
                      <a:pt x="132" y="72"/>
                    </a:lnTo>
                    <a:lnTo>
                      <a:pt x="138" y="66"/>
                    </a:lnTo>
                    <a:lnTo>
                      <a:pt x="126" y="66"/>
                    </a:lnTo>
                    <a:lnTo>
                      <a:pt x="90" y="48"/>
                    </a:lnTo>
                    <a:lnTo>
                      <a:pt x="84" y="30"/>
                    </a:lnTo>
                    <a:lnTo>
                      <a:pt x="66" y="30"/>
                    </a:lnTo>
                    <a:lnTo>
                      <a:pt x="54" y="42"/>
                    </a:lnTo>
                    <a:lnTo>
                      <a:pt x="36" y="36"/>
                    </a:lnTo>
                    <a:lnTo>
                      <a:pt x="6" y="66"/>
                    </a:lnTo>
                    <a:lnTo>
                      <a:pt x="0" y="36"/>
                    </a:lnTo>
                    <a:lnTo>
                      <a:pt x="162" y="6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34" name="Freeform 311"/>
              <p:cNvSpPr>
                <a:spLocks noChangeAspect="1"/>
              </p:cNvSpPr>
              <p:nvPr/>
            </p:nvSpPr>
            <p:spPr bwMode="auto">
              <a:xfrm>
                <a:off x="2244" y="2106"/>
                <a:ext cx="234" cy="114"/>
              </a:xfrm>
              <a:custGeom>
                <a:avLst/>
                <a:gdLst>
                  <a:gd name="T0" fmla="*/ 180 w 234"/>
                  <a:gd name="T1" fmla="*/ 0 h 114"/>
                  <a:gd name="T2" fmla="*/ 204 w 234"/>
                  <a:gd name="T3" fmla="*/ 78 h 114"/>
                  <a:gd name="T4" fmla="*/ 234 w 234"/>
                  <a:gd name="T5" fmla="*/ 72 h 114"/>
                  <a:gd name="T6" fmla="*/ 228 w 234"/>
                  <a:gd name="T7" fmla="*/ 102 h 114"/>
                  <a:gd name="T8" fmla="*/ 228 w 234"/>
                  <a:gd name="T9" fmla="*/ 90 h 114"/>
                  <a:gd name="T10" fmla="*/ 222 w 234"/>
                  <a:gd name="T11" fmla="*/ 102 h 114"/>
                  <a:gd name="T12" fmla="*/ 210 w 234"/>
                  <a:gd name="T13" fmla="*/ 108 h 114"/>
                  <a:gd name="T14" fmla="*/ 198 w 234"/>
                  <a:gd name="T15" fmla="*/ 114 h 114"/>
                  <a:gd name="T16" fmla="*/ 192 w 234"/>
                  <a:gd name="T17" fmla="*/ 90 h 114"/>
                  <a:gd name="T18" fmla="*/ 186 w 234"/>
                  <a:gd name="T19" fmla="*/ 96 h 114"/>
                  <a:gd name="T20" fmla="*/ 174 w 234"/>
                  <a:gd name="T21" fmla="*/ 90 h 114"/>
                  <a:gd name="T22" fmla="*/ 174 w 234"/>
                  <a:gd name="T23" fmla="*/ 78 h 114"/>
                  <a:gd name="T24" fmla="*/ 180 w 234"/>
                  <a:gd name="T25" fmla="*/ 78 h 114"/>
                  <a:gd name="T26" fmla="*/ 174 w 234"/>
                  <a:gd name="T27" fmla="*/ 66 h 114"/>
                  <a:gd name="T28" fmla="*/ 168 w 234"/>
                  <a:gd name="T29" fmla="*/ 66 h 114"/>
                  <a:gd name="T30" fmla="*/ 174 w 234"/>
                  <a:gd name="T31" fmla="*/ 66 h 114"/>
                  <a:gd name="T32" fmla="*/ 174 w 234"/>
                  <a:gd name="T33" fmla="*/ 42 h 114"/>
                  <a:gd name="T34" fmla="*/ 162 w 234"/>
                  <a:gd name="T35" fmla="*/ 42 h 114"/>
                  <a:gd name="T36" fmla="*/ 180 w 234"/>
                  <a:gd name="T37" fmla="*/ 18 h 114"/>
                  <a:gd name="T38" fmla="*/ 174 w 234"/>
                  <a:gd name="T39" fmla="*/ 12 h 114"/>
                  <a:gd name="T40" fmla="*/ 156 w 234"/>
                  <a:gd name="T41" fmla="*/ 42 h 114"/>
                  <a:gd name="T42" fmla="*/ 144 w 234"/>
                  <a:gd name="T43" fmla="*/ 42 h 114"/>
                  <a:gd name="T44" fmla="*/ 156 w 234"/>
                  <a:gd name="T45" fmla="*/ 48 h 114"/>
                  <a:gd name="T46" fmla="*/ 156 w 234"/>
                  <a:gd name="T47" fmla="*/ 72 h 114"/>
                  <a:gd name="T48" fmla="*/ 168 w 234"/>
                  <a:gd name="T49" fmla="*/ 96 h 114"/>
                  <a:gd name="T50" fmla="*/ 156 w 234"/>
                  <a:gd name="T51" fmla="*/ 90 h 114"/>
                  <a:gd name="T52" fmla="*/ 168 w 234"/>
                  <a:gd name="T53" fmla="*/ 96 h 114"/>
                  <a:gd name="T54" fmla="*/ 174 w 234"/>
                  <a:gd name="T55" fmla="*/ 114 h 114"/>
                  <a:gd name="T56" fmla="*/ 132 w 234"/>
                  <a:gd name="T57" fmla="*/ 102 h 114"/>
                  <a:gd name="T58" fmla="*/ 126 w 234"/>
                  <a:gd name="T59" fmla="*/ 102 h 114"/>
                  <a:gd name="T60" fmla="*/ 120 w 234"/>
                  <a:gd name="T61" fmla="*/ 96 h 114"/>
                  <a:gd name="T62" fmla="*/ 132 w 234"/>
                  <a:gd name="T63" fmla="*/ 72 h 114"/>
                  <a:gd name="T64" fmla="*/ 138 w 234"/>
                  <a:gd name="T65" fmla="*/ 66 h 114"/>
                  <a:gd name="T66" fmla="*/ 126 w 234"/>
                  <a:gd name="T67" fmla="*/ 66 h 114"/>
                  <a:gd name="T68" fmla="*/ 90 w 234"/>
                  <a:gd name="T69" fmla="*/ 48 h 114"/>
                  <a:gd name="T70" fmla="*/ 84 w 234"/>
                  <a:gd name="T71" fmla="*/ 30 h 114"/>
                  <a:gd name="T72" fmla="*/ 66 w 234"/>
                  <a:gd name="T73" fmla="*/ 30 h 114"/>
                  <a:gd name="T74" fmla="*/ 54 w 234"/>
                  <a:gd name="T75" fmla="*/ 42 h 114"/>
                  <a:gd name="T76" fmla="*/ 36 w 234"/>
                  <a:gd name="T77" fmla="*/ 36 h 114"/>
                  <a:gd name="T78" fmla="*/ 6 w 234"/>
                  <a:gd name="T79" fmla="*/ 66 h 114"/>
                  <a:gd name="T80" fmla="*/ 0 w 234"/>
                  <a:gd name="T81" fmla="*/ 36 h 114"/>
                  <a:gd name="T82" fmla="*/ 162 w 234"/>
                  <a:gd name="T83" fmla="*/ 6 h 114"/>
                  <a:gd name="T84" fmla="*/ 180 w 234"/>
                  <a:gd name="T85" fmla="*/ 0 h 114"/>
                  <a:gd name="T86" fmla="*/ 180 w 234"/>
                  <a:gd name="T87" fmla="*/ 6 h 1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4"/>
                  <a:gd name="T133" fmla="*/ 0 h 114"/>
                  <a:gd name="T134" fmla="*/ 234 w 234"/>
                  <a:gd name="T135" fmla="*/ 114 h 11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4" h="114">
                    <a:moveTo>
                      <a:pt x="180" y="0"/>
                    </a:moveTo>
                    <a:lnTo>
                      <a:pt x="204" y="78"/>
                    </a:lnTo>
                    <a:lnTo>
                      <a:pt x="234" y="72"/>
                    </a:lnTo>
                    <a:lnTo>
                      <a:pt x="228" y="102"/>
                    </a:lnTo>
                    <a:lnTo>
                      <a:pt x="228" y="90"/>
                    </a:lnTo>
                    <a:lnTo>
                      <a:pt x="222" y="102"/>
                    </a:lnTo>
                    <a:lnTo>
                      <a:pt x="210" y="108"/>
                    </a:lnTo>
                    <a:lnTo>
                      <a:pt x="198" y="114"/>
                    </a:lnTo>
                    <a:lnTo>
                      <a:pt x="192" y="90"/>
                    </a:lnTo>
                    <a:lnTo>
                      <a:pt x="186" y="96"/>
                    </a:lnTo>
                    <a:lnTo>
                      <a:pt x="174" y="90"/>
                    </a:lnTo>
                    <a:lnTo>
                      <a:pt x="174" y="78"/>
                    </a:lnTo>
                    <a:lnTo>
                      <a:pt x="180" y="78"/>
                    </a:lnTo>
                    <a:lnTo>
                      <a:pt x="174" y="66"/>
                    </a:lnTo>
                    <a:lnTo>
                      <a:pt x="168" y="66"/>
                    </a:lnTo>
                    <a:lnTo>
                      <a:pt x="174" y="66"/>
                    </a:lnTo>
                    <a:lnTo>
                      <a:pt x="174" y="42"/>
                    </a:lnTo>
                    <a:lnTo>
                      <a:pt x="162" y="42"/>
                    </a:lnTo>
                    <a:lnTo>
                      <a:pt x="180" y="18"/>
                    </a:lnTo>
                    <a:lnTo>
                      <a:pt x="174" y="12"/>
                    </a:lnTo>
                    <a:lnTo>
                      <a:pt x="156" y="42"/>
                    </a:lnTo>
                    <a:lnTo>
                      <a:pt x="144" y="42"/>
                    </a:lnTo>
                    <a:lnTo>
                      <a:pt x="156" y="48"/>
                    </a:lnTo>
                    <a:lnTo>
                      <a:pt x="156" y="72"/>
                    </a:lnTo>
                    <a:lnTo>
                      <a:pt x="168" y="96"/>
                    </a:lnTo>
                    <a:lnTo>
                      <a:pt x="156" y="90"/>
                    </a:lnTo>
                    <a:lnTo>
                      <a:pt x="168" y="96"/>
                    </a:lnTo>
                    <a:lnTo>
                      <a:pt x="174" y="114"/>
                    </a:lnTo>
                    <a:lnTo>
                      <a:pt x="132" y="102"/>
                    </a:lnTo>
                    <a:lnTo>
                      <a:pt x="126" y="102"/>
                    </a:lnTo>
                    <a:lnTo>
                      <a:pt x="120" y="96"/>
                    </a:lnTo>
                    <a:lnTo>
                      <a:pt x="132" y="72"/>
                    </a:lnTo>
                    <a:lnTo>
                      <a:pt x="138" y="66"/>
                    </a:lnTo>
                    <a:lnTo>
                      <a:pt x="126" y="66"/>
                    </a:lnTo>
                    <a:lnTo>
                      <a:pt x="90" y="48"/>
                    </a:lnTo>
                    <a:lnTo>
                      <a:pt x="84" y="30"/>
                    </a:lnTo>
                    <a:lnTo>
                      <a:pt x="66" y="30"/>
                    </a:lnTo>
                    <a:lnTo>
                      <a:pt x="54" y="42"/>
                    </a:lnTo>
                    <a:lnTo>
                      <a:pt x="36" y="36"/>
                    </a:lnTo>
                    <a:lnTo>
                      <a:pt x="6" y="66"/>
                    </a:lnTo>
                    <a:lnTo>
                      <a:pt x="0" y="36"/>
                    </a:lnTo>
                    <a:lnTo>
                      <a:pt x="162" y="6"/>
                    </a:lnTo>
                    <a:lnTo>
                      <a:pt x="180" y="0"/>
                    </a:lnTo>
                    <a:lnTo>
                      <a:pt x="18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35" name="Freeform 312"/>
              <p:cNvSpPr>
                <a:spLocks noChangeAspect="1"/>
              </p:cNvSpPr>
              <p:nvPr/>
            </p:nvSpPr>
            <p:spPr bwMode="auto">
              <a:xfrm>
                <a:off x="2496" y="1854"/>
                <a:ext cx="174" cy="90"/>
              </a:xfrm>
              <a:custGeom>
                <a:avLst/>
                <a:gdLst>
                  <a:gd name="T0" fmla="*/ 36 w 174"/>
                  <a:gd name="T1" fmla="*/ 30 h 90"/>
                  <a:gd name="T2" fmla="*/ 90 w 174"/>
                  <a:gd name="T3" fmla="*/ 18 h 90"/>
                  <a:gd name="T4" fmla="*/ 108 w 174"/>
                  <a:gd name="T5" fmla="*/ 0 h 90"/>
                  <a:gd name="T6" fmla="*/ 120 w 174"/>
                  <a:gd name="T7" fmla="*/ 18 h 90"/>
                  <a:gd name="T8" fmla="*/ 114 w 174"/>
                  <a:gd name="T9" fmla="*/ 42 h 90"/>
                  <a:gd name="T10" fmla="*/ 126 w 174"/>
                  <a:gd name="T11" fmla="*/ 42 h 90"/>
                  <a:gd name="T12" fmla="*/ 150 w 174"/>
                  <a:gd name="T13" fmla="*/ 66 h 90"/>
                  <a:gd name="T14" fmla="*/ 168 w 174"/>
                  <a:gd name="T15" fmla="*/ 60 h 90"/>
                  <a:gd name="T16" fmla="*/ 150 w 174"/>
                  <a:gd name="T17" fmla="*/ 48 h 90"/>
                  <a:gd name="T18" fmla="*/ 162 w 174"/>
                  <a:gd name="T19" fmla="*/ 42 h 90"/>
                  <a:gd name="T20" fmla="*/ 174 w 174"/>
                  <a:gd name="T21" fmla="*/ 66 h 90"/>
                  <a:gd name="T22" fmla="*/ 138 w 174"/>
                  <a:gd name="T23" fmla="*/ 84 h 90"/>
                  <a:gd name="T24" fmla="*/ 138 w 174"/>
                  <a:gd name="T25" fmla="*/ 72 h 90"/>
                  <a:gd name="T26" fmla="*/ 120 w 174"/>
                  <a:gd name="T27" fmla="*/ 90 h 90"/>
                  <a:gd name="T28" fmla="*/ 120 w 174"/>
                  <a:gd name="T29" fmla="*/ 84 h 90"/>
                  <a:gd name="T30" fmla="*/ 102 w 174"/>
                  <a:gd name="T31" fmla="*/ 60 h 90"/>
                  <a:gd name="T32" fmla="*/ 84 w 174"/>
                  <a:gd name="T33" fmla="*/ 66 h 90"/>
                  <a:gd name="T34" fmla="*/ 78 w 174"/>
                  <a:gd name="T35" fmla="*/ 66 h 90"/>
                  <a:gd name="T36" fmla="*/ 0 w 174"/>
                  <a:gd name="T37" fmla="*/ 84 h 90"/>
                  <a:gd name="T38" fmla="*/ 0 w 174"/>
                  <a:gd name="T39" fmla="*/ 36 h 90"/>
                  <a:gd name="T40" fmla="*/ 18 w 174"/>
                  <a:gd name="T41" fmla="*/ 36 h 90"/>
                  <a:gd name="T42" fmla="*/ 36 w 174"/>
                  <a:gd name="T43" fmla="*/ 30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4"/>
                  <a:gd name="T67" fmla="*/ 0 h 90"/>
                  <a:gd name="T68" fmla="*/ 174 w 174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4" h="90">
                    <a:moveTo>
                      <a:pt x="36" y="30"/>
                    </a:moveTo>
                    <a:lnTo>
                      <a:pt x="90" y="18"/>
                    </a:lnTo>
                    <a:lnTo>
                      <a:pt x="108" y="0"/>
                    </a:lnTo>
                    <a:lnTo>
                      <a:pt x="120" y="18"/>
                    </a:lnTo>
                    <a:lnTo>
                      <a:pt x="114" y="42"/>
                    </a:lnTo>
                    <a:lnTo>
                      <a:pt x="126" y="42"/>
                    </a:lnTo>
                    <a:lnTo>
                      <a:pt x="150" y="66"/>
                    </a:lnTo>
                    <a:lnTo>
                      <a:pt x="168" y="60"/>
                    </a:lnTo>
                    <a:lnTo>
                      <a:pt x="150" y="48"/>
                    </a:lnTo>
                    <a:lnTo>
                      <a:pt x="162" y="42"/>
                    </a:lnTo>
                    <a:lnTo>
                      <a:pt x="174" y="66"/>
                    </a:lnTo>
                    <a:lnTo>
                      <a:pt x="138" y="84"/>
                    </a:lnTo>
                    <a:lnTo>
                      <a:pt x="138" y="72"/>
                    </a:lnTo>
                    <a:lnTo>
                      <a:pt x="120" y="90"/>
                    </a:lnTo>
                    <a:lnTo>
                      <a:pt x="120" y="84"/>
                    </a:lnTo>
                    <a:lnTo>
                      <a:pt x="102" y="60"/>
                    </a:lnTo>
                    <a:lnTo>
                      <a:pt x="84" y="66"/>
                    </a:lnTo>
                    <a:lnTo>
                      <a:pt x="78" y="66"/>
                    </a:lnTo>
                    <a:lnTo>
                      <a:pt x="0" y="84"/>
                    </a:lnTo>
                    <a:lnTo>
                      <a:pt x="0" y="36"/>
                    </a:lnTo>
                    <a:lnTo>
                      <a:pt x="18" y="36"/>
                    </a:lnTo>
                    <a:lnTo>
                      <a:pt x="36" y="3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36" name="Freeform 313"/>
              <p:cNvSpPr>
                <a:spLocks noChangeAspect="1"/>
              </p:cNvSpPr>
              <p:nvPr/>
            </p:nvSpPr>
            <p:spPr bwMode="auto">
              <a:xfrm>
                <a:off x="2496" y="1854"/>
                <a:ext cx="174" cy="90"/>
              </a:xfrm>
              <a:custGeom>
                <a:avLst/>
                <a:gdLst>
                  <a:gd name="T0" fmla="*/ 36 w 174"/>
                  <a:gd name="T1" fmla="*/ 30 h 90"/>
                  <a:gd name="T2" fmla="*/ 90 w 174"/>
                  <a:gd name="T3" fmla="*/ 18 h 90"/>
                  <a:gd name="T4" fmla="*/ 108 w 174"/>
                  <a:gd name="T5" fmla="*/ 0 h 90"/>
                  <a:gd name="T6" fmla="*/ 120 w 174"/>
                  <a:gd name="T7" fmla="*/ 18 h 90"/>
                  <a:gd name="T8" fmla="*/ 114 w 174"/>
                  <a:gd name="T9" fmla="*/ 42 h 90"/>
                  <a:gd name="T10" fmla="*/ 126 w 174"/>
                  <a:gd name="T11" fmla="*/ 42 h 90"/>
                  <a:gd name="T12" fmla="*/ 150 w 174"/>
                  <a:gd name="T13" fmla="*/ 66 h 90"/>
                  <a:gd name="T14" fmla="*/ 168 w 174"/>
                  <a:gd name="T15" fmla="*/ 60 h 90"/>
                  <a:gd name="T16" fmla="*/ 150 w 174"/>
                  <a:gd name="T17" fmla="*/ 48 h 90"/>
                  <a:gd name="T18" fmla="*/ 162 w 174"/>
                  <a:gd name="T19" fmla="*/ 42 h 90"/>
                  <a:gd name="T20" fmla="*/ 174 w 174"/>
                  <a:gd name="T21" fmla="*/ 66 h 90"/>
                  <a:gd name="T22" fmla="*/ 138 w 174"/>
                  <a:gd name="T23" fmla="*/ 84 h 90"/>
                  <a:gd name="T24" fmla="*/ 138 w 174"/>
                  <a:gd name="T25" fmla="*/ 72 h 90"/>
                  <a:gd name="T26" fmla="*/ 120 w 174"/>
                  <a:gd name="T27" fmla="*/ 90 h 90"/>
                  <a:gd name="T28" fmla="*/ 120 w 174"/>
                  <a:gd name="T29" fmla="*/ 84 h 90"/>
                  <a:gd name="T30" fmla="*/ 102 w 174"/>
                  <a:gd name="T31" fmla="*/ 60 h 90"/>
                  <a:gd name="T32" fmla="*/ 84 w 174"/>
                  <a:gd name="T33" fmla="*/ 66 h 90"/>
                  <a:gd name="T34" fmla="*/ 78 w 174"/>
                  <a:gd name="T35" fmla="*/ 66 h 90"/>
                  <a:gd name="T36" fmla="*/ 0 w 174"/>
                  <a:gd name="T37" fmla="*/ 84 h 90"/>
                  <a:gd name="T38" fmla="*/ 0 w 174"/>
                  <a:gd name="T39" fmla="*/ 36 h 90"/>
                  <a:gd name="T40" fmla="*/ 18 w 174"/>
                  <a:gd name="T41" fmla="*/ 36 h 90"/>
                  <a:gd name="T42" fmla="*/ 36 w 174"/>
                  <a:gd name="T43" fmla="*/ 30 h 90"/>
                  <a:gd name="T44" fmla="*/ 36 w 174"/>
                  <a:gd name="T45" fmla="*/ 36 h 9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4"/>
                  <a:gd name="T70" fmla="*/ 0 h 90"/>
                  <a:gd name="T71" fmla="*/ 174 w 174"/>
                  <a:gd name="T72" fmla="*/ 90 h 9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4" h="90">
                    <a:moveTo>
                      <a:pt x="36" y="30"/>
                    </a:moveTo>
                    <a:lnTo>
                      <a:pt x="90" y="18"/>
                    </a:lnTo>
                    <a:lnTo>
                      <a:pt x="108" y="0"/>
                    </a:lnTo>
                    <a:lnTo>
                      <a:pt x="120" y="18"/>
                    </a:lnTo>
                    <a:lnTo>
                      <a:pt x="114" y="42"/>
                    </a:lnTo>
                    <a:lnTo>
                      <a:pt x="126" y="42"/>
                    </a:lnTo>
                    <a:lnTo>
                      <a:pt x="150" y="66"/>
                    </a:lnTo>
                    <a:lnTo>
                      <a:pt x="168" y="60"/>
                    </a:lnTo>
                    <a:lnTo>
                      <a:pt x="150" y="48"/>
                    </a:lnTo>
                    <a:lnTo>
                      <a:pt x="162" y="42"/>
                    </a:lnTo>
                    <a:lnTo>
                      <a:pt x="174" y="66"/>
                    </a:lnTo>
                    <a:lnTo>
                      <a:pt x="138" y="84"/>
                    </a:lnTo>
                    <a:lnTo>
                      <a:pt x="138" y="72"/>
                    </a:lnTo>
                    <a:lnTo>
                      <a:pt x="120" y="90"/>
                    </a:lnTo>
                    <a:lnTo>
                      <a:pt x="120" y="84"/>
                    </a:lnTo>
                    <a:lnTo>
                      <a:pt x="102" y="60"/>
                    </a:lnTo>
                    <a:lnTo>
                      <a:pt x="84" y="66"/>
                    </a:lnTo>
                    <a:lnTo>
                      <a:pt x="78" y="66"/>
                    </a:lnTo>
                    <a:lnTo>
                      <a:pt x="0" y="84"/>
                    </a:lnTo>
                    <a:lnTo>
                      <a:pt x="0" y="36"/>
                    </a:lnTo>
                    <a:lnTo>
                      <a:pt x="18" y="36"/>
                    </a:lnTo>
                    <a:lnTo>
                      <a:pt x="36" y="30"/>
                    </a:lnTo>
                    <a:lnTo>
                      <a:pt x="36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37" name="Freeform 314"/>
              <p:cNvSpPr>
                <a:spLocks noChangeAspect="1"/>
              </p:cNvSpPr>
              <p:nvPr/>
            </p:nvSpPr>
            <p:spPr bwMode="auto">
              <a:xfrm>
                <a:off x="1878" y="1794"/>
                <a:ext cx="198" cy="264"/>
              </a:xfrm>
              <a:custGeom>
                <a:avLst/>
                <a:gdLst>
                  <a:gd name="T0" fmla="*/ 96 w 198"/>
                  <a:gd name="T1" fmla="*/ 258 h 264"/>
                  <a:gd name="T2" fmla="*/ 0 w 198"/>
                  <a:gd name="T3" fmla="*/ 264 h 264"/>
                  <a:gd name="T4" fmla="*/ 24 w 198"/>
                  <a:gd name="T5" fmla="*/ 204 h 264"/>
                  <a:gd name="T6" fmla="*/ 0 w 198"/>
                  <a:gd name="T7" fmla="*/ 144 h 264"/>
                  <a:gd name="T8" fmla="*/ 6 w 198"/>
                  <a:gd name="T9" fmla="*/ 78 h 264"/>
                  <a:gd name="T10" fmla="*/ 36 w 198"/>
                  <a:gd name="T11" fmla="*/ 42 h 264"/>
                  <a:gd name="T12" fmla="*/ 36 w 198"/>
                  <a:gd name="T13" fmla="*/ 66 h 264"/>
                  <a:gd name="T14" fmla="*/ 42 w 198"/>
                  <a:gd name="T15" fmla="*/ 54 h 264"/>
                  <a:gd name="T16" fmla="*/ 42 w 198"/>
                  <a:gd name="T17" fmla="*/ 36 h 264"/>
                  <a:gd name="T18" fmla="*/ 60 w 198"/>
                  <a:gd name="T19" fmla="*/ 24 h 264"/>
                  <a:gd name="T20" fmla="*/ 54 w 198"/>
                  <a:gd name="T21" fmla="*/ 12 h 264"/>
                  <a:gd name="T22" fmla="*/ 66 w 198"/>
                  <a:gd name="T23" fmla="*/ 0 h 264"/>
                  <a:gd name="T24" fmla="*/ 126 w 198"/>
                  <a:gd name="T25" fmla="*/ 18 h 264"/>
                  <a:gd name="T26" fmla="*/ 138 w 198"/>
                  <a:gd name="T27" fmla="*/ 36 h 264"/>
                  <a:gd name="T28" fmla="*/ 132 w 198"/>
                  <a:gd name="T29" fmla="*/ 42 h 264"/>
                  <a:gd name="T30" fmla="*/ 144 w 198"/>
                  <a:gd name="T31" fmla="*/ 60 h 264"/>
                  <a:gd name="T32" fmla="*/ 144 w 198"/>
                  <a:gd name="T33" fmla="*/ 84 h 264"/>
                  <a:gd name="T34" fmla="*/ 120 w 198"/>
                  <a:gd name="T35" fmla="*/ 108 h 264"/>
                  <a:gd name="T36" fmla="*/ 120 w 198"/>
                  <a:gd name="T37" fmla="*/ 126 h 264"/>
                  <a:gd name="T38" fmla="*/ 132 w 198"/>
                  <a:gd name="T39" fmla="*/ 132 h 264"/>
                  <a:gd name="T40" fmla="*/ 162 w 198"/>
                  <a:gd name="T41" fmla="*/ 96 h 264"/>
                  <a:gd name="T42" fmla="*/ 180 w 198"/>
                  <a:gd name="T43" fmla="*/ 114 h 264"/>
                  <a:gd name="T44" fmla="*/ 198 w 198"/>
                  <a:gd name="T45" fmla="*/ 162 h 264"/>
                  <a:gd name="T46" fmla="*/ 192 w 198"/>
                  <a:gd name="T47" fmla="*/ 186 h 264"/>
                  <a:gd name="T48" fmla="*/ 192 w 198"/>
                  <a:gd name="T49" fmla="*/ 192 h 264"/>
                  <a:gd name="T50" fmla="*/ 186 w 198"/>
                  <a:gd name="T51" fmla="*/ 186 h 264"/>
                  <a:gd name="T52" fmla="*/ 180 w 198"/>
                  <a:gd name="T53" fmla="*/ 186 h 264"/>
                  <a:gd name="T54" fmla="*/ 156 w 198"/>
                  <a:gd name="T55" fmla="*/ 246 h 264"/>
                  <a:gd name="T56" fmla="*/ 114 w 198"/>
                  <a:gd name="T57" fmla="*/ 258 h 264"/>
                  <a:gd name="T58" fmla="*/ 96 w 198"/>
                  <a:gd name="T59" fmla="*/ 258 h 26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98"/>
                  <a:gd name="T91" fmla="*/ 0 h 264"/>
                  <a:gd name="T92" fmla="*/ 198 w 198"/>
                  <a:gd name="T93" fmla="*/ 264 h 26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98" h="264">
                    <a:moveTo>
                      <a:pt x="96" y="258"/>
                    </a:moveTo>
                    <a:lnTo>
                      <a:pt x="0" y="264"/>
                    </a:lnTo>
                    <a:lnTo>
                      <a:pt x="24" y="204"/>
                    </a:lnTo>
                    <a:lnTo>
                      <a:pt x="0" y="144"/>
                    </a:lnTo>
                    <a:lnTo>
                      <a:pt x="6" y="78"/>
                    </a:lnTo>
                    <a:lnTo>
                      <a:pt x="36" y="42"/>
                    </a:lnTo>
                    <a:lnTo>
                      <a:pt x="36" y="66"/>
                    </a:lnTo>
                    <a:lnTo>
                      <a:pt x="42" y="54"/>
                    </a:lnTo>
                    <a:lnTo>
                      <a:pt x="42" y="36"/>
                    </a:lnTo>
                    <a:lnTo>
                      <a:pt x="60" y="24"/>
                    </a:lnTo>
                    <a:lnTo>
                      <a:pt x="54" y="12"/>
                    </a:lnTo>
                    <a:lnTo>
                      <a:pt x="66" y="0"/>
                    </a:lnTo>
                    <a:lnTo>
                      <a:pt x="126" y="18"/>
                    </a:lnTo>
                    <a:lnTo>
                      <a:pt x="138" y="36"/>
                    </a:lnTo>
                    <a:lnTo>
                      <a:pt x="132" y="42"/>
                    </a:lnTo>
                    <a:lnTo>
                      <a:pt x="144" y="60"/>
                    </a:lnTo>
                    <a:lnTo>
                      <a:pt x="144" y="84"/>
                    </a:lnTo>
                    <a:lnTo>
                      <a:pt x="120" y="108"/>
                    </a:lnTo>
                    <a:lnTo>
                      <a:pt x="120" y="126"/>
                    </a:lnTo>
                    <a:lnTo>
                      <a:pt x="132" y="132"/>
                    </a:lnTo>
                    <a:lnTo>
                      <a:pt x="162" y="96"/>
                    </a:lnTo>
                    <a:lnTo>
                      <a:pt x="180" y="114"/>
                    </a:lnTo>
                    <a:lnTo>
                      <a:pt x="198" y="162"/>
                    </a:lnTo>
                    <a:lnTo>
                      <a:pt x="192" y="186"/>
                    </a:lnTo>
                    <a:lnTo>
                      <a:pt x="192" y="192"/>
                    </a:lnTo>
                    <a:lnTo>
                      <a:pt x="186" y="186"/>
                    </a:lnTo>
                    <a:lnTo>
                      <a:pt x="180" y="186"/>
                    </a:lnTo>
                    <a:lnTo>
                      <a:pt x="156" y="246"/>
                    </a:lnTo>
                    <a:lnTo>
                      <a:pt x="114" y="258"/>
                    </a:lnTo>
                    <a:lnTo>
                      <a:pt x="96" y="258"/>
                    </a:lnTo>
                    <a:close/>
                  </a:path>
                </a:pathLst>
              </a:custGeom>
              <a:solidFill>
                <a:srgbClr val="FF4500"/>
              </a:solidFill>
              <a:ln w="9525">
                <a:solidFill>
                  <a:srgbClr val="FF4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38" name="Freeform 315"/>
              <p:cNvSpPr>
                <a:spLocks noChangeAspect="1"/>
              </p:cNvSpPr>
              <p:nvPr/>
            </p:nvSpPr>
            <p:spPr bwMode="auto">
              <a:xfrm>
                <a:off x="1878" y="1794"/>
                <a:ext cx="198" cy="264"/>
              </a:xfrm>
              <a:custGeom>
                <a:avLst/>
                <a:gdLst>
                  <a:gd name="T0" fmla="*/ 96 w 198"/>
                  <a:gd name="T1" fmla="*/ 258 h 264"/>
                  <a:gd name="T2" fmla="*/ 0 w 198"/>
                  <a:gd name="T3" fmla="*/ 264 h 264"/>
                  <a:gd name="T4" fmla="*/ 24 w 198"/>
                  <a:gd name="T5" fmla="*/ 204 h 264"/>
                  <a:gd name="T6" fmla="*/ 0 w 198"/>
                  <a:gd name="T7" fmla="*/ 144 h 264"/>
                  <a:gd name="T8" fmla="*/ 6 w 198"/>
                  <a:gd name="T9" fmla="*/ 78 h 264"/>
                  <a:gd name="T10" fmla="*/ 36 w 198"/>
                  <a:gd name="T11" fmla="*/ 42 h 264"/>
                  <a:gd name="T12" fmla="*/ 36 w 198"/>
                  <a:gd name="T13" fmla="*/ 66 h 264"/>
                  <a:gd name="T14" fmla="*/ 42 w 198"/>
                  <a:gd name="T15" fmla="*/ 54 h 264"/>
                  <a:gd name="T16" fmla="*/ 42 w 198"/>
                  <a:gd name="T17" fmla="*/ 66 h 264"/>
                  <a:gd name="T18" fmla="*/ 42 w 198"/>
                  <a:gd name="T19" fmla="*/ 36 h 264"/>
                  <a:gd name="T20" fmla="*/ 60 w 198"/>
                  <a:gd name="T21" fmla="*/ 24 h 264"/>
                  <a:gd name="T22" fmla="*/ 54 w 198"/>
                  <a:gd name="T23" fmla="*/ 12 h 264"/>
                  <a:gd name="T24" fmla="*/ 66 w 198"/>
                  <a:gd name="T25" fmla="*/ 0 h 264"/>
                  <a:gd name="T26" fmla="*/ 126 w 198"/>
                  <a:gd name="T27" fmla="*/ 18 h 264"/>
                  <a:gd name="T28" fmla="*/ 138 w 198"/>
                  <a:gd name="T29" fmla="*/ 36 h 264"/>
                  <a:gd name="T30" fmla="*/ 132 w 198"/>
                  <a:gd name="T31" fmla="*/ 42 h 264"/>
                  <a:gd name="T32" fmla="*/ 144 w 198"/>
                  <a:gd name="T33" fmla="*/ 60 h 264"/>
                  <a:gd name="T34" fmla="*/ 144 w 198"/>
                  <a:gd name="T35" fmla="*/ 84 h 264"/>
                  <a:gd name="T36" fmla="*/ 120 w 198"/>
                  <a:gd name="T37" fmla="*/ 108 h 264"/>
                  <a:gd name="T38" fmla="*/ 120 w 198"/>
                  <a:gd name="T39" fmla="*/ 126 h 264"/>
                  <a:gd name="T40" fmla="*/ 132 w 198"/>
                  <a:gd name="T41" fmla="*/ 132 h 264"/>
                  <a:gd name="T42" fmla="*/ 162 w 198"/>
                  <a:gd name="T43" fmla="*/ 96 h 264"/>
                  <a:gd name="T44" fmla="*/ 180 w 198"/>
                  <a:gd name="T45" fmla="*/ 114 h 264"/>
                  <a:gd name="T46" fmla="*/ 198 w 198"/>
                  <a:gd name="T47" fmla="*/ 162 h 264"/>
                  <a:gd name="T48" fmla="*/ 192 w 198"/>
                  <a:gd name="T49" fmla="*/ 186 h 264"/>
                  <a:gd name="T50" fmla="*/ 192 w 198"/>
                  <a:gd name="T51" fmla="*/ 192 h 264"/>
                  <a:gd name="T52" fmla="*/ 186 w 198"/>
                  <a:gd name="T53" fmla="*/ 186 h 264"/>
                  <a:gd name="T54" fmla="*/ 180 w 198"/>
                  <a:gd name="T55" fmla="*/ 186 h 264"/>
                  <a:gd name="T56" fmla="*/ 156 w 198"/>
                  <a:gd name="T57" fmla="*/ 246 h 264"/>
                  <a:gd name="T58" fmla="*/ 114 w 198"/>
                  <a:gd name="T59" fmla="*/ 258 h 264"/>
                  <a:gd name="T60" fmla="*/ 96 w 198"/>
                  <a:gd name="T61" fmla="*/ 258 h 264"/>
                  <a:gd name="T62" fmla="*/ 96 w 198"/>
                  <a:gd name="T63" fmla="*/ 264 h 26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8"/>
                  <a:gd name="T97" fmla="*/ 0 h 264"/>
                  <a:gd name="T98" fmla="*/ 198 w 198"/>
                  <a:gd name="T99" fmla="*/ 264 h 26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8" h="264">
                    <a:moveTo>
                      <a:pt x="96" y="258"/>
                    </a:moveTo>
                    <a:lnTo>
                      <a:pt x="0" y="264"/>
                    </a:lnTo>
                    <a:lnTo>
                      <a:pt x="24" y="204"/>
                    </a:lnTo>
                    <a:lnTo>
                      <a:pt x="0" y="144"/>
                    </a:lnTo>
                    <a:lnTo>
                      <a:pt x="6" y="78"/>
                    </a:lnTo>
                    <a:lnTo>
                      <a:pt x="36" y="42"/>
                    </a:lnTo>
                    <a:lnTo>
                      <a:pt x="36" y="66"/>
                    </a:lnTo>
                    <a:lnTo>
                      <a:pt x="42" y="54"/>
                    </a:lnTo>
                    <a:lnTo>
                      <a:pt x="42" y="66"/>
                    </a:lnTo>
                    <a:lnTo>
                      <a:pt x="42" y="36"/>
                    </a:lnTo>
                    <a:lnTo>
                      <a:pt x="60" y="24"/>
                    </a:lnTo>
                    <a:lnTo>
                      <a:pt x="54" y="12"/>
                    </a:lnTo>
                    <a:lnTo>
                      <a:pt x="66" y="0"/>
                    </a:lnTo>
                    <a:lnTo>
                      <a:pt x="126" y="18"/>
                    </a:lnTo>
                    <a:lnTo>
                      <a:pt x="138" y="36"/>
                    </a:lnTo>
                    <a:lnTo>
                      <a:pt x="132" y="42"/>
                    </a:lnTo>
                    <a:lnTo>
                      <a:pt x="144" y="60"/>
                    </a:lnTo>
                    <a:lnTo>
                      <a:pt x="144" y="84"/>
                    </a:lnTo>
                    <a:lnTo>
                      <a:pt x="120" y="108"/>
                    </a:lnTo>
                    <a:lnTo>
                      <a:pt x="120" y="126"/>
                    </a:lnTo>
                    <a:lnTo>
                      <a:pt x="132" y="132"/>
                    </a:lnTo>
                    <a:lnTo>
                      <a:pt x="162" y="96"/>
                    </a:lnTo>
                    <a:lnTo>
                      <a:pt x="180" y="114"/>
                    </a:lnTo>
                    <a:lnTo>
                      <a:pt x="198" y="162"/>
                    </a:lnTo>
                    <a:lnTo>
                      <a:pt x="192" y="186"/>
                    </a:lnTo>
                    <a:lnTo>
                      <a:pt x="192" y="192"/>
                    </a:lnTo>
                    <a:lnTo>
                      <a:pt x="186" y="186"/>
                    </a:lnTo>
                    <a:lnTo>
                      <a:pt x="180" y="186"/>
                    </a:lnTo>
                    <a:lnTo>
                      <a:pt x="156" y="246"/>
                    </a:lnTo>
                    <a:lnTo>
                      <a:pt x="114" y="258"/>
                    </a:lnTo>
                    <a:lnTo>
                      <a:pt x="96" y="258"/>
                    </a:lnTo>
                    <a:lnTo>
                      <a:pt x="96" y="26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39" name="Freeform 316"/>
              <p:cNvSpPr>
                <a:spLocks noChangeAspect="1"/>
              </p:cNvSpPr>
              <p:nvPr/>
            </p:nvSpPr>
            <p:spPr bwMode="auto">
              <a:xfrm>
                <a:off x="1692" y="1704"/>
                <a:ext cx="288" cy="144"/>
              </a:xfrm>
              <a:custGeom>
                <a:avLst/>
                <a:gdLst>
                  <a:gd name="T0" fmla="*/ 288 w 288"/>
                  <a:gd name="T1" fmla="*/ 72 h 144"/>
                  <a:gd name="T2" fmla="*/ 258 w 288"/>
                  <a:gd name="T3" fmla="*/ 72 h 144"/>
                  <a:gd name="T4" fmla="*/ 252 w 288"/>
                  <a:gd name="T5" fmla="*/ 84 h 144"/>
                  <a:gd name="T6" fmla="*/ 216 w 288"/>
                  <a:gd name="T7" fmla="*/ 72 h 144"/>
                  <a:gd name="T8" fmla="*/ 186 w 288"/>
                  <a:gd name="T9" fmla="*/ 90 h 144"/>
                  <a:gd name="T10" fmla="*/ 174 w 288"/>
                  <a:gd name="T11" fmla="*/ 108 h 144"/>
                  <a:gd name="T12" fmla="*/ 174 w 288"/>
                  <a:gd name="T13" fmla="*/ 90 h 144"/>
                  <a:gd name="T14" fmla="*/ 156 w 288"/>
                  <a:gd name="T15" fmla="*/ 108 h 144"/>
                  <a:gd name="T16" fmla="*/ 156 w 288"/>
                  <a:gd name="T17" fmla="*/ 90 h 144"/>
                  <a:gd name="T18" fmla="*/ 132 w 288"/>
                  <a:gd name="T19" fmla="*/ 144 h 144"/>
                  <a:gd name="T20" fmla="*/ 120 w 288"/>
                  <a:gd name="T21" fmla="*/ 144 h 144"/>
                  <a:gd name="T22" fmla="*/ 126 w 288"/>
                  <a:gd name="T23" fmla="*/ 132 h 144"/>
                  <a:gd name="T24" fmla="*/ 114 w 288"/>
                  <a:gd name="T25" fmla="*/ 132 h 144"/>
                  <a:gd name="T26" fmla="*/ 120 w 288"/>
                  <a:gd name="T27" fmla="*/ 108 h 144"/>
                  <a:gd name="T28" fmla="*/ 102 w 288"/>
                  <a:gd name="T29" fmla="*/ 96 h 144"/>
                  <a:gd name="T30" fmla="*/ 12 w 288"/>
                  <a:gd name="T31" fmla="*/ 78 h 144"/>
                  <a:gd name="T32" fmla="*/ 0 w 288"/>
                  <a:gd name="T33" fmla="*/ 66 h 144"/>
                  <a:gd name="T34" fmla="*/ 108 w 288"/>
                  <a:gd name="T35" fmla="*/ 0 h 144"/>
                  <a:gd name="T36" fmla="*/ 114 w 288"/>
                  <a:gd name="T37" fmla="*/ 0 h 144"/>
                  <a:gd name="T38" fmla="*/ 84 w 288"/>
                  <a:gd name="T39" fmla="*/ 30 h 144"/>
                  <a:gd name="T40" fmla="*/ 84 w 288"/>
                  <a:gd name="T41" fmla="*/ 42 h 144"/>
                  <a:gd name="T42" fmla="*/ 96 w 288"/>
                  <a:gd name="T43" fmla="*/ 30 h 144"/>
                  <a:gd name="T44" fmla="*/ 90 w 288"/>
                  <a:gd name="T45" fmla="*/ 42 h 144"/>
                  <a:gd name="T46" fmla="*/ 108 w 288"/>
                  <a:gd name="T47" fmla="*/ 36 h 144"/>
                  <a:gd name="T48" fmla="*/ 132 w 288"/>
                  <a:gd name="T49" fmla="*/ 54 h 144"/>
                  <a:gd name="T50" fmla="*/ 162 w 288"/>
                  <a:gd name="T51" fmla="*/ 60 h 144"/>
                  <a:gd name="T52" fmla="*/ 186 w 288"/>
                  <a:gd name="T53" fmla="*/ 42 h 144"/>
                  <a:gd name="T54" fmla="*/ 234 w 288"/>
                  <a:gd name="T55" fmla="*/ 30 h 144"/>
                  <a:gd name="T56" fmla="*/ 240 w 288"/>
                  <a:gd name="T57" fmla="*/ 48 h 144"/>
                  <a:gd name="T58" fmla="*/ 270 w 288"/>
                  <a:gd name="T59" fmla="*/ 48 h 144"/>
                  <a:gd name="T60" fmla="*/ 270 w 288"/>
                  <a:gd name="T61" fmla="*/ 60 h 144"/>
                  <a:gd name="T62" fmla="*/ 288 w 288"/>
                  <a:gd name="T63" fmla="*/ 72 h 14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88"/>
                  <a:gd name="T97" fmla="*/ 0 h 144"/>
                  <a:gd name="T98" fmla="*/ 288 w 288"/>
                  <a:gd name="T99" fmla="*/ 144 h 14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88" h="144">
                    <a:moveTo>
                      <a:pt x="288" y="72"/>
                    </a:moveTo>
                    <a:lnTo>
                      <a:pt x="258" y="72"/>
                    </a:lnTo>
                    <a:lnTo>
                      <a:pt x="252" y="84"/>
                    </a:lnTo>
                    <a:lnTo>
                      <a:pt x="216" y="72"/>
                    </a:lnTo>
                    <a:lnTo>
                      <a:pt x="186" y="90"/>
                    </a:lnTo>
                    <a:lnTo>
                      <a:pt x="174" y="108"/>
                    </a:lnTo>
                    <a:lnTo>
                      <a:pt x="174" y="90"/>
                    </a:lnTo>
                    <a:lnTo>
                      <a:pt x="156" y="108"/>
                    </a:lnTo>
                    <a:lnTo>
                      <a:pt x="156" y="90"/>
                    </a:lnTo>
                    <a:lnTo>
                      <a:pt x="132" y="144"/>
                    </a:lnTo>
                    <a:lnTo>
                      <a:pt x="120" y="144"/>
                    </a:lnTo>
                    <a:lnTo>
                      <a:pt x="126" y="132"/>
                    </a:lnTo>
                    <a:lnTo>
                      <a:pt x="114" y="132"/>
                    </a:lnTo>
                    <a:lnTo>
                      <a:pt x="120" y="108"/>
                    </a:lnTo>
                    <a:lnTo>
                      <a:pt x="102" y="96"/>
                    </a:lnTo>
                    <a:lnTo>
                      <a:pt x="12" y="78"/>
                    </a:lnTo>
                    <a:lnTo>
                      <a:pt x="0" y="66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84" y="30"/>
                    </a:lnTo>
                    <a:lnTo>
                      <a:pt x="84" y="42"/>
                    </a:lnTo>
                    <a:lnTo>
                      <a:pt x="96" y="30"/>
                    </a:lnTo>
                    <a:lnTo>
                      <a:pt x="90" y="42"/>
                    </a:lnTo>
                    <a:lnTo>
                      <a:pt x="108" y="36"/>
                    </a:lnTo>
                    <a:lnTo>
                      <a:pt x="132" y="54"/>
                    </a:lnTo>
                    <a:lnTo>
                      <a:pt x="162" y="60"/>
                    </a:lnTo>
                    <a:lnTo>
                      <a:pt x="186" y="42"/>
                    </a:lnTo>
                    <a:lnTo>
                      <a:pt x="234" y="30"/>
                    </a:lnTo>
                    <a:lnTo>
                      <a:pt x="240" y="48"/>
                    </a:lnTo>
                    <a:lnTo>
                      <a:pt x="270" y="48"/>
                    </a:lnTo>
                    <a:lnTo>
                      <a:pt x="270" y="60"/>
                    </a:lnTo>
                    <a:lnTo>
                      <a:pt x="288" y="72"/>
                    </a:lnTo>
                    <a:close/>
                  </a:path>
                </a:pathLst>
              </a:custGeom>
              <a:solidFill>
                <a:srgbClr val="FF4500"/>
              </a:solidFill>
              <a:ln w="9525">
                <a:solidFill>
                  <a:srgbClr val="FF4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40" name="Freeform 317"/>
              <p:cNvSpPr>
                <a:spLocks noChangeAspect="1"/>
              </p:cNvSpPr>
              <p:nvPr/>
            </p:nvSpPr>
            <p:spPr bwMode="auto">
              <a:xfrm>
                <a:off x="1692" y="1704"/>
                <a:ext cx="288" cy="144"/>
              </a:xfrm>
              <a:custGeom>
                <a:avLst/>
                <a:gdLst>
                  <a:gd name="T0" fmla="*/ 288 w 288"/>
                  <a:gd name="T1" fmla="*/ 72 h 144"/>
                  <a:gd name="T2" fmla="*/ 258 w 288"/>
                  <a:gd name="T3" fmla="*/ 72 h 144"/>
                  <a:gd name="T4" fmla="*/ 252 w 288"/>
                  <a:gd name="T5" fmla="*/ 84 h 144"/>
                  <a:gd name="T6" fmla="*/ 216 w 288"/>
                  <a:gd name="T7" fmla="*/ 72 h 144"/>
                  <a:gd name="T8" fmla="*/ 186 w 288"/>
                  <a:gd name="T9" fmla="*/ 90 h 144"/>
                  <a:gd name="T10" fmla="*/ 174 w 288"/>
                  <a:gd name="T11" fmla="*/ 108 h 144"/>
                  <a:gd name="T12" fmla="*/ 174 w 288"/>
                  <a:gd name="T13" fmla="*/ 90 h 144"/>
                  <a:gd name="T14" fmla="*/ 156 w 288"/>
                  <a:gd name="T15" fmla="*/ 108 h 144"/>
                  <a:gd name="T16" fmla="*/ 156 w 288"/>
                  <a:gd name="T17" fmla="*/ 90 h 144"/>
                  <a:gd name="T18" fmla="*/ 132 w 288"/>
                  <a:gd name="T19" fmla="*/ 144 h 144"/>
                  <a:gd name="T20" fmla="*/ 120 w 288"/>
                  <a:gd name="T21" fmla="*/ 144 h 144"/>
                  <a:gd name="T22" fmla="*/ 126 w 288"/>
                  <a:gd name="T23" fmla="*/ 132 h 144"/>
                  <a:gd name="T24" fmla="*/ 114 w 288"/>
                  <a:gd name="T25" fmla="*/ 132 h 144"/>
                  <a:gd name="T26" fmla="*/ 120 w 288"/>
                  <a:gd name="T27" fmla="*/ 108 h 144"/>
                  <a:gd name="T28" fmla="*/ 102 w 288"/>
                  <a:gd name="T29" fmla="*/ 96 h 144"/>
                  <a:gd name="T30" fmla="*/ 12 w 288"/>
                  <a:gd name="T31" fmla="*/ 78 h 144"/>
                  <a:gd name="T32" fmla="*/ 0 w 288"/>
                  <a:gd name="T33" fmla="*/ 66 h 144"/>
                  <a:gd name="T34" fmla="*/ 108 w 288"/>
                  <a:gd name="T35" fmla="*/ 0 h 144"/>
                  <a:gd name="T36" fmla="*/ 114 w 288"/>
                  <a:gd name="T37" fmla="*/ 0 h 144"/>
                  <a:gd name="T38" fmla="*/ 84 w 288"/>
                  <a:gd name="T39" fmla="*/ 30 h 144"/>
                  <a:gd name="T40" fmla="*/ 84 w 288"/>
                  <a:gd name="T41" fmla="*/ 42 h 144"/>
                  <a:gd name="T42" fmla="*/ 96 w 288"/>
                  <a:gd name="T43" fmla="*/ 30 h 144"/>
                  <a:gd name="T44" fmla="*/ 90 w 288"/>
                  <a:gd name="T45" fmla="*/ 42 h 144"/>
                  <a:gd name="T46" fmla="*/ 108 w 288"/>
                  <a:gd name="T47" fmla="*/ 36 h 144"/>
                  <a:gd name="T48" fmla="*/ 132 w 288"/>
                  <a:gd name="T49" fmla="*/ 54 h 144"/>
                  <a:gd name="T50" fmla="*/ 162 w 288"/>
                  <a:gd name="T51" fmla="*/ 60 h 144"/>
                  <a:gd name="T52" fmla="*/ 186 w 288"/>
                  <a:gd name="T53" fmla="*/ 42 h 144"/>
                  <a:gd name="T54" fmla="*/ 234 w 288"/>
                  <a:gd name="T55" fmla="*/ 30 h 144"/>
                  <a:gd name="T56" fmla="*/ 240 w 288"/>
                  <a:gd name="T57" fmla="*/ 48 h 144"/>
                  <a:gd name="T58" fmla="*/ 270 w 288"/>
                  <a:gd name="T59" fmla="*/ 48 h 144"/>
                  <a:gd name="T60" fmla="*/ 270 w 288"/>
                  <a:gd name="T61" fmla="*/ 60 h 144"/>
                  <a:gd name="T62" fmla="*/ 288 w 288"/>
                  <a:gd name="T63" fmla="*/ 72 h 144"/>
                  <a:gd name="T64" fmla="*/ 288 w 288"/>
                  <a:gd name="T65" fmla="*/ 78 h 1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8"/>
                  <a:gd name="T100" fmla="*/ 0 h 144"/>
                  <a:gd name="T101" fmla="*/ 288 w 288"/>
                  <a:gd name="T102" fmla="*/ 144 h 1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8" h="144">
                    <a:moveTo>
                      <a:pt x="288" y="72"/>
                    </a:moveTo>
                    <a:lnTo>
                      <a:pt x="258" y="72"/>
                    </a:lnTo>
                    <a:lnTo>
                      <a:pt x="252" y="84"/>
                    </a:lnTo>
                    <a:lnTo>
                      <a:pt x="216" y="72"/>
                    </a:lnTo>
                    <a:lnTo>
                      <a:pt x="186" y="90"/>
                    </a:lnTo>
                    <a:lnTo>
                      <a:pt x="174" y="108"/>
                    </a:lnTo>
                    <a:lnTo>
                      <a:pt x="174" y="90"/>
                    </a:lnTo>
                    <a:lnTo>
                      <a:pt x="156" y="108"/>
                    </a:lnTo>
                    <a:lnTo>
                      <a:pt x="156" y="90"/>
                    </a:lnTo>
                    <a:lnTo>
                      <a:pt x="132" y="144"/>
                    </a:lnTo>
                    <a:lnTo>
                      <a:pt x="120" y="144"/>
                    </a:lnTo>
                    <a:lnTo>
                      <a:pt x="126" y="132"/>
                    </a:lnTo>
                    <a:lnTo>
                      <a:pt x="114" y="132"/>
                    </a:lnTo>
                    <a:lnTo>
                      <a:pt x="120" y="108"/>
                    </a:lnTo>
                    <a:lnTo>
                      <a:pt x="102" y="96"/>
                    </a:lnTo>
                    <a:lnTo>
                      <a:pt x="12" y="78"/>
                    </a:lnTo>
                    <a:lnTo>
                      <a:pt x="0" y="66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84" y="30"/>
                    </a:lnTo>
                    <a:lnTo>
                      <a:pt x="84" y="42"/>
                    </a:lnTo>
                    <a:lnTo>
                      <a:pt x="96" y="30"/>
                    </a:lnTo>
                    <a:lnTo>
                      <a:pt x="90" y="42"/>
                    </a:lnTo>
                    <a:lnTo>
                      <a:pt x="108" y="36"/>
                    </a:lnTo>
                    <a:lnTo>
                      <a:pt x="132" y="54"/>
                    </a:lnTo>
                    <a:lnTo>
                      <a:pt x="162" y="60"/>
                    </a:lnTo>
                    <a:lnTo>
                      <a:pt x="186" y="42"/>
                    </a:lnTo>
                    <a:lnTo>
                      <a:pt x="234" y="30"/>
                    </a:lnTo>
                    <a:lnTo>
                      <a:pt x="240" y="48"/>
                    </a:lnTo>
                    <a:lnTo>
                      <a:pt x="270" y="48"/>
                    </a:lnTo>
                    <a:lnTo>
                      <a:pt x="270" y="60"/>
                    </a:lnTo>
                    <a:lnTo>
                      <a:pt x="288" y="72"/>
                    </a:lnTo>
                    <a:lnTo>
                      <a:pt x="288" y="7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41" name="Freeform 318"/>
              <p:cNvSpPr>
                <a:spLocks noChangeAspect="1"/>
              </p:cNvSpPr>
              <p:nvPr/>
            </p:nvSpPr>
            <p:spPr bwMode="auto">
              <a:xfrm>
                <a:off x="1392" y="1596"/>
                <a:ext cx="330" cy="372"/>
              </a:xfrm>
              <a:custGeom>
                <a:avLst/>
                <a:gdLst>
                  <a:gd name="T0" fmla="*/ 270 w 330"/>
                  <a:gd name="T1" fmla="*/ 366 h 372"/>
                  <a:gd name="T2" fmla="*/ 30 w 330"/>
                  <a:gd name="T3" fmla="*/ 372 h 372"/>
                  <a:gd name="T4" fmla="*/ 30 w 330"/>
                  <a:gd name="T5" fmla="*/ 258 h 372"/>
                  <a:gd name="T6" fmla="*/ 12 w 330"/>
                  <a:gd name="T7" fmla="*/ 234 h 372"/>
                  <a:gd name="T8" fmla="*/ 24 w 330"/>
                  <a:gd name="T9" fmla="*/ 216 h 372"/>
                  <a:gd name="T10" fmla="*/ 0 w 330"/>
                  <a:gd name="T11" fmla="*/ 24 h 372"/>
                  <a:gd name="T12" fmla="*/ 84 w 330"/>
                  <a:gd name="T13" fmla="*/ 24 h 372"/>
                  <a:gd name="T14" fmla="*/ 84 w 330"/>
                  <a:gd name="T15" fmla="*/ 0 h 372"/>
                  <a:gd name="T16" fmla="*/ 96 w 330"/>
                  <a:gd name="T17" fmla="*/ 0 h 372"/>
                  <a:gd name="T18" fmla="*/ 108 w 330"/>
                  <a:gd name="T19" fmla="*/ 36 h 372"/>
                  <a:gd name="T20" fmla="*/ 144 w 330"/>
                  <a:gd name="T21" fmla="*/ 48 h 372"/>
                  <a:gd name="T22" fmla="*/ 144 w 330"/>
                  <a:gd name="T23" fmla="*/ 54 h 372"/>
                  <a:gd name="T24" fmla="*/ 180 w 330"/>
                  <a:gd name="T25" fmla="*/ 48 h 372"/>
                  <a:gd name="T26" fmla="*/ 198 w 330"/>
                  <a:gd name="T27" fmla="*/ 48 h 372"/>
                  <a:gd name="T28" fmla="*/ 192 w 330"/>
                  <a:gd name="T29" fmla="*/ 54 h 372"/>
                  <a:gd name="T30" fmla="*/ 198 w 330"/>
                  <a:gd name="T31" fmla="*/ 54 h 372"/>
                  <a:gd name="T32" fmla="*/ 204 w 330"/>
                  <a:gd name="T33" fmla="*/ 72 h 372"/>
                  <a:gd name="T34" fmla="*/ 222 w 330"/>
                  <a:gd name="T35" fmla="*/ 60 h 372"/>
                  <a:gd name="T36" fmla="*/ 240 w 330"/>
                  <a:gd name="T37" fmla="*/ 78 h 372"/>
                  <a:gd name="T38" fmla="*/ 270 w 330"/>
                  <a:gd name="T39" fmla="*/ 66 h 372"/>
                  <a:gd name="T40" fmla="*/ 276 w 330"/>
                  <a:gd name="T41" fmla="*/ 72 h 372"/>
                  <a:gd name="T42" fmla="*/ 330 w 330"/>
                  <a:gd name="T43" fmla="*/ 78 h 372"/>
                  <a:gd name="T44" fmla="*/ 276 w 330"/>
                  <a:gd name="T45" fmla="*/ 108 h 372"/>
                  <a:gd name="T46" fmla="*/ 222 w 330"/>
                  <a:gd name="T47" fmla="*/ 162 h 372"/>
                  <a:gd name="T48" fmla="*/ 216 w 330"/>
                  <a:gd name="T49" fmla="*/ 168 h 372"/>
                  <a:gd name="T50" fmla="*/ 216 w 330"/>
                  <a:gd name="T51" fmla="*/ 204 h 372"/>
                  <a:gd name="T52" fmla="*/ 198 w 330"/>
                  <a:gd name="T53" fmla="*/ 216 h 372"/>
                  <a:gd name="T54" fmla="*/ 186 w 330"/>
                  <a:gd name="T55" fmla="*/ 234 h 372"/>
                  <a:gd name="T56" fmla="*/ 198 w 330"/>
                  <a:gd name="T57" fmla="*/ 246 h 372"/>
                  <a:gd name="T58" fmla="*/ 198 w 330"/>
                  <a:gd name="T59" fmla="*/ 288 h 372"/>
                  <a:gd name="T60" fmla="*/ 264 w 330"/>
                  <a:gd name="T61" fmla="*/ 336 h 372"/>
                  <a:gd name="T62" fmla="*/ 270 w 330"/>
                  <a:gd name="T63" fmla="*/ 366 h 37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0"/>
                  <a:gd name="T97" fmla="*/ 0 h 372"/>
                  <a:gd name="T98" fmla="*/ 330 w 330"/>
                  <a:gd name="T99" fmla="*/ 372 h 37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0" h="372">
                    <a:moveTo>
                      <a:pt x="270" y="366"/>
                    </a:moveTo>
                    <a:lnTo>
                      <a:pt x="30" y="372"/>
                    </a:lnTo>
                    <a:lnTo>
                      <a:pt x="30" y="258"/>
                    </a:lnTo>
                    <a:lnTo>
                      <a:pt x="12" y="234"/>
                    </a:lnTo>
                    <a:lnTo>
                      <a:pt x="24" y="216"/>
                    </a:lnTo>
                    <a:lnTo>
                      <a:pt x="0" y="24"/>
                    </a:lnTo>
                    <a:lnTo>
                      <a:pt x="84" y="24"/>
                    </a:lnTo>
                    <a:lnTo>
                      <a:pt x="84" y="0"/>
                    </a:lnTo>
                    <a:lnTo>
                      <a:pt x="96" y="0"/>
                    </a:lnTo>
                    <a:lnTo>
                      <a:pt x="108" y="36"/>
                    </a:lnTo>
                    <a:lnTo>
                      <a:pt x="144" y="48"/>
                    </a:lnTo>
                    <a:lnTo>
                      <a:pt x="144" y="54"/>
                    </a:lnTo>
                    <a:lnTo>
                      <a:pt x="180" y="48"/>
                    </a:lnTo>
                    <a:lnTo>
                      <a:pt x="198" y="48"/>
                    </a:lnTo>
                    <a:lnTo>
                      <a:pt x="192" y="54"/>
                    </a:lnTo>
                    <a:lnTo>
                      <a:pt x="198" y="54"/>
                    </a:lnTo>
                    <a:lnTo>
                      <a:pt x="204" y="72"/>
                    </a:lnTo>
                    <a:lnTo>
                      <a:pt x="222" y="60"/>
                    </a:lnTo>
                    <a:lnTo>
                      <a:pt x="240" y="78"/>
                    </a:lnTo>
                    <a:lnTo>
                      <a:pt x="270" y="66"/>
                    </a:lnTo>
                    <a:lnTo>
                      <a:pt x="276" y="72"/>
                    </a:lnTo>
                    <a:lnTo>
                      <a:pt x="330" y="78"/>
                    </a:lnTo>
                    <a:lnTo>
                      <a:pt x="276" y="108"/>
                    </a:lnTo>
                    <a:lnTo>
                      <a:pt x="222" y="162"/>
                    </a:lnTo>
                    <a:lnTo>
                      <a:pt x="216" y="168"/>
                    </a:lnTo>
                    <a:lnTo>
                      <a:pt x="216" y="204"/>
                    </a:lnTo>
                    <a:lnTo>
                      <a:pt x="198" y="216"/>
                    </a:lnTo>
                    <a:lnTo>
                      <a:pt x="186" y="234"/>
                    </a:lnTo>
                    <a:lnTo>
                      <a:pt x="198" y="246"/>
                    </a:lnTo>
                    <a:lnTo>
                      <a:pt x="198" y="288"/>
                    </a:lnTo>
                    <a:lnTo>
                      <a:pt x="264" y="336"/>
                    </a:lnTo>
                    <a:lnTo>
                      <a:pt x="270" y="366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42" name="Freeform 319"/>
              <p:cNvSpPr>
                <a:spLocks noChangeAspect="1"/>
              </p:cNvSpPr>
              <p:nvPr/>
            </p:nvSpPr>
            <p:spPr bwMode="auto">
              <a:xfrm>
                <a:off x="1392" y="1596"/>
                <a:ext cx="330" cy="372"/>
              </a:xfrm>
              <a:custGeom>
                <a:avLst/>
                <a:gdLst>
                  <a:gd name="T0" fmla="*/ 270 w 330"/>
                  <a:gd name="T1" fmla="*/ 366 h 372"/>
                  <a:gd name="T2" fmla="*/ 30 w 330"/>
                  <a:gd name="T3" fmla="*/ 372 h 372"/>
                  <a:gd name="T4" fmla="*/ 30 w 330"/>
                  <a:gd name="T5" fmla="*/ 258 h 372"/>
                  <a:gd name="T6" fmla="*/ 12 w 330"/>
                  <a:gd name="T7" fmla="*/ 234 h 372"/>
                  <a:gd name="T8" fmla="*/ 24 w 330"/>
                  <a:gd name="T9" fmla="*/ 216 h 372"/>
                  <a:gd name="T10" fmla="*/ 0 w 330"/>
                  <a:gd name="T11" fmla="*/ 24 h 372"/>
                  <a:gd name="T12" fmla="*/ 84 w 330"/>
                  <a:gd name="T13" fmla="*/ 24 h 372"/>
                  <a:gd name="T14" fmla="*/ 84 w 330"/>
                  <a:gd name="T15" fmla="*/ 0 h 372"/>
                  <a:gd name="T16" fmla="*/ 96 w 330"/>
                  <a:gd name="T17" fmla="*/ 0 h 372"/>
                  <a:gd name="T18" fmla="*/ 108 w 330"/>
                  <a:gd name="T19" fmla="*/ 36 h 372"/>
                  <a:gd name="T20" fmla="*/ 144 w 330"/>
                  <a:gd name="T21" fmla="*/ 48 h 372"/>
                  <a:gd name="T22" fmla="*/ 144 w 330"/>
                  <a:gd name="T23" fmla="*/ 54 h 372"/>
                  <a:gd name="T24" fmla="*/ 180 w 330"/>
                  <a:gd name="T25" fmla="*/ 48 h 372"/>
                  <a:gd name="T26" fmla="*/ 198 w 330"/>
                  <a:gd name="T27" fmla="*/ 48 h 372"/>
                  <a:gd name="T28" fmla="*/ 192 w 330"/>
                  <a:gd name="T29" fmla="*/ 54 h 372"/>
                  <a:gd name="T30" fmla="*/ 198 w 330"/>
                  <a:gd name="T31" fmla="*/ 54 h 372"/>
                  <a:gd name="T32" fmla="*/ 204 w 330"/>
                  <a:gd name="T33" fmla="*/ 72 h 372"/>
                  <a:gd name="T34" fmla="*/ 222 w 330"/>
                  <a:gd name="T35" fmla="*/ 60 h 372"/>
                  <a:gd name="T36" fmla="*/ 240 w 330"/>
                  <a:gd name="T37" fmla="*/ 78 h 372"/>
                  <a:gd name="T38" fmla="*/ 270 w 330"/>
                  <a:gd name="T39" fmla="*/ 66 h 372"/>
                  <a:gd name="T40" fmla="*/ 276 w 330"/>
                  <a:gd name="T41" fmla="*/ 72 h 372"/>
                  <a:gd name="T42" fmla="*/ 330 w 330"/>
                  <a:gd name="T43" fmla="*/ 78 h 372"/>
                  <a:gd name="T44" fmla="*/ 276 w 330"/>
                  <a:gd name="T45" fmla="*/ 108 h 372"/>
                  <a:gd name="T46" fmla="*/ 222 w 330"/>
                  <a:gd name="T47" fmla="*/ 162 h 372"/>
                  <a:gd name="T48" fmla="*/ 216 w 330"/>
                  <a:gd name="T49" fmla="*/ 168 h 372"/>
                  <a:gd name="T50" fmla="*/ 216 w 330"/>
                  <a:gd name="T51" fmla="*/ 204 h 372"/>
                  <a:gd name="T52" fmla="*/ 198 w 330"/>
                  <a:gd name="T53" fmla="*/ 216 h 372"/>
                  <a:gd name="T54" fmla="*/ 186 w 330"/>
                  <a:gd name="T55" fmla="*/ 234 h 372"/>
                  <a:gd name="T56" fmla="*/ 198 w 330"/>
                  <a:gd name="T57" fmla="*/ 246 h 372"/>
                  <a:gd name="T58" fmla="*/ 198 w 330"/>
                  <a:gd name="T59" fmla="*/ 288 h 372"/>
                  <a:gd name="T60" fmla="*/ 264 w 330"/>
                  <a:gd name="T61" fmla="*/ 336 h 372"/>
                  <a:gd name="T62" fmla="*/ 270 w 330"/>
                  <a:gd name="T63" fmla="*/ 366 h 372"/>
                  <a:gd name="T64" fmla="*/ 270 w 330"/>
                  <a:gd name="T65" fmla="*/ 372 h 3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0"/>
                  <a:gd name="T100" fmla="*/ 0 h 372"/>
                  <a:gd name="T101" fmla="*/ 330 w 330"/>
                  <a:gd name="T102" fmla="*/ 372 h 3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0" h="372">
                    <a:moveTo>
                      <a:pt x="270" y="366"/>
                    </a:moveTo>
                    <a:lnTo>
                      <a:pt x="30" y="372"/>
                    </a:lnTo>
                    <a:lnTo>
                      <a:pt x="30" y="258"/>
                    </a:lnTo>
                    <a:lnTo>
                      <a:pt x="12" y="234"/>
                    </a:lnTo>
                    <a:lnTo>
                      <a:pt x="24" y="216"/>
                    </a:lnTo>
                    <a:lnTo>
                      <a:pt x="0" y="24"/>
                    </a:lnTo>
                    <a:lnTo>
                      <a:pt x="84" y="24"/>
                    </a:lnTo>
                    <a:lnTo>
                      <a:pt x="84" y="0"/>
                    </a:lnTo>
                    <a:lnTo>
                      <a:pt x="96" y="0"/>
                    </a:lnTo>
                    <a:lnTo>
                      <a:pt x="108" y="36"/>
                    </a:lnTo>
                    <a:lnTo>
                      <a:pt x="144" y="48"/>
                    </a:lnTo>
                    <a:lnTo>
                      <a:pt x="144" y="54"/>
                    </a:lnTo>
                    <a:lnTo>
                      <a:pt x="180" y="48"/>
                    </a:lnTo>
                    <a:lnTo>
                      <a:pt x="198" y="48"/>
                    </a:lnTo>
                    <a:lnTo>
                      <a:pt x="192" y="54"/>
                    </a:lnTo>
                    <a:lnTo>
                      <a:pt x="198" y="54"/>
                    </a:lnTo>
                    <a:lnTo>
                      <a:pt x="204" y="72"/>
                    </a:lnTo>
                    <a:lnTo>
                      <a:pt x="222" y="60"/>
                    </a:lnTo>
                    <a:lnTo>
                      <a:pt x="240" y="78"/>
                    </a:lnTo>
                    <a:lnTo>
                      <a:pt x="270" y="66"/>
                    </a:lnTo>
                    <a:lnTo>
                      <a:pt x="276" y="72"/>
                    </a:lnTo>
                    <a:lnTo>
                      <a:pt x="330" y="78"/>
                    </a:lnTo>
                    <a:lnTo>
                      <a:pt x="276" y="108"/>
                    </a:lnTo>
                    <a:lnTo>
                      <a:pt x="222" y="162"/>
                    </a:lnTo>
                    <a:lnTo>
                      <a:pt x="216" y="168"/>
                    </a:lnTo>
                    <a:lnTo>
                      <a:pt x="216" y="204"/>
                    </a:lnTo>
                    <a:lnTo>
                      <a:pt x="198" y="216"/>
                    </a:lnTo>
                    <a:lnTo>
                      <a:pt x="186" y="234"/>
                    </a:lnTo>
                    <a:lnTo>
                      <a:pt x="198" y="246"/>
                    </a:lnTo>
                    <a:lnTo>
                      <a:pt x="198" y="288"/>
                    </a:lnTo>
                    <a:lnTo>
                      <a:pt x="264" y="336"/>
                    </a:lnTo>
                    <a:lnTo>
                      <a:pt x="270" y="366"/>
                    </a:lnTo>
                    <a:lnTo>
                      <a:pt x="270" y="37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43" name="Freeform 320"/>
              <p:cNvSpPr>
                <a:spLocks noChangeAspect="1"/>
              </p:cNvSpPr>
              <p:nvPr/>
            </p:nvSpPr>
            <p:spPr bwMode="auto">
              <a:xfrm>
                <a:off x="1680" y="2496"/>
                <a:ext cx="180" cy="318"/>
              </a:xfrm>
              <a:custGeom>
                <a:avLst/>
                <a:gdLst>
                  <a:gd name="T0" fmla="*/ 180 w 180"/>
                  <a:gd name="T1" fmla="*/ 294 h 318"/>
                  <a:gd name="T2" fmla="*/ 126 w 180"/>
                  <a:gd name="T3" fmla="*/ 300 h 318"/>
                  <a:gd name="T4" fmla="*/ 120 w 180"/>
                  <a:gd name="T5" fmla="*/ 318 h 318"/>
                  <a:gd name="T6" fmla="*/ 114 w 180"/>
                  <a:gd name="T7" fmla="*/ 312 h 318"/>
                  <a:gd name="T8" fmla="*/ 102 w 180"/>
                  <a:gd name="T9" fmla="*/ 288 h 318"/>
                  <a:gd name="T10" fmla="*/ 102 w 180"/>
                  <a:gd name="T11" fmla="*/ 264 h 318"/>
                  <a:gd name="T12" fmla="*/ 0 w 180"/>
                  <a:gd name="T13" fmla="*/ 270 h 318"/>
                  <a:gd name="T14" fmla="*/ 6 w 180"/>
                  <a:gd name="T15" fmla="*/ 228 h 318"/>
                  <a:gd name="T16" fmla="*/ 30 w 180"/>
                  <a:gd name="T17" fmla="*/ 192 h 318"/>
                  <a:gd name="T18" fmla="*/ 24 w 180"/>
                  <a:gd name="T19" fmla="*/ 192 h 318"/>
                  <a:gd name="T20" fmla="*/ 36 w 180"/>
                  <a:gd name="T21" fmla="*/ 180 h 318"/>
                  <a:gd name="T22" fmla="*/ 24 w 180"/>
                  <a:gd name="T23" fmla="*/ 174 h 318"/>
                  <a:gd name="T24" fmla="*/ 30 w 180"/>
                  <a:gd name="T25" fmla="*/ 162 h 318"/>
                  <a:gd name="T26" fmla="*/ 24 w 180"/>
                  <a:gd name="T27" fmla="*/ 168 h 318"/>
                  <a:gd name="T28" fmla="*/ 24 w 180"/>
                  <a:gd name="T29" fmla="*/ 144 h 318"/>
                  <a:gd name="T30" fmla="*/ 18 w 180"/>
                  <a:gd name="T31" fmla="*/ 144 h 318"/>
                  <a:gd name="T32" fmla="*/ 18 w 180"/>
                  <a:gd name="T33" fmla="*/ 138 h 318"/>
                  <a:gd name="T34" fmla="*/ 24 w 180"/>
                  <a:gd name="T35" fmla="*/ 126 h 318"/>
                  <a:gd name="T36" fmla="*/ 18 w 180"/>
                  <a:gd name="T37" fmla="*/ 120 h 318"/>
                  <a:gd name="T38" fmla="*/ 24 w 180"/>
                  <a:gd name="T39" fmla="*/ 114 h 318"/>
                  <a:gd name="T40" fmla="*/ 12 w 180"/>
                  <a:gd name="T41" fmla="*/ 114 h 318"/>
                  <a:gd name="T42" fmla="*/ 12 w 180"/>
                  <a:gd name="T43" fmla="*/ 96 h 318"/>
                  <a:gd name="T44" fmla="*/ 24 w 180"/>
                  <a:gd name="T45" fmla="*/ 96 h 318"/>
                  <a:gd name="T46" fmla="*/ 18 w 180"/>
                  <a:gd name="T47" fmla="*/ 78 h 318"/>
                  <a:gd name="T48" fmla="*/ 48 w 180"/>
                  <a:gd name="T49" fmla="*/ 48 h 318"/>
                  <a:gd name="T50" fmla="*/ 48 w 180"/>
                  <a:gd name="T51" fmla="*/ 24 h 318"/>
                  <a:gd name="T52" fmla="*/ 60 w 180"/>
                  <a:gd name="T53" fmla="*/ 12 h 318"/>
                  <a:gd name="T54" fmla="*/ 168 w 180"/>
                  <a:gd name="T55" fmla="*/ 0 h 318"/>
                  <a:gd name="T56" fmla="*/ 168 w 180"/>
                  <a:gd name="T57" fmla="*/ 204 h 318"/>
                  <a:gd name="T58" fmla="*/ 180 w 180"/>
                  <a:gd name="T59" fmla="*/ 276 h 318"/>
                  <a:gd name="T60" fmla="*/ 180 w 180"/>
                  <a:gd name="T61" fmla="*/ 294 h 31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80"/>
                  <a:gd name="T94" fmla="*/ 0 h 318"/>
                  <a:gd name="T95" fmla="*/ 180 w 180"/>
                  <a:gd name="T96" fmla="*/ 318 h 31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80" h="318">
                    <a:moveTo>
                      <a:pt x="180" y="294"/>
                    </a:moveTo>
                    <a:lnTo>
                      <a:pt x="126" y="300"/>
                    </a:lnTo>
                    <a:lnTo>
                      <a:pt x="120" y="318"/>
                    </a:lnTo>
                    <a:lnTo>
                      <a:pt x="114" y="312"/>
                    </a:lnTo>
                    <a:lnTo>
                      <a:pt x="102" y="288"/>
                    </a:lnTo>
                    <a:lnTo>
                      <a:pt x="102" y="264"/>
                    </a:lnTo>
                    <a:lnTo>
                      <a:pt x="0" y="270"/>
                    </a:lnTo>
                    <a:lnTo>
                      <a:pt x="6" y="228"/>
                    </a:lnTo>
                    <a:lnTo>
                      <a:pt x="30" y="192"/>
                    </a:lnTo>
                    <a:lnTo>
                      <a:pt x="24" y="192"/>
                    </a:lnTo>
                    <a:lnTo>
                      <a:pt x="36" y="180"/>
                    </a:lnTo>
                    <a:lnTo>
                      <a:pt x="24" y="174"/>
                    </a:lnTo>
                    <a:lnTo>
                      <a:pt x="30" y="162"/>
                    </a:lnTo>
                    <a:lnTo>
                      <a:pt x="24" y="168"/>
                    </a:lnTo>
                    <a:lnTo>
                      <a:pt x="24" y="144"/>
                    </a:lnTo>
                    <a:lnTo>
                      <a:pt x="18" y="144"/>
                    </a:lnTo>
                    <a:lnTo>
                      <a:pt x="18" y="138"/>
                    </a:lnTo>
                    <a:lnTo>
                      <a:pt x="24" y="126"/>
                    </a:lnTo>
                    <a:lnTo>
                      <a:pt x="18" y="120"/>
                    </a:lnTo>
                    <a:lnTo>
                      <a:pt x="24" y="114"/>
                    </a:lnTo>
                    <a:lnTo>
                      <a:pt x="12" y="114"/>
                    </a:lnTo>
                    <a:lnTo>
                      <a:pt x="12" y="96"/>
                    </a:lnTo>
                    <a:lnTo>
                      <a:pt x="24" y="96"/>
                    </a:lnTo>
                    <a:lnTo>
                      <a:pt x="18" y="78"/>
                    </a:lnTo>
                    <a:lnTo>
                      <a:pt x="48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168" y="0"/>
                    </a:lnTo>
                    <a:lnTo>
                      <a:pt x="168" y="204"/>
                    </a:lnTo>
                    <a:lnTo>
                      <a:pt x="180" y="276"/>
                    </a:lnTo>
                    <a:lnTo>
                      <a:pt x="180" y="294"/>
                    </a:lnTo>
                    <a:close/>
                  </a:path>
                </a:pathLst>
              </a:custGeom>
              <a:solidFill>
                <a:srgbClr val="FF4500"/>
              </a:solidFill>
              <a:ln w="9525">
                <a:solidFill>
                  <a:srgbClr val="FF4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44" name="Freeform 321"/>
              <p:cNvSpPr>
                <a:spLocks noChangeAspect="1"/>
              </p:cNvSpPr>
              <p:nvPr/>
            </p:nvSpPr>
            <p:spPr bwMode="auto">
              <a:xfrm>
                <a:off x="1680" y="2496"/>
                <a:ext cx="180" cy="318"/>
              </a:xfrm>
              <a:custGeom>
                <a:avLst/>
                <a:gdLst>
                  <a:gd name="T0" fmla="*/ 180 w 180"/>
                  <a:gd name="T1" fmla="*/ 294 h 318"/>
                  <a:gd name="T2" fmla="*/ 126 w 180"/>
                  <a:gd name="T3" fmla="*/ 300 h 318"/>
                  <a:gd name="T4" fmla="*/ 120 w 180"/>
                  <a:gd name="T5" fmla="*/ 318 h 318"/>
                  <a:gd name="T6" fmla="*/ 114 w 180"/>
                  <a:gd name="T7" fmla="*/ 312 h 318"/>
                  <a:gd name="T8" fmla="*/ 102 w 180"/>
                  <a:gd name="T9" fmla="*/ 288 h 318"/>
                  <a:gd name="T10" fmla="*/ 102 w 180"/>
                  <a:gd name="T11" fmla="*/ 264 h 318"/>
                  <a:gd name="T12" fmla="*/ 0 w 180"/>
                  <a:gd name="T13" fmla="*/ 270 h 318"/>
                  <a:gd name="T14" fmla="*/ 6 w 180"/>
                  <a:gd name="T15" fmla="*/ 228 h 318"/>
                  <a:gd name="T16" fmla="*/ 30 w 180"/>
                  <a:gd name="T17" fmla="*/ 192 h 318"/>
                  <a:gd name="T18" fmla="*/ 24 w 180"/>
                  <a:gd name="T19" fmla="*/ 192 h 318"/>
                  <a:gd name="T20" fmla="*/ 36 w 180"/>
                  <a:gd name="T21" fmla="*/ 180 h 318"/>
                  <a:gd name="T22" fmla="*/ 24 w 180"/>
                  <a:gd name="T23" fmla="*/ 174 h 318"/>
                  <a:gd name="T24" fmla="*/ 30 w 180"/>
                  <a:gd name="T25" fmla="*/ 162 h 318"/>
                  <a:gd name="T26" fmla="*/ 24 w 180"/>
                  <a:gd name="T27" fmla="*/ 168 h 318"/>
                  <a:gd name="T28" fmla="*/ 24 w 180"/>
                  <a:gd name="T29" fmla="*/ 144 h 318"/>
                  <a:gd name="T30" fmla="*/ 18 w 180"/>
                  <a:gd name="T31" fmla="*/ 144 h 318"/>
                  <a:gd name="T32" fmla="*/ 18 w 180"/>
                  <a:gd name="T33" fmla="*/ 138 h 318"/>
                  <a:gd name="T34" fmla="*/ 24 w 180"/>
                  <a:gd name="T35" fmla="*/ 126 h 318"/>
                  <a:gd name="T36" fmla="*/ 18 w 180"/>
                  <a:gd name="T37" fmla="*/ 120 h 318"/>
                  <a:gd name="T38" fmla="*/ 24 w 180"/>
                  <a:gd name="T39" fmla="*/ 114 h 318"/>
                  <a:gd name="T40" fmla="*/ 12 w 180"/>
                  <a:gd name="T41" fmla="*/ 114 h 318"/>
                  <a:gd name="T42" fmla="*/ 12 w 180"/>
                  <a:gd name="T43" fmla="*/ 96 h 318"/>
                  <a:gd name="T44" fmla="*/ 24 w 180"/>
                  <a:gd name="T45" fmla="*/ 96 h 318"/>
                  <a:gd name="T46" fmla="*/ 18 w 180"/>
                  <a:gd name="T47" fmla="*/ 78 h 318"/>
                  <a:gd name="T48" fmla="*/ 48 w 180"/>
                  <a:gd name="T49" fmla="*/ 48 h 318"/>
                  <a:gd name="T50" fmla="*/ 48 w 180"/>
                  <a:gd name="T51" fmla="*/ 24 h 318"/>
                  <a:gd name="T52" fmla="*/ 60 w 180"/>
                  <a:gd name="T53" fmla="*/ 12 h 318"/>
                  <a:gd name="T54" fmla="*/ 168 w 180"/>
                  <a:gd name="T55" fmla="*/ 0 h 318"/>
                  <a:gd name="T56" fmla="*/ 168 w 180"/>
                  <a:gd name="T57" fmla="*/ 204 h 318"/>
                  <a:gd name="T58" fmla="*/ 180 w 180"/>
                  <a:gd name="T59" fmla="*/ 276 h 318"/>
                  <a:gd name="T60" fmla="*/ 180 w 180"/>
                  <a:gd name="T61" fmla="*/ 294 h 318"/>
                  <a:gd name="T62" fmla="*/ 180 w 180"/>
                  <a:gd name="T63" fmla="*/ 300 h 3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0"/>
                  <a:gd name="T97" fmla="*/ 0 h 318"/>
                  <a:gd name="T98" fmla="*/ 180 w 180"/>
                  <a:gd name="T99" fmla="*/ 318 h 3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0" h="318">
                    <a:moveTo>
                      <a:pt x="180" y="294"/>
                    </a:moveTo>
                    <a:lnTo>
                      <a:pt x="126" y="300"/>
                    </a:lnTo>
                    <a:lnTo>
                      <a:pt x="120" y="318"/>
                    </a:lnTo>
                    <a:lnTo>
                      <a:pt x="114" y="312"/>
                    </a:lnTo>
                    <a:lnTo>
                      <a:pt x="102" y="288"/>
                    </a:lnTo>
                    <a:lnTo>
                      <a:pt x="102" y="264"/>
                    </a:lnTo>
                    <a:lnTo>
                      <a:pt x="0" y="270"/>
                    </a:lnTo>
                    <a:lnTo>
                      <a:pt x="6" y="228"/>
                    </a:lnTo>
                    <a:lnTo>
                      <a:pt x="30" y="192"/>
                    </a:lnTo>
                    <a:lnTo>
                      <a:pt x="24" y="192"/>
                    </a:lnTo>
                    <a:lnTo>
                      <a:pt x="36" y="180"/>
                    </a:lnTo>
                    <a:lnTo>
                      <a:pt x="24" y="174"/>
                    </a:lnTo>
                    <a:lnTo>
                      <a:pt x="30" y="162"/>
                    </a:lnTo>
                    <a:lnTo>
                      <a:pt x="24" y="168"/>
                    </a:lnTo>
                    <a:lnTo>
                      <a:pt x="24" y="144"/>
                    </a:lnTo>
                    <a:lnTo>
                      <a:pt x="18" y="144"/>
                    </a:lnTo>
                    <a:lnTo>
                      <a:pt x="18" y="138"/>
                    </a:lnTo>
                    <a:lnTo>
                      <a:pt x="24" y="126"/>
                    </a:lnTo>
                    <a:lnTo>
                      <a:pt x="18" y="120"/>
                    </a:lnTo>
                    <a:lnTo>
                      <a:pt x="24" y="114"/>
                    </a:lnTo>
                    <a:lnTo>
                      <a:pt x="12" y="114"/>
                    </a:lnTo>
                    <a:lnTo>
                      <a:pt x="12" y="96"/>
                    </a:lnTo>
                    <a:lnTo>
                      <a:pt x="24" y="96"/>
                    </a:lnTo>
                    <a:lnTo>
                      <a:pt x="18" y="78"/>
                    </a:lnTo>
                    <a:lnTo>
                      <a:pt x="48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168" y="0"/>
                    </a:lnTo>
                    <a:lnTo>
                      <a:pt x="168" y="204"/>
                    </a:lnTo>
                    <a:lnTo>
                      <a:pt x="180" y="276"/>
                    </a:lnTo>
                    <a:lnTo>
                      <a:pt x="180" y="294"/>
                    </a:lnTo>
                    <a:lnTo>
                      <a:pt x="180" y="30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45" name="Freeform 322"/>
              <p:cNvSpPr>
                <a:spLocks noChangeAspect="1"/>
              </p:cNvSpPr>
              <p:nvPr/>
            </p:nvSpPr>
            <p:spPr bwMode="auto">
              <a:xfrm>
                <a:off x="1452" y="2148"/>
                <a:ext cx="336" cy="294"/>
              </a:xfrm>
              <a:custGeom>
                <a:avLst/>
                <a:gdLst>
                  <a:gd name="T0" fmla="*/ 312 w 336"/>
                  <a:gd name="T1" fmla="*/ 294 h 294"/>
                  <a:gd name="T2" fmla="*/ 276 w 336"/>
                  <a:gd name="T3" fmla="*/ 294 h 294"/>
                  <a:gd name="T4" fmla="*/ 294 w 336"/>
                  <a:gd name="T5" fmla="*/ 276 h 294"/>
                  <a:gd name="T6" fmla="*/ 288 w 336"/>
                  <a:gd name="T7" fmla="*/ 264 h 294"/>
                  <a:gd name="T8" fmla="*/ 60 w 336"/>
                  <a:gd name="T9" fmla="*/ 270 h 294"/>
                  <a:gd name="T10" fmla="*/ 60 w 336"/>
                  <a:gd name="T11" fmla="*/ 96 h 294"/>
                  <a:gd name="T12" fmla="*/ 30 w 336"/>
                  <a:gd name="T13" fmla="*/ 72 h 294"/>
                  <a:gd name="T14" fmla="*/ 42 w 336"/>
                  <a:gd name="T15" fmla="*/ 54 h 294"/>
                  <a:gd name="T16" fmla="*/ 24 w 336"/>
                  <a:gd name="T17" fmla="*/ 42 h 294"/>
                  <a:gd name="T18" fmla="*/ 0 w 336"/>
                  <a:gd name="T19" fmla="*/ 6 h 294"/>
                  <a:gd name="T20" fmla="*/ 198 w 336"/>
                  <a:gd name="T21" fmla="*/ 0 h 294"/>
                  <a:gd name="T22" fmla="*/ 210 w 336"/>
                  <a:gd name="T23" fmla="*/ 18 h 294"/>
                  <a:gd name="T24" fmla="*/ 210 w 336"/>
                  <a:gd name="T25" fmla="*/ 48 h 294"/>
                  <a:gd name="T26" fmla="*/ 222 w 336"/>
                  <a:gd name="T27" fmla="*/ 66 h 294"/>
                  <a:gd name="T28" fmla="*/ 246 w 336"/>
                  <a:gd name="T29" fmla="*/ 84 h 294"/>
                  <a:gd name="T30" fmla="*/ 252 w 336"/>
                  <a:gd name="T31" fmla="*/ 108 h 294"/>
                  <a:gd name="T32" fmla="*/ 264 w 336"/>
                  <a:gd name="T33" fmla="*/ 102 h 294"/>
                  <a:gd name="T34" fmla="*/ 282 w 336"/>
                  <a:gd name="T35" fmla="*/ 114 h 294"/>
                  <a:gd name="T36" fmla="*/ 270 w 336"/>
                  <a:gd name="T37" fmla="*/ 150 h 294"/>
                  <a:gd name="T38" fmla="*/ 318 w 336"/>
                  <a:gd name="T39" fmla="*/ 186 h 294"/>
                  <a:gd name="T40" fmla="*/ 318 w 336"/>
                  <a:gd name="T41" fmla="*/ 210 h 294"/>
                  <a:gd name="T42" fmla="*/ 336 w 336"/>
                  <a:gd name="T43" fmla="*/ 228 h 294"/>
                  <a:gd name="T44" fmla="*/ 336 w 336"/>
                  <a:gd name="T45" fmla="*/ 252 h 294"/>
                  <a:gd name="T46" fmla="*/ 330 w 336"/>
                  <a:gd name="T47" fmla="*/ 252 h 294"/>
                  <a:gd name="T48" fmla="*/ 324 w 336"/>
                  <a:gd name="T49" fmla="*/ 258 h 294"/>
                  <a:gd name="T50" fmla="*/ 318 w 336"/>
                  <a:gd name="T51" fmla="*/ 252 h 294"/>
                  <a:gd name="T52" fmla="*/ 312 w 336"/>
                  <a:gd name="T53" fmla="*/ 288 h 294"/>
                  <a:gd name="T54" fmla="*/ 312 w 336"/>
                  <a:gd name="T55" fmla="*/ 294 h 29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36"/>
                  <a:gd name="T85" fmla="*/ 0 h 294"/>
                  <a:gd name="T86" fmla="*/ 336 w 336"/>
                  <a:gd name="T87" fmla="*/ 294 h 29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36" h="294">
                    <a:moveTo>
                      <a:pt x="312" y="294"/>
                    </a:moveTo>
                    <a:lnTo>
                      <a:pt x="276" y="294"/>
                    </a:lnTo>
                    <a:lnTo>
                      <a:pt x="294" y="276"/>
                    </a:lnTo>
                    <a:lnTo>
                      <a:pt x="288" y="264"/>
                    </a:lnTo>
                    <a:lnTo>
                      <a:pt x="60" y="270"/>
                    </a:lnTo>
                    <a:lnTo>
                      <a:pt x="60" y="96"/>
                    </a:lnTo>
                    <a:lnTo>
                      <a:pt x="30" y="72"/>
                    </a:lnTo>
                    <a:lnTo>
                      <a:pt x="42" y="54"/>
                    </a:lnTo>
                    <a:lnTo>
                      <a:pt x="24" y="42"/>
                    </a:lnTo>
                    <a:lnTo>
                      <a:pt x="0" y="6"/>
                    </a:lnTo>
                    <a:lnTo>
                      <a:pt x="198" y="0"/>
                    </a:lnTo>
                    <a:lnTo>
                      <a:pt x="210" y="18"/>
                    </a:lnTo>
                    <a:lnTo>
                      <a:pt x="210" y="48"/>
                    </a:lnTo>
                    <a:lnTo>
                      <a:pt x="222" y="66"/>
                    </a:lnTo>
                    <a:lnTo>
                      <a:pt x="246" y="84"/>
                    </a:lnTo>
                    <a:lnTo>
                      <a:pt x="252" y="108"/>
                    </a:lnTo>
                    <a:lnTo>
                      <a:pt x="264" y="102"/>
                    </a:lnTo>
                    <a:lnTo>
                      <a:pt x="282" y="114"/>
                    </a:lnTo>
                    <a:lnTo>
                      <a:pt x="270" y="150"/>
                    </a:lnTo>
                    <a:lnTo>
                      <a:pt x="318" y="186"/>
                    </a:lnTo>
                    <a:lnTo>
                      <a:pt x="318" y="210"/>
                    </a:lnTo>
                    <a:lnTo>
                      <a:pt x="336" y="228"/>
                    </a:lnTo>
                    <a:lnTo>
                      <a:pt x="336" y="252"/>
                    </a:lnTo>
                    <a:lnTo>
                      <a:pt x="330" y="252"/>
                    </a:lnTo>
                    <a:lnTo>
                      <a:pt x="324" y="258"/>
                    </a:lnTo>
                    <a:lnTo>
                      <a:pt x="318" y="252"/>
                    </a:lnTo>
                    <a:lnTo>
                      <a:pt x="312" y="288"/>
                    </a:lnTo>
                    <a:lnTo>
                      <a:pt x="312" y="294"/>
                    </a:lnTo>
                    <a:close/>
                  </a:path>
                </a:pathLst>
              </a:custGeom>
              <a:solidFill>
                <a:srgbClr val="FF4500"/>
              </a:solidFill>
              <a:ln w="9525">
                <a:solidFill>
                  <a:srgbClr val="FF4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46" name="Freeform 323"/>
              <p:cNvSpPr>
                <a:spLocks noChangeAspect="1"/>
              </p:cNvSpPr>
              <p:nvPr/>
            </p:nvSpPr>
            <p:spPr bwMode="auto">
              <a:xfrm>
                <a:off x="1452" y="2148"/>
                <a:ext cx="336" cy="300"/>
              </a:xfrm>
              <a:custGeom>
                <a:avLst/>
                <a:gdLst>
                  <a:gd name="T0" fmla="*/ 312 w 336"/>
                  <a:gd name="T1" fmla="*/ 294 h 300"/>
                  <a:gd name="T2" fmla="*/ 276 w 336"/>
                  <a:gd name="T3" fmla="*/ 294 h 300"/>
                  <a:gd name="T4" fmla="*/ 294 w 336"/>
                  <a:gd name="T5" fmla="*/ 276 h 300"/>
                  <a:gd name="T6" fmla="*/ 288 w 336"/>
                  <a:gd name="T7" fmla="*/ 264 h 300"/>
                  <a:gd name="T8" fmla="*/ 60 w 336"/>
                  <a:gd name="T9" fmla="*/ 270 h 300"/>
                  <a:gd name="T10" fmla="*/ 60 w 336"/>
                  <a:gd name="T11" fmla="*/ 96 h 300"/>
                  <a:gd name="T12" fmla="*/ 30 w 336"/>
                  <a:gd name="T13" fmla="*/ 72 h 300"/>
                  <a:gd name="T14" fmla="*/ 42 w 336"/>
                  <a:gd name="T15" fmla="*/ 54 h 300"/>
                  <a:gd name="T16" fmla="*/ 24 w 336"/>
                  <a:gd name="T17" fmla="*/ 42 h 300"/>
                  <a:gd name="T18" fmla="*/ 0 w 336"/>
                  <a:gd name="T19" fmla="*/ 6 h 300"/>
                  <a:gd name="T20" fmla="*/ 198 w 336"/>
                  <a:gd name="T21" fmla="*/ 0 h 300"/>
                  <a:gd name="T22" fmla="*/ 210 w 336"/>
                  <a:gd name="T23" fmla="*/ 18 h 300"/>
                  <a:gd name="T24" fmla="*/ 210 w 336"/>
                  <a:gd name="T25" fmla="*/ 48 h 300"/>
                  <a:gd name="T26" fmla="*/ 222 w 336"/>
                  <a:gd name="T27" fmla="*/ 66 h 300"/>
                  <a:gd name="T28" fmla="*/ 246 w 336"/>
                  <a:gd name="T29" fmla="*/ 84 h 300"/>
                  <a:gd name="T30" fmla="*/ 252 w 336"/>
                  <a:gd name="T31" fmla="*/ 108 h 300"/>
                  <a:gd name="T32" fmla="*/ 264 w 336"/>
                  <a:gd name="T33" fmla="*/ 102 h 300"/>
                  <a:gd name="T34" fmla="*/ 282 w 336"/>
                  <a:gd name="T35" fmla="*/ 114 h 300"/>
                  <a:gd name="T36" fmla="*/ 270 w 336"/>
                  <a:gd name="T37" fmla="*/ 150 h 300"/>
                  <a:gd name="T38" fmla="*/ 318 w 336"/>
                  <a:gd name="T39" fmla="*/ 186 h 300"/>
                  <a:gd name="T40" fmla="*/ 318 w 336"/>
                  <a:gd name="T41" fmla="*/ 210 h 300"/>
                  <a:gd name="T42" fmla="*/ 336 w 336"/>
                  <a:gd name="T43" fmla="*/ 228 h 300"/>
                  <a:gd name="T44" fmla="*/ 336 w 336"/>
                  <a:gd name="T45" fmla="*/ 252 h 300"/>
                  <a:gd name="T46" fmla="*/ 330 w 336"/>
                  <a:gd name="T47" fmla="*/ 252 h 300"/>
                  <a:gd name="T48" fmla="*/ 324 w 336"/>
                  <a:gd name="T49" fmla="*/ 258 h 300"/>
                  <a:gd name="T50" fmla="*/ 318 w 336"/>
                  <a:gd name="T51" fmla="*/ 252 h 300"/>
                  <a:gd name="T52" fmla="*/ 312 w 336"/>
                  <a:gd name="T53" fmla="*/ 288 h 300"/>
                  <a:gd name="T54" fmla="*/ 312 w 336"/>
                  <a:gd name="T55" fmla="*/ 294 h 300"/>
                  <a:gd name="T56" fmla="*/ 312 w 336"/>
                  <a:gd name="T57" fmla="*/ 300 h 3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36"/>
                  <a:gd name="T88" fmla="*/ 0 h 300"/>
                  <a:gd name="T89" fmla="*/ 336 w 336"/>
                  <a:gd name="T90" fmla="*/ 300 h 30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36" h="300">
                    <a:moveTo>
                      <a:pt x="312" y="294"/>
                    </a:moveTo>
                    <a:lnTo>
                      <a:pt x="276" y="294"/>
                    </a:lnTo>
                    <a:lnTo>
                      <a:pt x="294" y="276"/>
                    </a:lnTo>
                    <a:lnTo>
                      <a:pt x="288" y="264"/>
                    </a:lnTo>
                    <a:lnTo>
                      <a:pt x="60" y="270"/>
                    </a:lnTo>
                    <a:lnTo>
                      <a:pt x="60" y="96"/>
                    </a:lnTo>
                    <a:lnTo>
                      <a:pt x="30" y="72"/>
                    </a:lnTo>
                    <a:lnTo>
                      <a:pt x="42" y="54"/>
                    </a:lnTo>
                    <a:lnTo>
                      <a:pt x="24" y="42"/>
                    </a:lnTo>
                    <a:lnTo>
                      <a:pt x="0" y="6"/>
                    </a:lnTo>
                    <a:lnTo>
                      <a:pt x="198" y="0"/>
                    </a:lnTo>
                    <a:lnTo>
                      <a:pt x="210" y="18"/>
                    </a:lnTo>
                    <a:lnTo>
                      <a:pt x="210" y="48"/>
                    </a:lnTo>
                    <a:lnTo>
                      <a:pt x="222" y="66"/>
                    </a:lnTo>
                    <a:lnTo>
                      <a:pt x="246" y="84"/>
                    </a:lnTo>
                    <a:lnTo>
                      <a:pt x="252" y="108"/>
                    </a:lnTo>
                    <a:lnTo>
                      <a:pt x="264" y="102"/>
                    </a:lnTo>
                    <a:lnTo>
                      <a:pt x="282" y="114"/>
                    </a:lnTo>
                    <a:lnTo>
                      <a:pt x="270" y="150"/>
                    </a:lnTo>
                    <a:lnTo>
                      <a:pt x="318" y="186"/>
                    </a:lnTo>
                    <a:lnTo>
                      <a:pt x="318" y="210"/>
                    </a:lnTo>
                    <a:lnTo>
                      <a:pt x="336" y="228"/>
                    </a:lnTo>
                    <a:lnTo>
                      <a:pt x="336" y="252"/>
                    </a:lnTo>
                    <a:lnTo>
                      <a:pt x="330" y="252"/>
                    </a:lnTo>
                    <a:lnTo>
                      <a:pt x="324" y="258"/>
                    </a:lnTo>
                    <a:lnTo>
                      <a:pt x="318" y="252"/>
                    </a:lnTo>
                    <a:lnTo>
                      <a:pt x="312" y="288"/>
                    </a:lnTo>
                    <a:lnTo>
                      <a:pt x="312" y="294"/>
                    </a:lnTo>
                    <a:lnTo>
                      <a:pt x="312" y="30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47" name="Freeform 324"/>
              <p:cNvSpPr>
                <a:spLocks noChangeAspect="1"/>
              </p:cNvSpPr>
              <p:nvPr/>
            </p:nvSpPr>
            <p:spPr bwMode="auto">
              <a:xfrm>
                <a:off x="576" y="1530"/>
                <a:ext cx="522" cy="324"/>
              </a:xfrm>
              <a:custGeom>
                <a:avLst/>
                <a:gdLst>
                  <a:gd name="T0" fmla="*/ 504 w 522"/>
                  <a:gd name="T1" fmla="*/ 270 h 324"/>
                  <a:gd name="T2" fmla="*/ 498 w 522"/>
                  <a:gd name="T3" fmla="*/ 324 h 324"/>
                  <a:gd name="T4" fmla="*/ 186 w 522"/>
                  <a:gd name="T5" fmla="*/ 288 h 324"/>
                  <a:gd name="T6" fmla="*/ 180 w 522"/>
                  <a:gd name="T7" fmla="*/ 318 h 324"/>
                  <a:gd name="T8" fmla="*/ 168 w 522"/>
                  <a:gd name="T9" fmla="*/ 300 h 324"/>
                  <a:gd name="T10" fmla="*/ 162 w 522"/>
                  <a:gd name="T11" fmla="*/ 312 h 324"/>
                  <a:gd name="T12" fmla="*/ 126 w 522"/>
                  <a:gd name="T13" fmla="*/ 306 h 324"/>
                  <a:gd name="T14" fmla="*/ 120 w 522"/>
                  <a:gd name="T15" fmla="*/ 312 h 324"/>
                  <a:gd name="T16" fmla="*/ 102 w 522"/>
                  <a:gd name="T17" fmla="*/ 306 h 324"/>
                  <a:gd name="T18" fmla="*/ 96 w 522"/>
                  <a:gd name="T19" fmla="*/ 312 h 324"/>
                  <a:gd name="T20" fmla="*/ 90 w 522"/>
                  <a:gd name="T21" fmla="*/ 288 h 324"/>
                  <a:gd name="T22" fmla="*/ 78 w 522"/>
                  <a:gd name="T23" fmla="*/ 276 h 324"/>
                  <a:gd name="T24" fmla="*/ 66 w 522"/>
                  <a:gd name="T25" fmla="*/ 228 h 324"/>
                  <a:gd name="T26" fmla="*/ 60 w 522"/>
                  <a:gd name="T27" fmla="*/ 222 h 324"/>
                  <a:gd name="T28" fmla="*/ 42 w 522"/>
                  <a:gd name="T29" fmla="*/ 234 h 324"/>
                  <a:gd name="T30" fmla="*/ 36 w 522"/>
                  <a:gd name="T31" fmla="*/ 222 h 324"/>
                  <a:gd name="T32" fmla="*/ 60 w 522"/>
                  <a:gd name="T33" fmla="*/ 162 h 324"/>
                  <a:gd name="T34" fmla="*/ 36 w 522"/>
                  <a:gd name="T35" fmla="*/ 150 h 324"/>
                  <a:gd name="T36" fmla="*/ 24 w 522"/>
                  <a:gd name="T37" fmla="*/ 114 h 324"/>
                  <a:gd name="T38" fmla="*/ 6 w 522"/>
                  <a:gd name="T39" fmla="*/ 96 h 324"/>
                  <a:gd name="T40" fmla="*/ 12 w 522"/>
                  <a:gd name="T41" fmla="*/ 90 h 324"/>
                  <a:gd name="T42" fmla="*/ 0 w 522"/>
                  <a:gd name="T43" fmla="*/ 60 h 324"/>
                  <a:gd name="T44" fmla="*/ 12 w 522"/>
                  <a:gd name="T45" fmla="*/ 0 h 324"/>
                  <a:gd name="T46" fmla="*/ 282 w 522"/>
                  <a:gd name="T47" fmla="*/ 48 h 324"/>
                  <a:gd name="T48" fmla="*/ 522 w 522"/>
                  <a:gd name="T49" fmla="*/ 72 h 324"/>
                  <a:gd name="T50" fmla="*/ 510 w 522"/>
                  <a:gd name="T51" fmla="*/ 246 h 324"/>
                  <a:gd name="T52" fmla="*/ 504 w 522"/>
                  <a:gd name="T53" fmla="*/ 270 h 32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2"/>
                  <a:gd name="T82" fmla="*/ 0 h 324"/>
                  <a:gd name="T83" fmla="*/ 522 w 522"/>
                  <a:gd name="T84" fmla="*/ 324 h 32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2" h="324">
                    <a:moveTo>
                      <a:pt x="504" y="270"/>
                    </a:moveTo>
                    <a:lnTo>
                      <a:pt x="498" y="324"/>
                    </a:lnTo>
                    <a:lnTo>
                      <a:pt x="186" y="288"/>
                    </a:lnTo>
                    <a:lnTo>
                      <a:pt x="180" y="318"/>
                    </a:lnTo>
                    <a:lnTo>
                      <a:pt x="168" y="300"/>
                    </a:lnTo>
                    <a:lnTo>
                      <a:pt x="162" y="312"/>
                    </a:lnTo>
                    <a:lnTo>
                      <a:pt x="126" y="306"/>
                    </a:lnTo>
                    <a:lnTo>
                      <a:pt x="120" y="312"/>
                    </a:lnTo>
                    <a:lnTo>
                      <a:pt x="102" y="306"/>
                    </a:lnTo>
                    <a:lnTo>
                      <a:pt x="96" y="312"/>
                    </a:lnTo>
                    <a:lnTo>
                      <a:pt x="90" y="288"/>
                    </a:lnTo>
                    <a:lnTo>
                      <a:pt x="78" y="276"/>
                    </a:lnTo>
                    <a:lnTo>
                      <a:pt x="66" y="228"/>
                    </a:lnTo>
                    <a:lnTo>
                      <a:pt x="60" y="222"/>
                    </a:lnTo>
                    <a:lnTo>
                      <a:pt x="42" y="234"/>
                    </a:lnTo>
                    <a:lnTo>
                      <a:pt x="36" y="222"/>
                    </a:lnTo>
                    <a:lnTo>
                      <a:pt x="60" y="162"/>
                    </a:lnTo>
                    <a:lnTo>
                      <a:pt x="36" y="150"/>
                    </a:lnTo>
                    <a:lnTo>
                      <a:pt x="24" y="114"/>
                    </a:lnTo>
                    <a:lnTo>
                      <a:pt x="6" y="96"/>
                    </a:lnTo>
                    <a:lnTo>
                      <a:pt x="12" y="90"/>
                    </a:lnTo>
                    <a:lnTo>
                      <a:pt x="0" y="60"/>
                    </a:lnTo>
                    <a:lnTo>
                      <a:pt x="12" y="0"/>
                    </a:lnTo>
                    <a:lnTo>
                      <a:pt x="282" y="48"/>
                    </a:lnTo>
                    <a:lnTo>
                      <a:pt x="522" y="72"/>
                    </a:lnTo>
                    <a:lnTo>
                      <a:pt x="510" y="246"/>
                    </a:lnTo>
                    <a:lnTo>
                      <a:pt x="504" y="27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48" name="Freeform 325"/>
              <p:cNvSpPr>
                <a:spLocks noChangeAspect="1"/>
              </p:cNvSpPr>
              <p:nvPr/>
            </p:nvSpPr>
            <p:spPr bwMode="auto">
              <a:xfrm>
                <a:off x="576" y="1530"/>
                <a:ext cx="522" cy="324"/>
              </a:xfrm>
              <a:custGeom>
                <a:avLst/>
                <a:gdLst>
                  <a:gd name="T0" fmla="*/ 504 w 522"/>
                  <a:gd name="T1" fmla="*/ 270 h 324"/>
                  <a:gd name="T2" fmla="*/ 498 w 522"/>
                  <a:gd name="T3" fmla="*/ 324 h 324"/>
                  <a:gd name="T4" fmla="*/ 186 w 522"/>
                  <a:gd name="T5" fmla="*/ 288 h 324"/>
                  <a:gd name="T6" fmla="*/ 180 w 522"/>
                  <a:gd name="T7" fmla="*/ 318 h 324"/>
                  <a:gd name="T8" fmla="*/ 168 w 522"/>
                  <a:gd name="T9" fmla="*/ 300 h 324"/>
                  <a:gd name="T10" fmla="*/ 162 w 522"/>
                  <a:gd name="T11" fmla="*/ 312 h 324"/>
                  <a:gd name="T12" fmla="*/ 126 w 522"/>
                  <a:gd name="T13" fmla="*/ 306 h 324"/>
                  <a:gd name="T14" fmla="*/ 120 w 522"/>
                  <a:gd name="T15" fmla="*/ 312 h 324"/>
                  <a:gd name="T16" fmla="*/ 102 w 522"/>
                  <a:gd name="T17" fmla="*/ 306 h 324"/>
                  <a:gd name="T18" fmla="*/ 96 w 522"/>
                  <a:gd name="T19" fmla="*/ 312 h 324"/>
                  <a:gd name="T20" fmla="*/ 90 w 522"/>
                  <a:gd name="T21" fmla="*/ 288 h 324"/>
                  <a:gd name="T22" fmla="*/ 78 w 522"/>
                  <a:gd name="T23" fmla="*/ 276 h 324"/>
                  <a:gd name="T24" fmla="*/ 66 w 522"/>
                  <a:gd name="T25" fmla="*/ 228 h 324"/>
                  <a:gd name="T26" fmla="*/ 60 w 522"/>
                  <a:gd name="T27" fmla="*/ 222 h 324"/>
                  <a:gd name="T28" fmla="*/ 42 w 522"/>
                  <a:gd name="T29" fmla="*/ 234 h 324"/>
                  <a:gd name="T30" fmla="*/ 36 w 522"/>
                  <a:gd name="T31" fmla="*/ 222 h 324"/>
                  <a:gd name="T32" fmla="*/ 60 w 522"/>
                  <a:gd name="T33" fmla="*/ 162 h 324"/>
                  <a:gd name="T34" fmla="*/ 36 w 522"/>
                  <a:gd name="T35" fmla="*/ 150 h 324"/>
                  <a:gd name="T36" fmla="*/ 24 w 522"/>
                  <a:gd name="T37" fmla="*/ 114 h 324"/>
                  <a:gd name="T38" fmla="*/ 6 w 522"/>
                  <a:gd name="T39" fmla="*/ 96 h 324"/>
                  <a:gd name="T40" fmla="*/ 12 w 522"/>
                  <a:gd name="T41" fmla="*/ 90 h 324"/>
                  <a:gd name="T42" fmla="*/ 0 w 522"/>
                  <a:gd name="T43" fmla="*/ 60 h 324"/>
                  <a:gd name="T44" fmla="*/ 12 w 522"/>
                  <a:gd name="T45" fmla="*/ 0 h 324"/>
                  <a:gd name="T46" fmla="*/ 282 w 522"/>
                  <a:gd name="T47" fmla="*/ 48 h 324"/>
                  <a:gd name="T48" fmla="*/ 522 w 522"/>
                  <a:gd name="T49" fmla="*/ 72 h 324"/>
                  <a:gd name="T50" fmla="*/ 510 w 522"/>
                  <a:gd name="T51" fmla="*/ 246 h 324"/>
                  <a:gd name="T52" fmla="*/ 504 w 522"/>
                  <a:gd name="T53" fmla="*/ 270 h 324"/>
                  <a:gd name="T54" fmla="*/ 504 w 522"/>
                  <a:gd name="T55" fmla="*/ 276 h 32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22"/>
                  <a:gd name="T85" fmla="*/ 0 h 324"/>
                  <a:gd name="T86" fmla="*/ 522 w 522"/>
                  <a:gd name="T87" fmla="*/ 324 h 32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22" h="324">
                    <a:moveTo>
                      <a:pt x="504" y="270"/>
                    </a:moveTo>
                    <a:lnTo>
                      <a:pt x="498" y="324"/>
                    </a:lnTo>
                    <a:lnTo>
                      <a:pt x="186" y="288"/>
                    </a:lnTo>
                    <a:lnTo>
                      <a:pt x="180" y="318"/>
                    </a:lnTo>
                    <a:lnTo>
                      <a:pt x="168" y="300"/>
                    </a:lnTo>
                    <a:lnTo>
                      <a:pt x="162" y="312"/>
                    </a:lnTo>
                    <a:lnTo>
                      <a:pt x="126" y="306"/>
                    </a:lnTo>
                    <a:lnTo>
                      <a:pt x="120" y="312"/>
                    </a:lnTo>
                    <a:lnTo>
                      <a:pt x="102" y="306"/>
                    </a:lnTo>
                    <a:lnTo>
                      <a:pt x="96" y="312"/>
                    </a:lnTo>
                    <a:lnTo>
                      <a:pt x="90" y="288"/>
                    </a:lnTo>
                    <a:lnTo>
                      <a:pt x="78" y="276"/>
                    </a:lnTo>
                    <a:lnTo>
                      <a:pt x="66" y="228"/>
                    </a:lnTo>
                    <a:lnTo>
                      <a:pt x="60" y="222"/>
                    </a:lnTo>
                    <a:lnTo>
                      <a:pt x="42" y="234"/>
                    </a:lnTo>
                    <a:lnTo>
                      <a:pt x="36" y="222"/>
                    </a:lnTo>
                    <a:lnTo>
                      <a:pt x="60" y="162"/>
                    </a:lnTo>
                    <a:lnTo>
                      <a:pt x="36" y="150"/>
                    </a:lnTo>
                    <a:lnTo>
                      <a:pt x="24" y="114"/>
                    </a:lnTo>
                    <a:lnTo>
                      <a:pt x="6" y="96"/>
                    </a:lnTo>
                    <a:lnTo>
                      <a:pt x="12" y="90"/>
                    </a:lnTo>
                    <a:lnTo>
                      <a:pt x="0" y="60"/>
                    </a:lnTo>
                    <a:lnTo>
                      <a:pt x="12" y="0"/>
                    </a:lnTo>
                    <a:lnTo>
                      <a:pt x="282" y="48"/>
                    </a:lnTo>
                    <a:lnTo>
                      <a:pt x="522" y="72"/>
                    </a:lnTo>
                    <a:lnTo>
                      <a:pt x="510" y="246"/>
                    </a:lnTo>
                    <a:lnTo>
                      <a:pt x="504" y="270"/>
                    </a:lnTo>
                    <a:lnTo>
                      <a:pt x="504" y="27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49" name="Freeform 326"/>
              <p:cNvSpPr>
                <a:spLocks noChangeAspect="1"/>
              </p:cNvSpPr>
              <p:nvPr/>
            </p:nvSpPr>
            <p:spPr bwMode="auto">
              <a:xfrm>
                <a:off x="1056" y="1986"/>
                <a:ext cx="420" cy="204"/>
              </a:xfrm>
              <a:custGeom>
                <a:avLst/>
                <a:gdLst>
                  <a:gd name="T0" fmla="*/ 366 w 420"/>
                  <a:gd name="T1" fmla="*/ 48 h 204"/>
                  <a:gd name="T2" fmla="*/ 390 w 420"/>
                  <a:gd name="T3" fmla="*/ 126 h 204"/>
                  <a:gd name="T4" fmla="*/ 396 w 420"/>
                  <a:gd name="T5" fmla="*/ 168 h 204"/>
                  <a:gd name="T6" fmla="*/ 420 w 420"/>
                  <a:gd name="T7" fmla="*/ 204 h 204"/>
                  <a:gd name="T8" fmla="*/ 414 w 420"/>
                  <a:gd name="T9" fmla="*/ 204 h 204"/>
                  <a:gd name="T10" fmla="*/ 90 w 420"/>
                  <a:gd name="T11" fmla="*/ 198 h 204"/>
                  <a:gd name="T12" fmla="*/ 90 w 420"/>
                  <a:gd name="T13" fmla="*/ 174 h 204"/>
                  <a:gd name="T14" fmla="*/ 96 w 420"/>
                  <a:gd name="T15" fmla="*/ 132 h 204"/>
                  <a:gd name="T16" fmla="*/ 0 w 420"/>
                  <a:gd name="T17" fmla="*/ 126 h 204"/>
                  <a:gd name="T18" fmla="*/ 6 w 420"/>
                  <a:gd name="T19" fmla="*/ 0 h 204"/>
                  <a:gd name="T20" fmla="*/ 270 w 420"/>
                  <a:gd name="T21" fmla="*/ 12 h 204"/>
                  <a:gd name="T22" fmla="*/ 294 w 420"/>
                  <a:gd name="T23" fmla="*/ 30 h 204"/>
                  <a:gd name="T24" fmla="*/ 330 w 420"/>
                  <a:gd name="T25" fmla="*/ 24 h 204"/>
                  <a:gd name="T26" fmla="*/ 360 w 420"/>
                  <a:gd name="T27" fmla="*/ 48 h 204"/>
                  <a:gd name="T28" fmla="*/ 366 w 420"/>
                  <a:gd name="T29" fmla="*/ 48 h 20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20"/>
                  <a:gd name="T46" fmla="*/ 0 h 204"/>
                  <a:gd name="T47" fmla="*/ 420 w 420"/>
                  <a:gd name="T48" fmla="*/ 204 h 20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20" h="204">
                    <a:moveTo>
                      <a:pt x="366" y="48"/>
                    </a:moveTo>
                    <a:lnTo>
                      <a:pt x="390" y="126"/>
                    </a:lnTo>
                    <a:lnTo>
                      <a:pt x="396" y="168"/>
                    </a:lnTo>
                    <a:lnTo>
                      <a:pt x="420" y="204"/>
                    </a:lnTo>
                    <a:lnTo>
                      <a:pt x="414" y="204"/>
                    </a:lnTo>
                    <a:lnTo>
                      <a:pt x="90" y="198"/>
                    </a:lnTo>
                    <a:lnTo>
                      <a:pt x="90" y="174"/>
                    </a:lnTo>
                    <a:lnTo>
                      <a:pt x="96" y="132"/>
                    </a:lnTo>
                    <a:lnTo>
                      <a:pt x="0" y="126"/>
                    </a:lnTo>
                    <a:lnTo>
                      <a:pt x="6" y="0"/>
                    </a:lnTo>
                    <a:lnTo>
                      <a:pt x="270" y="12"/>
                    </a:lnTo>
                    <a:lnTo>
                      <a:pt x="294" y="30"/>
                    </a:lnTo>
                    <a:lnTo>
                      <a:pt x="330" y="24"/>
                    </a:lnTo>
                    <a:lnTo>
                      <a:pt x="360" y="48"/>
                    </a:lnTo>
                    <a:lnTo>
                      <a:pt x="366" y="48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50" name="Freeform 327"/>
              <p:cNvSpPr>
                <a:spLocks noChangeAspect="1"/>
              </p:cNvSpPr>
              <p:nvPr/>
            </p:nvSpPr>
            <p:spPr bwMode="auto">
              <a:xfrm>
                <a:off x="1056" y="1986"/>
                <a:ext cx="420" cy="204"/>
              </a:xfrm>
              <a:custGeom>
                <a:avLst/>
                <a:gdLst>
                  <a:gd name="T0" fmla="*/ 366 w 420"/>
                  <a:gd name="T1" fmla="*/ 48 h 204"/>
                  <a:gd name="T2" fmla="*/ 390 w 420"/>
                  <a:gd name="T3" fmla="*/ 126 h 204"/>
                  <a:gd name="T4" fmla="*/ 396 w 420"/>
                  <a:gd name="T5" fmla="*/ 168 h 204"/>
                  <a:gd name="T6" fmla="*/ 420 w 420"/>
                  <a:gd name="T7" fmla="*/ 204 h 204"/>
                  <a:gd name="T8" fmla="*/ 414 w 420"/>
                  <a:gd name="T9" fmla="*/ 204 h 204"/>
                  <a:gd name="T10" fmla="*/ 90 w 420"/>
                  <a:gd name="T11" fmla="*/ 198 h 204"/>
                  <a:gd name="T12" fmla="*/ 90 w 420"/>
                  <a:gd name="T13" fmla="*/ 174 h 204"/>
                  <a:gd name="T14" fmla="*/ 96 w 420"/>
                  <a:gd name="T15" fmla="*/ 132 h 204"/>
                  <a:gd name="T16" fmla="*/ 0 w 420"/>
                  <a:gd name="T17" fmla="*/ 126 h 204"/>
                  <a:gd name="T18" fmla="*/ 6 w 420"/>
                  <a:gd name="T19" fmla="*/ 0 h 204"/>
                  <a:gd name="T20" fmla="*/ 270 w 420"/>
                  <a:gd name="T21" fmla="*/ 12 h 204"/>
                  <a:gd name="T22" fmla="*/ 294 w 420"/>
                  <a:gd name="T23" fmla="*/ 30 h 204"/>
                  <a:gd name="T24" fmla="*/ 330 w 420"/>
                  <a:gd name="T25" fmla="*/ 24 h 204"/>
                  <a:gd name="T26" fmla="*/ 360 w 420"/>
                  <a:gd name="T27" fmla="*/ 48 h 204"/>
                  <a:gd name="T28" fmla="*/ 366 w 420"/>
                  <a:gd name="T29" fmla="*/ 48 h 204"/>
                  <a:gd name="T30" fmla="*/ 366 w 420"/>
                  <a:gd name="T31" fmla="*/ 54 h 2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0"/>
                  <a:gd name="T49" fmla="*/ 0 h 204"/>
                  <a:gd name="T50" fmla="*/ 420 w 420"/>
                  <a:gd name="T51" fmla="*/ 204 h 20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0" h="204">
                    <a:moveTo>
                      <a:pt x="366" y="48"/>
                    </a:moveTo>
                    <a:lnTo>
                      <a:pt x="390" y="126"/>
                    </a:lnTo>
                    <a:lnTo>
                      <a:pt x="396" y="168"/>
                    </a:lnTo>
                    <a:lnTo>
                      <a:pt x="420" y="204"/>
                    </a:lnTo>
                    <a:lnTo>
                      <a:pt x="414" y="204"/>
                    </a:lnTo>
                    <a:lnTo>
                      <a:pt x="90" y="198"/>
                    </a:lnTo>
                    <a:lnTo>
                      <a:pt x="90" y="174"/>
                    </a:lnTo>
                    <a:lnTo>
                      <a:pt x="96" y="132"/>
                    </a:lnTo>
                    <a:lnTo>
                      <a:pt x="0" y="126"/>
                    </a:lnTo>
                    <a:lnTo>
                      <a:pt x="6" y="0"/>
                    </a:lnTo>
                    <a:lnTo>
                      <a:pt x="270" y="12"/>
                    </a:lnTo>
                    <a:lnTo>
                      <a:pt x="294" y="30"/>
                    </a:lnTo>
                    <a:lnTo>
                      <a:pt x="330" y="24"/>
                    </a:lnTo>
                    <a:lnTo>
                      <a:pt x="360" y="48"/>
                    </a:lnTo>
                    <a:lnTo>
                      <a:pt x="366" y="48"/>
                    </a:lnTo>
                    <a:lnTo>
                      <a:pt x="366" y="5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51" name="Freeform 328"/>
              <p:cNvSpPr>
                <a:spLocks noChangeAspect="1"/>
              </p:cNvSpPr>
              <p:nvPr/>
            </p:nvSpPr>
            <p:spPr bwMode="auto">
              <a:xfrm>
                <a:off x="264" y="1920"/>
                <a:ext cx="324" cy="498"/>
              </a:xfrm>
              <a:custGeom>
                <a:avLst/>
                <a:gdLst>
                  <a:gd name="T0" fmla="*/ 210 w 324"/>
                  <a:gd name="T1" fmla="*/ 498 h 498"/>
                  <a:gd name="T2" fmla="*/ 0 w 324"/>
                  <a:gd name="T3" fmla="*/ 186 h 498"/>
                  <a:gd name="T4" fmla="*/ 48 w 324"/>
                  <a:gd name="T5" fmla="*/ 0 h 498"/>
                  <a:gd name="T6" fmla="*/ 78 w 324"/>
                  <a:gd name="T7" fmla="*/ 6 h 498"/>
                  <a:gd name="T8" fmla="*/ 186 w 324"/>
                  <a:gd name="T9" fmla="*/ 36 h 498"/>
                  <a:gd name="T10" fmla="*/ 324 w 324"/>
                  <a:gd name="T11" fmla="*/ 60 h 498"/>
                  <a:gd name="T12" fmla="*/ 264 w 324"/>
                  <a:gd name="T13" fmla="*/ 378 h 498"/>
                  <a:gd name="T14" fmla="*/ 246 w 324"/>
                  <a:gd name="T15" fmla="*/ 438 h 498"/>
                  <a:gd name="T16" fmla="*/ 228 w 324"/>
                  <a:gd name="T17" fmla="*/ 426 h 498"/>
                  <a:gd name="T18" fmla="*/ 216 w 324"/>
                  <a:gd name="T19" fmla="*/ 432 h 498"/>
                  <a:gd name="T20" fmla="*/ 210 w 324"/>
                  <a:gd name="T21" fmla="*/ 492 h 498"/>
                  <a:gd name="T22" fmla="*/ 210 w 324"/>
                  <a:gd name="T23" fmla="*/ 498 h 4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4"/>
                  <a:gd name="T37" fmla="*/ 0 h 498"/>
                  <a:gd name="T38" fmla="*/ 324 w 324"/>
                  <a:gd name="T39" fmla="*/ 498 h 4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4" h="498">
                    <a:moveTo>
                      <a:pt x="210" y="498"/>
                    </a:moveTo>
                    <a:lnTo>
                      <a:pt x="0" y="186"/>
                    </a:lnTo>
                    <a:lnTo>
                      <a:pt x="48" y="0"/>
                    </a:lnTo>
                    <a:lnTo>
                      <a:pt x="78" y="6"/>
                    </a:lnTo>
                    <a:lnTo>
                      <a:pt x="186" y="36"/>
                    </a:lnTo>
                    <a:lnTo>
                      <a:pt x="324" y="60"/>
                    </a:lnTo>
                    <a:lnTo>
                      <a:pt x="264" y="378"/>
                    </a:lnTo>
                    <a:lnTo>
                      <a:pt x="246" y="438"/>
                    </a:lnTo>
                    <a:lnTo>
                      <a:pt x="228" y="426"/>
                    </a:lnTo>
                    <a:lnTo>
                      <a:pt x="216" y="432"/>
                    </a:lnTo>
                    <a:lnTo>
                      <a:pt x="210" y="492"/>
                    </a:lnTo>
                    <a:lnTo>
                      <a:pt x="210" y="498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52" name="Freeform 329"/>
              <p:cNvSpPr>
                <a:spLocks noChangeAspect="1"/>
              </p:cNvSpPr>
              <p:nvPr/>
            </p:nvSpPr>
            <p:spPr bwMode="auto">
              <a:xfrm>
                <a:off x="264" y="1920"/>
                <a:ext cx="324" cy="504"/>
              </a:xfrm>
              <a:custGeom>
                <a:avLst/>
                <a:gdLst>
                  <a:gd name="T0" fmla="*/ 210 w 324"/>
                  <a:gd name="T1" fmla="*/ 498 h 504"/>
                  <a:gd name="T2" fmla="*/ 0 w 324"/>
                  <a:gd name="T3" fmla="*/ 186 h 504"/>
                  <a:gd name="T4" fmla="*/ 48 w 324"/>
                  <a:gd name="T5" fmla="*/ 0 h 504"/>
                  <a:gd name="T6" fmla="*/ 78 w 324"/>
                  <a:gd name="T7" fmla="*/ 6 h 504"/>
                  <a:gd name="T8" fmla="*/ 186 w 324"/>
                  <a:gd name="T9" fmla="*/ 36 h 504"/>
                  <a:gd name="T10" fmla="*/ 324 w 324"/>
                  <a:gd name="T11" fmla="*/ 60 h 504"/>
                  <a:gd name="T12" fmla="*/ 264 w 324"/>
                  <a:gd name="T13" fmla="*/ 378 h 504"/>
                  <a:gd name="T14" fmla="*/ 246 w 324"/>
                  <a:gd name="T15" fmla="*/ 438 h 504"/>
                  <a:gd name="T16" fmla="*/ 228 w 324"/>
                  <a:gd name="T17" fmla="*/ 426 h 504"/>
                  <a:gd name="T18" fmla="*/ 216 w 324"/>
                  <a:gd name="T19" fmla="*/ 432 h 504"/>
                  <a:gd name="T20" fmla="*/ 210 w 324"/>
                  <a:gd name="T21" fmla="*/ 492 h 504"/>
                  <a:gd name="T22" fmla="*/ 210 w 324"/>
                  <a:gd name="T23" fmla="*/ 498 h 504"/>
                  <a:gd name="T24" fmla="*/ 210 w 324"/>
                  <a:gd name="T25" fmla="*/ 504 h 50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4"/>
                  <a:gd name="T40" fmla="*/ 0 h 504"/>
                  <a:gd name="T41" fmla="*/ 324 w 324"/>
                  <a:gd name="T42" fmla="*/ 504 h 50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4" h="504">
                    <a:moveTo>
                      <a:pt x="210" y="498"/>
                    </a:moveTo>
                    <a:lnTo>
                      <a:pt x="0" y="186"/>
                    </a:lnTo>
                    <a:lnTo>
                      <a:pt x="48" y="0"/>
                    </a:lnTo>
                    <a:lnTo>
                      <a:pt x="78" y="6"/>
                    </a:lnTo>
                    <a:lnTo>
                      <a:pt x="186" y="36"/>
                    </a:lnTo>
                    <a:lnTo>
                      <a:pt x="324" y="60"/>
                    </a:lnTo>
                    <a:lnTo>
                      <a:pt x="264" y="378"/>
                    </a:lnTo>
                    <a:lnTo>
                      <a:pt x="246" y="438"/>
                    </a:lnTo>
                    <a:lnTo>
                      <a:pt x="228" y="426"/>
                    </a:lnTo>
                    <a:lnTo>
                      <a:pt x="216" y="432"/>
                    </a:lnTo>
                    <a:lnTo>
                      <a:pt x="210" y="492"/>
                    </a:lnTo>
                    <a:lnTo>
                      <a:pt x="210" y="498"/>
                    </a:lnTo>
                    <a:lnTo>
                      <a:pt x="210" y="50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53" name="Freeform 330"/>
              <p:cNvSpPr>
                <a:spLocks noChangeAspect="1"/>
              </p:cNvSpPr>
              <p:nvPr/>
            </p:nvSpPr>
            <p:spPr bwMode="auto">
              <a:xfrm>
                <a:off x="2526" y="1710"/>
                <a:ext cx="84" cy="174"/>
              </a:xfrm>
              <a:custGeom>
                <a:avLst/>
                <a:gdLst>
                  <a:gd name="T0" fmla="*/ 84 w 84"/>
                  <a:gd name="T1" fmla="*/ 132 h 174"/>
                  <a:gd name="T2" fmla="*/ 78 w 84"/>
                  <a:gd name="T3" fmla="*/ 144 h 174"/>
                  <a:gd name="T4" fmla="*/ 60 w 84"/>
                  <a:gd name="T5" fmla="*/ 162 h 174"/>
                  <a:gd name="T6" fmla="*/ 6 w 84"/>
                  <a:gd name="T7" fmla="*/ 174 h 174"/>
                  <a:gd name="T8" fmla="*/ 0 w 84"/>
                  <a:gd name="T9" fmla="*/ 120 h 174"/>
                  <a:gd name="T10" fmla="*/ 6 w 84"/>
                  <a:gd name="T11" fmla="*/ 72 h 174"/>
                  <a:gd name="T12" fmla="*/ 18 w 84"/>
                  <a:gd name="T13" fmla="*/ 54 h 174"/>
                  <a:gd name="T14" fmla="*/ 18 w 84"/>
                  <a:gd name="T15" fmla="*/ 6 h 174"/>
                  <a:gd name="T16" fmla="*/ 30 w 84"/>
                  <a:gd name="T17" fmla="*/ 0 h 174"/>
                  <a:gd name="T18" fmla="*/ 66 w 84"/>
                  <a:gd name="T19" fmla="*/ 114 h 174"/>
                  <a:gd name="T20" fmla="*/ 78 w 84"/>
                  <a:gd name="T21" fmla="*/ 132 h 174"/>
                  <a:gd name="T22" fmla="*/ 84 w 84"/>
                  <a:gd name="T23" fmla="*/ 132 h 1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4"/>
                  <a:gd name="T37" fmla="*/ 0 h 174"/>
                  <a:gd name="T38" fmla="*/ 84 w 84"/>
                  <a:gd name="T39" fmla="*/ 174 h 17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4" h="174">
                    <a:moveTo>
                      <a:pt x="84" y="132"/>
                    </a:moveTo>
                    <a:lnTo>
                      <a:pt x="78" y="144"/>
                    </a:lnTo>
                    <a:lnTo>
                      <a:pt x="60" y="162"/>
                    </a:lnTo>
                    <a:lnTo>
                      <a:pt x="6" y="174"/>
                    </a:lnTo>
                    <a:lnTo>
                      <a:pt x="0" y="120"/>
                    </a:lnTo>
                    <a:lnTo>
                      <a:pt x="6" y="72"/>
                    </a:lnTo>
                    <a:lnTo>
                      <a:pt x="18" y="54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66" y="114"/>
                    </a:lnTo>
                    <a:lnTo>
                      <a:pt x="78" y="132"/>
                    </a:lnTo>
                    <a:lnTo>
                      <a:pt x="84" y="132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54" name="Freeform 331"/>
              <p:cNvSpPr>
                <a:spLocks noChangeAspect="1"/>
              </p:cNvSpPr>
              <p:nvPr/>
            </p:nvSpPr>
            <p:spPr bwMode="auto">
              <a:xfrm>
                <a:off x="2526" y="1710"/>
                <a:ext cx="84" cy="174"/>
              </a:xfrm>
              <a:custGeom>
                <a:avLst/>
                <a:gdLst>
                  <a:gd name="T0" fmla="*/ 84 w 84"/>
                  <a:gd name="T1" fmla="*/ 132 h 174"/>
                  <a:gd name="T2" fmla="*/ 78 w 84"/>
                  <a:gd name="T3" fmla="*/ 144 h 174"/>
                  <a:gd name="T4" fmla="*/ 60 w 84"/>
                  <a:gd name="T5" fmla="*/ 162 h 174"/>
                  <a:gd name="T6" fmla="*/ 6 w 84"/>
                  <a:gd name="T7" fmla="*/ 174 h 174"/>
                  <a:gd name="T8" fmla="*/ 0 w 84"/>
                  <a:gd name="T9" fmla="*/ 120 h 174"/>
                  <a:gd name="T10" fmla="*/ 6 w 84"/>
                  <a:gd name="T11" fmla="*/ 72 h 174"/>
                  <a:gd name="T12" fmla="*/ 18 w 84"/>
                  <a:gd name="T13" fmla="*/ 54 h 174"/>
                  <a:gd name="T14" fmla="*/ 18 w 84"/>
                  <a:gd name="T15" fmla="*/ 6 h 174"/>
                  <a:gd name="T16" fmla="*/ 30 w 84"/>
                  <a:gd name="T17" fmla="*/ 0 h 174"/>
                  <a:gd name="T18" fmla="*/ 66 w 84"/>
                  <a:gd name="T19" fmla="*/ 114 h 174"/>
                  <a:gd name="T20" fmla="*/ 78 w 84"/>
                  <a:gd name="T21" fmla="*/ 132 h 174"/>
                  <a:gd name="T22" fmla="*/ 84 w 84"/>
                  <a:gd name="T23" fmla="*/ 132 h 174"/>
                  <a:gd name="T24" fmla="*/ 84 w 84"/>
                  <a:gd name="T25" fmla="*/ 138 h 1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4"/>
                  <a:gd name="T40" fmla="*/ 0 h 174"/>
                  <a:gd name="T41" fmla="*/ 84 w 84"/>
                  <a:gd name="T42" fmla="*/ 174 h 1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4" h="174">
                    <a:moveTo>
                      <a:pt x="84" y="132"/>
                    </a:moveTo>
                    <a:lnTo>
                      <a:pt x="78" y="144"/>
                    </a:lnTo>
                    <a:lnTo>
                      <a:pt x="60" y="162"/>
                    </a:lnTo>
                    <a:lnTo>
                      <a:pt x="6" y="174"/>
                    </a:lnTo>
                    <a:lnTo>
                      <a:pt x="0" y="120"/>
                    </a:lnTo>
                    <a:lnTo>
                      <a:pt x="6" y="72"/>
                    </a:lnTo>
                    <a:lnTo>
                      <a:pt x="18" y="54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66" y="114"/>
                    </a:lnTo>
                    <a:lnTo>
                      <a:pt x="78" y="132"/>
                    </a:lnTo>
                    <a:lnTo>
                      <a:pt x="84" y="132"/>
                    </a:lnTo>
                    <a:lnTo>
                      <a:pt x="84" y="1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55" name="Freeform 332"/>
              <p:cNvSpPr>
                <a:spLocks noChangeAspect="1"/>
              </p:cNvSpPr>
              <p:nvPr/>
            </p:nvSpPr>
            <p:spPr bwMode="auto">
              <a:xfrm>
                <a:off x="2436" y="1992"/>
                <a:ext cx="66" cy="156"/>
              </a:xfrm>
              <a:custGeom>
                <a:avLst/>
                <a:gdLst>
                  <a:gd name="T0" fmla="*/ 60 w 66"/>
                  <a:gd name="T1" fmla="*/ 24 h 156"/>
                  <a:gd name="T2" fmla="*/ 48 w 66"/>
                  <a:gd name="T3" fmla="*/ 48 h 156"/>
                  <a:gd name="T4" fmla="*/ 66 w 66"/>
                  <a:gd name="T5" fmla="*/ 54 h 156"/>
                  <a:gd name="T6" fmla="*/ 66 w 66"/>
                  <a:gd name="T7" fmla="*/ 102 h 156"/>
                  <a:gd name="T8" fmla="*/ 42 w 66"/>
                  <a:gd name="T9" fmla="*/ 156 h 156"/>
                  <a:gd name="T10" fmla="*/ 36 w 66"/>
                  <a:gd name="T11" fmla="*/ 156 h 156"/>
                  <a:gd name="T12" fmla="*/ 42 w 66"/>
                  <a:gd name="T13" fmla="*/ 144 h 156"/>
                  <a:gd name="T14" fmla="*/ 6 w 66"/>
                  <a:gd name="T15" fmla="*/ 132 h 156"/>
                  <a:gd name="T16" fmla="*/ 0 w 66"/>
                  <a:gd name="T17" fmla="*/ 114 h 156"/>
                  <a:gd name="T18" fmla="*/ 6 w 66"/>
                  <a:gd name="T19" fmla="*/ 108 h 156"/>
                  <a:gd name="T20" fmla="*/ 30 w 66"/>
                  <a:gd name="T21" fmla="*/ 78 h 156"/>
                  <a:gd name="T22" fmla="*/ 6 w 66"/>
                  <a:gd name="T23" fmla="*/ 54 h 156"/>
                  <a:gd name="T24" fmla="*/ 0 w 66"/>
                  <a:gd name="T25" fmla="*/ 30 h 156"/>
                  <a:gd name="T26" fmla="*/ 18 w 66"/>
                  <a:gd name="T27" fmla="*/ 0 h 156"/>
                  <a:gd name="T28" fmla="*/ 60 w 66"/>
                  <a:gd name="T29" fmla="*/ 24 h 1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6"/>
                  <a:gd name="T46" fmla="*/ 0 h 156"/>
                  <a:gd name="T47" fmla="*/ 66 w 66"/>
                  <a:gd name="T48" fmla="*/ 156 h 1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6" h="156">
                    <a:moveTo>
                      <a:pt x="60" y="24"/>
                    </a:moveTo>
                    <a:lnTo>
                      <a:pt x="48" y="48"/>
                    </a:lnTo>
                    <a:lnTo>
                      <a:pt x="66" y="54"/>
                    </a:lnTo>
                    <a:lnTo>
                      <a:pt x="66" y="102"/>
                    </a:lnTo>
                    <a:lnTo>
                      <a:pt x="42" y="156"/>
                    </a:lnTo>
                    <a:lnTo>
                      <a:pt x="36" y="156"/>
                    </a:lnTo>
                    <a:lnTo>
                      <a:pt x="42" y="144"/>
                    </a:lnTo>
                    <a:lnTo>
                      <a:pt x="6" y="132"/>
                    </a:lnTo>
                    <a:lnTo>
                      <a:pt x="0" y="114"/>
                    </a:lnTo>
                    <a:lnTo>
                      <a:pt x="6" y="108"/>
                    </a:lnTo>
                    <a:lnTo>
                      <a:pt x="30" y="78"/>
                    </a:lnTo>
                    <a:lnTo>
                      <a:pt x="6" y="54"/>
                    </a:lnTo>
                    <a:lnTo>
                      <a:pt x="0" y="30"/>
                    </a:lnTo>
                    <a:lnTo>
                      <a:pt x="18" y="0"/>
                    </a:lnTo>
                    <a:lnTo>
                      <a:pt x="60" y="24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56" name="Freeform 333"/>
              <p:cNvSpPr>
                <a:spLocks noChangeAspect="1"/>
              </p:cNvSpPr>
              <p:nvPr/>
            </p:nvSpPr>
            <p:spPr bwMode="auto">
              <a:xfrm>
                <a:off x="2436" y="1992"/>
                <a:ext cx="66" cy="156"/>
              </a:xfrm>
              <a:custGeom>
                <a:avLst/>
                <a:gdLst>
                  <a:gd name="T0" fmla="*/ 60 w 66"/>
                  <a:gd name="T1" fmla="*/ 24 h 156"/>
                  <a:gd name="T2" fmla="*/ 48 w 66"/>
                  <a:gd name="T3" fmla="*/ 48 h 156"/>
                  <a:gd name="T4" fmla="*/ 66 w 66"/>
                  <a:gd name="T5" fmla="*/ 54 h 156"/>
                  <a:gd name="T6" fmla="*/ 66 w 66"/>
                  <a:gd name="T7" fmla="*/ 96 h 156"/>
                  <a:gd name="T8" fmla="*/ 66 w 66"/>
                  <a:gd name="T9" fmla="*/ 78 h 156"/>
                  <a:gd name="T10" fmla="*/ 66 w 66"/>
                  <a:gd name="T11" fmla="*/ 102 h 156"/>
                  <a:gd name="T12" fmla="*/ 42 w 66"/>
                  <a:gd name="T13" fmla="*/ 156 h 156"/>
                  <a:gd name="T14" fmla="*/ 36 w 66"/>
                  <a:gd name="T15" fmla="*/ 156 h 156"/>
                  <a:gd name="T16" fmla="*/ 42 w 66"/>
                  <a:gd name="T17" fmla="*/ 144 h 156"/>
                  <a:gd name="T18" fmla="*/ 6 w 66"/>
                  <a:gd name="T19" fmla="*/ 132 h 156"/>
                  <a:gd name="T20" fmla="*/ 0 w 66"/>
                  <a:gd name="T21" fmla="*/ 114 h 156"/>
                  <a:gd name="T22" fmla="*/ 6 w 66"/>
                  <a:gd name="T23" fmla="*/ 108 h 156"/>
                  <a:gd name="T24" fmla="*/ 30 w 66"/>
                  <a:gd name="T25" fmla="*/ 78 h 156"/>
                  <a:gd name="T26" fmla="*/ 6 w 66"/>
                  <a:gd name="T27" fmla="*/ 54 h 156"/>
                  <a:gd name="T28" fmla="*/ 0 w 66"/>
                  <a:gd name="T29" fmla="*/ 30 h 156"/>
                  <a:gd name="T30" fmla="*/ 18 w 66"/>
                  <a:gd name="T31" fmla="*/ 0 h 156"/>
                  <a:gd name="T32" fmla="*/ 60 w 66"/>
                  <a:gd name="T33" fmla="*/ 24 h 156"/>
                  <a:gd name="T34" fmla="*/ 60 w 66"/>
                  <a:gd name="T35" fmla="*/ 3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6"/>
                  <a:gd name="T55" fmla="*/ 0 h 156"/>
                  <a:gd name="T56" fmla="*/ 66 w 66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6" h="156">
                    <a:moveTo>
                      <a:pt x="60" y="24"/>
                    </a:moveTo>
                    <a:lnTo>
                      <a:pt x="48" y="48"/>
                    </a:lnTo>
                    <a:lnTo>
                      <a:pt x="66" y="54"/>
                    </a:lnTo>
                    <a:lnTo>
                      <a:pt x="66" y="96"/>
                    </a:lnTo>
                    <a:lnTo>
                      <a:pt x="66" y="78"/>
                    </a:lnTo>
                    <a:lnTo>
                      <a:pt x="66" y="102"/>
                    </a:lnTo>
                    <a:lnTo>
                      <a:pt x="42" y="156"/>
                    </a:lnTo>
                    <a:lnTo>
                      <a:pt x="36" y="156"/>
                    </a:lnTo>
                    <a:lnTo>
                      <a:pt x="42" y="144"/>
                    </a:lnTo>
                    <a:lnTo>
                      <a:pt x="6" y="132"/>
                    </a:lnTo>
                    <a:lnTo>
                      <a:pt x="0" y="114"/>
                    </a:lnTo>
                    <a:lnTo>
                      <a:pt x="6" y="108"/>
                    </a:lnTo>
                    <a:lnTo>
                      <a:pt x="30" y="78"/>
                    </a:lnTo>
                    <a:lnTo>
                      <a:pt x="6" y="54"/>
                    </a:lnTo>
                    <a:lnTo>
                      <a:pt x="0" y="30"/>
                    </a:lnTo>
                    <a:lnTo>
                      <a:pt x="18" y="0"/>
                    </a:lnTo>
                    <a:lnTo>
                      <a:pt x="60" y="24"/>
                    </a:lnTo>
                    <a:lnTo>
                      <a:pt x="6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57" name="Freeform 334"/>
              <p:cNvSpPr>
                <a:spLocks noChangeAspect="1"/>
              </p:cNvSpPr>
              <p:nvPr/>
            </p:nvSpPr>
            <p:spPr bwMode="auto">
              <a:xfrm>
                <a:off x="726" y="2340"/>
                <a:ext cx="360" cy="366"/>
              </a:xfrm>
              <a:custGeom>
                <a:avLst/>
                <a:gdLst>
                  <a:gd name="T0" fmla="*/ 354 w 360"/>
                  <a:gd name="T1" fmla="*/ 66 h 366"/>
                  <a:gd name="T2" fmla="*/ 330 w 360"/>
                  <a:gd name="T3" fmla="*/ 354 h 366"/>
                  <a:gd name="T4" fmla="*/ 138 w 360"/>
                  <a:gd name="T5" fmla="*/ 336 h 366"/>
                  <a:gd name="T6" fmla="*/ 144 w 360"/>
                  <a:gd name="T7" fmla="*/ 348 h 366"/>
                  <a:gd name="T8" fmla="*/ 54 w 360"/>
                  <a:gd name="T9" fmla="*/ 336 h 366"/>
                  <a:gd name="T10" fmla="*/ 48 w 360"/>
                  <a:gd name="T11" fmla="*/ 366 h 366"/>
                  <a:gd name="T12" fmla="*/ 0 w 360"/>
                  <a:gd name="T13" fmla="*/ 360 h 366"/>
                  <a:gd name="T14" fmla="*/ 12 w 360"/>
                  <a:gd name="T15" fmla="*/ 288 h 366"/>
                  <a:gd name="T16" fmla="*/ 54 w 360"/>
                  <a:gd name="T17" fmla="*/ 0 h 366"/>
                  <a:gd name="T18" fmla="*/ 360 w 360"/>
                  <a:gd name="T19" fmla="*/ 30 h 366"/>
                  <a:gd name="T20" fmla="*/ 354 w 360"/>
                  <a:gd name="T21" fmla="*/ 66 h 36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0"/>
                  <a:gd name="T34" fmla="*/ 0 h 366"/>
                  <a:gd name="T35" fmla="*/ 360 w 360"/>
                  <a:gd name="T36" fmla="*/ 366 h 36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0" h="366">
                    <a:moveTo>
                      <a:pt x="354" y="66"/>
                    </a:moveTo>
                    <a:lnTo>
                      <a:pt x="330" y="354"/>
                    </a:lnTo>
                    <a:lnTo>
                      <a:pt x="138" y="336"/>
                    </a:lnTo>
                    <a:lnTo>
                      <a:pt x="144" y="348"/>
                    </a:lnTo>
                    <a:lnTo>
                      <a:pt x="54" y="336"/>
                    </a:lnTo>
                    <a:lnTo>
                      <a:pt x="48" y="366"/>
                    </a:lnTo>
                    <a:lnTo>
                      <a:pt x="0" y="360"/>
                    </a:lnTo>
                    <a:lnTo>
                      <a:pt x="12" y="288"/>
                    </a:lnTo>
                    <a:lnTo>
                      <a:pt x="54" y="0"/>
                    </a:lnTo>
                    <a:lnTo>
                      <a:pt x="360" y="30"/>
                    </a:lnTo>
                    <a:lnTo>
                      <a:pt x="354" y="66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58" name="Freeform 335"/>
              <p:cNvSpPr>
                <a:spLocks noChangeAspect="1"/>
              </p:cNvSpPr>
              <p:nvPr/>
            </p:nvSpPr>
            <p:spPr bwMode="auto">
              <a:xfrm>
                <a:off x="726" y="2340"/>
                <a:ext cx="360" cy="366"/>
              </a:xfrm>
              <a:custGeom>
                <a:avLst/>
                <a:gdLst>
                  <a:gd name="T0" fmla="*/ 354 w 360"/>
                  <a:gd name="T1" fmla="*/ 66 h 366"/>
                  <a:gd name="T2" fmla="*/ 330 w 360"/>
                  <a:gd name="T3" fmla="*/ 354 h 366"/>
                  <a:gd name="T4" fmla="*/ 138 w 360"/>
                  <a:gd name="T5" fmla="*/ 336 h 366"/>
                  <a:gd name="T6" fmla="*/ 144 w 360"/>
                  <a:gd name="T7" fmla="*/ 348 h 366"/>
                  <a:gd name="T8" fmla="*/ 54 w 360"/>
                  <a:gd name="T9" fmla="*/ 336 h 366"/>
                  <a:gd name="T10" fmla="*/ 48 w 360"/>
                  <a:gd name="T11" fmla="*/ 366 h 366"/>
                  <a:gd name="T12" fmla="*/ 0 w 360"/>
                  <a:gd name="T13" fmla="*/ 360 h 366"/>
                  <a:gd name="T14" fmla="*/ 12 w 360"/>
                  <a:gd name="T15" fmla="*/ 288 h 366"/>
                  <a:gd name="T16" fmla="*/ 54 w 360"/>
                  <a:gd name="T17" fmla="*/ 0 h 366"/>
                  <a:gd name="T18" fmla="*/ 360 w 360"/>
                  <a:gd name="T19" fmla="*/ 30 h 366"/>
                  <a:gd name="T20" fmla="*/ 354 w 360"/>
                  <a:gd name="T21" fmla="*/ 66 h 366"/>
                  <a:gd name="T22" fmla="*/ 354 w 360"/>
                  <a:gd name="T23" fmla="*/ 72 h 3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0"/>
                  <a:gd name="T37" fmla="*/ 0 h 366"/>
                  <a:gd name="T38" fmla="*/ 360 w 360"/>
                  <a:gd name="T39" fmla="*/ 366 h 36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0" h="366">
                    <a:moveTo>
                      <a:pt x="354" y="66"/>
                    </a:moveTo>
                    <a:lnTo>
                      <a:pt x="330" y="354"/>
                    </a:lnTo>
                    <a:lnTo>
                      <a:pt x="138" y="336"/>
                    </a:lnTo>
                    <a:lnTo>
                      <a:pt x="144" y="348"/>
                    </a:lnTo>
                    <a:lnTo>
                      <a:pt x="54" y="336"/>
                    </a:lnTo>
                    <a:lnTo>
                      <a:pt x="48" y="366"/>
                    </a:lnTo>
                    <a:lnTo>
                      <a:pt x="0" y="360"/>
                    </a:lnTo>
                    <a:lnTo>
                      <a:pt x="12" y="288"/>
                    </a:lnTo>
                    <a:lnTo>
                      <a:pt x="54" y="0"/>
                    </a:lnTo>
                    <a:lnTo>
                      <a:pt x="360" y="30"/>
                    </a:lnTo>
                    <a:lnTo>
                      <a:pt x="354" y="66"/>
                    </a:lnTo>
                    <a:lnTo>
                      <a:pt x="354" y="7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59" name="Freeform 336"/>
              <p:cNvSpPr>
                <a:spLocks noChangeAspect="1"/>
              </p:cNvSpPr>
              <p:nvPr/>
            </p:nvSpPr>
            <p:spPr bwMode="auto">
              <a:xfrm>
                <a:off x="2202" y="1752"/>
                <a:ext cx="306" cy="264"/>
              </a:xfrm>
              <a:custGeom>
                <a:avLst/>
                <a:gdLst>
                  <a:gd name="T0" fmla="*/ 294 w 306"/>
                  <a:gd name="T1" fmla="*/ 138 h 264"/>
                  <a:gd name="T2" fmla="*/ 294 w 306"/>
                  <a:gd name="T3" fmla="*/ 186 h 264"/>
                  <a:gd name="T4" fmla="*/ 306 w 306"/>
                  <a:gd name="T5" fmla="*/ 240 h 264"/>
                  <a:gd name="T6" fmla="*/ 306 w 306"/>
                  <a:gd name="T7" fmla="*/ 252 h 264"/>
                  <a:gd name="T8" fmla="*/ 300 w 306"/>
                  <a:gd name="T9" fmla="*/ 264 h 264"/>
                  <a:gd name="T10" fmla="*/ 294 w 306"/>
                  <a:gd name="T11" fmla="*/ 264 h 264"/>
                  <a:gd name="T12" fmla="*/ 252 w 306"/>
                  <a:gd name="T13" fmla="*/ 240 h 264"/>
                  <a:gd name="T14" fmla="*/ 234 w 306"/>
                  <a:gd name="T15" fmla="*/ 234 h 264"/>
                  <a:gd name="T16" fmla="*/ 210 w 306"/>
                  <a:gd name="T17" fmla="*/ 210 h 264"/>
                  <a:gd name="T18" fmla="*/ 6 w 306"/>
                  <a:gd name="T19" fmla="*/ 246 h 264"/>
                  <a:gd name="T20" fmla="*/ 0 w 306"/>
                  <a:gd name="T21" fmla="*/ 234 h 264"/>
                  <a:gd name="T22" fmla="*/ 36 w 306"/>
                  <a:gd name="T23" fmla="*/ 192 h 264"/>
                  <a:gd name="T24" fmla="*/ 24 w 306"/>
                  <a:gd name="T25" fmla="*/ 162 h 264"/>
                  <a:gd name="T26" fmla="*/ 66 w 306"/>
                  <a:gd name="T27" fmla="*/ 150 h 264"/>
                  <a:gd name="T28" fmla="*/ 96 w 306"/>
                  <a:gd name="T29" fmla="*/ 150 h 264"/>
                  <a:gd name="T30" fmla="*/ 132 w 306"/>
                  <a:gd name="T31" fmla="*/ 138 h 264"/>
                  <a:gd name="T32" fmla="*/ 150 w 306"/>
                  <a:gd name="T33" fmla="*/ 120 h 264"/>
                  <a:gd name="T34" fmla="*/ 144 w 306"/>
                  <a:gd name="T35" fmla="*/ 102 h 264"/>
                  <a:gd name="T36" fmla="*/ 150 w 306"/>
                  <a:gd name="T37" fmla="*/ 90 h 264"/>
                  <a:gd name="T38" fmla="*/ 144 w 306"/>
                  <a:gd name="T39" fmla="*/ 96 h 264"/>
                  <a:gd name="T40" fmla="*/ 138 w 306"/>
                  <a:gd name="T41" fmla="*/ 84 h 264"/>
                  <a:gd name="T42" fmla="*/ 174 w 306"/>
                  <a:gd name="T43" fmla="*/ 30 h 264"/>
                  <a:gd name="T44" fmla="*/ 192 w 306"/>
                  <a:gd name="T45" fmla="*/ 12 h 264"/>
                  <a:gd name="T46" fmla="*/ 258 w 306"/>
                  <a:gd name="T47" fmla="*/ 0 h 264"/>
                  <a:gd name="T48" fmla="*/ 270 w 306"/>
                  <a:gd name="T49" fmla="*/ 60 h 264"/>
                  <a:gd name="T50" fmla="*/ 276 w 306"/>
                  <a:gd name="T51" fmla="*/ 90 h 264"/>
                  <a:gd name="T52" fmla="*/ 282 w 306"/>
                  <a:gd name="T53" fmla="*/ 90 h 264"/>
                  <a:gd name="T54" fmla="*/ 294 w 306"/>
                  <a:gd name="T55" fmla="*/ 138 h 26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06"/>
                  <a:gd name="T85" fmla="*/ 0 h 264"/>
                  <a:gd name="T86" fmla="*/ 306 w 306"/>
                  <a:gd name="T87" fmla="*/ 264 h 26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06" h="264">
                    <a:moveTo>
                      <a:pt x="294" y="138"/>
                    </a:moveTo>
                    <a:lnTo>
                      <a:pt x="294" y="186"/>
                    </a:lnTo>
                    <a:lnTo>
                      <a:pt x="306" y="240"/>
                    </a:lnTo>
                    <a:lnTo>
                      <a:pt x="306" y="252"/>
                    </a:lnTo>
                    <a:lnTo>
                      <a:pt x="300" y="264"/>
                    </a:lnTo>
                    <a:lnTo>
                      <a:pt x="294" y="264"/>
                    </a:lnTo>
                    <a:lnTo>
                      <a:pt x="252" y="240"/>
                    </a:lnTo>
                    <a:lnTo>
                      <a:pt x="234" y="234"/>
                    </a:lnTo>
                    <a:lnTo>
                      <a:pt x="210" y="210"/>
                    </a:lnTo>
                    <a:lnTo>
                      <a:pt x="6" y="246"/>
                    </a:lnTo>
                    <a:lnTo>
                      <a:pt x="0" y="234"/>
                    </a:lnTo>
                    <a:lnTo>
                      <a:pt x="36" y="192"/>
                    </a:lnTo>
                    <a:lnTo>
                      <a:pt x="24" y="162"/>
                    </a:lnTo>
                    <a:lnTo>
                      <a:pt x="66" y="150"/>
                    </a:lnTo>
                    <a:lnTo>
                      <a:pt x="96" y="150"/>
                    </a:lnTo>
                    <a:lnTo>
                      <a:pt x="132" y="138"/>
                    </a:lnTo>
                    <a:lnTo>
                      <a:pt x="150" y="120"/>
                    </a:lnTo>
                    <a:lnTo>
                      <a:pt x="144" y="102"/>
                    </a:lnTo>
                    <a:lnTo>
                      <a:pt x="150" y="90"/>
                    </a:lnTo>
                    <a:lnTo>
                      <a:pt x="144" y="96"/>
                    </a:lnTo>
                    <a:lnTo>
                      <a:pt x="138" y="84"/>
                    </a:lnTo>
                    <a:lnTo>
                      <a:pt x="174" y="30"/>
                    </a:lnTo>
                    <a:lnTo>
                      <a:pt x="192" y="12"/>
                    </a:lnTo>
                    <a:lnTo>
                      <a:pt x="258" y="0"/>
                    </a:lnTo>
                    <a:lnTo>
                      <a:pt x="270" y="60"/>
                    </a:lnTo>
                    <a:lnTo>
                      <a:pt x="276" y="90"/>
                    </a:lnTo>
                    <a:lnTo>
                      <a:pt x="282" y="90"/>
                    </a:lnTo>
                    <a:lnTo>
                      <a:pt x="294" y="138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60" name="Freeform 337"/>
              <p:cNvSpPr>
                <a:spLocks noChangeAspect="1"/>
              </p:cNvSpPr>
              <p:nvPr/>
            </p:nvSpPr>
            <p:spPr bwMode="auto">
              <a:xfrm>
                <a:off x="2202" y="1752"/>
                <a:ext cx="306" cy="264"/>
              </a:xfrm>
              <a:custGeom>
                <a:avLst/>
                <a:gdLst>
                  <a:gd name="T0" fmla="*/ 294 w 306"/>
                  <a:gd name="T1" fmla="*/ 138 h 264"/>
                  <a:gd name="T2" fmla="*/ 294 w 306"/>
                  <a:gd name="T3" fmla="*/ 186 h 264"/>
                  <a:gd name="T4" fmla="*/ 306 w 306"/>
                  <a:gd name="T5" fmla="*/ 240 h 264"/>
                  <a:gd name="T6" fmla="*/ 306 w 306"/>
                  <a:gd name="T7" fmla="*/ 252 h 264"/>
                  <a:gd name="T8" fmla="*/ 300 w 306"/>
                  <a:gd name="T9" fmla="*/ 264 h 264"/>
                  <a:gd name="T10" fmla="*/ 294 w 306"/>
                  <a:gd name="T11" fmla="*/ 264 h 264"/>
                  <a:gd name="T12" fmla="*/ 252 w 306"/>
                  <a:gd name="T13" fmla="*/ 240 h 264"/>
                  <a:gd name="T14" fmla="*/ 234 w 306"/>
                  <a:gd name="T15" fmla="*/ 234 h 264"/>
                  <a:gd name="T16" fmla="*/ 210 w 306"/>
                  <a:gd name="T17" fmla="*/ 210 h 264"/>
                  <a:gd name="T18" fmla="*/ 6 w 306"/>
                  <a:gd name="T19" fmla="*/ 246 h 264"/>
                  <a:gd name="T20" fmla="*/ 0 w 306"/>
                  <a:gd name="T21" fmla="*/ 234 h 264"/>
                  <a:gd name="T22" fmla="*/ 36 w 306"/>
                  <a:gd name="T23" fmla="*/ 192 h 264"/>
                  <a:gd name="T24" fmla="*/ 24 w 306"/>
                  <a:gd name="T25" fmla="*/ 162 h 264"/>
                  <a:gd name="T26" fmla="*/ 66 w 306"/>
                  <a:gd name="T27" fmla="*/ 150 h 264"/>
                  <a:gd name="T28" fmla="*/ 96 w 306"/>
                  <a:gd name="T29" fmla="*/ 150 h 264"/>
                  <a:gd name="T30" fmla="*/ 132 w 306"/>
                  <a:gd name="T31" fmla="*/ 138 h 264"/>
                  <a:gd name="T32" fmla="*/ 150 w 306"/>
                  <a:gd name="T33" fmla="*/ 120 h 264"/>
                  <a:gd name="T34" fmla="*/ 144 w 306"/>
                  <a:gd name="T35" fmla="*/ 102 h 264"/>
                  <a:gd name="T36" fmla="*/ 150 w 306"/>
                  <a:gd name="T37" fmla="*/ 90 h 264"/>
                  <a:gd name="T38" fmla="*/ 144 w 306"/>
                  <a:gd name="T39" fmla="*/ 96 h 264"/>
                  <a:gd name="T40" fmla="*/ 138 w 306"/>
                  <a:gd name="T41" fmla="*/ 84 h 264"/>
                  <a:gd name="T42" fmla="*/ 174 w 306"/>
                  <a:gd name="T43" fmla="*/ 30 h 264"/>
                  <a:gd name="T44" fmla="*/ 192 w 306"/>
                  <a:gd name="T45" fmla="*/ 12 h 264"/>
                  <a:gd name="T46" fmla="*/ 258 w 306"/>
                  <a:gd name="T47" fmla="*/ 0 h 264"/>
                  <a:gd name="T48" fmla="*/ 270 w 306"/>
                  <a:gd name="T49" fmla="*/ 60 h 264"/>
                  <a:gd name="T50" fmla="*/ 276 w 306"/>
                  <a:gd name="T51" fmla="*/ 90 h 264"/>
                  <a:gd name="T52" fmla="*/ 282 w 306"/>
                  <a:gd name="T53" fmla="*/ 90 h 264"/>
                  <a:gd name="T54" fmla="*/ 294 w 306"/>
                  <a:gd name="T55" fmla="*/ 138 h 264"/>
                  <a:gd name="T56" fmla="*/ 294 w 306"/>
                  <a:gd name="T57" fmla="*/ 144 h 26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6"/>
                  <a:gd name="T88" fmla="*/ 0 h 264"/>
                  <a:gd name="T89" fmla="*/ 306 w 306"/>
                  <a:gd name="T90" fmla="*/ 264 h 26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6" h="264">
                    <a:moveTo>
                      <a:pt x="294" y="138"/>
                    </a:moveTo>
                    <a:lnTo>
                      <a:pt x="294" y="186"/>
                    </a:lnTo>
                    <a:lnTo>
                      <a:pt x="306" y="240"/>
                    </a:lnTo>
                    <a:lnTo>
                      <a:pt x="306" y="252"/>
                    </a:lnTo>
                    <a:lnTo>
                      <a:pt x="300" y="264"/>
                    </a:lnTo>
                    <a:lnTo>
                      <a:pt x="294" y="264"/>
                    </a:lnTo>
                    <a:lnTo>
                      <a:pt x="252" y="240"/>
                    </a:lnTo>
                    <a:lnTo>
                      <a:pt x="234" y="234"/>
                    </a:lnTo>
                    <a:lnTo>
                      <a:pt x="210" y="210"/>
                    </a:lnTo>
                    <a:lnTo>
                      <a:pt x="6" y="246"/>
                    </a:lnTo>
                    <a:lnTo>
                      <a:pt x="0" y="234"/>
                    </a:lnTo>
                    <a:lnTo>
                      <a:pt x="36" y="192"/>
                    </a:lnTo>
                    <a:lnTo>
                      <a:pt x="24" y="162"/>
                    </a:lnTo>
                    <a:lnTo>
                      <a:pt x="66" y="150"/>
                    </a:lnTo>
                    <a:lnTo>
                      <a:pt x="96" y="150"/>
                    </a:lnTo>
                    <a:lnTo>
                      <a:pt x="132" y="138"/>
                    </a:lnTo>
                    <a:lnTo>
                      <a:pt x="150" y="120"/>
                    </a:lnTo>
                    <a:lnTo>
                      <a:pt x="144" y="102"/>
                    </a:lnTo>
                    <a:lnTo>
                      <a:pt x="150" y="90"/>
                    </a:lnTo>
                    <a:lnTo>
                      <a:pt x="144" y="96"/>
                    </a:lnTo>
                    <a:lnTo>
                      <a:pt x="138" y="84"/>
                    </a:lnTo>
                    <a:lnTo>
                      <a:pt x="174" y="30"/>
                    </a:lnTo>
                    <a:lnTo>
                      <a:pt x="192" y="12"/>
                    </a:lnTo>
                    <a:lnTo>
                      <a:pt x="258" y="0"/>
                    </a:lnTo>
                    <a:lnTo>
                      <a:pt x="270" y="60"/>
                    </a:lnTo>
                    <a:lnTo>
                      <a:pt x="276" y="90"/>
                    </a:lnTo>
                    <a:lnTo>
                      <a:pt x="282" y="90"/>
                    </a:lnTo>
                    <a:lnTo>
                      <a:pt x="294" y="138"/>
                    </a:lnTo>
                    <a:lnTo>
                      <a:pt x="294" y="14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61" name="Freeform 338"/>
              <p:cNvSpPr>
                <a:spLocks noChangeAspect="1"/>
              </p:cNvSpPr>
              <p:nvPr/>
            </p:nvSpPr>
            <p:spPr bwMode="auto">
              <a:xfrm>
                <a:off x="2460" y="2310"/>
                <a:ext cx="30" cy="42"/>
              </a:xfrm>
              <a:custGeom>
                <a:avLst/>
                <a:gdLst>
                  <a:gd name="T0" fmla="*/ 0 w 30"/>
                  <a:gd name="T1" fmla="*/ 0 h 42"/>
                  <a:gd name="T2" fmla="*/ 30 w 30"/>
                  <a:gd name="T3" fmla="*/ 42 h 42"/>
                  <a:gd name="T4" fmla="*/ 0 w 30"/>
                  <a:gd name="T5" fmla="*/ 0 h 42"/>
                  <a:gd name="T6" fmla="*/ 0 w 30"/>
                  <a:gd name="T7" fmla="*/ 6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42"/>
                  <a:gd name="T14" fmla="*/ 30 w 30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42">
                    <a:moveTo>
                      <a:pt x="0" y="0"/>
                    </a:moveTo>
                    <a:lnTo>
                      <a:pt x="30" y="42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62" name="Freeform 339"/>
              <p:cNvSpPr>
                <a:spLocks noChangeAspect="1"/>
              </p:cNvSpPr>
              <p:nvPr/>
            </p:nvSpPr>
            <p:spPr bwMode="auto">
              <a:xfrm>
                <a:off x="2046" y="2310"/>
                <a:ext cx="438" cy="192"/>
              </a:xfrm>
              <a:custGeom>
                <a:avLst/>
                <a:gdLst>
                  <a:gd name="T0" fmla="*/ 438 w 438"/>
                  <a:gd name="T1" fmla="*/ 54 h 192"/>
                  <a:gd name="T2" fmla="*/ 420 w 438"/>
                  <a:gd name="T3" fmla="*/ 78 h 192"/>
                  <a:gd name="T4" fmla="*/ 402 w 438"/>
                  <a:gd name="T5" fmla="*/ 78 h 192"/>
                  <a:gd name="T6" fmla="*/ 396 w 438"/>
                  <a:gd name="T7" fmla="*/ 66 h 192"/>
                  <a:gd name="T8" fmla="*/ 390 w 438"/>
                  <a:gd name="T9" fmla="*/ 72 h 192"/>
                  <a:gd name="T10" fmla="*/ 396 w 438"/>
                  <a:gd name="T11" fmla="*/ 78 h 192"/>
                  <a:gd name="T12" fmla="*/ 372 w 438"/>
                  <a:gd name="T13" fmla="*/ 78 h 192"/>
                  <a:gd name="T14" fmla="*/ 402 w 438"/>
                  <a:gd name="T15" fmla="*/ 84 h 192"/>
                  <a:gd name="T16" fmla="*/ 390 w 438"/>
                  <a:gd name="T17" fmla="*/ 108 h 192"/>
                  <a:gd name="T18" fmla="*/ 372 w 438"/>
                  <a:gd name="T19" fmla="*/ 102 h 192"/>
                  <a:gd name="T20" fmla="*/ 390 w 438"/>
                  <a:gd name="T21" fmla="*/ 108 h 192"/>
                  <a:gd name="T22" fmla="*/ 408 w 438"/>
                  <a:gd name="T23" fmla="*/ 96 h 192"/>
                  <a:gd name="T24" fmla="*/ 414 w 438"/>
                  <a:gd name="T25" fmla="*/ 108 h 192"/>
                  <a:gd name="T26" fmla="*/ 408 w 438"/>
                  <a:gd name="T27" fmla="*/ 120 h 192"/>
                  <a:gd name="T28" fmla="*/ 396 w 438"/>
                  <a:gd name="T29" fmla="*/ 114 h 192"/>
                  <a:gd name="T30" fmla="*/ 378 w 438"/>
                  <a:gd name="T31" fmla="*/ 126 h 192"/>
                  <a:gd name="T32" fmla="*/ 372 w 438"/>
                  <a:gd name="T33" fmla="*/ 126 h 192"/>
                  <a:gd name="T34" fmla="*/ 372 w 438"/>
                  <a:gd name="T35" fmla="*/ 138 h 192"/>
                  <a:gd name="T36" fmla="*/ 360 w 438"/>
                  <a:gd name="T37" fmla="*/ 126 h 192"/>
                  <a:gd name="T38" fmla="*/ 366 w 438"/>
                  <a:gd name="T39" fmla="*/ 144 h 192"/>
                  <a:gd name="T40" fmla="*/ 348 w 438"/>
                  <a:gd name="T41" fmla="*/ 162 h 192"/>
                  <a:gd name="T42" fmla="*/ 348 w 438"/>
                  <a:gd name="T43" fmla="*/ 180 h 192"/>
                  <a:gd name="T44" fmla="*/ 342 w 438"/>
                  <a:gd name="T45" fmla="*/ 174 h 192"/>
                  <a:gd name="T46" fmla="*/ 336 w 438"/>
                  <a:gd name="T47" fmla="*/ 186 h 192"/>
                  <a:gd name="T48" fmla="*/ 312 w 438"/>
                  <a:gd name="T49" fmla="*/ 192 h 192"/>
                  <a:gd name="T50" fmla="*/ 306 w 438"/>
                  <a:gd name="T51" fmla="*/ 192 h 192"/>
                  <a:gd name="T52" fmla="*/ 246 w 438"/>
                  <a:gd name="T53" fmla="*/ 144 h 192"/>
                  <a:gd name="T54" fmla="*/ 186 w 438"/>
                  <a:gd name="T55" fmla="*/ 156 h 192"/>
                  <a:gd name="T56" fmla="*/ 168 w 438"/>
                  <a:gd name="T57" fmla="*/ 132 h 192"/>
                  <a:gd name="T58" fmla="*/ 102 w 438"/>
                  <a:gd name="T59" fmla="*/ 144 h 192"/>
                  <a:gd name="T60" fmla="*/ 66 w 438"/>
                  <a:gd name="T61" fmla="*/ 162 h 192"/>
                  <a:gd name="T62" fmla="*/ 0 w 438"/>
                  <a:gd name="T63" fmla="*/ 168 h 192"/>
                  <a:gd name="T64" fmla="*/ 0 w 438"/>
                  <a:gd name="T65" fmla="*/ 150 h 192"/>
                  <a:gd name="T66" fmla="*/ 18 w 438"/>
                  <a:gd name="T67" fmla="*/ 150 h 192"/>
                  <a:gd name="T68" fmla="*/ 24 w 438"/>
                  <a:gd name="T69" fmla="*/ 132 h 192"/>
                  <a:gd name="T70" fmla="*/ 66 w 438"/>
                  <a:gd name="T71" fmla="*/ 108 h 192"/>
                  <a:gd name="T72" fmla="*/ 78 w 438"/>
                  <a:gd name="T73" fmla="*/ 90 h 192"/>
                  <a:gd name="T74" fmla="*/ 84 w 438"/>
                  <a:gd name="T75" fmla="*/ 96 h 192"/>
                  <a:gd name="T76" fmla="*/ 114 w 438"/>
                  <a:gd name="T77" fmla="*/ 78 h 192"/>
                  <a:gd name="T78" fmla="*/ 126 w 438"/>
                  <a:gd name="T79" fmla="*/ 66 h 192"/>
                  <a:gd name="T80" fmla="*/ 126 w 438"/>
                  <a:gd name="T81" fmla="*/ 48 h 192"/>
                  <a:gd name="T82" fmla="*/ 408 w 438"/>
                  <a:gd name="T83" fmla="*/ 0 h 192"/>
                  <a:gd name="T84" fmla="*/ 426 w 438"/>
                  <a:gd name="T85" fmla="*/ 24 h 192"/>
                  <a:gd name="T86" fmla="*/ 414 w 438"/>
                  <a:gd name="T87" fmla="*/ 12 h 192"/>
                  <a:gd name="T88" fmla="*/ 420 w 438"/>
                  <a:gd name="T89" fmla="*/ 24 h 192"/>
                  <a:gd name="T90" fmla="*/ 408 w 438"/>
                  <a:gd name="T91" fmla="*/ 18 h 192"/>
                  <a:gd name="T92" fmla="*/ 414 w 438"/>
                  <a:gd name="T93" fmla="*/ 24 h 192"/>
                  <a:gd name="T94" fmla="*/ 402 w 438"/>
                  <a:gd name="T95" fmla="*/ 24 h 192"/>
                  <a:gd name="T96" fmla="*/ 402 w 438"/>
                  <a:gd name="T97" fmla="*/ 30 h 192"/>
                  <a:gd name="T98" fmla="*/ 396 w 438"/>
                  <a:gd name="T99" fmla="*/ 30 h 192"/>
                  <a:gd name="T100" fmla="*/ 396 w 438"/>
                  <a:gd name="T101" fmla="*/ 36 h 192"/>
                  <a:gd name="T102" fmla="*/ 384 w 438"/>
                  <a:gd name="T103" fmla="*/ 36 h 192"/>
                  <a:gd name="T104" fmla="*/ 372 w 438"/>
                  <a:gd name="T105" fmla="*/ 18 h 192"/>
                  <a:gd name="T106" fmla="*/ 384 w 438"/>
                  <a:gd name="T107" fmla="*/ 48 h 192"/>
                  <a:gd name="T108" fmla="*/ 414 w 438"/>
                  <a:gd name="T109" fmla="*/ 36 h 192"/>
                  <a:gd name="T110" fmla="*/ 414 w 438"/>
                  <a:gd name="T111" fmla="*/ 54 h 192"/>
                  <a:gd name="T112" fmla="*/ 420 w 438"/>
                  <a:gd name="T113" fmla="*/ 54 h 192"/>
                  <a:gd name="T114" fmla="*/ 426 w 438"/>
                  <a:gd name="T115" fmla="*/ 36 h 192"/>
                  <a:gd name="T116" fmla="*/ 438 w 438"/>
                  <a:gd name="T117" fmla="*/ 54 h 19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38"/>
                  <a:gd name="T178" fmla="*/ 0 h 192"/>
                  <a:gd name="T179" fmla="*/ 438 w 438"/>
                  <a:gd name="T180" fmla="*/ 192 h 19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38" h="192">
                    <a:moveTo>
                      <a:pt x="438" y="54"/>
                    </a:moveTo>
                    <a:lnTo>
                      <a:pt x="420" y="78"/>
                    </a:lnTo>
                    <a:lnTo>
                      <a:pt x="402" y="78"/>
                    </a:lnTo>
                    <a:lnTo>
                      <a:pt x="396" y="66"/>
                    </a:lnTo>
                    <a:lnTo>
                      <a:pt x="390" y="72"/>
                    </a:lnTo>
                    <a:lnTo>
                      <a:pt x="396" y="78"/>
                    </a:lnTo>
                    <a:lnTo>
                      <a:pt x="372" y="78"/>
                    </a:lnTo>
                    <a:lnTo>
                      <a:pt x="402" y="84"/>
                    </a:lnTo>
                    <a:lnTo>
                      <a:pt x="390" y="108"/>
                    </a:lnTo>
                    <a:lnTo>
                      <a:pt x="372" y="102"/>
                    </a:lnTo>
                    <a:lnTo>
                      <a:pt x="390" y="108"/>
                    </a:lnTo>
                    <a:lnTo>
                      <a:pt x="408" y="96"/>
                    </a:lnTo>
                    <a:lnTo>
                      <a:pt x="414" y="108"/>
                    </a:lnTo>
                    <a:lnTo>
                      <a:pt x="408" y="120"/>
                    </a:lnTo>
                    <a:lnTo>
                      <a:pt x="396" y="114"/>
                    </a:lnTo>
                    <a:lnTo>
                      <a:pt x="378" y="126"/>
                    </a:lnTo>
                    <a:lnTo>
                      <a:pt x="372" y="126"/>
                    </a:lnTo>
                    <a:lnTo>
                      <a:pt x="372" y="138"/>
                    </a:lnTo>
                    <a:lnTo>
                      <a:pt x="360" y="126"/>
                    </a:lnTo>
                    <a:lnTo>
                      <a:pt x="366" y="144"/>
                    </a:lnTo>
                    <a:lnTo>
                      <a:pt x="348" y="162"/>
                    </a:lnTo>
                    <a:lnTo>
                      <a:pt x="348" y="180"/>
                    </a:lnTo>
                    <a:lnTo>
                      <a:pt x="342" y="174"/>
                    </a:lnTo>
                    <a:lnTo>
                      <a:pt x="336" y="186"/>
                    </a:lnTo>
                    <a:lnTo>
                      <a:pt x="312" y="192"/>
                    </a:lnTo>
                    <a:lnTo>
                      <a:pt x="306" y="192"/>
                    </a:lnTo>
                    <a:lnTo>
                      <a:pt x="246" y="144"/>
                    </a:lnTo>
                    <a:lnTo>
                      <a:pt x="186" y="156"/>
                    </a:lnTo>
                    <a:lnTo>
                      <a:pt x="168" y="132"/>
                    </a:lnTo>
                    <a:lnTo>
                      <a:pt x="102" y="144"/>
                    </a:lnTo>
                    <a:lnTo>
                      <a:pt x="66" y="162"/>
                    </a:lnTo>
                    <a:lnTo>
                      <a:pt x="0" y="168"/>
                    </a:lnTo>
                    <a:lnTo>
                      <a:pt x="0" y="150"/>
                    </a:lnTo>
                    <a:lnTo>
                      <a:pt x="18" y="150"/>
                    </a:lnTo>
                    <a:lnTo>
                      <a:pt x="24" y="132"/>
                    </a:lnTo>
                    <a:lnTo>
                      <a:pt x="66" y="108"/>
                    </a:lnTo>
                    <a:lnTo>
                      <a:pt x="78" y="90"/>
                    </a:lnTo>
                    <a:lnTo>
                      <a:pt x="84" y="96"/>
                    </a:lnTo>
                    <a:lnTo>
                      <a:pt x="114" y="78"/>
                    </a:lnTo>
                    <a:lnTo>
                      <a:pt x="126" y="66"/>
                    </a:lnTo>
                    <a:lnTo>
                      <a:pt x="126" y="48"/>
                    </a:lnTo>
                    <a:lnTo>
                      <a:pt x="408" y="0"/>
                    </a:lnTo>
                    <a:lnTo>
                      <a:pt x="426" y="24"/>
                    </a:lnTo>
                    <a:lnTo>
                      <a:pt x="414" y="12"/>
                    </a:lnTo>
                    <a:lnTo>
                      <a:pt x="420" y="24"/>
                    </a:lnTo>
                    <a:lnTo>
                      <a:pt x="408" y="18"/>
                    </a:lnTo>
                    <a:lnTo>
                      <a:pt x="414" y="24"/>
                    </a:lnTo>
                    <a:lnTo>
                      <a:pt x="402" y="24"/>
                    </a:lnTo>
                    <a:lnTo>
                      <a:pt x="402" y="30"/>
                    </a:lnTo>
                    <a:lnTo>
                      <a:pt x="396" y="30"/>
                    </a:lnTo>
                    <a:lnTo>
                      <a:pt x="396" y="36"/>
                    </a:lnTo>
                    <a:lnTo>
                      <a:pt x="384" y="36"/>
                    </a:lnTo>
                    <a:lnTo>
                      <a:pt x="372" y="18"/>
                    </a:lnTo>
                    <a:lnTo>
                      <a:pt x="384" y="48"/>
                    </a:lnTo>
                    <a:lnTo>
                      <a:pt x="414" y="36"/>
                    </a:lnTo>
                    <a:lnTo>
                      <a:pt x="414" y="54"/>
                    </a:lnTo>
                    <a:lnTo>
                      <a:pt x="420" y="54"/>
                    </a:lnTo>
                    <a:lnTo>
                      <a:pt x="426" y="36"/>
                    </a:lnTo>
                    <a:lnTo>
                      <a:pt x="438" y="54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63" name="Freeform 340"/>
              <p:cNvSpPr>
                <a:spLocks noChangeAspect="1"/>
              </p:cNvSpPr>
              <p:nvPr/>
            </p:nvSpPr>
            <p:spPr bwMode="auto">
              <a:xfrm>
                <a:off x="2046" y="2310"/>
                <a:ext cx="438" cy="192"/>
              </a:xfrm>
              <a:custGeom>
                <a:avLst/>
                <a:gdLst>
                  <a:gd name="T0" fmla="*/ 438 w 438"/>
                  <a:gd name="T1" fmla="*/ 54 h 192"/>
                  <a:gd name="T2" fmla="*/ 420 w 438"/>
                  <a:gd name="T3" fmla="*/ 78 h 192"/>
                  <a:gd name="T4" fmla="*/ 402 w 438"/>
                  <a:gd name="T5" fmla="*/ 78 h 192"/>
                  <a:gd name="T6" fmla="*/ 396 w 438"/>
                  <a:gd name="T7" fmla="*/ 66 h 192"/>
                  <a:gd name="T8" fmla="*/ 390 w 438"/>
                  <a:gd name="T9" fmla="*/ 72 h 192"/>
                  <a:gd name="T10" fmla="*/ 396 w 438"/>
                  <a:gd name="T11" fmla="*/ 78 h 192"/>
                  <a:gd name="T12" fmla="*/ 372 w 438"/>
                  <a:gd name="T13" fmla="*/ 78 h 192"/>
                  <a:gd name="T14" fmla="*/ 402 w 438"/>
                  <a:gd name="T15" fmla="*/ 84 h 192"/>
                  <a:gd name="T16" fmla="*/ 390 w 438"/>
                  <a:gd name="T17" fmla="*/ 108 h 192"/>
                  <a:gd name="T18" fmla="*/ 372 w 438"/>
                  <a:gd name="T19" fmla="*/ 102 h 192"/>
                  <a:gd name="T20" fmla="*/ 390 w 438"/>
                  <a:gd name="T21" fmla="*/ 108 h 192"/>
                  <a:gd name="T22" fmla="*/ 408 w 438"/>
                  <a:gd name="T23" fmla="*/ 96 h 192"/>
                  <a:gd name="T24" fmla="*/ 414 w 438"/>
                  <a:gd name="T25" fmla="*/ 108 h 192"/>
                  <a:gd name="T26" fmla="*/ 408 w 438"/>
                  <a:gd name="T27" fmla="*/ 120 h 192"/>
                  <a:gd name="T28" fmla="*/ 396 w 438"/>
                  <a:gd name="T29" fmla="*/ 114 h 192"/>
                  <a:gd name="T30" fmla="*/ 378 w 438"/>
                  <a:gd name="T31" fmla="*/ 126 h 192"/>
                  <a:gd name="T32" fmla="*/ 372 w 438"/>
                  <a:gd name="T33" fmla="*/ 126 h 192"/>
                  <a:gd name="T34" fmla="*/ 372 w 438"/>
                  <a:gd name="T35" fmla="*/ 138 h 192"/>
                  <a:gd name="T36" fmla="*/ 360 w 438"/>
                  <a:gd name="T37" fmla="*/ 126 h 192"/>
                  <a:gd name="T38" fmla="*/ 366 w 438"/>
                  <a:gd name="T39" fmla="*/ 144 h 192"/>
                  <a:gd name="T40" fmla="*/ 348 w 438"/>
                  <a:gd name="T41" fmla="*/ 162 h 192"/>
                  <a:gd name="T42" fmla="*/ 348 w 438"/>
                  <a:gd name="T43" fmla="*/ 180 h 192"/>
                  <a:gd name="T44" fmla="*/ 342 w 438"/>
                  <a:gd name="T45" fmla="*/ 174 h 192"/>
                  <a:gd name="T46" fmla="*/ 336 w 438"/>
                  <a:gd name="T47" fmla="*/ 186 h 192"/>
                  <a:gd name="T48" fmla="*/ 312 w 438"/>
                  <a:gd name="T49" fmla="*/ 192 h 192"/>
                  <a:gd name="T50" fmla="*/ 306 w 438"/>
                  <a:gd name="T51" fmla="*/ 192 h 192"/>
                  <a:gd name="T52" fmla="*/ 246 w 438"/>
                  <a:gd name="T53" fmla="*/ 144 h 192"/>
                  <a:gd name="T54" fmla="*/ 186 w 438"/>
                  <a:gd name="T55" fmla="*/ 156 h 192"/>
                  <a:gd name="T56" fmla="*/ 168 w 438"/>
                  <a:gd name="T57" fmla="*/ 132 h 192"/>
                  <a:gd name="T58" fmla="*/ 102 w 438"/>
                  <a:gd name="T59" fmla="*/ 144 h 192"/>
                  <a:gd name="T60" fmla="*/ 66 w 438"/>
                  <a:gd name="T61" fmla="*/ 162 h 192"/>
                  <a:gd name="T62" fmla="*/ 0 w 438"/>
                  <a:gd name="T63" fmla="*/ 168 h 192"/>
                  <a:gd name="T64" fmla="*/ 0 w 438"/>
                  <a:gd name="T65" fmla="*/ 150 h 192"/>
                  <a:gd name="T66" fmla="*/ 18 w 438"/>
                  <a:gd name="T67" fmla="*/ 150 h 192"/>
                  <a:gd name="T68" fmla="*/ 24 w 438"/>
                  <a:gd name="T69" fmla="*/ 132 h 192"/>
                  <a:gd name="T70" fmla="*/ 66 w 438"/>
                  <a:gd name="T71" fmla="*/ 108 h 192"/>
                  <a:gd name="T72" fmla="*/ 78 w 438"/>
                  <a:gd name="T73" fmla="*/ 90 h 192"/>
                  <a:gd name="T74" fmla="*/ 84 w 438"/>
                  <a:gd name="T75" fmla="*/ 96 h 192"/>
                  <a:gd name="T76" fmla="*/ 114 w 438"/>
                  <a:gd name="T77" fmla="*/ 78 h 192"/>
                  <a:gd name="T78" fmla="*/ 126 w 438"/>
                  <a:gd name="T79" fmla="*/ 66 h 192"/>
                  <a:gd name="T80" fmla="*/ 126 w 438"/>
                  <a:gd name="T81" fmla="*/ 48 h 192"/>
                  <a:gd name="T82" fmla="*/ 408 w 438"/>
                  <a:gd name="T83" fmla="*/ 0 h 192"/>
                  <a:gd name="T84" fmla="*/ 426 w 438"/>
                  <a:gd name="T85" fmla="*/ 24 h 192"/>
                  <a:gd name="T86" fmla="*/ 414 w 438"/>
                  <a:gd name="T87" fmla="*/ 12 h 192"/>
                  <a:gd name="T88" fmla="*/ 420 w 438"/>
                  <a:gd name="T89" fmla="*/ 24 h 192"/>
                  <a:gd name="T90" fmla="*/ 408 w 438"/>
                  <a:gd name="T91" fmla="*/ 18 h 192"/>
                  <a:gd name="T92" fmla="*/ 414 w 438"/>
                  <a:gd name="T93" fmla="*/ 24 h 192"/>
                  <a:gd name="T94" fmla="*/ 402 w 438"/>
                  <a:gd name="T95" fmla="*/ 24 h 192"/>
                  <a:gd name="T96" fmla="*/ 402 w 438"/>
                  <a:gd name="T97" fmla="*/ 30 h 192"/>
                  <a:gd name="T98" fmla="*/ 396 w 438"/>
                  <a:gd name="T99" fmla="*/ 30 h 192"/>
                  <a:gd name="T100" fmla="*/ 396 w 438"/>
                  <a:gd name="T101" fmla="*/ 36 h 192"/>
                  <a:gd name="T102" fmla="*/ 384 w 438"/>
                  <a:gd name="T103" fmla="*/ 36 h 192"/>
                  <a:gd name="T104" fmla="*/ 372 w 438"/>
                  <a:gd name="T105" fmla="*/ 18 h 192"/>
                  <a:gd name="T106" fmla="*/ 384 w 438"/>
                  <a:gd name="T107" fmla="*/ 48 h 192"/>
                  <a:gd name="T108" fmla="*/ 414 w 438"/>
                  <a:gd name="T109" fmla="*/ 36 h 192"/>
                  <a:gd name="T110" fmla="*/ 414 w 438"/>
                  <a:gd name="T111" fmla="*/ 54 h 192"/>
                  <a:gd name="T112" fmla="*/ 420 w 438"/>
                  <a:gd name="T113" fmla="*/ 54 h 192"/>
                  <a:gd name="T114" fmla="*/ 426 w 438"/>
                  <a:gd name="T115" fmla="*/ 36 h 192"/>
                  <a:gd name="T116" fmla="*/ 438 w 438"/>
                  <a:gd name="T117" fmla="*/ 54 h 192"/>
                  <a:gd name="T118" fmla="*/ 438 w 438"/>
                  <a:gd name="T119" fmla="*/ 60 h 19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38"/>
                  <a:gd name="T181" fmla="*/ 0 h 192"/>
                  <a:gd name="T182" fmla="*/ 438 w 438"/>
                  <a:gd name="T183" fmla="*/ 192 h 19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38" h="192">
                    <a:moveTo>
                      <a:pt x="438" y="54"/>
                    </a:moveTo>
                    <a:lnTo>
                      <a:pt x="420" y="78"/>
                    </a:lnTo>
                    <a:lnTo>
                      <a:pt x="402" y="78"/>
                    </a:lnTo>
                    <a:lnTo>
                      <a:pt x="396" y="66"/>
                    </a:lnTo>
                    <a:lnTo>
                      <a:pt x="390" y="72"/>
                    </a:lnTo>
                    <a:lnTo>
                      <a:pt x="396" y="78"/>
                    </a:lnTo>
                    <a:lnTo>
                      <a:pt x="372" y="78"/>
                    </a:lnTo>
                    <a:lnTo>
                      <a:pt x="402" y="84"/>
                    </a:lnTo>
                    <a:lnTo>
                      <a:pt x="390" y="108"/>
                    </a:lnTo>
                    <a:lnTo>
                      <a:pt x="372" y="102"/>
                    </a:lnTo>
                    <a:lnTo>
                      <a:pt x="390" y="108"/>
                    </a:lnTo>
                    <a:lnTo>
                      <a:pt x="408" y="96"/>
                    </a:lnTo>
                    <a:lnTo>
                      <a:pt x="414" y="108"/>
                    </a:lnTo>
                    <a:lnTo>
                      <a:pt x="408" y="120"/>
                    </a:lnTo>
                    <a:lnTo>
                      <a:pt x="396" y="114"/>
                    </a:lnTo>
                    <a:lnTo>
                      <a:pt x="378" y="126"/>
                    </a:lnTo>
                    <a:lnTo>
                      <a:pt x="372" y="126"/>
                    </a:lnTo>
                    <a:lnTo>
                      <a:pt x="372" y="138"/>
                    </a:lnTo>
                    <a:lnTo>
                      <a:pt x="360" y="126"/>
                    </a:lnTo>
                    <a:lnTo>
                      <a:pt x="366" y="144"/>
                    </a:lnTo>
                    <a:lnTo>
                      <a:pt x="348" y="162"/>
                    </a:lnTo>
                    <a:lnTo>
                      <a:pt x="348" y="180"/>
                    </a:lnTo>
                    <a:lnTo>
                      <a:pt x="342" y="174"/>
                    </a:lnTo>
                    <a:lnTo>
                      <a:pt x="336" y="186"/>
                    </a:lnTo>
                    <a:lnTo>
                      <a:pt x="312" y="192"/>
                    </a:lnTo>
                    <a:lnTo>
                      <a:pt x="306" y="192"/>
                    </a:lnTo>
                    <a:lnTo>
                      <a:pt x="246" y="144"/>
                    </a:lnTo>
                    <a:lnTo>
                      <a:pt x="186" y="156"/>
                    </a:lnTo>
                    <a:lnTo>
                      <a:pt x="168" y="132"/>
                    </a:lnTo>
                    <a:lnTo>
                      <a:pt x="102" y="144"/>
                    </a:lnTo>
                    <a:lnTo>
                      <a:pt x="66" y="162"/>
                    </a:lnTo>
                    <a:lnTo>
                      <a:pt x="0" y="168"/>
                    </a:lnTo>
                    <a:lnTo>
                      <a:pt x="0" y="150"/>
                    </a:lnTo>
                    <a:lnTo>
                      <a:pt x="18" y="150"/>
                    </a:lnTo>
                    <a:lnTo>
                      <a:pt x="24" y="132"/>
                    </a:lnTo>
                    <a:lnTo>
                      <a:pt x="66" y="108"/>
                    </a:lnTo>
                    <a:lnTo>
                      <a:pt x="78" y="90"/>
                    </a:lnTo>
                    <a:lnTo>
                      <a:pt x="84" y="96"/>
                    </a:lnTo>
                    <a:lnTo>
                      <a:pt x="114" y="78"/>
                    </a:lnTo>
                    <a:lnTo>
                      <a:pt x="126" y="66"/>
                    </a:lnTo>
                    <a:lnTo>
                      <a:pt x="126" y="48"/>
                    </a:lnTo>
                    <a:lnTo>
                      <a:pt x="408" y="0"/>
                    </a:lnTo>
                    <a:lnTo>
                      <a:pt x="426" y="24"/>
                    </a:lnTo>
                    <a:lnTo>
                      <a:pt x="414" y="12"/>
                    </a:lnTo>
                    <a:lnTo>
                      <a:pt x="420" y="24"/>
                    </a:lnTo>
                    <a:lnTo>
                      <a:pt x="408" y="18"/>
                    </a:lnTo>
                    <a:lnTo>
                      <a:pt x="414" y="24"/>
                    </a:lnTo>
                    <a:lnTo>
                      <a:pt x="402" y="24"/>
                    </a:lnTo>
                    <a:lnTo>
                      <a:pt x="402" y="30"/>
                    </a:lnTo>
                    <a:lnTo>
                      <a:pt x="396" y="30"/>
                    </a:lnTo>
                    <a:lnTo>
                      <a:pt x="396" y="36"/>
                    </a:lnTo>
                    <a:lnTo>
                      <a:pt x="384" y="36"/>
                    </a:lnTo>
                    <a:lnTo>
                      <a:pt x="372" y="18"/>
                    </a:lnTo>
                    <a:lnTo>
                      <a:pt x="384" y="48"/>
                    </a:lnTo>
                    <a:lnTo>
                      <a:pt x="414" y="36"/>
                    </a:lnTo>
                    <a:lnTo>
                      <a:pt x="414" y="54"/>
                    </a:lnTo>
                    <a:lnTo>
                      <a:pt x="420" y="54"/>
                    </a:lnTo>
                    <a:lnTo>
                      <a:pt x="426" y="36"/>
                    </a:lnTo>
                    <a:lnTo>
                      <a:pt x="438" y="54"/>
                    </a:lnTo>
                    <a:lnTo>
                      <a:pt x="438" y="6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64" name="Freeform 341"/>
              <p:cNvSpPr>
                <a:spLocks noChangeAspect="1"/>
              </p:cNvSpPr>
              <p:nvPr/>
            </p:nvSpPr>
            <p:spPr bwMode="auto">
              <a:xfrm>
                <a:off x="2454" y="231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6 w 6"/>
                  <a:gd name="T5" fmla="*/ 0 h 6"/>
                  <a:gd name="T6" fmla="*/ 6 w 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65" name="Freeform 342"/>
              <p:cNvSpPr>
                <a:spLocks noChangeAspect="1"/>
              </p:cNvSpPr>
              <p:nvPr/>
            </p:nvSpPr>
            <p:spPr bwMode="auto">
              <a:xfrm>
                <a:off x="1080" y="1602"/>
                <a:ext cx="336" cy="210"/>
              </a:xfrm>
              <a:custGeom>
                <a:avLst/>
                <a:gdLst>
                  <a:gd name="T0" fmla="*/ 336 w 336"/>
                  <a:gd name="T1" fmla="*/ 210 h 210"/>
                  <a:gd name="T2" fmla="*/ 0 w 336"/>
                  <a:gd name="T3" fmla="*/ 198 h 210"/>
                  <a:gd name="T4" fmla="*/ 6 w 336"/>
                  <a:gd name="T5" fmla="*/ 174 h 210"/>
                  <a:gd name="T6" fmla="*/ 18 w 336"/>
                  <a:gd name="T7" fmla="*/ 0 h 210"/>
                  <a:gd name="T8" fmla="*/ 312 w 336"/>
                  <a:gd name="T9" fmla="*/ 18 h 210"/>
                  <a:gd name="T10" fmla="*/ 336 w 336"/>
                  <a:gd name="T11" fmla="*/ 210 h 2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6"/>
                  <a:gd name="T19" fmla="*/ 0 h 210"/>
                  <a:gd name="T20" fmla="*/ 336 w 336"/>
                  <a:gd name="T21" fmla="*/ 210 h 2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6" h="210">
                    <a:moveTo>
                      <a:pt x="336" y="210"/>
                    </a:moveTo>
                    <a:lnTo>
                      <a:pt x="0" y="198"/>
                    </a:lnTo>
                    <a:lnTo>
                      <a:pt x="6" y="174"/>
                    </a:lnTo>
                    <a:lnTo>
                      <a:pt x="18" y="0"/>
                    </a:lnTo>
                    <a:lnTo>
                      <a:pt x="312" y="18"/>
                    </a:lnTo>
                    <a:lnTo>
                      <a:pt x="336" y="210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66" name="Freeform 343"/>
              <p:cNvSpPr>
                <a:spLocks noChangeAspect="1"/>
              </p:cNvSpPr>
              <p:nvPr/>
            </p:nvSpPr>
            <p:spPr bwMode="auto">
              <a:xfrm>
                <a:off x="1080" y="1602"/>
                <a:ext cx="336" cy="216"/>
              </a:xfrm>
              <a:custGeom>
                <a:avLst/>
                <a:gdLst>
                  <a:gd name="T0" fmla="*/ 336 w 336"/>
                  <a:gd name="T1" fmla="*/ 210 h 216"/>
                  <a:gd name="T2" fmla="*/ 0 w 336"/>
                  <a:gd name="T3" fmla="*/ 198 h 216"/>
                  <a:gd name="T4" fmla="*/ 6 w 336"/>
                  <a:gd name="T5" fmla="*/ 174 h 216"/>
                  <a:gd name="T6" fmla="*/ 18 w 336"/>
                  <a:gd name="T7" fmla="*/ 0 h 216"/>
                  <a:gd name="T8" fmla="*/ 312 w 336"/>
                  <a:gd name="T9" fmla="*/ 18 h 216"/>
                  <a:gd name="T10" fmla="*/ 336 w 336"/>
                  <a:gd name="T11" fmla="*/ 210 h 216"/>
                  <a:gd name="T12" fmla="*/ 336 w 336"/>
                  <a:gd name="T13" fmla="*/ 216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216"/>
                  <a:gd name="T23" fmla="*/ 336 w 336"/>
                  <a:gd name="T24" fmla="*/ 216 h 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216">
                    <a:moveTo>
                      <a:pt x="336" y="210"/>
                    </a:moveTo>
                    <a:lnTo>
                      <a:pt x="0" y="198"/>
                    </a:lnTo>
                    <a:lnTo>
                      <a:pt x="6" y="174"/>
                    </a:lnTo>
                    <a:lnTo>
                      <a:pt x="18" y="0"/>
                    </a:lnTo>
                    <a:lnTo>
                      <a:pt x="312" y="18"/>
                    </a:lnTo>
                    <a:lnTo>
                      <a:pt x="336" y="210"/>
                    </a:lnTo>
                    <a:lnTo>
                      <a:pt x="336" y="2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67" name="Freeform 344"/>
              <p:cNvSpPr>
                <a:spLocks noChangeAspect="1"/>
              </p:cNvSpPr>
              <p:nvPr/>
            </p:nvSpPr>
            <p:spPr bwMode="auto">
              <a:xfrm>
                <a:off x="1974" y="2010"/>
                <a:ext cx="210" cy="240"/>
              </a:xfrm>
              <a:custGeom>
                <a:avLst/>
                <a:gdLst>
                  <a:gd name="T0" fmla="*/ 210 w 210"/>
                  <a:gd name="T1" fmla="*/ 84 h 240"/>
                  <a:gd name="T2" fmla="*/ 204 w 210"/>
                  <a:gd name="T3" fmla="*/ 90 h 240"/>
                  <a:gd name="T4" fmla="*/ 210 w 210"/>
                  <a:gd name="T5" fmla="*/ 102 h 240"/>
                  <a:gd name="T6" fmla="*/ 204 w 210"/>
                  <a:gd name="T7" fmla="*/ 150 h 240"/>
                  <a:gd name="T8" fmla="*/ 168 w 210"/>
                  <a:gd name="T9" fmla="*/ 180 h 240"/>
                  <a:gd name="T10" fmla="*/ 168 w 210"/>
                  <a:gd name="T11" fmla="*/ 198 h 240"/>
                  <a:gd name="T12" fmla="*/ 156 w 210"/>
                  <a:gd name="T13" fmla="*/ 198 h 240"/>
                  <a:gd name="T14" fmla="*/ 150 w 210"/>
                  <a:gd name="T15" fmla="*/ 222 h 240"/>
                  <a:gd name="T16" fmla="*/ 132 w 210"/>
                  <a:gd name="T17" fmla="*/ 240 h 240"/>
                  <a:gd name="T18" fmla="*/ 114 w 210"/>
                  <a:gd name="T19" fmla="*/ 222 h 240"/>
                  <a:gd name="T20" fmla="*/ 78 w 210"/>
                  <a:gd name="T21" fmla="*/ 234 h 240"/>
                  <a:gd name="T22" fmla="*/ 48 w 210"/>
                  <a:gd name="T23" fmla="*/ 222 h 240"/>
                  <a:gd name="T24" fmla="*/ 36 w 210"/>
                  <a:gd name="T25" fmla="*/ 204 h 240"/>
                  <a:gd name="T26" fmla="*/ 18 w 210"/>
                  <a:gd name="T27" fmla="*/ 210 h 240"/>
                  <a:gd name="T28" fmla="*/ 0 w 210"/>
                  <a:gd name="T29" fmla="*/ 42 h 240"/>
                  <a:gd name="T30" fmla="*/ 18 w 210"/>
                  <a:gd name="T31" fmla="*/ 42 h 240"/>
                  <a:gd name="T32" fmla="*/ 60 w 210"/>
                  <a:gd name="T33" fmla="*/ 30 h 240"/>
                  <a:gd name="T34" fmla="*/ 60 w 210"/>
                  <a:gd name="T35" fmla="*/ 36 h 240"/>
                  <a:gd name="T36" fmla="*/ 96 w 210"/>
                  <a:gd name="T37" fmla="*/ 42 h 240"/>
                  <a:gd name="T38" fmla="*/ 90 w 210"/>
                  <a:gd name="T39" fmla="*/ 48 h 240"/>
                  <a:gd name="T40" fmla="*/ 114 w 210"/>
                  <a:gd name="T41" fmla="*/ 48 h 240"/>
                  <a:gd name="T42" fmla="*/ 150 w 210"/>
                  <a:gd name="T43" fmla="*/ 36 h 240"/>
                  <a:gd name="T44" fmla="*/ 162 w 210"/>
                  <a:gd name="T45" fmla="*/ 18 h 240"/>
                  <a:gd name="T46" fmla="*/ 198 w 210"/>
                  <a:gd name="T47" fmla="*/ 0 h 240"/>
                  <a:gd name="T48" fmla="*/ 210 w 210"/>
                  <a:gd name="T49" fmla="*/ 66 h 240"/>
                  <a:gd name="T50" fmla="*/ 210 w 210"/>
                  <a:gd name="T51" fmla="*/ 84 h 24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10"/>
                  <a:gd name="T79" fmla="*/ 0 h 240"/>
                  <a:gd name="T80" fmla="*/ 210 w 210"/>
                  <a:gd name="T81" fmla="*/ 240 h 24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10" h="240">
                    <a:moveTo>
                      <a:pt x="210" y="84"/>
                    </a:moveTo>
                    <a:lnTo>
                      <a:pt x="204" y="90"/>
                    </a:lnTo>
                    <a:lnTo>
                      <a:pt x="210" y="102"/>
                    </a:lnTo>
                    <a:lnTo>
                      <a:pt x="204" y="150"/>
                    </a:lnTo>
                    <a:lnTo>
                      <a:pt x="168" y="180"/>
                    </a:lnTo>
                    <a:lnTo>
                      <a:pt x="168" y="198"/>
                    </a:lnTo>
                    <a:lnTo>
                      <a:pt x="156" y="198"/>
                    </a:lnTo>
                    <a:lnTo>
                      <a:pt x="150" y="222"/>
                    </a:lnTo>
                    <a:lnTo>
                      <a:pt x="132" y="240"/>
                    </a:lnTo>
                    <a:lnTo>
                      <a:pt x="114" y="222"/>
                    </a:lnTo>
                    <a:lnTo>
                      <a:pt x="78" y="234"/>
                    </a:lnTo>
                    <a:lnTo>
                      <a:pt x="48" y="222"/>
                    </a:lnTo>
                    <a:lnTo>
                      <a:pt x="36" y="204"/>
                    </a:lnTo>
                    <a:lnTo>
                      <a:pt x="18" y="210"/>
                    </a:lnTo>
                    <a:lnTo>
                      <a:pt x="0" y="42"/>
                    </a:lnTo>
                    <a:lnTo>
                      <a:pt x="18" y="42"/>
                    </a:lnTo>
                    <a:lnTo>
                      <a:pt x="60" y="30"/>
                    </a:lnTo>
                    <a:lnTo>
                      <a:pt x="60" y="36"/>
                    </a:lnTo>
                    <a:lnTo>
                      <a:pt x="96" y="42"/>
                    </a:lnTo>
                    <a:lnTo>
                      <a:pt x="90" y="48"/>
                    </a:lnTo>
                    <a:lnTo>
                      <a:pt x="114" y="48"/>
                    </a:lnTo>
                    <a:lnTo>
                      <a:pt x="150" y="36"/>
                    </a:lnTo>
                    <a:lnTo>
                      <a:pt x="162" y="18"/>
                    </a:lnTo>
                    <a:lnTo>
                      <a:pt x="198" y="0"/>
                    </a:lnTo>
                    <a:lnTo>
                      <a:pt x="210" y="66"/>
                    </a:lnTo>
                    <a:lnTo>
                      <a:pt x="210" y="84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68" name="Freeform 345"/>
              <p:cNvSpPr>
                <a:spLocks noChangeAspect="1"/>
              </p:cNvSpPr>
              <p:nvPr/>
            </p:nvSpPr>
            <p:spPr bwMode="auto">
              <a:xfrm>
                <a:off x="1974" y="2010"/>
                <a:ext cx="210" cy="240"/>
              </a:xfrm>
              <a:custGeom>
                <a:avLst/>
                <a:gdLst>
                  <a:gd name="T0" fmla="*/ 210 w 210"/>
                  <a:gd name="T1" fmla="*/ 84 h 240"/>
                  <a:gd name="T2" fmla="*/ 204 w 210"/>
                  <a:gd name="T3" fmla="*/ 90 h 240"/>
                  <a:gd name="T4" fmla="*/ 210 w 210"/>
                  <a:gd name="T5" fmla="*/ 102 h 240"/>
                  <a:gd name="T6" fmla="*/ 204 w 210"/>
                  <a:gd name="T7" fmla="*/ 150 h 240"/>
                  <a:gd name="T8" fmla="*/ 168 w 210"/>
                  <a:gd name="T9" fmla="*/ 180 h 240"/>
                  <a:gd name="T10" fmla="*/ 168 w 210"/>
                  <a:gd name="T11" fmla="*/ 198 h 240"/>
                  <a:gd name="T12" fmla="*/ 156 w 210"/>
                  <a:gd name="T13" fmla="*/ 198 h 240"/>
                  <a:gd name="T14" fmla="*/ 150 w 210"/>
                  <a:gd name="T15" fmla="*/ 222 h 240"/>
                  <a:gd name="T16" fmla="*/ 132 w 210"/>
                  <a:gd name="T17" fmla="*/ 240 h 240"/>
                  <a:gd name="T18" fmla="*/ 114 w 210"/>
                  <a:gd name="T19" fmla="*/ 222 h 240"/>
                  <a:gd name="T20" fmla="*/ 78 w 210"/>
                  <a:gd name="T21" fmla="*/ 234 h 240"/>
                  <a:gd name="T22" fmla="*/ 48 w 210"/>
                  <a:gd name="T23" fmla="*/ 222 h 240"/>
                  <a:gd name="T24" fmla="*/ 36 w 210"/>
                  <a:gd name="T25" fmla="*/ 204 h 240"/>
                  <a:gd name="T26" fmla="*/ 18 w 210"/>
                  <a:gd name="T27" fmla="*/ 210 h 240"/>
                  <a:gd name="T28" fmla="*/ 0 w 210"/>
                  <a:gd name="T29" fmla="*/ 42 h 240"/>
                  <a:gd name="T30" fmla="*/ 18 w 210"/>
                  <a:gd name="T31" fmla="*/ 42 h 240"/>
                  <a:gd name="T32" fmla="*/ 60 w 210"/>
                  <a:gd name="T33" fmla="*/ 30 h 240"/>
                  <a:gd name="T34" fmla="*/ 60 w 210"/>
                  <a:gd name="T35" fmla="*/ 36 h 240"/>
                  <a:gd name="T36" fmla="*/ 96 w 210"/>
                  <a:gd name="T37" fmla="*/ 42 h 240"/>
                  <a:gd name="T38" fmla="*/ 90 w 210"/>
                  <a:gd name="T39" fmla="*/ 48 h 240"/>
                  <a:gd name="T40" fmla="*/ 114 w 210"/>
                  <a:gd name="T41" fmla="*/ 48 h 240"/>
                  <a:gd name="T42" fmla="*/ 150 w 210"/>
                  <a:gd name="T43" fmla="*/ 36 h 240"/>
                  <a:gd name="T44" fmla="*/ 162 w 210"/>
                  <a:gd name="T45" fmla="*/ 18 h 240"/>
                  <a:gd name="T46" fmla="*/ 198 w 210"/>
                  <a:gd name="T47" fmla="*/ 0 h 240"/>
                  <a:gd name="T48" fmla="*/ 210 w 210"/>
                  <a:gd name="T49" fmla="*/ 66 h 240"/>
                  <a:gd name="T50" fmla="*/ 210 w 210"/>
                  <a:gd name="T51" fmla="*/ 84 h 240"/>
                  <a:gd name="T52" fmla="*/ 210 w 210"/>
                  <a:gd name="T53" fmla="*/ 90 h 24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0"/>
                  <a:gd name="T82" fmla="*/ 0 h 240"/>
                  <a:gd name="T83" fmla="*/ 210 w 210"/>
                  <a:gd name="T84" fmla="*/ 240 h 24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0" h="240">
                    <a:moveTo>
                      <a:pt x="210" y="84"/>
                    </a:moveTo>
                    <a:lnTo>
                      <a:pt x="204" y="90"/>
                    </a:lnTo>
                    <a:lnTo>
                      <a:pt x="210" y="102"/>
                    </a:lnTo>
                    <a:lnTo>
                      <a:pt x="204" y="150"/>
                    </a:lnTo>
                    <a:lnTo>
                      <a:pt x="168" y="180"/>
                    </a:lnTo>
                    <a:lnTo>
                      <a:pt x="168" y="198"/>
                    </a:lnTo>
                    <a:lnTo>
                      <a:pt x="156" y="198"/>
                    </a:lnTo>
                    <a:lnTo>
                      <a:pt x="150" y="222"/>
                    </a:lnTo>
                    <a:lnTo>
                      <a:pt x="132" y="240"/>
                    </a:lnTo>
                    <a:lnTo>
                      <a:pt x="114" y="222"/>
                    </a:lnTo>
                    <a:lnTo>
                      <a:pt x="78" y="234"/>
                    </a:lnTo>
                    <a:lnTo>
                      <a:pt x="48" y="222"/>
                    </a:lnTo>
                    <a:lnTo>
                      <a:pt x="36" y="204"/>
                    </a:lnTo>
                    <a:lnTo>
                      <a:pt x="18" y="210"/>
                    </a:lnTo>
                    <a:lnTo>
                      <a:pt x="0" y="42"/>
                    </a:lnTo>
                    <a:lnTo>
                      <a:pt x="18" y="42"/>
                    </a:lnTo>
                    <a:lnTo>
                      <a:pt x="60" y="30"/>
                    </a:lnTo>
                    <a:lnTo>
                      <a:pt x="60" y="36"/>
                    </a:lnTo>
                    <a:lnTo>
                      <a:pt x="96" y="42"/>
                    </a:lnTo>
                    <a:lnTo>
                      <a:pt x="90" y="48"/>
                    </a:lnTo>
                    <a:lnTo>
                      <a:pt x="114" y="48"/>
                    </a:lnTo>
                    <a:lnTo>
                      <a:pt x="150" y="36"/>
                    </a:lnTo>
                    <a:lnTo>
                      <a:pt x="162" y="18"/>
                    </a:lnTo>
                    <a:lnTo>
                      <a:pt x="198" y="0"/>
                    </a:lnTo>
                    <a:lnTo>
                      <a:pt x="210" y="66"/>
                    </a:lnTo>
                    <a:lnTo>
                      <a:pt x="210" y="84"/>
                    </a:lnTo>
                    <a:lnTo>
                      <a:pt x="210" y="9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69" name="Freeform 346"/>
              <p:cNvSpPr>
                <a:spLocks noChangeAspect="1"/>
              </p:cNvSpPr>
              <p:nvPr/>
            </p:nvSpPr>
            <p:spPr bwMode="auto">
              <a:xfrm>
                <a:off x="1080" y="2370"/>
                <a:ext cx="444" cy="228"/>
              </a:xfrm>
              <a:custGeom>
                <a:avLst/>
                <a:gdLst>
                  <a:gd name="T0" fmla="*/ 432 w 444"/>
                  <a:gd name="T1" fmla="*/ 48 h 228"/>
                  <a:gd name="T2" fmla="*/ 444 w 444"/>
                  <a:gd name="T3" fmla="*/ 120 h 228"/>
                  <a:gd name="T4" fmla="*/ 438 w 444"/>
                  <a:gd name="T5" fmla="*/ 228 h 228"/>
                  <a:gd name="T6" fmla="*/ 402 w 444"/>
                  <a:gd name="T7" fmla="*/ 210 h 228"/>
                  <a:gd name="T8" fmla="*/ 342 w 444"/>
                  <a:gd name="T9" fmla="*/ 228 h 228"/>
                  <a:gd name="T10" fmla="*/ 324 w 444"/>
                  <a:gd name="T11" fmla="*/ 216 h 228"/>
                  <a:gd name="T12" fmla="*/ 312 w 444"/>
                  <a:gd name="T13" fmla="*/ 216 h 228"/>
                  <a:gd name="T14" fmla="*/ 312 w 444"/>
                  <a:gd name="T15" fmla="*/ 210 h 228"/>
                  <a:gd name="T16" fmla="*/ 300 w 444"/>
                  <a:gd name="T17" fmla="*/ 228 h 228"/>
                  <a:gd name="T18" fmla="*/ 294 w 444"/>
                  <a:gd name="T19" fmla="*/ 216 h 228"/>
                  <a:gd name="T20" fmla="*/ 288 w 444"/>
                  <a:gd name="T21" fmla="*/ 222 h 228"/>
                  <a:gd name="T22" fmla="*/ 270 w 444"/>
                  <a:gd name="T23" fmla="*/ 210 h 228"/>
                  <a:gd name="T24" fmla="*/ 258 w 444"/>
                  <a:gd name="T25" fmla="*/ 216 h 228"/>
                  <a:gd name="T26" fmla="*/ 246 w 444"/>
                  <a:gd name="T27" fmla="*/ 198 h 228"/>
                  <a:gd name="T28" fmla="*/ 228 w 444"/>
                  <a:gd name="T29" fmla="*/ 204 h 228"/>
                  <a:gd name="T30" fmla="*/ 192 w 444"/>
                  <a:gd name="T31" fmla="*/ 192 h 228"/>
                  <a:gd name="T32" fmla="*/ 186 w 444"/>
                  <a:gd name="T33" fmla="*/ 174 h 228"/>
                  <a:gd name="T34" fmla="*/ 168 w 444"/>
                  <a:gd name="T35" fmla="*/ 180 h 228"/>
                  <a:gd name="T36" fmla="*/ 150 w 444"/>
                  <a:gd name="T37" fmla="*/ 168 h 228"/>
                  <a:gd name="T38" fmla="*/ 156 w 444"/>
                  <a:gd name="T39" fmla="*/ 42 h 228"/>
                  <a:gd name="T40" fmla="*/ 0 w 444"/>
                  <a:gd name="T41" fmla="*/ 36 h 228"/>
                  <a:gd name="T42" fmla="*/ 6 w 444"/>
                  <a:gd name="T43" fmla="*/ 0 h 228"/>
                  <a:gd name="T44" fmla="*/ 54 w 444"/>
                  <a:gd name="T45" fmla="*/ 6 h 228"/>
                  <a:gd name="T46" fmla="*/ 432 w 444"/>
                  <a:gd name="T47" fmla="*/ 12 h 228"/>
                  <a:gd name="T48" fmla="*/ 432 w 444"/>
                  <a:gd name="T49" fmla="*/ 36 h 228"/>
                  <a:gd name="T50" fmla="*/ 432 w 444"/>
                  <a:gd name="T51" fmla="*/ 48 h 2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4"/>
                  <a:gd name="T79" fmla="*/ 0 h 228"/>
                  <a:gd name="T80" fmla="*/ 444 w 444"/>
                  <a:gd name="T81" fmla="*/ 228 h 2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4" h="228">
                    <a:moveTo>
                      <a:pt x="432" y="48"/>
                    </a:moveTo>
                    <a:lnTo>
                      <a:pt x="444" y="120"/>
                    </a:lnTo>
                    <a:lnTo>
                      <a:pt x="438" y="228"/>
                    </a:lnTo>
                    <a:lnTo>
                      <a:pt x="402" y="210"/>
                    </a:lnTo>
                    <a:lnTo>
                      <a:pt x="342" y="228"/>
                    </a:lnTo>
                    <a:lnTo>
                      <a:pt x="324" y="216"/>
                    </a:lnTo>
                    <a:lnTo>
                      <a:pt x="312" y="216"/>
                    </a:lnTo>
                    <a:lnTo>
                      <a:pt x="312" y="210"/>
                    </a:lnTo>
                    <a:lnTo>
                      <a:pt x="300" y="228"/>
                    </a:lnTo>
                    <a:lnTo>
                      <a:pt x="294" y="216"/>
                    </a:lnTo>
                    <a:lnTo>
                      <a:pt x="288" y="222"/>
                    </a:lnTo>
                    <a:lnTo>
                      <a:pt x="270" y="210"/>
                    </a:lnTo>
                    <a:lnTo>
                      <a:pt x="258" y="216"/>
                    </a:lnTo>
                    <a:lnTo>
                      <a:pt x="246" y="198"/>
                    </a:lnTo>
                    <a:lnTo>
                      <a:pt x="228" y="204"/>
                    </a:lnTo>
                    <a:lnTo>
                      <a:pt x="192" y="192"/>
                    </a:lnTo>
                    <a:lnTo>
                      <a:pt x="186" y="174"/>
                    </a:lnTo>
                    <a:lnTo>
                      <a:pt x="168" y="180"/>
                    </a:lnTo>
                    <a:lnTo>
                      <a:pt x="150" y="168"/>
                    </a:lnTo>
                    <a:lnTo>
                      <a:pt x="156" y="42"/>
                    </a:lnTo>
                    <a:lnTo>
                      <a:pt x="0" y="36"/>
                    </a:lnTo>
                    <a:lnTo>
                      <a:pt x="6" y="0"/>
                    </a:lnTo>
                    <a:lnTo>
                      <a:pt x="54" y="6"/>
                    </a:lnTo>
                    <a:lnTo>
                      <a:pt x="432" y="12"/>
                    </a:lnTo>
                    <a:lnTo>
                      <a:pt x="432" y="36"/>
                    </a:lnTo>
                    <a:lnTo>
                      <a:pt x="432" y="48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70" name="Freeform 347"/>
              <p:cNvSpPr>
                <a:spLocks noChangeAspect="1"/>
              </p:cNvSpPr>
              <p:nvPr/>
            </p:nvSpPr>
            <p:spPr bwMode="auto">
              <a:xfrm>
                <a:off x="1080" y="2370"/>
                <a:ext cx="444" cy="228"/>
              </a:xfrm>
              <a:custGeom>
                <a:avLst/>
                <a:gdLst>
                  <a:gd name="T0" fmla="*/ 432 w 444"/>
                  <a:gd name="T1" fmla="*/ 48 h 228"/>
                  <a:gd name="T2" fmla="*/ 444 w 444"/>
                  <a:gd name="T3" fmla="*/ 120 h 228"/>
                  <a:gd name="T4" fmla="*/ 438 w 444"/>
                  <a:gd name="T5" fmla="*/ 228 h 228"/>
                  <a:gd name="T6" fmla="*/ 402 w 444"/>
                  <a:gd name="T7" fmla="*/ 210 h 228"/>
                  <a:gd name="T8" fmla="*/ 342 w 444"/>
                  <a:gd name="T9" fmla="*/ 228 h 228"/>
                  <a:gd name="T10" fmla="*/ 324 w 444"/>
                  <a:gd name="T11" fmla="*/ 216 h 228"/>
                  <a:gd name="T12" fmla="*/ 312 w 444"/>
                  <a:gd name="T13" fmla="*/ 216 h 228"/>
                  <a:gd name="T14" fmla="*/ 312 w 444"/>
                  <a:gd name="T15" fmla="*/ 210 h 228"/>
                  <a:gd name="T16" fmla="*/ 300 w 444"/>
                  <a:gd name="T17" fmla="*/ 228 h 228"/>
                  <a:gd name="T18" fmla="*/ 294 w 444"/>
                  <a:gd name="T19" fmla="*/ 216 h 228"/>
                  <a:gd name="T20" fmla="*/ 288 w 444"/>
                  <a:gd name="T21" fmla="*/ 222 h 228"/>
                  <a:gd name="T22" fmla="*/ 270 w 444"/>
                  <a:gd name="T23" fmla="*/ 210 h 228"/>
                  <a:gd name="T24" fmla="*/ 258 w 444"/>
                  <a:gd name="T25" fmla="*/ 216 h 228"/>
                  <a:gd name="T26" fmla="*/ 246 w 444"/>
                  <a:gd name="T27" fmla="*/ 198 h 228"/>
                  <a:gd name="T28" fmla="*/ 228 w 444"/>
                  <a:gd name="T29" fmla="*/ 204 h 228"/>
                  <a:gd name="T30" fmla="*/ 192 w 444"/>
                  <a:gd name="T31" fmla="*/ 192 h 228"/>
                  <a:gd name="T32" fmla="*/ 186 w 444"/>
                  <a:gd name="T33" fmla="*/ 174 h 228"/>
                  <a:gd name="T34" fmla="*/ 168 w 444"/>
                  <a:gd name="T35" fmla="*/ 180 h 228"/>
                  <a:gd name="T36" fmla="*/ 150 w 444"/>
                  <a:gd name="T37" fmla="*/ 168 h 228"/>
                  <a:gd name="T38" fmla="*/ 156 w 444"/>
                  <a:gd name="T39" fmla="*/ 42 h 228"/>
                  <a:gd name="T40" fmla="*/ 0 w 444"/>
                  <a:gd name="T41" fmla="*/ 36 h 228"/>
                  <a:gd name="T42" fmla="*/ 6 w 444"/>
                  <a:gd name="T43" fmla="*/ 0 h 228"/>
                  <a:gd name="T44" fmla="*/ 54 w 444"/>
                  <a:gd name="T45" fmla="*/ 6 h 228"/>
                  <a:gd name="T46" fmla="*/ 432 w 444"/>
                  <a:gd name="T47" fmla="*/ 12 h 228"/>
                  <a:gd name="T48" fmla="*/ 432 w 444"/>
                  <a:gd name="T49" fmla="*/ 36 h 228"/>
                  <a:gd name="T50" fmla="*/ 432 w 444"/>
                  <a:gd name="T51" fmla="*/ 48 h 228"/>
                  <a:gd name="T52" fmla="*/ 432 w 444"/>
                  <a:gd name="T53" fmla="*/ 54 h 2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44"/>
                  <a:gd name="T82" fmla="*/ 0 h 228"/>
                  <a:gd name="T83" fmla="*/ 444 w 444"/>
                  <a:gd name="T84" fmla="*/ 228 h 2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44" h="228">
                    <a:moveTo>
                      <a:pt x="432" y="48"/>
                    </a:moveTo>
                    <a:lnTo>
                      <a:pt x="444" y="120"/>
                    </a:lnTo>
                    <a:lnTo>
                      <a:pt x="438" y="228"/>
                    </a:lnTo>
                    <a:lnTo>
                      <a:pt x="402" y="210"/>
                    </a:lnTo>
                    <a:lnTo>
                      <a:pt x="342" y="228"/>
                    </a:lnTo>
                    <a:lnTo>
                      <a:pt x="324" y="216"/>
                    </a:lnTo>
                    <a:lnTo>
                      <a:pt x="312" y="216"/>
                    </a:lnTo>
                    <a:lnTo>
                      <a:pt x="312" y="210"/>
                    </a:lnTo>
                    <a:lnTo>
                      <a:pt x="300" y="228"/>
                    </a:lnTo>
                    <a:lnTo>
                      <a:pt x="294" y="216"/>
                    </a:lnTo>
                    <a:lnTo>
                      <a:pt x="288" y="222"/>
                    </a:lnTo>
                    <a:lnTo>
                      <a:pt x="270" y="210"/>
                    </a:lnTo>
                    <a:lnTo>
                      <a:pt x="258" y="216"/>
                    </a:lnTo>
                    <a:lnTo>
                      <a:pt x="246" y="198"/>
                    </a:lnTo>
                    <a:lnTo>
                      <a:pt x="228" y="204"/>
                    </a:lnTo>
                    <a:lnTo>
                      <a:pt x="192" y="192"/>
                    </a:lnTo>
                    <a:lnTo>
                      <a:pt x="186" y="174"/>
                    </a:lnTo>
                    <a:lnTo>
                      <a:pt x="168" y="180"/>
                    </a:lnTo>
                    <a:lnTo>
                      <a:pt x="150" y="168"/>
                    </a:lnTo>
                    <a:lnTo>
                      <a:pt x="156" y="42"/>
                    </a:lnTo>
                    <a:lnTo>
                      <a:pt x="0" y="36"/>
                    </a:lnTo>
                    <a:lnTo>
                      <a:pt x="6" y="0"/>
                    </a:lnTo>
                    <a:lnTo>
                      <a:pt x="54" y="6"/>
                    </a:lnTo>
                    <a:lnTo>
                      <a:pt x="432" y="12"/>
                    </a:lnTo>
                    <a:lnTo>
                      <a:pt x="432" y="36"/>
                    </a:lnTo>
                    <a:lnTo>
                      <a:pt x="432" y="48"/>
                    </a:lnTo>
                    <a:lnTo>
                      <a:pt x="432" y="5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71" name="Freeform 348"/>
              <p:cNvSpPr>
                <a:spLocks noChangeAspect="1"/>
              </p:cNvSpPr>
              <p:nvPr/>
            </p:nvSpPr>
            <p:spPr bwMode="auto">
              <a:xfrm>
                <a:off x="126" y="1614"/>
                <a:ext cx="402" cy="342"/>
              </a:xfrm>
              <a:custGeom>
                <a:avLst/>
                <a:gdLst>
                  <a:gd name="T0" fmla="*/ 186 w 402"/>
                  <a:gd name="T1" fmla="*/ 306 h 342"/>
                  <a:gd name="T2" fmla="*/ 0 w 402"/>
                  <a:gd name="T3" fmla="*/ 252 h 342"/>
                  <a:gd name="T4" fmla="*/ 0 w 402"/>
                  <a:gd name="T5" fmla="*/ 198 h 342"/>
                  <a:gd name="T6" fmla="*/ 30 w 402"/>
                  <a:gd name="T7" fmla="*/ 150 h 342"/>
                  <a:gd name="T8" fmla="*/ 78 w 402"/>
                  <a:gd name="T9" fmla="*/ 42 h 342"/>
                  <a:gd name="T10" fmla="*/ 84 w 402"/>
                  <a:gd name="T11" fmla="*/ 0 h 342"/>
                  <a:gd name="T12" fmla="*/ 108 w 402"/>
                  <a:gd name="T13" fmla="*/ 6 h 342"/>
                  <a:gd name="T14" fmla="*/ 126 w 402"/>
                  <a:gd name="T15" fmla="*/ 18 h 342"/>
                  <a:gd name="T16" fmla="*/ 126 w 402"/>
                  <a:gd name="T17" fmla="*/ 48 h 342"/>
                  <a:gd name="T18" fmla="*/ 144 w 402"/>
                  <a:gd name="T19" fmla="*/ 60 h 342"/>
                  <a:gd name="T20" fmla="*/ 168 w 402"/>
                  <a:gd name="T21" fmla="*/ 54 h 342"/>
                  <a:gd name="T22" fmla="*/ 198 w 402"/>
                  <a:gd name="T23" fmla="*/ 72 h 342"/>
                  <a:gd name="T24" fmla="*/ 300 w 402"/>
                  <a:gd name="T25" fmla="*/ 72 h 342"/>
                  <a:gd name="T26" fmla="*/ 384 w 402"/>
                  <a:gd name="T27" fmla="*/ 90 h 342"/>
                  <a:gd name="T28" fmla="*/ 402 w 402"/>
                  <a:gd name="T29" fmla="*/ 120 h 342"/>
                  <a:gd name="T30" fmla="*/ 348 w 402"/>
                  <a:gd name="T31" fmla="*/ 186 h 342"/>
                  <a:gd name="T32" fmla="*/ 360 w 402"/>
                  <a:gd name="T33" fmla="*/ 204 h 342"/>
                  <a:gd name="T34" fmla="*/ 324 w 402"/>
                  <a:gd name="T35" fmla="*/ 342 h 342"/>
                  <a:gd name="T36" fmla="*/ 216 w 402"/>
                  <a:gd name="T37" fmla="*/ 312 h 342"/>
                  <a:gd name="T38" fmla="*/ 186 w 402"/>
                  <a:gd name="T39" fmla="*/ 306 h 34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02"/>
                  <a:gd name="T61" fmla="*/ 0 h 342"/>
                  <a:gd name="T62" fmla="*/ 402 w 402"/>
                  <a:gd name="T63" fmla="*/ 342 h 34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02" h="342">
                    <a:moveTo>
                      <a:pt x="186" y="306"/>
                    </a:moveTo>
                    <a:lnTo>
                      <a:pt x="0" y="252"/>
                    </a:lnTo>
                    <a:lnTo>
                      <a:pt x="0" y="198"/>
                    </a:lnTo>
                    <a:lnTo>
                      <a:pt x="30" y="150"/>
                    </a:lnTo>
                    <a:lnTo>
                      <a:pt x="78" y="42"/>
                    </a:lnTo>
                    <a:lnTo>
                      <a:pt x="84" y="0"/>
                    </a:lnTo>
                    <a:lnTo>
                      <a:pt x="108" y="6"/>
                    </a:lnTo>
                    <a:lnTo>
                      <a:pt x="126" y="18"/>
                    </a:lnTo>
                    <a:lnTo>
                      <a:pt x="126" y="48"/>
                    </a:lnTo>
                    <a:lnTo>
                      <a:pt x="144" y="60"/>
                    </a:lnTo>
                    <a:lnTo>
                      <a:pt x="168" y="54"/>
                    </a:lnTo>
                    <a:lnTo>
                      <a:pt x="198" y="72"/>
                    </a:lnTo>
                    <a:lnTo>
                      <a:pt x="300" y="72"/>
                    </a:lnTo>
                    <a:lnTo>
                      <a:pt x="384" y="90"/>
                    </a:lnTo>
                    <a:lnTo>
                      <a:pt x="402" y="120"/>
                    </a:lnTo>
                    <a:lnTo>
                      <a:pt x="348" y="186"/>
                    </a:lnTo>
                    <a:lnTo>
                      <a:pt x="360" y="204"/>
                    </a:lnTo>
                    <a:lnTo>
                      <a:pt x="324" y="342"/>
                    </a:lnTo>
                    <a:lnTo>
                      <a:pt x="216" y="312"/>
                    </a:lnTo>
                    <a:lnTo>
                      <a:pt x="186" y="306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72" name="Freeform 349"/>
              <p:cNvSpPr>
                <a:spLocks noChangeAspect="1"/>
              </p:cNvSpPr>
              <p:nvPr/>
            </p:nvSpPr>
            <p:spPr bwMode="auto">
              <a:xfrm>
                <a:off x="126" y="1614"/>
                <a:ext cx="402" cy="342"/>
              </a:xfrm>
              <a:custGeom>
                <a:avLst/>
                <a:gdLst>
                  <a:gd name="T0" fmla="*/ 186 w 402"/>
                  <a:gd name="T1" fmla="*/ 306 h 342"/>
                  <a:gd name="T2" fmla="*/ 0 w 402"/>
                  <a:gd name="T3" fmla="*/ 252 h 342"/>
                  <a:gd name="T4" fmla="*/ 0 w 402"/>
                  <a:gd name="T5" fmla="*/ 198 h 342"/>
                  <a:gd name="T6" fmla="*/ 30 w 402"/>
                  <a:gd name="T7" fmla="*/ 150 h 342"/>
                  <a:gd name="T8" fmla="*/ 78 w 402"/>
                  <a:gd name="T9" fmla="*/ 42 h 342"/>
                  <a:gd name="T10" fmla="*/ 84 w 402"/>
                  <a:gd name="T11" fmla="*/ 0 h 342"/>
                  <a:gd name="T12" fmla="*/ 108 w 402"/>
                  <a:gd name="T13" fmla="*/ 6 h 342"/>
                  <a:gd name="T14" fmla="*/ 126 w 402"/>
                  <a:gd name="T15" fmla="*/ 18 h 342"/>
                  <a:gd name="T16" fmla="*/ 126 w 402"/>
                  <a:gd name="T17" fmla="*/ 48 h 342"/>
                  <a:gd name="T18" fmla="*/ 144 w 402"/>
                  <a:gd name="T19" fmla="*/ 60 h 342"/>
                  <a:gd name="T20" fmla="*/ 168 w 402"/>
                  <a:gd name="T21" fmla="*/ 54 h 342"/>
                  <a:gd name="T22" fmla="*/ 198 w 402"/>
                  <a:gd name="T23" fmla="*/ 72 h 342"/>
                  <a:gd name="T24" fmla="*/ 300 w 402"/>
                  <a:gd name="T25" fmla="*/ 72 h 342"/>
                  <a:gd name="T26" fmla="*/ 384 w 402"/>
                  <a:gd name="T27" fmla="*/ 90 h 342"/>
                  <a:gd name="T28" fmla="*/ 402 w 402"/>
                  <a:gd name="T29" fmla="*/ 120 h 342"/>
                  <a:gd name="T30" fmla="*/ 348 w 402"/>
                  <a:gd name="T31" fmla="*/ 186 h 342"/>
                  <a:gd name="T32" fmla="*/ 360 w 402"/>
                  <a:gd name="T33" fmla="*/ 204 h 342"/>
                  <a:gd name="T34" fmla="*/ 324 w 402"/>
                  <a:gd name="T35" fmla="*/ 342 h 342"/>
                  <a:gd name="T36" fmla="*/ 216 w 402"/>
                  <a:gd name="T37" fmla="*/ 312 h 342"/>
                  <a:gd name="T38" fmla="*/ 186 w 402"/>
                  <a:gd name="T39" fmla="*/ 306 h 342"/>
                  <a:gd name="T40" fmla="*/ 186 w 402"/>
                  <a:gd name="T41" fmla="*/ 312 h 3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02"/>
                  <a:gd name="T64" fmla="*/ 0 h 342"/>
                  <a:gd name="T65" fmla="*/ 402 w 402"/>
                  <a:gd name="T66" fmla="*/ 342 h 3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02" h="342">
                    <a:moveTo>
                      <a:pt x="186" y="306"/>
                    </a:moveTo>
                    <a:lnTo>
                      <a:pt x="0" y="252"/>
                    </a:lnTo>
                    <a:lnTo>
                      <a:pt x="0" y="198"/>
                    </a:lnTo>
                    <a:lnTo>
                      <a:pt x="30" y="150"/>
                    </a:lnTo>
                    <a:lnTo>
                      <a:pt x="78" y="42"/>
                    </a:lnTo>
                    <a:lnTo>
                      <a:pt x="84" y="0"/>
                    </a:lnTo>
                    <a:lnTo>
                      <a:pt x="108" y="6"/>
                    </a:lnTo>
                    <a:lnTo>
                      <a:pt x="126" y="18"/>
                    </a:lnTo>
                    <a:lnTo>
                      <a:pt x="126" y="48"/>
                    </a:lnTo>
                    <a:lnTo>
                      <a:pt x="144" y="60"/>
                    </a:lnTo>
                    <a:lnTo>
                      <a:pt x="168" y="54"/>
                    </a:lnTo>
                    <a:lnTo>
                      <a:pt x="198" y="72"/>
                    </a:lnTo>
                    <a:lnTo>
                      <a:pt x="300" y="72"/>
                    </a:lnTo>
                    <a:lnTo>
                      <a:pt x="384" y="90"/>
                    </a:lnTo>
                    <a:lnTo>
                      <a:pt x="402" y="120"/>
                    </a:lnTo>
                    <a:lnTo>
                      <a:pt x="348" y="186"/>
                    </a:lnTo>
                    <a:lnTo>
                      <a:pt x="360" y="204"/>
                    </a:lnTo>
                    <a:lnTo>
                      <a:pt x="324" y="342"/>
                    </a:lnTo>
                    <a:lnTo>
                      <a:pt x="216" y="312"/>
                    </a:lnTo>
                    <a:lnTo>
                      <a:pt x="186" y="306"/>
                    </a:lnTo>
                    <a:lnTo>
                      <a:pt x="186" y="3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73" name="Freeform 350"/>
              <p:cNvSpPr>
                <a:spLocks noChangeAspect="1"/>
              </p:cNvSpPr>
              <p:nvPr/>
            </p:nvSpPr>
            <p:spPr bwMode="auto">
              <a:xfrm>
                <a:off x="2172" y="1962"/>
                <a:ext cx="294" cy="186"/>
              </a:xfrm>
              <a:custGeom>
                <a:avLst/>
                <a:gdLst>
                  <a:gd name="T0" fmla="*/ 30 w 294"/>
                  <a:gd name="T1" fmla="*/ 24 h 186"/>
                  <a:gd name="T2" fmla="*/ 36 w 294"/>
                  <a:gd name="T3" fmla="*/ 36 h 186"/>
                  <a:gd name="T4" fmla="*/ 240 w 294"/>
                  <a:gd name="T5" fmla="*/ 0 h 186"/>
                  <a:gd name="T6" fmla="*/ 264 w 294"/>
                  <a:gd name="T7" fmla="*/ 24 h 186"/>
                  <a:gd name="T8" fmla="*/ 282 w 294"/>
                  <a:gd name="T9" fmla="*/ 30 h 186"/>
                  <a:gd name="T10" fmla="*/ 264 w 294"/>
                  <a:gd name="T11" fmla="*/ 60 h 186"/>
                  <a:gd name="T12" fmla="*/ 270 w 294"/>
                  <a:gd name="T13" fmla="*/ 84 h 186"/>
                  <a:gd name="T14" fmla="*/ 294 w 294"/>
                  <a:gd name="T15" fmla="*/ 108 h 186"/>
                  <a:gd name="T16" fmla="*/ 270 w 294"/>
                  <a:gd name="T17" fmla="*/ 138 h 186"/>
                  <a:gd name="T18" fmla="*/ 264 w 294"/>
                  <a:gd name="T19" fmla="*/ 138 h 186"/>
                  <a:gd name="T20" fmla="*/ 252 w 294"/>
                  <a:gd name="T21" fmla="*/ 144 h 186"/>
                  <a:gd name="T22" fmla="*/ 234 w 294"/>
                  <a:gd name="T23" fmla="*/ 150 h 186"/>
                  <a:gd name="T24" fmla="*/ 72 w 294"/>
                  <a:gd name="T25" fmla="*/ 180 h 186"/>
                  <a:gd name="T26" fmla="*/ 60 w 294"/>
                  <a:gd name="T27" fmla="*/ 180 h 186"/>
                  <a:gd name="T28" fmla="*/ 24 w 294"/>
                  <a:gd name="T29" fmla="*/ 186 h 186"/>
                  <a:gd name="T30" fmla="*/ 12 w 294"/>
                  <a:gd name="T31" fmla="*/ 132 h 186"/>
                  <a:gd name="T32" fmla="*/ 12 w 294"/>
                  <a:gd name="T33" fmla="*/ 114 h 186"/>
                  <a:gd name="T34" fmla="*/ 0 w 294"/>
                  <a:gd name="T35" fmla="*/ 48 h 186"/>
                  <a:gd name="T36" fmla="*/ 30 w 294"/>
                  <a:gd name="T37" fmla="*/ 24 h 1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94"/>
                  <a:gd name="T58" fmla="*/ 0 h 186"/>
                  <a:gd name="T59" fmla="*/ 294 w 294"/>
                  <a:gd name="T60" fmla="*/ 186 h 18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94" h="186">
                    <a:moveTo>
                      <a:pt x="30" y="24"/>
                    </a:moveTo>
                    <a:lnTo>
                      <a:pt x="36" y="36"/>
                    </a:lnTo>
                    <a:lnTo>
                      <a:pt x="240" y="0"/>
                    </a:lnTo>
                    <a:lnTo>
                      <a:pt x="264" y="24"/>
                    </a:lnTo>
                    <a:lnTo>
                      <a:pt x="282" y="30"/>
                    </a:lnTo>
                    <a:lnTo>
                      <a:pt x="264" y="60"/>
                    </a:lnTo>
                    <a:lnTo>
                      <a:pt x="270" y="84"/>
                    </a:lnTo>
                    <a:lnTo>
                      <a:pt x="294" y="108"/>
                    </a:lnTo>
                    <a:lnTo>
                      <a:pt x="270" y="138"/>
                    </a:lnTo>
                    <a:lnTo>
                      <a:pt x="264" y="138"/>
                    </a:lnTo>
                    <a:lnTo>
                      <a:pt x="252" y="144"/>
                    </a:lnTo>
                    <a:lnTo>
                      <a:pt x="234" y="150"/>
                    </a:lnTo>
                    <a:lnTo>
                      <a:pt x="72" y="180"/>
                    </a:lnTo>
                    <a:lnTo>
                      <a:pt x="60" y="180"/>
                    </a:lnTo>
                    <a:lnTo>
                      <a:pt x="24" y="186"/>
                    </a:lnTo>
                    <a:lnTo>
                      <a:pt x="12" y="132"/>
                    </a:lnTo>
                    <a:lnTo>
                      <a:pt x="12" y="114"/>
                    </a:lnTo>
                    <a:lnTo>
                      <a:pt x="0" y="48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74" name="Freeform 351"/>
              <p:cNvSpPr>
                <a:spLocks noChangeAspect="1"/>
              </p:cNvSpPr>
              <p:nvPr/>
            </p:nvSpPr>
            <p:spPr bwMode="auto">
              <a:xfrm>
                <a:off x="2172" y="1962"/>
                <a:ext cx="294" cy="186"/>
              </a:xfrm>
              <a:custGeom>
                <a:avLst/>
                <a:gdLst>
                  <a:gd name="T0" fmla="*/ 30 w 294"/>
                  <a:gd name="T1" fmla="*/ 24 h 186"/>
                  <a:gd name="T2" fmla="*/ 36 w 294"/>
                  <a:gd name="T3" fmla="*/ 36 h 186"/>
                  <a:gd name="T4" fmla="*/ 240 w 294"/>
                  <a:gd name="T5" fmla="*/ 0 h 186"/>
                  <a:gd name="T6" fmla="*/ 264 w 294"/>
                  <a:gd name="T7" fmla="*/ 24 h 186"/>
                  <a:gd name="T8" fmla="*/ 282 w 294"/>
                  <a:gd name="T9" fmla="*/ 30 h 186"/>
                  <a:gd name="T10" fmla="*/ 264 w 294"/>
                  <a:gd name="T11" fmla="*/ 60 h 186"/>
                  <a:gd name="T12" fmla="*/ 270 w 294"/>
                  <a:gd name="T13" fmla="*/ 84 h 186"/>
                  <a:gd name="T14" fmla="*/ 294 w 294"/>
                  <a:gd name="T15" fmla="*/ 108 h 186"/>
                  <a:gd name="T16" fmla="*/ 270 w 294"/>
                  <a:gd name="T17" fmla="*/ 138 h 186"/>
                  <a:gd name="T18" fmla="*/ 264 w 294"/>
                  <a:gd name="T19" fmla="*/ 138 h 186"/>
                  <a:gd name="T20" fmla="*/ 252 w 294"/>
                  <a:gd name="T21" fmla="*/ 144 h 186"/>
                  <a:gd name="T22" fmla="*/ 234 w 294"/>
                  <a:gd name="T23" fmla="*/ 150 h 186"/>
                  <a:gd name="T24" fmla="*/ 72 w 294"/>
                  <a:gd name="T25" fmla="*/ 180 h 186"/>
                  <a:gd name="T26" fmla="*/ 60 w 294"/>
                  <a:gd name="T27" fmla="*/ 180 h 186"/>
                  <a:gd name="T28" fmla="*/ 24 w 294"/>
                  <a:gd name="T29" fmla="*/ 186 h 186"/>
                  <a:gd name="T30" fmla="*/ 12 w 294"/>
                  <a:gd name="T31" fmla="*/ 132 h 186"/>
                  <a:gd name="T32" fmla="*/ 12 w 294"/>
                  <a:gd name="T33" fmla="*/ 114 h 186"/>
                  <a:gd name="T34" fmla="*/ 0 w 294"/>
                  <a:gd name="T35" fmla="*/ 48 h 186"/>
                  <a:gd name="T36" fmla="*/ 30 w 294"/>
                  <a:gd name="T37" fmla="*/ 24 h 186"/>
                  <a:gd name="T38" fmla="*/ 30 w 294"/>
                  <a:gd name="T39" fmla="*/ 30 h 18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94"/>
                  <a:gd name="T61" fmla="*/ 0 h 186"/>
                  <a:gd name="T62" fmla="*/ 294 w 294"/>
                  <a:gd name="T63" fmla="*/ 186 h 18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94" h="186">
                    <a:moveTo>
                      <a:pt x="30" y="24"/>
                    </a:moveTo>
                    <a:lnTo>
                      <a:pt x="36" y="36"/>
                    </a:lnTo>
                    <a:lnTo>
                      <a:pt x="240" y="0"/>
                    </a:lnTo>
                    <a:lnTo>
                      <a:pt x="264" y="24"/>
                    </a:lnTo>
                    <a:lnTo>
                      <a:pt x="282" y="30"/>
                    </a:lnTo>
                    <a:lnTo>
                      <a:pt x="264" y="60"/>
                    </a:lnTo>
                    <a:lnTo>
                      <a:pt x="270" y="84"/>
                    </a:lnTo>
                    <a:lnTo>
                      <a:pt x="294" y="108"/>
                    </a:lnTo>
                    <a:lnTo>
                      <a:pt x="270" y="138"/>
                    </a:lnTo>
                    <a:lnTo>
                      <a:pt x="264" y="138"/>
                    </a:lnTo>
                    <a:lnTo>
                      <a:pt x="252" y="144"/>
                    </a:lnTo>
                    <a:lnTo>
                      <a:pt x="234" y="150"/>
                    </a:lnTo>
                    <a:lnTo>
                      <a:pt x="72" y="180"/>
                    </a:lnTo>
                    <a:lnTo>
                      <a:pt x="60" y="180"/>
                    </a:lnTo>
                    <a:lnTo>
                      <a:pt x="24" y="186"/>
                    </a:lnTo>
                    <a:lnTo>
                      <a:pt x="12" y="132"/>
                    </a:lnTo>
                    <a:lnTo>
                      <a:pt x="12" y="114"/>
                    </a:lnTo>
                    <a:lnTo>
                      <a:pt x="0" y="48"/>
                    </a:lnTo>
                    <a:lnTo>
                      <a:pt x="30" y="24"/>
                    </a:lnTo>
                    <a:lnTo>
                      <a:pt x="3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75" name="Freeform 352"/>
              <p:cNvSpPr>
                <a:spLocks noChangeAspect="1"/>
              </p:cNvSpPr>
              <p:nvPr/>
            </p:nvSpPr>
            <p:spPr bwMode="auto">
              <a:xfrm>
                <a:off x="2580" y="1914"/>
                <a:ext cx="36" cy="48"/>
              </a:xfrm>
              <a:custGeom>
                <a:avLst/>
                <a:gdLst>
                  <a:gd name="T0" fmla="*/ 36 w 36"/>
                  <a:gd name="T1" fmla="*/ 30 h 48"/>
                  <a:gd name="T2" fmla="*/ 30 w 36"/>
                  <a:gd name="T3" fmla="*/ 36 h 48"/>
                  <a:gd name="T4" fmla="*/ 24 w 36"/>
                  <a:gd name="T5" fmla="*/ 24 h 48"/>
                  <a:gd name="T6" fmla="*/ 24 w 36"/>
                  <a:gd name="T7" fmla="*/ 42 h 48"/>
                  <a:gd name="T8" fmla="*/ 6 w 36"/>
                  <a:gd name="T9" fmla="*/ 48 h 48"/>
                  <a:gd name="T10" fmla="*/ 0 w 36"/>
                  <a:gd name="T11" fmla="*/ 6 h 48"/>
                  <a:gd name="T12" fmla="*/ 18 w 36"/>
                  <a:gd name="T13" fmla="*/ 0 h 48"/>
                  <a:gd name="T14" fmla="*/ 36 w 36"/>
                  <a:gd name="T15" fmla="*/ 24 h 48"/>
                  <a:gd name="T16" fmla="*/ 36 w 36"/>
                  <a:gd name="T17" fmla="*/ 3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48"/>
                  <a:gd name="T29" fmla="*/ 36 w 36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48">
                    <a:moveTo>
                      <a:pt x="36" y="30"/>
                    </a:moveTo>
                    <a:lnTo>
                      <a:pt x="30" y="36"/>
                    </a:lnTo>
                    <a:lnTo>
                      <a:pt x="24" y="24"/>
                    </a:lnTo>
                    <a:lnTo>
                      <a:pt x="24" y="42"/>
                    </a:lnTo>
                    <a:lnTo>
                      <a:pt x="6" y="48"/>
                    </a:lnTo>
                    <a:lnTo>
                      <a:pt x="0" y="6"/>
                    </a:lnTo>
                    <a:lnTo>
                      <a:pt x="18" y="0"/>
                    </a:lnTo>
                    <a:lnTo>
                      <a:pt x="36" y="24"/>
                    </a:lnTo>
                    <a:lnTo>
                      <a:pt x="36" y="3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76" name="Freeform 353"/>
              <p:cNvSpPr>
                <a:spLocks noChangeAspect="1"/>
              </p:cNvSpPr>
              <p:nvPr/>
            </p:nvSpPr>
            <p:spPr bwMode="auto">
              <a:xfrm>
                <a:off x="2580" y="1914"/>
                <a:ext cx="36" cy="48"/>
              </a:xfrm>
              <a:custGeom>
                <a:avLst/>
                <a:gdLst>
                  <a:gd name="T0" fmla="*/ 36 w 36"/>
                  <a:gd name="T1" fmla="*/ 30 h 48"/>
                  <a:gd name="T2" fmla="*/ 30 w 36"/>
                  <a:gd name="T3" fmla="*/ 36 h 48"/>
                  <a:gd name="T4" fmla="*/ 24 w 36"/>
                  <a:gd name="T5" fmla="*/ 24 h 48"/>
                  <a:gd name="T6" fmla="*/ 24 w 36"/>
                  <a:gd name="T7" fmla="*/ 42 h 48"/>
                  <a:gd name="T8" fmla="*/ 6 w 36"/>
                  <a:gd name="T9" fmla="*/ 48 h 48"/>
                  <a:gd name="T10" fmla="*/ 0 w 36"/>
                  <a:gd name="T11" fmla="*/ 6 h 48"/>
                  <a:gd name="T12" fmla="*/ 18 w 36"/>
                  <a:gd name="T13" fmla="*/ 0 h 48"/>
                  <a:gd name="T14" fmla="*/ 36 w 36"/>
                  <a:gd name="T15" fmla="*/ 24 h 48"/>
                  <a:gd name="T16" fmla="*/ 36 w 36"/>
                  <a:gd name="T17" fmla="*/ 30 h 48"/>
                  <a:gd name="T18" fmla="*/ 36 w 36"/>
                  <a:gd name="T19" fmla="*/ 36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48"/>
                  <a:gd name="T32" fmla="*/ 36 w 36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48">
                    <a:moveTo>
                      <a:pt x="36" y="30"/>
                    </a:moveTo>
                    <a:lnTo>
                      <a:pt x="30" y="36"/>
                    </a:lnTo>
                    <a:lnTo>
                      <a:pt x="24" y="24"/>
                    </a:lnTo>
                    <a:lnTo>
                      <a:pt x="24" y="42"/>
                    </a:lnTo>
                    <a:lnTo>
                      <a:pt x="6" y="48"/>
                    </a:lnTo>
                    <a:lnTo>
                      <a:pt x="0" y="6"/>
                    </a:lnTo>
                    <a:lnTo>
                      <a:pt x="18" y="0"/>
                    </a:lnTo>
                    <a:lnTo>
                      <a:pt x="36" y="24"/>
                    </a:lnTo>
                    <a:lnTo>
                      <a:pt x="36" y="30"/>
                    </a:lnTo>
                    <a:lnTo>
                      <a:pt x="36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77" name="Freeform 354"/>
              <p:cNvSpPr>
                <a:spLocks noChangeAspect="1"/>
              </p:cNvSpPr>
              <p:nvPr/>
            </p:nvSpPr>
            <p:spPr bwMode="auto">
              <a:xfrm>
                <a:off x="2100" y="2442"/>
                <a:ext cx="258" cy="198"/>
              </a:xfrm>
              <a:custGeom>
                <a:avLst/>
                <a:gdLst>
                  <a:gd name="T0" fmla="*/ 258 w 258"/>
                  <a:gd name="T1" fmla="*/ 60 h 198"/>
                  <a:gd name="T2" fmla="*/ 228 w 258"/>
                  <a:gd name="T3" fmla="*/ 102 h 198"/>
                  <a:gd name="T4" fmla="*/ 234 w 258"/>
                  <a:gd name="T5" fmla="*/ 114 h 198"/>
                  <a:gd name="T6" fmla="*/ 204 w 258"/>
                  <a:gd name="T7" fmla="*/ 144 h 198"/>
                  <a:gd name="T8" fmla="*/ 198 w 258"/>
                  <a:gd name="T9" fmla="*/ 138 h 198"/>
                  <a:gd name="T10" fmla="*/ 198 w 258"/>
                  <a:gd name="T11" fmla="*/ 150 h 198"/>
                  <a:gd name="T12" fmla="*/ 168 w 258"/>
                  <a:gd name="T13" fmla="*/ 168 h 198"/>
                  <a:gd name="T14" fmla="*/ 168 w 258"/>
                  <a:gd name="T15" fmla="*/ 180 h 198"/>
                  <a:gd name="T16" fmla="*/ 156 w 258"/>
                  <a:gd name="T17" fmla="*/ 174 h 198"/>
                  <a:gd name="T18" fmla="*/ 162 w 258"/>
                  <a:gd name="T19" fmla="*/ 186 h 198"/>
                  <a:gd name="T20" fmla="*/ 156 w 258"/>
                  <a:gd name="T21" fmla="*/ 198 h 198"/>
                  <a:gd name="T22" fmla="*/ 138 w 258"/>
                  <a:gd name="T23" fmla="*/ 192 h 198"/>
                  <a:gd name="T24" fmla="*/ 114 w 258"/>
                  <a:gd name="T25" fmla="*/ 144 h 198"/>
                  <a:gd name="T26" fmla="*/ 48 w 258"/>
                  <a:gd name="T27" fmla="*/ 90 h 198"/>
                  <a:gd name="T28" fmla="*/ 30 w 258"/>
                  <a:gd name="T29" fmla="*/ 60 h 198"/>
                  <a:gd name="T30" fmla="*/ 0 w 258"/>
                  <a:gd name="T31" fmla="*/ 48 h 198"/>
                  <a:gd name="T32" fmla="*/ 12 w 258"/>
                  <a:gd name="T33" fmla="*/ 30 h 198"/>
                  <a:gd name="T34" fmla="*/ 48 w 258"/>
                  <a:gd name="T35" fmla="*/ 12 h 198"/>
                  <a:gd name="T36" fmla="*/ 114 w 258"/>
                  <a:gd name="T37" fmla="*/ 0 h 198"/>
                  <a:gd name="T38" fmla="*/ 132 w 258"/>
                  <a:gd name="T39" fmla="*/ 24 h 198"/>
                  <a:gd name="T40" fmla="*/ 192 w 258"/>
                  <a:gd name="T41" fmla="*/ 12 h 198"/>
                  <a:gd name="T42" fmla="*/ 252 w 258"/>
                  <a:gd name="T43" fmla="*/ 60 h 198"/>
                  <a:gd name="T44" fmla="*/ 258 w 258"/>
                  <a:gd name="T45" fmla="*/ 60 h 19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8"/>
                  <a:gd name="T70" fmla="*/ 0 h 198"/>
                  <a:gd name="T71" fmla="*/ 258 w 258"/>
                  <a:gd name="T72" fmla="*/ 198 h 19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8" h="198">
                    <a:moveTo>
                      <a:pt x="258" y="60"/>
                    </a:moveTo>
                    <a:lnTo>
                      <a:pt x="228" y="102"/>
                    </a:lnTo>
                    <a:lnTo>
                      <a:pt x="234" y="114"/>
                    </a:lnTo>
                    <a:lnTo>
                      <a:pt x="204" y="144"/>
                    </a:lnTo>
                    <a:lnTo>
                      <a:pt x="198" y="138"/>
                    </a:lnTo>
                    <a:lnTo>
                      <a:pt x="198" y="150"/>
                    </a:lnTo>
                    <a:lnTo>
                      <a:pt x="168" y="168"/>
                    </a:lnTo>
                    <a:lnTo>
                      <a:pt x="168" y="180"/>
                    </a:lnTo>
                    <a:lnTo>
                      <a:pt x="156" y="174"/>
                    </a:lnTo>
                    <a:lnTo>
                      <a:pt x="162" y="186"/>
                    </a:lnTo>
                    <a:lnTo>
                      <a:pt x="156" y="198"/>
                    </a:lnTo>
                    <a:lnTo>
                      <a:pt x="138" y="192"/>
                    </a:lnTo>
                    <a:lnTo>
                      <a:pt x="114" y="144"/>
                    </a:lnTo>
                    <a:lnTo>
                      <a:pt x="48" y="90"/>
                    </a:lnTo>
                    <a:lnTo>
                      <a:pt x="30" y="60"/>
                    </a:lnTo>
                    <a:lnTo>
                      <a:pt x="0" y="48"/>
                    </a:lnTo>
                    <a:lnTo>
                      <a:pt x="12" y="30"/>
                    </a:lnTo>
                    <a:lnTo>
                      <a:pt x="48" y="12"/>
                    </a:lnTo>
                    <a:lnTo>
                      <a:pt x="114" y="0"/>
                    </a:lnTo>
                    <a:lnTo>
                      <a:pt x="132" y="24"/>
                    </a:lnTo>
                    <a:lnTo>
                      <a:pt x="192" y="12"/>
                    </a:lnTo>
                    <a:lnTo>
                      <a:pt x="252" y="60"/>
                    </a:lnTo>
                    <a:lnTo>
                      <a:pt x="258" y="60"/>
                    </a:lnTo>
                    <a:close/>
                  </a:path>
                </a:pathLst>
              </a:custGeom>
              <a:solidFill>
                <a:srgbClr val="FF4500"/>
              </a:solidFill>
              <a:ln w="9525">
                <a:solidFill>
                  <a:srgbClr val="FF4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78" name="Freeform 355"/>
              <p:cNvSpPr>
                <a:spLocks noChangeAspect="1"/>
              </p:cNvSpPr>
              <p:nvPr/>
            </p:nvSpPr>
            <p:spPr bwMode="auto">
              <a:xfrm>
                <a:off x="2100" y="2442"/>
                <a:ext cx="258" cy="198"/>
              </a:xfrm>
              <a:custGeom>
                <a:avLst/>
                <a:gdLst>
                  <a:gd name="T0" fmla="*/ 258 w 258"/>
                  <a:gd name="T1" fmla="*/ 60 h 198"/>
                  <a:gd name="T2" fmla="*/ 228 w 258"/>
                  <a:gd name="T3" fmla="*/ 102 h 198"/>
                  <a:gd name="T4" fmla="*/ 234 w 258"/>
                  <a:gd name="T5" fmla="*/ 114 h 198"/>
                  <a:gd name="T6" fmla="*/ 204 w 258"/>
                  <a:gd name="T7" fmla="*/ 144 h 198"/>
                  <a:gd name="T8" fmla="*/ 198 w 258"/>
                  <a:gd name="T9" fmla="*/ 138 h 198"/>
                  <a:gd name="T10" fmla="*/ 198 w 258"/>
                  <a:gd name="T11" fmla="*/ 150 h 198"/>
                  <a:gd name="T12" fmla="*/ 168 w 258"/>
                  <a:gd name="T13" fmla="*/ 168 h 198"/>
                  <a:gd name="T14" fmla="*/ 168 w 258"/>
                  <a:gd name="T15" fmla="*/ 180 h 198"/>
                  <a:gd name="T16" fmla="*/ 156 w 258"/>
                  <a:gd name="T17" fmla="*/ 174 h 198"/>
                  <a:gd name="T18" fmla="*/ 162 w 258"/>
                  <a:gd name="T19" fmla="*/ 186 h 198"/>
                  <a:gd name="T20" fmla="*/ 156 w 258"/>
                  <a:gd name="T21" fmla="*/ 198 h 198"/>
                  <a:gd name="T22" fmla="*/ 138 w 258"/>
                  <a:gd name="T23" fmla="*/ 192 h 198"/>
                  <a:gd name="T24" fmla="*/ 114 w 258"/>
                  <a:gd name="T25" fmla="*/ 144 h 198"/>
                  <a:gd name="T26" fmla="*/ 48 w 258"/>
                  <a:gd name="T27" fmla="*/ 90 h 198"/>
                  <a:gd name="T28" fmla="*/ 30 w 258"/>
                  <a:gd name="T29" fmla="*/ 60 h 198"/>
                  <a:gd name="T30" fmla="*/ 0 w 258"/>
                  <a:gd name="T31" fmla="*/ 48 h 198"/>
                  <a:gd name="T32" fmla="*/ 12 w 258"/>
                  <a:gd name="T33" fmla="*/ 30 h 198"/>
                  <a:gd name="T34" fmla="*/ 48 w 258"/>
                  <a:gd name="T35" fmla="*/ 12 h 198"/>
                  <a:gd name="T36" fmla="*/ 114 w 258"/>
                  <a:gd name="T37" fmla="*/ 0 h 198"/>
                  <a:gd name="T38" fmla="*/ 132 w 258"/>
                  <a:gd name="T39" fmla="*/ 24 h 198"/>
                  <a:gd name="T40" fmla="*/ 192 w 258"/>
                  <a:gd name="T41" fmla="*/ 12 h 198"/>
                  <a:gd name="T42" fmla="*/ 252 w 258"/>
                  <a:gd name="T43" fmla="*/ 60 h 198"/>
                  <a:gd name="T44" fmla="*/ 258 w 258"/>
                  <a:gd name="T45" fmla="*/ 60 h 198"/>
                  <a:gd name="T46" fmla="*/ 258 w 258"/>
                  <a:gd name="T47" fmla="*/ 66 h 19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58"/>
                  <a:gd name="T73" fmla="*/ 0 h 198"/>
                  <a:gd name="T74" fmla="*/ 258 w 258"/>
                  <a:gd name="T75" fmla="*/ 198 h 19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58" h="198">
                    <a:moveTo>
                      <a:pt x="258" y="60"/>
                    </a:moveTo>
                    <a:lnTo>
                      <a:pt x="228" y="102"/>
                    </a:lnTo>
                    <a:lnTo>
                      <a:pt x="234" y="114"/>
                    </a:lnTo>
                    <a:lnTo>
                      <a:pt x="204" y="144"/>
                    </a:lnTo>
                    <a:lnTo>
                      <a:pt x="198" y="138"/>
                    </a:lnTo>
                    <a:lnTo>
                      <a:pt x="198" y="150"/>
                    </a:lnTo>
                    <a:lnTo>
                      <a:pt x="168" y="168"/>
                    </a:lnTo>
                    <a:lnTo>
                      <a:pt x="168" y="180"/>
                    </a:lnTo>
                    <a:lnTo>
                      <a:pt x="156" y="174"/>
                    </a:lnTo>
                    <a:lnTo>
                      <a:pt x="162" y="186"/>
                    </a:lnTo>
                    <a:lnTo>
                      <a:pt x="156" y="198"/>
                    </a:lnTo>
                    <a:lnTo>
                      <a:pt x="138" y="192"/>
                    </a:lnTo>
                    <a:lnTo>
                      <a:pt x="114" y="144"/>
                    </a:lnTo>
                    <a:lnTo>
                      <a:pt x="48" y="90"/>
                    </a:lnTo>
                    <a:lnTo>
                      <a:pt x="30" y="60"/>
                    </a:lnTo>
                    <a:lnTo>
                      <a:pt x="0" y="48"/>
                    </a:lnTo>
                    <a:lnTo>
                      <a:pt x="12" y="30"/>
                    </a:lnTo>
                    <a:lnTo>
                      <a:pt x="48" y="12"/>
                    </a:lnTo>
                    <a:lnTo>
                      <a:pt x="114" y="0"/>
                    </a:lnTo>
                    <a:lnTo>
                      <a:pt x="132" y="24"/>
                    </a:lnTo>
                    <a:lnTo>
                      <a:pt x="192" y="12"/>
                    </a:lnTo>
                    <a:lnTo>
                      <a:pt x="252" y="60"/>
                    </a:lnTo>
                    <a:lnTo>
                      <a:pt x="258" y="60"/>
                    </a:lnTo>
                    <a:lnTo>
                      <a:pt x="258" y="6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79" name="Freeform 356"/>
              <p:cNvSpPr>
                <a:spLocks noChangeAspect="1"/>
              </p:cNvSpPr>
              <p:nvPr/>
            </p:nvSpPr>
            <p:spPr bwMode="auto">
              <a:xfrm>
                <a:off x="1062" y="1800"/>
                <a:ext cx="360" cy="234"/>
              </a:xfrm>
              <a:custGeom>
                <a:avLst/>
                <a:gdLst>
                  <a:gd name="T0" fmla="*/ 360 w 360"/>
                  <a:gd name="T1" fmla="*/ 168 h 234"/>
                  <a:gd name="T2" fmla="*/ 354 w 360"/>
                  <a:gd name="T3" fmla="*/ 174 h 234"/>
                  <a:gd name="T4" fmla="*/ 360 w 360"/>
                  <a:gd name="T5" fmla="*/ 192 h 234"/>
                  <a:gd name="T6" fmla="*/ 348 w 360"/>
                  <a:gd name="T7" fmla="*/ 216 h 234"/>
                  <a:gd name="T8" fmla="*/ 360 w 360"/>
                  <a:gd name="T9" fmla="*/ 234 h 234"/>
                  <a:gd name="T10" fmla="*/ 354 w 360"/>
                  <a:gd name="T11" fmla="*/ 234 h 234"/>
                  <a:gd name="T12" fmla="*/ 324 w 360"/>
                  <a:gd name="T13" fmla="*/ 210 h 234"/>
                  <a:gd name="T14" fmla="*/ 288 w 360"/>
                  <a:gd name="T15" fmla="*/ 216 h 234"/>
                  <a:gd name="T16" fmla="*/ 264 w 360"/>
                  <a:gd name="T17" fmla="*/ 198 h 234"/>
                  <a:gd name="T18" fmla="*/ 0 w 360"/>
                  <a:gd name="T19" fmla="*/ 186 h 234"/>
                  <a:gd name="T20" fmla="*/ 6 w 360"/>
                  <a:gd name="T21" fmla="*/ 156 h 234"/>
                  <a:gd name="T22" fmla="*/ 12 w 360"/>
                  <a:gd name="T23" fmla="*/ 54 h 234"/>
                  <a:gd name="T24" fmla="*/ 18 w 360"/>
                  <a:gd name="T25" fmla="*/ 0 h 234"/>
                  <a:gd name="T26" fmla="*/ 354 w 360"/>
                  <a:gd name="T27" fmla="*/ 12 h 234"/>
                  <a:gd name="T28" fmla="*/ 342 w 360"/>
                  <a:gd name="T29" fmla="*/ 30 h 234"/>
                  <a:gd name="T30" fmla="*/ 360 w 360"/>
                  <a:gd name="T31" fmla="*/ 54 h 234"/>
                  <a:gd name="T32" fmla="*/ 360 w 360"/>
                  <a:gd name="T33" fmla="*/ 144 h 234"/>
                  <a:gd name="T34" fmla="*/ 360 w 360"/>
                  <a:gd name="T35" fmla="*/ 168 h 2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60"/>
                  <a:gd name="T55" fmla="*/ 0 h 234"/>
                  <a:gd name="T56" fmla="*/ 360 w 360"/>
                  <a:gd name="T57" fmla="*/ 234 h 2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60" h="234">
                    <a:moveTo>
                      <a:pt x="360" y="168"/>
                    </a:moveTo>
                    <a:lnTo>
                      <a:pt x="354" y="174"/>
                    </a:lnTo>
                    <a:lnTo>
                      <a:pt x="360" y="192"/>
                    </a:lnTo>
                    <a:lnTo>
                      <a:pt x="348" y="216"/>
                    </a:lnTo>
                    <a:lnTo>
                      <a:pt x="360" y="234"/>
                    </a:lnTo>
                    <a:lnTo>
                      <a:pt x="354" y="234"/>
                    </a:lnTo>
                    <a:lnTo>
                      <a:pt x="324" y="210"/>
                    </a:lnTo>
                    <a:lnTo>
                      <a:pt x="288" y="216"/>
                    </a:lnTo>
                    <a:lnTo>
                      <a:pt x="264" y="198"/>
                    </a:lnTo>
                    <a:lnTo>
                      <a:pt x="0" y="186"/>
                    </a:lnTo>
                    <a:lnTo>
                      <a:pt x="6" y="156"/>
                    </a:lnTo>
                    <a:lnTo>
                      <a:pt x="12" y="54"/>
                    </a:lnTo>
                    <a:lnTo>
                      <a:pt x="18" y="0"/>
                    </a:lnTo>
                    <a:lnTo>
                      <a:pt x="354" y="12"/>
                    </a:lnTo>
                    <a:lnTo>
                      <a:pt x="342" y="30"/>
                    </a:lnTo>
                    <a:lnTo>
                      <a:pt x="360" y="54"/>
                    </a:lnTo>
                    <a:lnTo>
                      <a:pt x="360" y="144"/>
                    </a:lnTo>
                    <a:lnTo>
                      <a:pt x="360" y="168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80" name="Freeform 357"/>
              <p:cNvSpPr>
                <a:spLocks noChangeAspect="1"/>
              </p:cNvSpPr>
              <p:nvPr/>
            </p:nvSpPr>
            <p:spPr bwMode="auto">
              <a:xfrm>
                <a:off x="1062" y="1800"/>
                <a:ext cx="360" cy="234"/>
              </a:xfrm>
              <a:custGeom>
                <a:avLst/>
                <a:gdLst>
                  <a:gd name="T0" fmla="*/ 360 w 360"/>
                  <a:gd name="T1" fmla="*/ 168 h 234"/>
                  <a:gd name="T2" fmla="*/ 354 w 360"/>
                  <a:gd name="T3" fmla="*/ 174 h 234"/>
                  <a:gd name="T4" fmla="*/ 360 w 360"/>
                  <a:gd name="T5" fmla="*/ 192 h 234"/>
                  <a:gd name="T6" fmla="*/ 348 w 360"/>
                  <a:gd name="T7" fmla="*/ 216 h 234"/>
                  <a:gd name="T8" fmla="*/ 360 w 360"/>
                  <a:gd name="T9" fmla="*/ 234 h 234"/>
                  <a:gd name="T10" fmla="*/ 354 w 360"/>
                  <a:gd name="T11" fmla="*/ 234 h 234"/>
                  <a:gd name="T12" fmla="*/ 324 w 360"/>
                  <a:gd name="T13" fmla="*/ 210 h 234"/>
                  <a:gd name="T14" fmla="*/ 288 w 360"/>
                  <a:gd name="T15" fmla="*/ 216 h 234"/>
                  <a:gd name="T16" fmla="*/ 264 w 360"/>
                  <a:gd name="T17" fmla="*/ 198 h 234"/>
                  <a:gd name="T18" fmla="*/ 0 w 360"/>
                  <a:gd name="T19" fmla="*/ 186 h 234"/>
                  <a:gd name="T20" fmla="*/ 6 w 360"/>
                  <a:gd name="T21" fmla="*/ 156 h 234"/>
                  <a:gd name="T22" fmla="*/ 12 w 360"/>
                  <a:gd name="T23" fmla="*/ 54 h 234"/>
                  <a:gd name="T24" fmla="*/ 18 w 360"/>
                  <a:gd name="T25" fmla="*/ 0 h 234"/>
                  <a:gd name="T26" fmla="*/ 354 w 360"/>
                  <a:gd name="T27" fmla="*/ 12 h 234"/>
                  <a:gd name="T28" fmla="*/ 342 w 360"/>
                  <a:gd name="T29" fmla="*/ 30 h 234"/>
                  <a:gd name="T30" fmla="*/ 360 w 360"/>
                  <a:gd name="T31" fmla="*/ 54 h 234"/>
                  <a:gd name="T32" fmla="*/ 360 w 360"/>
                  <a:gd name="T33" fmla="*/ 144 h 234"/>
                  <a:gd name="T34" fmla="*/ 360 w 360"/>
                  <a:gd name="T35" fmla="*/ 168 h 234"/>
                  <a:gd name="T36" fmla="*/ 360 w 360"/>
                  <a:gd name="T37" fmla="*/ 174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60"/>
                  <a:gd name="T58" fmla="*/ 0 h 234"/>
                  <a:gd name="T59" fmla="*/ 360 w 360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60" h="234">
                    <a:moveTo>
                      <a:pt x="360" y="168"/>
                    </a:moveTo>
                    <a:lnTo>
                      <a:pt x="354" y="174"/>
                    </a:lnTo>
                    <a:lnTo>
                      <a:pt x="360" y="192"/>
                    </a:lnTo>
                    <a:lnTo>
                      <a:pt x="348" y="216"/>
                    </a:lnTo>
                    <a:lnTo>
                      <a:pt x="360" y="234"/>
                    </a:lnTo>
                    <a:lnTo>
                      <a:pt x="354" y="234"/>
                    </a:lnTo>
                    <a:lnTo>
                      <a:pt x="324" y="210"/>
                    </a:lnTo>
                    <a:lnTo>
                      <a:pt x="288" y="216"/>
                    </a:lnTo>
                    <a:lnTo>
                      <a:pt x="264" y="198"/>
                    </a:lnTo>
                    <a:lnTo>
                      <a:pt x="0" y="186"/>
                    </a:lnTo>
                    <a:lnTo>
                      <a:pt x="6" y="156"/>
                    </a:lnTo>
                    <a:lnTo>
                      <a:pt x="12" y="54"/>
                    </a:lnTo>
                    <a:lnTo>
                      <a:pt x="18" y="0"/>
                    </a:lnTo>
                    <a:lnTo>
                      <a:pt x="354" y="12"/>
                    </a:lnTo>
                    <a:lnTo>
                      <a:pt x="342" y="30"/>
                    </a:lnTo>
                    <a:lnTo>
                      <a:pt x="360" y="54"/>
                    </a:lnTo>
                    <a:lnTo>
                      <a:pt x="360" y="144"/>
                    </a:lnTo>
                    <a:lnTo>
                      <a:pt x="360" y="168"/>
                    </a:lnTo>
                    <a:lnTo>
                      <a:pt x="360" y="17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81" name="Freeform 358"/>
              <p:cNvSpPr>
                <a:spLocks noChangeAspect="1"/>
              </p:cNvSpPr>
              <p:nvPr/>
            </p:nvSpPr>
            <p:spPr bwMode="auto">
              <a:xfrm>
                <a:off x="1740" y="2358"/>
                <a:ext cx="432" cy="150"/>
              </a:xfrm>
              <a:custGeom>
                <a:avLst/>
                <a:gdLst>
                  <a:gd name="T0" fmla="*/ 432 w 432"/>
                  <a:gd name="T1" fmla="*/ 0 h 150"/>
                  <a:gd name="T2" fmla="*/ 432 w 432"/>
                  <a:gd name="T3" fmla="*/ 18 h 150"/>
                  <a:gd name="T4" fmla="*/ 420 w 432"/>
                  <a:gd name="T5" fmla="*/ 30 h 150"/>
                  <a:gd name="T6" fmla="*/ 390 w 432"/>
                  <a:gd name="T7" fmla="*/ 48 h 150"/>
                  <a:gd name="T8" fmla="*/ 384 w 432"/>
                  <a:gd name="T9" fmla="*/ 42 h 150"/>
                  <a:gd name="T10" fmla="*/ 372 w 432"/>
                  <a:gd name="T11" fmla="*/ 60 h 150"/>
                  <a:gd name="T12" fmla="*/ 330 w 432"/>
                  <a:gd name="T13" fmla="*/ 84 h 150"/>
                  <a:gd name="T14" fmla="*/ 324 w 432"/>
                  <a:gd name="T15" fmla="*/ 102 h 150"/>
                  <a:gd name="T16" fmla="*/ 306 w 432"/>
                  <a:gd name="T17" fmla="*/ 102 h 150"/>
                  <a:gd name="T18" fmla="*/ 306 w 432"/>
                  <a:gd name="T19" fmla="*/ 120 h 150"/>
                  <a:gd name="T20" fmla="*/ 240 w 432"/>
                  <a:gd name="T21" fmla="*/ 132 h 150"/>
                  <a:gd name="T22" fmla="*/ 108 w 432"/>
                  <a:gd name="T23" fmla="*/ 138 h 150"/>
                  <a:gd name="T24" fmla="*/ 0 w 432"/>
                  <a:gd name="T25" fmla="*/ 150 h 150"/>
                  <a:gd name="T26" fmla="*/ 12 w 432"/>
                  <a:gd name="T27" fmla="*/ 138 h 150"/>
                  <a:gd name="T28" fmla="*/ 0 w 432"/>
                  <a:gd name="T29" fmla="*/ 120 h 150"/>
                  <a:gd name="T30" fmla="*/ 18 w 432"/>
                  <a:gd name="T31" fmla="*/ 114 h 150"/>
                  <a:gd name="T32" fmla="*/ 12 w 432"/>
                  <a:gd name="T33" fmla="*/ 102 h 150"/>
                  <a:gd name="T34" fmla="*/ 30 w 432"/>
                  <a:gd name="T35" fmla="*/ 84 h 150"/>
                  <a:gd name="T36" fmla="*/ 24 w 432"/>
                  <a:gd name="T37" fmla="*/ 84 h 150"/>
                  <a:gd name="T38" fmla="*/ 24 w 432"/>
                  <a:gd name="T39" fmla="*/ 78 h 150"/>
                  <a:gd name="T40" fmla="*/ 30 w 432"/>
                  <a:gd name="T41" fmla="*/ 42 h 150"/>
                  <a:gd name="T42" fmla="*/ 36 w 432"/>
                  <a:gd name="T43" fmla="*/ 48 h 150"/>
                  <a:gd name="T44" fmla="*/ 108 w 432"/>
                  <a:gd name="T45" fmla="*/ 42 h 150"/>
                  <a:gd name="T46" fmla="*/ 108 w 432"/>
                  <a:gd name="T47" fmla="*/ 30 h 150"/>
                  <a:gd name="T48" fmla="*/ 330 w 432"/>
                  <a:gd name="T49" fmla="*/ 12 h 150"/>
                  <a:gd name="T50" fmla="*/ 432 w 432"/>
                  <a:gd name="T51" fmla="*/ 0 h 1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32"/>
                  <a:gd name="T79" fmla="*/ 0 h 150"/>
                  <a:gd name="T80" fmla="*/ 432 w 432"/>
                  <a:gd name="T81" fmla="*/ 150 h 15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32" h="150">
                    <a:moveTo>
                      <a:pt x="432" y="0"/>
                    </a:moveTo>
                    <a:lnTo>
                      <a:pt x="432" y="18"/>
                    </a:lnTo>
                    <a:lnTo>
                      <a:pt x="420" y="30"/>
                    </a:lnTo>
                    <a:lnTo>
                      <a:pt x="390" y="48"/>
                    </a:lnTo>
                    <a:lnTo>
                      <a:pt x="384" y="42"/>
                    </a:lnTo>
                    <a:lnTo>
                      <a:pt x="372" y="60"/>
                    </a:lnTo>
                    <a:lnTo>
                      <a:pt x="330" y="84"/>
                    </a:lnTo>
                    <a:lnTo>
                      <a:pt x="324" y="102"/>
                    </a:lnTo>
                    <a:lnTo>
                      <a:pt x="306" y="102"/>
                    </a:lnTo>
                    <a:lnTo>
                      <a:pt x="306" y="120"/>
                    </a:lnTo>
                    <a:lnTo>
                      <a:pt x="240" y="132"/>
                    </a:lnTo>
                    <a:lnTo>
                      <a:pt x="108" y="138"/>
                    </a:lnTo>
                    <a:lnTo>
                      <a:pt x="0" y="150"/>
                    </a:lnTo>
                    <a:lnTo>
                      <a:pt x="12" y="138"/>
                    </a:lnTo>
                    <a:lnTo>
                      <a:pt x="0" y="120"/>
                    </a:lnTo>
                    <a:lnTo>
                      <a:pt x="18" y="114"/>
                    </a:lnTo>
                    <a:lnTo>
                      <a:pt x="12" y="102"/>
                    </a:lnTo>
                    <a:lnTo>
                      <a:pt x="30" y="84"/>
                    </a:lnTo>
                    <a:lnTo>
                      <a:pt x="24" y="84"/>
                    </a:lnTo>
                    <a:lnTo>
                      <a:pt x="24" y="78"/>
                    </a:lnTo>
                    <a:lnTo>
                      <a:pt x="30" y="42"/>
                    </a:lnTo>
                    <a:lnTo>
                      <a:pt x="36" y="48"/>
                    </a:lnTo>
                    <a:lnTo>
                      <a:pt x="108" y="42"/>
                    </a:lnTo>
                    <a:lnTo>
                      <a:pt x="108" y="30"/>
                    </a:lnTo>
                    <a:lnTo>
                      <a:pt x="330" y="12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F4500"/>
              </a:solidFill>
              <a:ln w="9525">
                <a:solidFill>
                  <a:srgbClr val="FF4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82" name="Freeform 359"/>
              <p:cNvSpPr>
                <a:spLocks noChangeAspect="1"/>
              </p:cNvSpPr>
              <p:nvPr/>
            </p:nvSpPr>
            <p:spPr bwMode="auto">
              <a:xfrm>
                <a:off x="1740" y="2358"/>
                <a:ext cx="432" cy="150"/>
              </a:xfrm>
              <a:custGeom>
                <a:avLst/>
                <a:gdLst>
                  <a:gd name="T0" fmla="*/ 432 w 432"/>
                  <a:gd name="T1" fmla="*/ 0 h 150"/>
                  <a:gd name="T2" fmla="*/ 432 w 432"/>
                  <a:gd name="T3" fmla="*/ 18 h 150"/>
                  <a:gd name="T4" fmla="*/ 420 w 432"/>
                  <a:gd name="T5" fmla="*/ 30 h 150"/>
                  <a:gd name="T6" fmla="*/ 390 w 432"/>
                  <a:gd name="T7" fmla="*/ 48 h 150"/>
                  <a:gd name="T8" fmla="*/ 384 w 432"/>
                  <a:gd name="T9" fmla="*/ 42 h 150"/>
                  <a:gd name="T10" fmla="*/ 372 w 432"/>
                  <a:gd name="T11" fmla="*/ 60 h 150"/>
                  <a:gd name="T12" fmla="*/ 330 w 432"/>
                  <a:gd name="T13" fmla="*/ 84 h 150"/>
                  <a:gd name="T14" fmla="*/ 324 w 432"/>
                  <a:gd name="T15" fmla="*/ 102 h 150"/>
                  <a:gd name="T16" fmla="*/ 306 w 432"/>
                  <a:gd name="T17" fmla="*/ 102 h 150"/>
                  <a:gd name="T18" fmla="*/ 306 w 432"/>
                  <a:gd name="T19" fmla="*/ 120 h 150"/>
                  <a:gd name="T20" fmla="*/ 240 w 432"/>
                  <a:gd name="T21" fmla="*/ 132 h 150"/>
                  <a:gd name="T22" fmla="*/ 108 w 432"/>
                  <a:gd name="T23" fmla="*/ 138 h 150"/>
                  <a:gd name="T24" fmla="*/ 0 w 432"/>
                  <a:gd name="T25" fmla="*/ 150 h 150"/>
                  <a:gd name="T26" fmla="*/ 12 w 432"/>
                  <a:gd name="T27" fmla="*/ 138 h 150"/>
                  <a:gd name="T28" fmla="*/ 0 w 432"/>
                  <a:gd name="T29" fmla="*/ 120 h 150"/>
                  <a:gd name="T30" fmla="*/ 18 w 432"/>
                  <a:gd name="T31" fmla="*/ 114 h 150"/>
                  <a:gd name="T32" fmla="*/ 12 w 432"/>
                  <a:gd name="T33" fmla="*/ 102 h 150"/>
                  <a:gd name="T34" fmla="*/ 30 w 432"/>
                  <a:gd name="T35" fmla="*/ 84 h 150"/>
                  <a:gd name="T36" fmla="*/ 24 w 432"/>
                  <a:gd name="T37" fmla="*/ 84 h 150"/>
                  <a:gd name="T38" fmla="*/ 24 w 432"/>
                  <a:gd name="T39" fmla="*/ 78 h 150"/>
                  <a:gd name="T40" fmla="*/ 30 w 432"/>
                  <a:gd name="T41" fmla="*/ 42 h 150"/>
                  <a:gd name="T42" fmla="*/ 36 w 432"/>
                  <a:gd name="T43" fmla="*/ 48 h 150"/>
                  <a:gd name="T44" fmla="*/ 108 w 432"/>
                  <a:gd name="T45" fmla="*/ 42 h 150"/>
                  <a:gd name="T46" fmla="*/ 108 w 432"/>
                  <a:gd name="T47" fmla="*/ 30 h 150"/>
                  <a:gd name="T48" fmla="*/ 330 w 432"/>
                  <a:gd name="T49" fmla="*/ 12 h 150"/>
                  <a:gd name="T50" fmla="*/ 432 w 432"/>
                  <a:gd name="T51" fmla="*/ 0 h 150"/>
                  <a:gd name="T52" fmla="*/ 432 w 432"/>
                  <a:gd name="T53" fmla="*/ 6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32"/>
                  <a:gd name="T82" fmla="*/ 0 h 150"/>
                  <a:gd name="T83" fmla="*/ 432 w 432"/>
                  <a:gd name="T84" fmla="*/ 150 h 15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32" h="150">
                    <a:moveTo>
                      <a:pt x="432" y="0"/>
                    </a:moveTo>
                    <a:lnTo>
                      <a:pt x="432" y="18"/>
                    </a:lnTo>
                    <a:lnTo>
                      <a:pt x="420" y="30"/>
                    </a:lnTo>
                    <a:lnTo>
                      <a:pt x="390" y="48"/>
                    </a:lnTo>
                    <a:lnTo>
                      <a:pt x="384" y="42"/>
                    </a:lnTo>
                    <a:lnTo>
                      <a:pt x="372" y="60"/>
                    </a:lnTo>
                    <a:lnTo>
                      <a:pt x="330" y="84"/>
                    </a:lnTo>
                    <a:lnTo>
                      <a:pt x="324" y="102"/>
                    </a:lnTo>
                    <a:lnTo>
                      <a:pt x="306" y="102"/>
                    </a:lnTo>
                    <a:lnTo>
                      <a:pt x="306" y="120"/>
                    </a:lnTo>
                    <a:lnTo>
                      <a:pt x="240" y="132"/>
                    </a:lnTo>
                    <a:lnTo>
                      <a:pt x="108" y="138"/>
                    </a:lnTo>
                    <a:lnTo>
                      <a:pt x="0" y="150"/>
                    </a:lnTo>
                    <a:lnTo>
                      <a:pt x="12" y="138"/>
                    </a:lnTo>
                    <a:lnTo>
                      <a:pt x="0" y="120"/>
                    </a:lnTo>
                    <a:lnTo>
                      <a:pt x="18" y="114"/>
                    </a:lnTo>
                    <a:lnTo>
                      <a:pt x="12" y="102"/>
                    </a:lnTo>
                    <a:lnTo>
                      <a:pt x="30" y="84"/>
                    </a:lnTo>
                    <a:lnTo>
                      <a:pt x="24" y="84"/>
                    </a:lnTo>
                    <a:lnTo>
                      <a:pt x="24" y="78"/>
                    </a:lnTo>
                    <a:lnTo>
                      <a:pt x="30" y="42"/>
                    </a:lnTo>
                    <a:lnTo>
                      <a:pt x="36" y="48"/>
                    </a:lnTo>
                    <a:lnTo>
                      <a:pt x="108" y="42"/>
                    </a:lnTo>
                    <a:lnTo>
                      <a:pt x="108" y="30"/>
                    </a:lnTo>
                    <a:lnTo>
                      <a:pt x="330" y="12"/>
                    </a:lnTo>
                    <a:lnTo>
                      <a:pt x="432" y="0"/>
                    </a:lnTo>
                    <a:lnTo>
                      <a:pt x="432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83" name="Freeform 360"/>
              <p:cNvSpPr>
                <a:spLocks noChangeAspect="1"/>
              </p:cNvSpPr>
              <p:nvPr/>
            </p:nvSpPr>
            <p:spPr bwMode="auto">
              <a:xfrm>
                <a:off x="864" y="2406"/>
                <a:ext cx="714" cy="684"/>
              </a:xfrm>
              <a:custGeom>
                <a:avLst/>
                <a:gdLst>
                  <a:gd name="T0" fmla="*/ 678 w 714"/>
                  <a:gd name="T1" fmla="*/ 198 h 684"/>
                  <a:gd name="T2" fmla="*/ 684 w 714"/>
                  <a:gd name="T3" fmla="*/ 300 h 684"/>
                  <a:gd name="T4" fmla="*/ 702 w 714"/>
                  <a:gd name="T5" fmla="*/ 390 h 684"/>
                  <a:gd name="T6" fmla="*/ 690 w 714"/>
                  <a:gd name="T7" fmla="*/ 438 h 684"/>
                  <a:gd name="T8" fmla="*/ 642 w 714"/>
                  <a:gd name="T9" fmla="*/ 468 h 684"/>
                  <a:gd name="T10" fmla="*/ 642 w 714"/>
                  <a:gd name="T11" fmla="*/ 456 h 684"/>
                  <a:gd name="T12" fmla="*/ 636 w 714"/>
                  <a:gd name="T13" fmla="*/ 450 h 684"/>
                  <a:gd name="T14" fmla="*/ 636 w 714"/>
                  <a:gd name="T15" fmla="*/ 468 h 684"/>
                  <a:gd name="T16" fmla="*/ 618 w 714"/>
                  <a:gd name="T17" fmla="*/ 492 h 684"/>
                  <a:gd name="T18" fmla="*/ 588 w 714"/>
                  <a:gd name="T19" fmla="*/ 504 h 684"/>
                  <a:gd name="T20" fmla="*/ 564 w 714"/>
                  <a:gd name="T21" fmla="*/ 510 h 684"/>
                  <a:gd name="T22" fmla="*/ 552 w 714"/>
                  <a:gd name="T23" fmla="*/ 510 h 684"/>
                  <a:gd name="T24" fmla="*/ 540 w 714"/>
                  <a:gd name="T25" fmla="*/ 510 h 684"/>
                  <a:gd name="T26" fmla="*/ 552 w 714"/>
                  <a:gd name="T27" fmla="*/ 528 h 684"/>
                  <a:gd name="T28" fmla="*/ 528 w 714"/>
                  <a:gd name="T29" fmla="*/ 522 h 684"/>
                  <a:gd name="T30" fmla="*/ 522 w 714"/>
                  <a:gd name="T31" fmla="*/ 546 h 684"/>
                  <a:gd name="T32" fmla="*/ 504 w 714"/>
                  <a:gd name="T33" fmla="*/ 552 h 684"/>
                  <a:gd name="T34" fmla="*/ 498 w 714"/>
                  <a:gd name="T35" fmla="*/ 564 h 684"/>
                  <a:gd name="T36" fmla="*/ 504 w 714"/>
                  <a:gd name="T37" fmla="*/ 576 h 684"/>
                  <a:gd name="T38" fmla="*/ 486 w 714"/>
                  <a:gd name="T39" fmla="*/ 600 h 684"/>
                  <a:gd name="T40" fmla="*/ 480 w 714"/>
                  <a:gd name="T41" fmla="*/ 600 h 684"/>
                  <a:gd name="T42" fmla="*/ 474 w 714"/>
                  <a:gd name="T43" fmla="*/ 600 h 684"/>
                  <a:gd name="T44" fmla="*/ 486 w 714"/>
                  <a:gd name="T45" fmla="*/ 630 h 684"/>
                  <a:gd name="T46" fmla="*/ 450 w 714"/>
                  <a:gd name="T47" fmla="*/ 678 h 684"/>
                  <a:gd name="T48" fmla="*/ 378 w 714"/>
                  <a:gd name="T49" fmla="*/ 612 h 684"/>
                  <a:gd name="T50" fmla="*/ 336 w 714"/>
                  <a:gd name="T51" fmla="*/ 534 h 684"/>
                  <a:gd name="T52" fmla="*/ 276 w 714"/>
                  <a:gd name="T53" fmla="*/ 438 h 684"/>
                  <a:gd name="T54" fmla="*/ 204 w 714"/>
                  <a:gd name="T55" fmla="*/ 432 h 684"/>
                  <a:gd name="T56" fmla="*/ 174 w 714"/>
                  <a:gd name="T57" fmla="*/ 480 h 684"/>
                  <a:gd name="T58" fmla="*/ 102 w 714"/>
                  <a:gd name="T59" fmla="*/ 432 h 684"/>
                  <a:gd name="T60" fmla="*/ 6 w 714"/>
                  <a:gd name="T61" fmla="*/ 282 h 684"/>
                  <a:gd name="T62" fmla="*/ 192 w 714"/>
                  <a:gd name="T63" fmla="*/ 288 h 684"/>
                  <a:gd name="T64" fmla="*/ 372 w 714"/>
                  <a:gd name="T65" fmla="*/ 6 h 684"/>
                  <a:gd name="T66" fmla="*/ 384 w 714"/>
                  <a:gd name="T67" fmla="*/ 144 h 684"/>
                  <a:gd name="T68" fmla="*/ 408 w 714"/>
                  <a:gd name="T69" fmla="*/ 156 h 684"/>
                  <a:gd name="T70" fmla="*/ 462 w 714"/>
                  <a:gd name="T71" fmla="*/ 162 h 684"/>
                  <a:gd name="T72" fmla="*/ 486 w 714"/>
                  <a:gd name="T73" fmla="*/ 174 h 684"/>
                  <a:gd name="T74" fmla="*/ 510 w 714"/>
                  <a:gd name="T75" fmla="*/ 180 h 684"/>
                  <a:gd name="T76" fmla="*/ 528 w 714"/>
                  <a:gd name="T77" fmla="*/ 174 h 684"/>
                  <a:gd name="T78" fmla="*/ 540 w 714"/>
                  <a:gd name="T79" fmla="*/ 180 h 684"/>
                  <a:gd name="T80" fmla="*/ 618 w 714"/>
                  <a:gd name="T81" fmla="*/ 174 h 6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14"/>
                  <a:gd name="T124" fmla="*/ 0 h 684"/>
                  <a:gd name="T125" fmla="*/ 714 w 714"/>
                  <a:gd name="T126" fmla="*/ 684 h 6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14" h="684">
                    <a:moveTo>
                      <a:pt x="654" y="192"/>
                    </a:moveTo>
                    <a:lnTo>
                      <a:pt x="678" y="198"/>
                    </a:lnTo>
                    <a:lnTo>
                      <a:pt x="678" y="234"/>
                    </a:lnTo>
                    <a:lnTo>
                      <a:pt x="684" y="300"/>
                    </a:lnTo>
                    <a:lnTo>
                      <a:pt x="714" y="360"/>
                    </a:lnTo>
                    <a:lnTo>
                      <a:pt x="702" y="390"/>
                    </a:lnTo>
                    <a:lnTo>
                      <a:pt x="702" y="426"/>
                    </a:lnTo>
                    <a:lnTo>
                      <a:pt x="690" y="438"/>
                    </a:lnTo>
                    <a:lnTo>
                      <a:pt x="696" y="444"/>
                    </a:lnTo>
                    <a:lnTo>
                      <a:pt x="642" y="468"/>
                    </a:lnTo>
                    <a:lnTo>
                      <a:pt x="660" y="456"/>
                    </a:lnTo>
                    <a:lnTo>
                      <a:pt x="642" y="456"/>
                    </a:lnTo>
                    <a:lnTo>
                      <a:pt x="648" y="438"/>
                    </a:lnTo>
                    <a:lnTo>
                      <a:pt x="636" y="450"/>
                    </a:lnTo>
                    <a:lnTo>
                      <a:pt x="630" y="444"/>
                    </a:lnTo>
                    <a:lnTo>
                      <a:pt x="636" y="468"/>
                    </a:lnTo>
                    <a:lnTo>
                      <a:pt x="624" y="480"/>
                    </a:lnTo>
                    <a:lnTo>
                      <a:pt x="618" y="492"/>
                    </a:lnTo>
                    <a:lnTo>
                      <a:pt x="552" y="528"/>
                    </a:lnTo>
                    <a:lnTo>
                      <a:pt x="588" y="504"/>
                    </a:lnTo>
                    <a:lnTo>
                      <a:pt x="564" y="516"/>
                    </a:lnTo>
                    <a:lnTo>
                      <a:pt x="564" y="510"/>
                    </a:lnTo>
                    <a:lnTo>
                      <a:pt x="558" y="516"/>
                    </a:lnTo>
                    <a:lnTo>
                      <a:pt x="552" y="510"/>
                    </a:lnTo>
                    <a:lnTo>
                      <a:pt x="546" y="516"/>
                    </a:lnTo>
                    <a:lnTo>
                      <a:pt x="540" y="510"/>
                    </a:lnTo>
                    <a:lnTo>
                      <a:pt x="540" y="522"/>
                    </a:lnTo>
                    <a:lnTo>
                      <a:pt x="552" y="528"/>
                    </a:lnTo>
                    <a:lnTo>
                      <a:pt x="534" y="534"/>
                    </a:lnTo>
                    <a:lnTo>
                      <a:pt x="528" y="522"/>
                    </a:lnTo>
                    <a:lnTo>
                      <a:pt x="528" y="540"/>
                    </a:lnTo>
                    <a:lnTo>
                      <a:pt x="522" y="546"/>
                    </a:lnTo>
                    <a:lnTo>
                      <a:pt x="522" y="540"/>
                    </a:lnTo>
                    <a:lnTo>
                      <a:pt x="504" y="552"/>
                    </a:lnTo>
                    <a:lnTo>
                      <a:pt x="510" y="564"/>
                    </a:lnTo>
                    <a:lnTo>
                      <a:pt x="498" y="564"/>
                    </a:lnTo>
                    <a:lnTo>
                      <a:pt x="498" y="576"/>
                    </a:lnTo>
                    <a:lnTo>
                      <a:pt x="504" y="576"/>
                    </a:lnTo>
                    <a:lnTo>
                      <a:pt x="492" y="600"/>
                    </a:lnTo>
                    <a:lnTo>
                      <a:pt x="486" y="600"/>
                    </a:lnTo>
                    <a:lnTo>
                      <a:pt x="486" y="594"/>
                    </a:lnTo>
                    <a:lnTo>
                      <a:pt x="480" y="600"/>
                    </a:lnTo>
                    <a:lnTo>
                      <a:pt x="474" y="588"/>
                    </a:lnTo>
                    <a:lnTo>
                      <a:pt x="474" y="600"/>
                    </a:lnTo>
                    <a:lnTo>
                      <a:pt x="492" y="600"/>
                    </a:lnTo>
                    <a:lnTo>
                      <a:pt x="486" y="630"/>
                    </a:lnTo>
                    <a:lnTo>
                      <a:pt x="510" y="684"/>
                    </a:lnTo>
                    <a:lnTo>
                      <a:pt x="450" y="678"/>
                    </a:lnTo>
                    <a:lnTo>
                      <a:pt x="396" y="654"/>
                    </a:lnTo>
                    <a:lnTo>
                      <a:pt x="378" y="612"/>
                    </a:lnTo>
                    <a:lnTo>
                      <a:pt x="372" y="576"/>
                    </a:lnTo>
                    <a:lnTo>
                      <a:pt x="336" y="534"/>
                    </a:lnTo>
                    <a:lnTo>
                      <a:pt x="306" y="468"/>
                    </a:lnTo>
                    <a:lnTo>
                      <a:pt x="276" y="438"/>
                    </a:lnTo>
                    <a:lnTo>
                      <a:pt x="222" y="426"/>
                    </a:lnTo>
                    <a:lnTo>
                      <a:pt x="204" y="432"/>
                    </a:lnTo>
                    <a:lnTo>
                      <a:pt x="192" y="462"/>
                    </a:lnTo>
                    <a:lnTo>
                      <a:pt x="174" y="480"/>
                    </a:lnTo>
                    <a:lnTo>
                      <a:pt x="162" y="474"/>
                    </a:lnTo>
                    <a:lnTo>
                      <a:pt x="102" y="432"/>
                    </a:lnTo>
                    <a:lnTo>
                      <a:pt x="84" y="372"/>
                    </a:lnTo>
                    <a:lnTo>
                      <a:pt x="6" y="282"/>
                    </a:lnTo>
                    <a:lnTo>
                      <a:pt x="0" y="270"/>
                    </a:lnTo>
                    <a:lnTo>
                      <a:pt x="192" y="288"/>
                    </a:lnTo>
                    <a:lnTo>
                      <a:pt x="216" y="0"/>
                    </a:lnTo>
                    <a:lnTo>
                      <a:pt x="372" y="6"/>
                    </a:lnTo>
                    <a:lnTo>
                      <a:pt x="366" y="132"/>
                    </a:lnTo>
                    <a:lnTo>
                      <a:pt x="384" y="144"/>
                    </a:lnTo>
                    <a:lnTo>
                      <a:pt x="402" y="138"/>
                    </a:lnTo>
                    <a:lnTo>
                      <a:pt x="408" y="156"/>
                    </a:lnTo>
                    <a:lnTo>
                      <a:pt x="444" y="168"/>
                    </a:lnTo>
                    <a:lnTo>
                      <a:pt x="462" y="162"/>
                    </a:lnTo>
                    <a:lnTo>
                      <a:pt x="474" y="180"/>
                    </a:lnTo>
                    <a:lnTo>
                      <a:pt x="486" y="174"/>
                    </a:lnTo>
                    <a:lnTo>
                      <a:pt x="504" y="186"/>
                    </a:lnTo>
                    <a:lnTo>
                      <a:pt x="510" y="180"/>
                    </a:lnTo>
                    <a:lnTo>
                      <a:pt x="516" y="192"/>
                    </a:lnTo>
                    <a:lnTo>
                      <a:pt x="528" y="174"/>
                    </a:lnTo>
                    <a:lnTo>
                      <a:pt x="528" y="180"/>
                    </a:lnTo>
                    <a:lnTo>
                      <a:pt x="540" y="180"/>
                    </a:lnTo>
                    <a:lnTo>
                      <a:pt x="558" y="192"/>
                    </a:lnTo>
                    <a:lnTo>
                      <a:pt x="618" y="174"/>
                    </a:lnTo>
                    <a:lnTo>
                      <a:pt x="654" y="192"/>
                    </a:lnTo>
                    <a:close/>
                  </a:path>
                </a:pathLst>
              </a:custGeom>
              <a:solidFill>
                <a:srgbClr val="FF4500"/>
              </a:solidFill>
              <a:ln w="9525">
                <a:solidFill>
                  <a:srgbClr val="FF4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84" name="Freeform 361"/>
              <p:cNvSpPr>
                <a:spLocks noChangeAspect="1"/>
              </p:cNvSpPr>
              <p:nvPr/>
            </p:nvSpPr>
            <p:spPr bwMode="auto">
              <a:xfrm>
                <a:off x="864" y="2406"/>
                <a:ext cx="714" cy="684"/>
              </a:xfrm>
              <a:custGeom>
                <a:avLst/>
                <a:gdLst>
                  <a:gd name="T0" fmla="*/ 678 w 714"/>
                  <a:gd name="T1" fmla="*/ 198 h 684"/>
                  <a:gd name="T2" fmla="*/ 684 w 714"/>
                  <a:gd name="T3" fmla="*/ 300 h 684"/>
                  <a:gd name="T4" fmla="*/ 702 w 714"/>
                  <a:gd name="T5" fmla="*/ 390 h 684"/>
                  <a:gd name="T6" fmla="*/ 690 w 714"/>
                  <a:gd name="T7" fmla="*/ 438 h 684"/>
                  <a:gd name="T8" fmla="*/ 642 w 714"/>
                  <a:gd name="T9" fmla="*/ 468 h 684"/>
                  <a:gd name="T10" fmla="*/ 642 w 714"/>
                  <a:gd name="T11" fmla="*/ 456 h 684"/>
                  <a:gd name="T12" fmla="*/ 636 w 714"/>
                  <a:gd name="T13" fmla="*/ 450 h 684"/>
                  <a:gd name="T14" fmla="*/ 636 w 714"/>
                  <a:gd name="T15" fmla="*/ 468 h 684"/>
                  <a:gd name="T16" fmla="*/ 618 w 714"/>
                  <a:gd name="T17" fmla="*/ 492 h 684"/>
                  <a:gd name="T18" fmla="*/ 588 w 714"/>
                  <a:gd name="T19" fmla="*/ 504 h 684"/>
                  <a:gd name="T20" fmla="*/ 564 w 714"/>
                  <a:gd name="T21" fmla="*/ 510 h 684"/>
                  <a:gd name="T22" fmla="*/ 552 w 714"/>
                  <a:gd name="T23" fmla="*/ 510 h 684"/>
                  <a:gd name="T24" fmla="*/ 540 w 714"/>
                  <a:gd name="T25" fmla="*/ 510 h 684"/>
                  <a:gd name="T26" fmla="*/ 552 w 714"/>
                  <a:gd name="T27" fmla="*/ 528 h 684"/>
                  <a:gd name="T28" fmla="*/ 528 w 714"/>
                  <a:gd name="T29" fmla="*/ 522 h 684"/>
                  <a:gd name="T30" fmla="*/ 522 w 714"/>
                  <a:gd name="T31" fmla="*/ 546 h 684"/>
                  <a:gd name="T32" fmla="*/ 504 w 714"/>
                  <a:gd name="T33" fmla="*/ 552 h 684"/>
                  <a:gd name="T34" fmla="*/ 486 w 714"/>
                  <a:gd name="T35" fmla="*/ 564 h 684"/>
                  <a:gd name="T36" fmla="*/ 498 w 714"/>
                  <a:gd name="T37" fmla="*/ 576 h 684"/>
                  <a:gd name="T38" fmla="*/ 492 w 714"/>
                  <a:gd name="T39" fmla="*/ 600 h 684"/>
                  <a:gd name="T40" fmla="*/ 486 w 714"/>
                  <a:gd name="T41" fmla="*/ 594 h 684"/>
                  <a:gd name="T42" fmla="*/ 474 w 714"/>
                  <a:gd name="T43" fmla="*/ 588 h 684"/>
                  <a:gd name="T44" fmla="*/ 492 w 714"/>
                  <a:gd name="T45" fmla="*/ 600 h 684"/>
                  <a:gd name="T46" fmla="*/ 510 w 714"/>
                  <a:gd name="T47" fmla="*/ 684 h 684"/>
                  <a:gd name="T48" fmla="*/ 396 w 714"/>
                  <a:gd name="T49" fmla="*/ 654 h 684"/>
                  <a:gd name="T50" fmla="*/ 372 w 714"/>
                  <a:gd name="T51" fmla="*/ 576 h 684"/>
                  <a:gd name="T52" fmla="*/ 306 w 714"/>
                  <a:gd name="T53" fmla="*/ 468 h 684"/>
                  <a:gd name="T54" fmla="*/ 222 w 714"/>
                  <a:gd name="T55" fmla="*/ 426 h 684"/>
                  <a:gd name="T56" fmla="*/ 192 w 714"/>
                  <a:gd name="T57" fmla="*/ 462 h 684"/>
                  <a:gd name="T58" fmla="*/ 162 w 714"/>
                  <a:gd name="T59" fmla="*/ 474 h 684"/>
                  <a:gd name="T60" fmla="*/ 84 w 714"/>
                  <a:gd name="T61" fmla="*/ 372 h 684"/>
                  <a:gd name="T62" fmla="*/ 0 w 714"/>
                  <a:gd name="T63" fmla="*/ 270 h 684"/>
                  <a:gd name="T64" fmla="*/ 216 w 714"/>
                  <a:gd name="T65" fmla="*/ 0 h 684"/>
                  <a:gd name="T66" fmla="*/ 366 w 714"/>
                  <a:gd name="T67" fmla="*/ 132 h 684"/>
                  <a:gd name="T68" fmla="*/ 402 w 714"/>
                  <a:gd name="T69" fmla="*/ 138 h 684"/>
                  <a:gd name="T70" fmla="*/ 444 w 714"/>
                  <a:gd name="T71" fmla="*/ 168 h 684"/>
                  <a:gd name="T72" fmla="*/ 474 w 714"/>
                  <a:gd name="T73" fmla="*/ 180 h 684"/>
                  <a:gd name="T74" fmla="*/ 504 w 714"/>
                  <a:gd name="T75" fmla="*/ 186 h 684"/>
                  <a:gd name="T76" fmla="*/ 516 w 714"/>
                  <a:gd name="T77" fmla="*/ 192 h 684"/>
                  <a:gd name="T78" fmla="*/ 528 w 714"/>
                  <a:gd name="T79" fmla="*/ 180 h 684"/>
                  <a:gd name="T80" fmla="*/ 558 w 714"/>
                  <a:gd name="T81" fmla="*/ 192 h 684"/>
                  <a:gd name="T82" fmla="*/ 654 w 714"/>
                  <a:gd name="T83" fmla="*/ 192 h 6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714"/>
                  <a:gd name="T127" fmla="*/ 0 h 684"/>
                  <a:gd name="T128" fmla="*/ 714 w 714"/>
                  <a:gd name="T129" fmla="*/ 684 h 6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714" h="684">
                    <a:moveTo>
                      <a:pt x="654" y="192"/>
                    </a:moveTo>
                    <a:lnTo>
                      <a:pt x="678" y="198"/>
                    </a:lnTo>
                    <a:lnTo>
                      <a:pt x="678" y="234"/>
                    </a:lnTo>
                    <a:lnTo>
                      <a:pt x="684" y="300"/>
                    </a:lnTo>
                    <a:lnTo>
                      <a:pt x="714" y="360"/>
                    </a:lnTo>
                    <a:lnTo>
                      <a:pt x="702" y="390"/>
                    </a:lnTo>
                    <a:lnTo>
                      <a:pt x="702" y="426"/>
                    </a:lnTo>
                    <a:lnTo>
                      <a:pt x="690" y="438"/>
                    </a:lnTo>
                    <a:lnTo>
                      <a:pt x="696" y="444"/>
                    </a:lnTo>
                    <a:lnTo>
                      <a:pt x="642" y="468"/>
                    </a:lnTo>
                    <a:lnTo>
                      <a:pt x="660" y="456"/>
                    </a:lnTo>
                    <a:lnTo>
                      <a:pt x="642" y="456"/>
                    </a:lnTo>
                    <a:lnTo>
                      <a:pt x="648" y="438"/>
                    </a:lnTo>
                    <a:lnTo>
                      <a:pt x="636" y="450"/>
                    </a:lnTo>
                    <a:lnTo>
                      <a:pt x="630" y="444"/>
                    </a:lnTo>
                    <a:lnTo>
                      <a:pt x="636" y="468"/>
                    </a:lnTo>
                    <a:lnTo>
                      <a:pt x="624" y="480"/>
                    </a:lnTo>
                    <a:lnTo>
                      <a:pt x="618" y="492"/>
                    </a:lnTo>
                    <a:lnTo>
                      <a:pt x="552" y="528"/>
                    </a:lnTo>
                    <a:lnTo>
                      <a:pt x="588" y="504"/>
                    </a:lnTo>
                    <a:lnTo>
                      <a:pt x="564" y="516"/>
                    </a:lnTo>
                    <a:lnTo>
                      <a:pt x="564" y="510"/>
                    </a:lnTo>
                    <a:lnTo>
                      <a:pt x="558" y="516"/>
                    </a:lnTo>
                    <a:lnTo>
                      <a:pt x="552" y="510"/>
                    </a:lnTo>
                    <a:lnTo>
                      <a:pt x="546" y="516"/>
                    </a:lnTo>
                    <a:lnTo>
                      <a:pt x="540" y="510"/>
                    </a:lnTo>
                    <a:lnTo>
                      <a:pt x="540" y="522"/>
                    </a:lnTo>
                    <a:lnTo>
                      <a:pt x="552" y="528"/>
                    </a:lnTo>
                    <a:lnTo>
                      <a:pt x="534" y="534"/>
                    </a:lnTo>
                    <a:lnTo>
                      <a:pt x="528" y="522"/>
                    </a:lnTo>
                    <a:lnTo>
                      <a:pt x="528" y="540"/>
                    </a:lnTo>
                    <a:lnTo>
                      <a:pt x="522" y="546"/>
                    </a:lnTo>
                    <a:lnTo>
                      <a:pt x="522" y="540"/>
                    </a:lnTo>
                    <a:lnTo>
                      <a:pt x="504" y="552"/>
                    </a:lnTo>
                    <a:lnTo>
                      <a:pt x="510" y="564"/>
                    </a:lnTo>
                    <a:lnTo>
                      <a:pt x="486" y="564"/>
                    </a:lnTo>
                    <a:lnTo>
                      <a:pt x="498" y="564"/>
                    </a:lnTo>
                    <a:lnTo>
                      <a:pt x="498" y="576"/>
                    </a:lnTo>
                    <a:lnTo>
                      <a:pt x="504" y="576"/>
                    </a:lnTo>
                    <a:lnTo>
                      <a:pt x="492" y="600"/>
                    </a:lnTo>
                    <a:lnTo>
                      <a:pt x="486" y="600"/>
                    </a:lnTo>
                    <a:lnTo>
                      <a:pt x="486" y="594"/>
                    </a:lnTo>
                    <a:lnTo>
                      <a:pt x="480" y="600"/>
                    </a:lnTo>
                    <a:lnTo>
                      <a:pt x="474" y="588"/>
                    </a:lnTo>
                    <a:lnTo>
                      <a:pt x="474" y="600"/>
                    </a:lnTo>
                    <a:lnTo>
                      <a:pt x="492" y="600"/>
                    </a:lnTo>
                    <a:lnTo>
                      <a:pt x="486" y="630"/>
                    </a:lnTo>
                    <a:lnTo>
                      <a:pt x="510" y="684"/>
                    </a:lnTo>
                    <a:lnTo>
                      <a:pt x="450" y="678"/>
                    </a:lnTo>
                    <a:lnTo>
                      <a:pt x="396" y="654"/>
                    </a:lnTo>
                    <a:lnTo>
                      <a:pt x="378" y="612"/>
                    </a:lnTo>
                    <a:lnTo>
                      <a:pt x="372" y="576"/>
                    </a:lnTo>
                    <a:lnTo>
                      <a:pt x="336" y="534"/>
                    </a:lnTo>
                    <a:lnTo>
                      <a:pt x="306" y="468"/>
                    </a:lnTo>
                    <a:lnTo>
                      <a:pt x="276" y="438"/>
                    </a:lnTo>
                    <a:lnTo>
                      <a:pt x="222" y="426"/>
                    </a:lnTo>
                    <a:lnTo>
                      <a:pt x="204" y="432"/>
                    </a:lnTo>
                    <a:lnTo>
                      <a:pt x="192" y="462"/>
                    </a:lnTo>
                    <a:lnTo>
                      <a:pt x="174" y="480"/>
                    </a:lnTo>
                    <a:lnTo>
                      <a:pt x="162" y="474"/>
                    </a:lnTo>
                    <a:lnTo>
                      <a:pt x="102" y="432"/>
                    </a:lnTo>
                    <a:lnTo>
                      <a:pt x="84" y="372"/>
                    </a:lnTo>
                    <a:lnTo>
                      <a:pt x="6" y="282"/>
                    </a:lnTo>
                    <a:lnTo>
                      <a:pt x="0" y="270"/>
                    </a:lnTo>
                    <a:lnTo>
                      <a:pt x="192" y="288"/>
                    </a:lnTo>
                    <a:lnTo>
                      <a:pt x="216" y="0"/>
                    </a:lnTo>
                    <a:lnTo>
                      <a:pt x="372" y="6"/>
                    </a:lnTo>
                    <a:lnTo>
                      <a:pt x="366" y="132"/>
                    </a:lnTo>
                    <a:lnTo>
                      <a:pt x="384" y="144"/>
                    </a:lnTo>
                    <a:lnTo>
                      <a:pt x="402" y="138"/>
                    </a:lnTo>
                    <a:lnTo>
                      <a:pt x="408" y="156"/>
                    </a:lnTo>
                    <a:lnTo>
                      <a:pt x="444" y="168"/>
                    </a:lnTo>
                    <a:lnTo>
                      <a:pt x="462" y="162"/>
                    </a:lnTo>
                    <a:lnTo>
                      <a:pt x="474" y="180"/>
                    </a:lnTo>
                    <a:lnTo>
                      <a:pt x="486" y="174"/>
                    </a:lnTo>
                    <a:lnTo>
                      <a:pt x="504" y="186"/>
                    </a:lnTo>
                    <a:lnTo>
                      <a:pt x="510" y="180"/>
                    </a:lnTo>
                    <a:lnTo>
                      <a:pt x="516" y="192"/>
                    </a:lnTo>
                    <a:lnTo>
                      <a:pt x="528" y="174"/>
                    </a:lnTo>
                    <a:lnTo>
                      <a:pt x="528" y="180"/>
                    </a:lnTo>
                    <a:lnTo>
                      <a:pt x="540" y="180"/>
                    </a:lnTo>
                    <a:lnTo>
                      <a:pt x="558" y="192"/>
                    </a:lnTo>
                    <a:lnTo>
                      <a:pt x="618" y="174"/>
                    </a:lnTo>
                    <a:lnTo>
                      <a:pt x="654" y="192"/>
                    </a:lnTo>
                    <a:lnTo>
                      <a:pt x="654" y="19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85" name="Freeform 362"/>
              <p:cNvSpPr>
                <a:spLocks noChangeAspect="1"/>
              </p:cNvSpPr>
              <p:nvPr/>
            </p:nvSpPr>
            <p:spPr bwMode="auto">
              <a:xfrm>
                <a:off x="528" y="1980"/>
                <a:ext cx="288" cy="360"/>
              </a:xfrm>
              <a:custGeom>
                <a:avLst/>
                <a:gdLst>
                  <a:gd name="T0" fmla="*/ 252 w 288"/>
                  <a:gd name="T1" fmla="*/ 360 h 360"/>
                  <a:gd name="T2" fmla="*/ 0 w 288"/>
                  <a:gd name="T3" fmla="*/ 318 h 360"/>
                  <a:gd name="T4" fmla="*/ 60 w 288"/>
                  <a:gd name="T5" fmla="*/ 0 h 360"/>
                  <a:gd name="T6" fmla="*/ 108 w 288"/>
                  <a:gd name="T7" fmla="*/ 12 h 360"/>
                  <a:gd name="T8" fmla="*/ 204 w 288"/>
                  <a:gd name="T9" fmla="*/ 30 h 360"/>
                  <a:gd name="T10" fmla="*/ 192 w 288"/>
                  <a:gd name="T11" fmla="*/ 90 h 360"/>
                  <a:gd name="T12" fmla="*/ 288 w 288"/>
                  <a:gd name="T13" fmla="*/ 108 h 360"/>
                  <a:gd name="T14" fmla="*/ 258 w 288"/>
                  <a:gd name="T15" fmla="*/ 318 h 360"/>
                  <a:gd name="T16" fmla="*/ 252 w 288"/>
                  <a:gd name="T17" fmla="*/ 360 h 3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360"/>
                  <a:gd name="T29" fmla="*/ 288 w 288"/>
                  <a:gd name="T30" fmla="*/ 360 h 3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360">
                    <a:moveTo>
                      <a:pt x="252" y="360"/>
                    </a:moveTo>
                    <a:lnTo>
                      <a:pt x="0" y="318"/>
                    </a:lnTo>
                    <a:lnTo>
                      <a:pt x="60" y="0"/>
                    </a:lnTo>
                    <a:lnTo>
                      <a:pt x="108" y="12"/>
                    </a:lnTo>
                    <a:lnTo>
                      <a:pt x="204" y="30"/>
                    </a:lnTo>
                    <a:lnTo>
                      <a:pt x="192" y="90"/>
                    </a:lnTo>
                    <a:lnTo>
                      <a:pt x="288" y="108"/>
                    </a:lnTo>
                    <a:lnTo>
                      <a:pt x="258" y="318"/>
                    </a:lnTo>
                    <a:lnTo>
                      <a:pt x="252" y="360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86" name="Freeform 363"/>
              <p:cNvSpPr>
                <a:spLocks noChangeAspect="1"/>
              </p:cNvSpPr>
              <p:nvPr/>
            </p:nvSpPr>
            <p:spPr bwMode="auto">
              <a:xfrm>
                <a:off x="528" y="1980"/>
                <a:ext cx="288" cy="366"/>
              </a:xfrm>
              <a:custGeom>
                <a:avLst/>
                <a:gdLst>
                  <a:gd name="T0" fmla="*/ 252 w 288"/>
                  <a:gd name="T1" fmla="*/ 360 h 366"/>
                  <a:gd name="T2" fmla="*/ 0 w 288"/>
                  <a:gd name="T3" fmla="*/ 318 h 366"/>
                  <a:gd name="T4" fmla="*/ 60 w 288"/>
                  <a:gd name="T5" fmla="*/ 0 h 366"/>
                  <a:gd name="T6" fmla="*/ 108 w 288"/>
                  <a:gd name="T7" fmla="*/ 12 h 366"/>
                  <a:gd name="T8" fmla="*/ 204 w 288"/>
                  <a:gd name="T9" fmla="*/ 30 h 366"/>
                  <a:gd name="T10" fmla="*/ 192 w 288"/>
                  <a:gd name="T11" fmla="*/ 90 h 366"/>
                  <a:gd name="T12" fmla="*/ 288 w 288"/>
                  <a:gd name="T13" fmla="*/ 108 h 366"/>
                  <a:gd name="T14" fmla="*/ 258 w 288"/>
                  <a:gd name="T15" fmla="*/ 318 h 366"/>
                  <a:gd name="T16" fmla="*/ 252 w 288"/>
                  <a:gd name="T17" fmla="*/ 360 h 366"/>
                  <a:gd name="T18" fmla="*/ 252 w 288"/>
                  <a:gd name="T19" fmla="*/ 366 h 36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8"/>
                  <a:gd name="T31" fmla="*/ 0 h 366"/>
                  <a:gd name="T32" fmla="*/ 288 w 288"/>
                  <a:gd name="T33" fmla="*/ 366 h 36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8" h="366">
                    <a:moveTo>
                      <a:pt x="252" y="360"/>
                    </a:moveTo>
                    <a:lnTo>
                      <a:pt x="0" y="318"/>
                    </a:lnTo>
                    <a:lnTo>
                      <a:pt x="60" y="0"/>
                    </a:lnTo>
                    <a:lnTo>
                      <a:pt x="108" y="12"/>
                    </a:lnTo>
                    <a:lnTo>
                      <a:pt x="204" y="30"/>
                    </a:lnTo>
                    <a:lnTo>
                      <a:pt x="192" y="90"/>
                    </a:lnTo>
                    <a:lnTo>
                      <a:pt x="288" y="108"/>
                    </a:lnTo>
                    <a:lnTo>
                      <a:pt x="258" y="318"/>
                    </a:lnTo>
                    <a:lnTo>
                      <a:pt x="252" y="360"/>
                    </a:lnTo>
                    <a:lnTo>
                      <a:pt x="252" y="36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87" name="Freeform 364"/>
              <p:cNvSpPr>
                <a:spLocks noChangeAspect="1"/>
              </p:cNvSpPr>
              <p:nvPr/>
            </p:nvSpPr>
            <p:spPr bwMode="auto">
              <a:xfrm>
                <a:off x="2460" y="1734"/>
                <a:ext cx="84" cy="156"/>
              </a:xfrm>
              <a:custGeom>
                <a:avLst/>
                <a:gdLst>
                  <a:gd name="T0" fmla="*/ 72 w 84"/>
                  <a:gd name="T1" fmla="*/ 150 h 156"/>
                  <a:gd name="T2" fmla="*/ 54 w 84"/>
                  <a:gd name="T3" fmla="*/ 156 h 156"/>
                  <a:gd name="T4" fmla="*/ 36 w 84"/>
                  <a:gd name="T5" fmla="*/ 156 h 156"/>
                  <a:gd name="T6" fmla="*/ 24 w 84"/>
                  <a:gd name="T7" fmla="*/ 108 h 156"/>
                  <a:gd name="T8" fmla="*/ 18 w 84"/>
                  <a:gd name="T9" fmla="*/ 108 h 156"/>
                  <a:gd name="T10" fmla="*/ 12 w 84"/>
                  <a:gd name="T11" fmla="*/ 78 h 156"/>
                  <a:gd name="T12" fmla="*/ 0 w 84"/>
                  <a:gd name="T13" fmla="*/ 18 h 156"/>
                  <a:gd name="T14" fmla="*/ 84 w 84"/>
                  <a:gd name="T15" fmla="*/ 0 h 156"/>
                  <a:gd name="T16" fmla="*/ 84 w 84"/>
                  <a:gd name="T17" fmla="*/ 30 h 156"/>
                  <a:gd name="T18" fmla="*/ 72 w 84"/>
                  <a:gd name="T19" fmla="*/ 48 h 156"/>
                  <a:gd name="T20" fmla="*/ 66 w 84"/>
                  <a:gd name="T21" fmla="*/ 96 h 156"/>
                  <a:gd name="T22" fmla="*/ 72 w 84"/>
                  <a:gd name="T23" fmla="*/ 150 h 1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4"/>
                  <a:gd name="T37" fmla="*/ 0 h 156"/>
                  <a:gd name="T38" fmla="*/ 84 w 84"/>
                  <a:gd name="T39" fmla="*/ 156 h 1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4" h="156">
                    <a:moveTo>
                      <a:pt x="72" y="150"/>
                    </a:moveTo>
                    <a:lnTo>
                      <a:pt x="54" y="156"/>
                    </a:lnTo>
                    <a:lnTo>
                      <a:pt x="36" y="156"/>
                    </a:lnTo>
                    <a:lnTo>
                      <a:pt x="24" y="108"/>
                    </a:lnTo>
                    <a:lnTo>
                      <a:pt x="18" y="108"/>
                    </a:lnTo>
                    <a:lnTo>
                      <a:pt x="12" y="78"/>
                    </a:lnTo>
                    <a:lnTo>
                      <a:pt x="0" y="18"/>
                    </a:lnTo>
                    <a:lnTo>
                      <a:pt x="84" y="0"/>
                    </a:lnTo>
                    <a:lnTo>
                      <a:pt x="84" y="30"/>
                    </a:lnTo>
                    <a:lnTo>
                      <a:pt x="72" y="48"/>
                    </a:lnTo>
                    <a:lnTo>
                      <a:pt x="66" y="96"/>
                    </a:lnTo>
                    <a:lnTo>
                      <a:pt x="72" y="150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88" name="Freeform 365"/>
              <p:cNvSpPr>
                <a:spLocks noChangeAspect="1"/>
              </p:cNvSpPr>
              <p:nvPr/>
            </p:nvSpPr>
            <p:spPr bwMode="auto">
              <a:xfrm>
                <a:off x="2460" y="1734"/>
                <a:ext cx="84" cy="156"/>
              </a:xfrm>
              <a:custGeom>
                <a:avLst/>
                <a:gdLst>
                  <a:gd name="T0" fmla="*/ 72 w 84"/>
                  <a:gd name="T1" fmla="*/ 150 h 156"/>
                  <a:gd name="T2" fmla="*/ 54 w 84"/>
                  <a:gd name="T3" fmla="*/ 156 h 156"/>
                  <a:gd name="T4" fmla="*/ 36 w 84"/>
                  <a:gd name="T5" fmla="*/ 156 h 156"/>
                  <a:gd name="T6" fmla="*/ 24 w 84"/>
                  <a:gd name="T7" fmla="*/ 108 h 156"/>
                  <a:gd name="T8" fmla="*/ 18 w 84"/>
                  <a:gd name="T9" fmla="*/ 108 h 156"/>
                  <a:gd name="T10" fmla="*/ 12 w 84"/>
                  <a:gd name="T11" fmla="*/ 78 h 156"/>
                  <a:gd name="T12" fmla="*/ 0 w 84"/>
                  <a:gd name="T13" fmla="*/ 18 h 156"/>
                  <a:gd name="T14" fmla="*/ 84 w 84"/>
                  <a:gd name="T15" fmla="*/ 0 h 156"/>
                  <a:gd name="T16" fmla="*/ 84 w 84"/>
                  <a:gd name="T17" fmla="*/ 30 h 156"/>
                  <a:gd name="T18" fmla="*/ 72 w 84"/>
                  <a:gd name="T19" fmla="*/ 48 h 156"/>
                  <a:gd name="T20" fmla="*/ 66 w 84"/>
                  <a:gd name="T21" fmla="*/ 96 h 156"/>
                  <a:gd name="T22" fmla="*/ 72 w 84"/>
                  <a:gd name="T23" fmla="*/ 150 h 156"/>
                  <a:gd name="T24" fmla="*/ 72 w 84"/>
                  <a:gd name="T25" fmla="*/ 156 h 1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4"/>
                  <a:gd name="T40" fmla="*/ 0 h 156"/>
                  <a:gd name="T41" fmla="*/ 84 w 84"/>
                  <a:gd name="T42" fmla="*/ 156 h 1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4" h="156">
                    <a:moveTo>
                      <a:pt x="72" y="150"/>
                    </a:moveTo>
                    <a:lnTo>
                      <a:pt x="54" y="156"/>
                    </a:lnTo>
                    <a:lnTo>
                      <a:pt x="36" y="156"/>
                    </a:lnTo>
                    <a:lnTo>
                      <a:pt x="24" y="108"/>
                    </a:lnTo>
                    <a:lnTo>
                      <a:pt x="18" y="108"/>
                    </a:lnTo>
                    <a:lnTo>
                      <a:pt x="12" y="78"/>
                    </a:lnTo>
                    <a:lnTo>
                      <a:pt x="0" y="18"/>
                    </a:lnTo>
                    <a:lnTo>
                      <a:pt x="84" y="0"/>
                    </a:lnTo>
                    <a:lnTo>
                      <a:pt x="84" y="30"/>
                    </a:lnTo>
                    <a:lnTo>
                      <a:pt x="72" y="48"/>
                    </a:lnTo>
                    <a:lnTo>
                      <a:pt x="66" y="96"/>
                    </a:lnTo>
                    <a:lnTo>
                      <a:pt x="72" y="150"/>
                    </a:lnTo>
                    <a:lnTo>
                      <a:pt x="72" y="15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89" name="Freeform 366"/>
              <p:cNvSpPr>
                <a:spLocks noChangeAspect="1"/>
              </p:cNvSpPr>
              <p:nvPr/>
            </p:nvSpPr>
            <p:spPr bwMode="auto">
              <a:xfrm>
                <a:off x="2472" y="2208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6 h 12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2"/>
                  <a:gd name="T9" fmla="*/ 12 h 12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90" name="Freeform 367"/>
              <p:cNvSpPr>
                <a:spLocks noChangeAspect="1"/>
              </p:cNvSpPr>
              <p:nvPr/>
            </p:nvSpPr>
            <p:spPr bwMode="auto">
              <a:xfrm>
                <a:off x="2448" y="2208"/>
                <a:ext cx="18" cy="66"/>
              </a:xfrm>
              <a:custGeom>
                <a:avLst/>
                <a:gdLst>
                  <a:gd name="T0" fmla="*/ 18 w 18"/>
                  <a:gd name="T1" fmla="*/ 0 h 66"/>
                  <a:gd name="T2" fmla="*/ 6 w 18"/>
                  <a:gd name="T3" fmla="*/ 66 h 66"/>
                  <a:gd name="T4" fmla="*/ 0 w 18"/>
                  <a:gd name="T5" fmla="*/ 48 h 66"/>
                  <a:gd name="T6" fmla="*/ 6 w 18"/>
                  <a:gd name="T7" fmla="*/ 6 h 66"/>
                  <a:gd name="T8" fmla="*/ 18 w 18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66"/>
                  <a:gd name="T17" fmla="*/ 18 w 18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66">
                    <a:moveTo>
                      <a:pt x="18" y="0"/>
                    </a:moveTo>
                    <a:lnTo>
                      <a:pt x="6" y="66"/>
                    </a:lnTo>
                    <a:lnTo>
                      <a:pt x="0" y="48"/>
                    </a:lnTo>
                    <a:lnTo>
                      <a:pt x="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91" name="Freeform 368"/>
              <p:cNvSpPr>
                <a:spLocks noChangeAspect="1"/>
              </p:cNvSpPr>
              <p:nvPr/>
            </p:nvSpPr>
            <p:spPr bwMode="auto">
              <a:xfrm>
                <a:off x="2448" y="2208"/>
                <a:ext cx="18" cy="66"/>
              </a:xfrm>
              <a:custGeom>
                <a:avLst/>
                <a:gdLst>
                  <a:gd name="T0" fmla="*/ 18 w 18"/>
                  <a:gd name="T1" fmla="*/ 0 h 66"/>
                  <a:gd name="T2" fmla="*/ 6 w 18"/>
                  <a:gd name="T3" fmla="*/ 66 h 66"/>
                  <a:gd name="T4" fmla="*/ 0 w 18"/>
                  <a:gd name="T5" fmla="*/ 48 h 66"/>
                  <a:gd name="T6" fmla="*/ 6 w 18"/>
                  <a:gd name="T7" fmla="*/ 6 h 66"/>
                  <a:gd name="T8" fmla="*/ 18 w 18"/>
                  <a:gd name="T9" fmla="*/ 0 h 66"/>
                  <a:gd name="T10" fmla="*/ 18 w 18"/>
                  <a:gd name="T11" fmla="*/ 6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66"/>
                  <a:gd name="T20" fmla="*/ 18 w 18"/>
                  <a:gd name="T21" fmla="*/ 66 h 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66">
                    <a:moveTo>
                      <a:pt x="18" y="0"/>
                    </a:moveTo>
                    <a:lnTo>
                      <a:pt x="6" y="66"/>
                    </a:lnTo>
                    <a:lnTo>
                      <a:pt x="0" y="48"/>
                    </a:lnTo>
                    <a:lnTo>
                      <a:pt x="6" y="6"/>
                    </a:lnTo>
                    <a:lnTo>
                      <a:pt x="18" y="0"/>
                    </a:lnTo>
                    <a:lnTo>
                      <a:pt x="18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92" name="Freeform 369"/>
              <p:cNvSpPr>
                <a:spLocks noChangeAspect="1"/>
              </p:cNvSpPr>
              <p:nvPr/>
            </p:nvSpPr>
            <p:spPr bwMode="auto">
              <a:xfrm>
                <a:off x="2070" y="2148"/>
                <a:ext cx="390" cy="222"/>
              </a:xfrm>
              <a:custGeom>
                <a:avLst/>
                <a:gdLst>
                  <a:gd name="T0" fmla="*/ 390 w 390"/>
                  <a:gd name="T1" fmla="*/ 162 h 222"/>
                  <a:gd name="T2" fmla="*/ 384 w 390"/>
                  <a:gd name="T3" fmla="*/ 156 h 222"/>
                  <a:gd name="T4" fmla="*/ 390 w 390"/>
                  <a:gd name="T5" fmla="*/ 162 h 222"/>
                  <a:gd name="T6" fmla="*/ 384 w 390"/>
                  <a:gd name="T7" fmla="*/ 162 h 222"/>
                  <a:gd name="T8" fmla="*/ 102 w 390"/>
                  <a:gd name="T9" fmla="*/ 210 h 222"/>
                  <a:gd name="T10" fmla="*/ 0 w 390"/>
                  <a:gd name="T11" fmla="*/ 222 h 222"/>
                  <a:gd name="T12" fmla="*/ 24 w 390"/>
                  <a:gd name="T13" fmla="*/ 210 h 222"/>
                  <a:gd name="T14" fmla="*/ 78 w 390"/>
                  <a:gd name="T15" fmla="*/ 150 h 222"/>
                  <a:gd name="T16" fmla="*/ 84 w 390"/>
                  <a:gd name="T17" fmla="*/ 168 h 222"/>
                  <a:gd name="T18" fmla="*/ 96 w 390"/>
                  <a:gd name="T19" fmla="*/ 174 h 222"/>
                  <a:gd name="T20" fmla="*/ 156 w 390"/>
                  <a:gd name="T21" fmla="*/ 150 h 222"/>
                  <a:gd name="T22" fmla="*/ 162 w 390"/>
                  <a:gd name="T23" fmla="*/ 132 h 222"/>
                  <a:gd name="T24" fmla="*/ 156 w 390"/>
                  <a:gd name="T25" fmla="*/ 132 h 222"/>
                  <a:gd name="T26" fmla="*/ 180 w 390"/>
                  <a:gd name="T27" fmla="*/ 66 h 222"/>
                  <a:gd name="T28" fmla="*/ 198 w 390"/>
                  <a:gd name="T29" fmla="*/ 72 h 222"/>
                  <a:gd name="T30" fmla="*/ 204 w 390"/>
                  <a:gd name="T31" fmla="*/ 48 h 222"/>
                  <a:gd name="T32" fmla="*/ 216 w 390"/>
                  <a:gd name="T33" fmla="*/ 48 h 222"/>
                  <a:gd name="T34" fmla="*/ 234 w 390"/>
                  <a:gd name="T35" fmla="*/ 18 h 222"/>
                  <a:gd name="T36" fmla="*/ 234 w 390"/>
                  <a:gd name="T37" fmla="*/ 0 h 222"/>
                  <a:gd name="T38" fmla="*/ 264 w 390"/>
                  <a:gd name="T39" fmla="*/ 18 h 222"/>
                  <a:gd name="T40" fmla="*/ 264 w 390"/>
                  <a:gd name="T41" fmla="*/ 6 h 222"/>
                  <a:gd name="T42" fmla="*/ 300 w 390"/>
                  <a:gd name="T43" fmla="*/ 24 h 222"/>
                  <a:gd name="T44" fmla="*/ 306 w 390"/>
                  <a:gd name="T45" fmla="*/ 30 h 222"/>
                  <a:gd name="T46" fmla="*/ 294 w 390"/>
                  <a:gd name="T47" fmla="*/ 54 h 222"/>
                  <a:gd name="T48" fmla="*/ 300 w 390"/>
                  <a:gd name="T49" fmla="*/ 60 h 222"/>
                  <a:gd name="T50" fmla="*/ 306 w 390"/>
                  <a:gd name="T51" fmla="*/ 60 h 222"/>
                  <a:gd name="T52" fmla="*/ 318 w 390"/>
                  <a:gd name="T53" fmla="*/ 66 h 222"/>
                  <a:gd name="T54" fmla="*/ 354 w 390"/>
                  <a:gd name="T55" fmla="*/ 78 h 222"/>
                  <a:gd name="T56" fmla="*/ 354 w 390"/>
                  <a:gd name="T57" fmla="*/ 96 h 222"/>
                  <a:gd name="T58" fmla="*/ 318 w 390"/>
                  <a:gd name="T59" fmla="*/ 78 h 222"/>
                  <a:gd name="T60" fmla="*/ 342 w 390"/>
                  <a:gd name="T61" fmla="*/ 102 h 222"/>
                  <a:gd name="T62" fmla="*/ 360 w 390"/>
                  <a:gd name="T63" fmla="*/ 102 h 222"/>
                  <a:gd name="T64" fmla="*/ 348 w 390"/>
                  <a:gd name="T65" fmla="*/ 108 h 222"/>
                  <a:gd name="T66" fmla="*/ 360 w 390"/>
                  <a:gd name="T67" fmla="*/ 108 h 222"/>
                  <a:gd name="T68" fmla="*/ 360 w 390"/>
                  <a:gd name="T69" fmla="*/ 114 h 222"/>
                  <a:gd name="T70" fmla="*/ 354 w 390"/>
                  <a:gd name="T71" fmla="*/ 114 h 222"/>
                  <a:gd name="T72" fmla="*/ 354 w 390"/>
                  <a:gd name="T73" fmla="*/ 120 h 222"/>
                  <a:gd name="T74" fmla="*/ 330 w 390"/>
                  <a:gd name="T75" fmla="*/ 108 h 222"/>
                  <a:gd name="T76" fmla="*/ 366 w 390"/>
                  <a:gd name="T77" fmla="*/ 138 h 222"/>
                  <a:gd name="T78" fmla="*/ 360 w 390"/>
                  <a:gd name="T79" fmla="*/ 138 h 222"/>
                  <a:gd name="T80" fmla="*/ 330 w 390"/>
                  <a:gd name="T81" fmla="*/ 120 h 222"/>
                  <a:gd name="T82" fmla="*/ 330 w 390"/>
                  <a:gd name="T83" fmla="*/ 126 h 222"/>
                  <a:gd name="T84" fmla="*/ 342 w 390"/>
                  <a:gd name="T85" fmla="*/ 132 h 222"/>
                  <a:gd name="T86" fmla="*/ 360 w 390"/>
                  <a:gd name="T87" fmla="*/ 144 h 222"/>
                  <a:gd name="T88" fmla="*/ 384 w 390"/>
                  <a:gd name="T89" fmla="*/ 138 h 222"/>
                  <a:gd name="T90" fmla="*/ 390 w 390"/>
                  <a:gd name="T91" fmla="*/ 162 h 22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90"/>
                  <a:gd name="T139" fmla="*/ 0 h 222"/>
                  <a:gd name="T140" fmla="*/ 390 w 390"/>
                  <a:gd name="T141" fmla="*/ 222 h 22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90" h="222">
                    <a:moveTo>
                      <a:pt x="390" y="162"/>
                    </a:moveTo>
                    <a:lnTo>
                      <a:pt x="384" y="156"/>
                    </a:lnTo>
                    <a:lnTo>
                      <a:pt x="390" y="162"/>
                    </a:lnTo>
                    <a:lnTo>
                      <a:pt x="384" y="162"/>
                    </a:lnTo>
                    <a:lnTo>
                      <a:pt x="102" y="210"/>
                    </a:lnTo>
                    <a:lnTo>
                      <a:pt x="0" y="222"/>
                    </a:lnTo>
                    <a:lnTo>
                      <a:pt x="24" y="210"/>
                    </a:lnTo>
                    <a:lnTo>
                      <a:pt x="78" y="150"/>
                    </a:lnTo>
                    <a:lnTo>
                      <a:pt x="84" y="168"/>
                    </a:lnTo>
                    <a:lnTo>
                      <a:pt x="96" y="174"/>
                    </a:lnTo>
                    <a:lnTo>
                      <a:pt x="156" y="150"/>
                    </a:lnTo>
                    <a:lnTo>
                      <a:pt x="162" y="132"/>
                    </a:lnTo>
                    <a:lnTo>
                      <a:pt x="156" y="132"/>
                    </a:lnTo>
                    <a:lnTo>
                      <a:pt x="180" y="66"/>
                    </a:lnTo>
                    <a:lnTo>
                      <a:pt x="198" y="72"/>
                    </a:lnTo>
                    <a:lnTo>
                      <a:pt x="204" y="48"/>
                    </a:lnTo>
                    <a:lnTo>
                      <a:pt x="216" y="48"/>
                    </a:lnTo>
                    <a:lnTo>
                      <a:pt x="234" y="18"/>
                    </a:lnTo>
                    <a:lnTo>
                      <a:pt x="234" y="0"/>
                    </a:lnTo>
                    <a:lnTo>
                      <a:pt x="264" y="18"/>
                    </a:lnTo>
                    <a:lnTo>
                      <a:pt x="264" y="6"/>
                    </a:lnTo>
                    <a:lnTo>
                      <a:pt x="300" y="24"/>
                    </a:lnTo>
                    <a:lnTo>
                      <a:pt x="306" y="30"/>
                    </a:lnTo>
                    <a:lnTo>
                      <a:pt x="294" y="54"/>
                    </a:lnTo>
                    <a:lnTo>
                      <a:pt x="300" y="60"/>
                    </a:lnTo>
                    <a:lnTo>
                      <a:pt x="306" y="60"/>
                    </a:lnTo>
                    <a:lnTo>
                      <a:pt x="318" y="66"/>
                    </a:lnTo>
                    <a:lnTo>
                      <a:pt x="354" y="78"/>
                    </a:lnTo>
                    <a:lnTo>
                      <a:pt x="354" y="96"/>
                    </a:lnTo>
                    <a:lnTo>
                      <a:pt x="318" y="78"/>
                    </a:lnTo>
                    <a:lnTo>
                      <a:pt x="342" y="102"/>
                    </a:lnTo>
                    <a:lnTo>
                      <a:pt x="360" y="102"/>
                    </a:lnTo>
                    <a:lnTo>
                      <a:pt x="348" y="108"/>
                    </a:lnTo>
                    <a:lnTo>
                      <a:pt x="360" y="108"/>
                    </a:lnTo>
                    <a:lnTo>
                      <a:pt x="360" y="114"/>
                    </a:lnTo>
                    <a:lnTo>
                      <a:pt x="354" y="114"/>
                    </a:lnTo>
                    <a:lnTo>
                      <a:pt x="354" y="120"/>
                    </a:lnTo>
                    <a:lnTo>
                      <a:pt x="330" y="108"/>
                    </a:lnTo>
                    <a:lnTo>
                      <a:pt x="366" y="138"/>
                    </a:lnTo>
                    <a:lnTo>
                      <a:pt x="360" y="138"/>
                    </a:lnTo>
                    <a:lnTo>
                      <a:pt x="330" y="120"/>
                    </a:lnTo>
                    <a:lnTo>
                      <a:pt x="330" y="126"/>
                    </a:lnTo>
                    <a:lnTo>
                      <a:pt x="342" y="132"/>
                    </a:lnTo>
                    <a:lnTo>
                      <a:pt x="360" y="144"/>
                    </a:lnTo>
                    <a:lnTo>
                      <a:pt x="384" y="138"/>
                    </a:lnTo>
                    <a:lnTo>
                      <a:pt x="390" y="162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93" name="Freeform 370"/>
              <p:cNvSpPr>
                <a:spLocks noChangeAspect="1"/>
              </p:cNvSpPr>
              <p:nvPr/>
            </p:nvSpPr>
            <p:spPr bwMode="auto">
              <a:xfrm>
                <a:off x="2070" y="2148"/>
                <a:ext cx="390" cy="222"/>
              </a:xfrm>
              <a:custGeom>
                <a:avLst/>
                <a:gdLst>
                  <a:gd name="T0" fmla="*/ 390 w 390"/>
                  <a:gd name="T1" fmla="*/ 162 h 222"/>
                  <a:gd name="T2" fmla="*/ 384 w 390"/>
                  <a:gd name="T3" fmla="*/ 156 h 222"/>
                  <a:gd name="T4" fmla="*/ 390 w 390"/>
                  <a:gd name="T5" fmla="*/ 162 h 222"/>
                  <a:gd name="T6" fmla="*/ 384 w 390"/>
                  <a:gd name="T7" fmla="*/ 162 h 222"/>
                  <a:gd name="T8" fmla="*/ 102 w 390"/>
                  <a:gd name="T9" fmla="*/ 210 h 222"/>
                  <a:gd name="T10" fmla="*/ 0 w 390"/>
                  <a:gd name="T11" fmla="*/ 222 h 222"/>
                  <a:gd name="T12" fmla="*/ 24 w 390"/>
                  <a:gd name="T13" fmla="*/ 210 h 222"/>
                  <a:gd name="T14" fmla="*/ 78 w 390"/>
                  <a:gd name="T15" fmla="*/ 150 h 222"/>
                  <a:gd name="T16" fmla="*/ 84 w 390"/>
                  <a:gd name="T17" fmla="*/ 168 h 222"/>
                  <a:gd name="T18" fmla="*/ 96 w 390"/>
                  <a:gd name="T19" fmla="*/ 174 h 222"/>
                  <a:gd name="T20" fmla="*/ 156 w 390"/>
                  <a:gd name="T21" fmla="*/ 150 h 222"/>
                  <a:gd name="T22" fmla="*/ 162 w 390"/>
                  <a:gd name="T23" fmla="*/ 132 h 222"/>
                  <a:gd name="T24" fmla="*/ 156 w 390"/>
                  <a:gd name="T25" fmla="*/ 132 h 222"/>
                  <a:gd name="T26" fmla="*/ 180 w 390"/>
                  <a:gd name="T27" fmla="*/ 66 h 222"/>
                  <a:gd name="T28" fmla="*/ 198 w 390"/>
                  <a:gd name="T29" fmla="*/ 72 h 222"/>
                  <a:gd name="T30" fmla="*/ 204 w 390"/>
                  <a:gd name="T31" fmla="*/ 48 h 222"/>
                  <a:gd name="T32" fmla="*/ 216 w 390"/>
                  <a:gd name="T33" fmla="*/ 48 h 222"/>
                  <a:gd name="T34" fmla="*/ 234 w 390"/>
                  <a:gd name="T35" fmla="*/ 18 h 222"/>
                  <a:gd name="T36" fmla="*/ 234 w 390"/>
                  <a:gd name="T37" fmla="*/ 0 h 222"/>
                  <a:gd name="T38" fmla="*/ 264 w 390"/>
                  <a:gd name="T39" fmla="*/ 18 h 222"/>
                  <a:gd name="T40" fmla="*/ 264 w 390"/>
                  <a:gd name="T41" fmla="*/ 6 h 222"/>
                  <a:gd name="T42" fmla="*/ 300 w 390"/>
                  <a:gd name="T43" fmla="*/ 24 h 222"/>
                  <a:gd name="T44" fmla="*/ 306 w 390"/>
                  <a:gd name="T45" fmla="*/ 30 h 222"/>
                  <a:gd name="T46" fmla="*/ 294 w 390"/>
                  <a:gd name="T47" fmla="*/ 54 h 222"/>
                  <a:gd name="T48" fmla="*/ 300 w 390"/>
                  <a:gd name="T49" fmla="*/ 60 h 222"/>
                  <a:gd name="T50" fmla="*/ 306 w 390"/>
                  <a:gd name="T51" fmla="*/ 60 h 222"/>
                  <a:gd name="T52" fmla="*/ 318 w 390"/>
                  <a:gd name="T53" fmla="*/ 66 h 222"/>
                  <a:gd name="T54" fmla="*/ 354 w 390"/>
                  <a:gd name="T55" fmla="*/ 78 h 222"/>
                  <a:gd name="T56" fmla="*/ 354 w 390"/>
                  <a:gd name="T57" fmla="*/ 96 h 222"/>
                  <a:gd name="T58" fmla="*/ 318 w 390"/>
                  <a:gd name="T59" fmla="*/ 78 h 222"/>
                  <a:gd name="T60" fmla="*/ 342 w 390"/>
                  <a:gd name="T61" fmla="*/ 102 h 222"/>
                  <a:gd name="T62" fmla="*/ 360 w 390"/>
                  <a:gd name="T63" fmla="*/ 102 h 222"/>
                  <a:gd name="T64" fmla="*/ 348 w 390"/>
                  <a:gd name="T65" fmla="*/ 108 h 222"/>
                  <a:gd name="T66" fmla="*/ 360 w 390"/>
                  <a:gd name="T67" fmla="*/ 108 h 222"/>
                  <a:gd name="T68" fmla="*/ 360 w 390"/>
                  <a:gd name="T69" fmla="*/ 114 h 222"/>
                  <a:gd name="T70" fmla="*/ 354 w 390"/>
                  <a:gd name="T71" fmla="*/ 114 h 222"/>
                  <a:gd name="T72" fmla="*/ 354 w 390"/>
                  <a:gd name="T73" fmla="*/ 120 h 222"/>
                  <a:gd name="T74" fmla="*/ 330 w 390"/>
                  <a:gd name="T75" fmla="*/ 108 h 222"/>
                  <a:gd name="T76" fmla="*/ 366 w 390"/>
                  <a:gd name="T77" fmla="*/ 138 h 222"/>
                  <a:gd name="T78" fmla="*/ 360 w 390"/>
                  <a:gd name="T79" fmla="*/ 138 h 222"/>
                  <a:gd name="T80" fmla="*/ 330 w 390"/>
                  <a:gd name="T81" fmla="*/ 120 h 222"/>
                  <a:gd name="T82" fmla="*/ 330 w 390"/>
                  <a:gd name="T83" fmla="*/ 126 h 222"/>
                  <a:gd name="T84" fmla="*/ 342 w 390"/>
                  <a:gd name="T85" fmla="*/ 132 h 222"/>
                  <a:gd name="T86" fmla="*/ 360 w 390"/>
                  <a:gd name="T87" fmla="*/ 144 h 222"/>
                  <a:gd name="T88" fmla="*/ 384 w 390"/>
                  <a:gd name="T89" fmla="*/ 138 h 222"/>
                  <a:gd name="T90" fmla="*/ 390 w 390"/>
                  <a:gd name="T91" fmla="*/ 162 h 222"/>
                  <a:gd name="T92" fmla="*/ 390 w 390"/>
                  <a:gd name="T93" fmla="*/ 168 h 22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0"/>
                  <a:gd name="T142" fmla="*/ 0 h 222"/>
                  <a:gd name="T143" fmla="*/ 390 w 390"/>
                  <a:gd name="T144" fmla="*/ 222 h 22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0" h="222">
                    <a:moveTo>
                      <a:pt x="390" y="162"/>
                    </a:moveTo>
                    <a:lnTo>
                      <a:pt x="384" y="156"/>
                    </a:lnTo>
                    <a:lnTo>
                      <a:pt x="390" y="162"/>
                    </a:lnTo>
                    <a:lnTo>
                      <a:pt x="384" y="162"/>
                    </a:lnTo>
                    <a:lnTo>
                      <a:pt x="102" y="210"/>
                    </a:lnTo>
                    <a:lnTo>
                      <a:pt x="0" y="222"/>
                    </a:lnTo>
                    <a:lnTo>
                      <a:pt x="24" y="210"/>
                    </a:lnTo>
                    <a:lnTo>
                      <a:pt x="78" y="150"/>
                    </a:lnTo>
                    <a:lnTo>
                      <a:pt x="84" y="168"/>
                    </a:lnTo>
                    <a:lnTo>
                      <a:pt x="96" y="174"/>
                    </a:lnTo>
                    <a:lnTo>
                      <a:pt x="156" y="150"/>
                    </a:lnTo>
                    <a:lnTo>
                      <a:pt x="162" y="132"/>
                    </a:lnTo>
                    <a:lnTo>
                      <a:pt x="156" y="132"/>
                    </a:lnTo>
                    <a:lnTo>
                      <a:pt x="180" y="66"/>
                    </a:lnTo>
                    <a:lnTo>
                      <a:pt x="198" y="72"/>
                    </a:lnTo>
                    <a:lnTo>
                      <a:pt x="204" y="48"/>
                    </a:lnTo>
                    <a:lnTo>
                      <a:pt x="216" y="48"/>
                    </a:lnTo>
                    <a:lnTo>
                      <a:pt x="234" y="18"/>
                    </a:lnTo>
                    <a:lnTo>
                      <a:pt x="234" y="0"/>
                    </a:lnTo>
                    <a:lnTo>
                      <a:pt x="264" y="18"/>
                    </a:lnTo>
                    <a:lnTo>
                      <a:pt x="264" y="6"/>
                    </a:lnTo>
                    <a:lnTo>
                      <a:pt x="300" y="24"/>
                    </a:lnTo>
                    <a:lnTo>
                      <a:pt x="306" y="30"/>
                    </a:lnTo>
                    <a:lnTo>
                      <a:pt x="294" y="54"/>
                    </a:lnTo>
                    <a:lnTo>
                      <a:pt x="300" y="60"/>
                    </a:lnTo>
                    <a:lnTo>
                      <a:pt x="306" y="60"/>
                    </a:lnTo>
                    <a:lnTo>
                      <a:pt x="318" y="66"/>
                    </a:lnTo>
                    <a:lnTo>
                      <a:pt x="354" y="78"/>
                    </a:lnTo>
                    <a:lnTo>
                      <a:pt x="354" y="96"/>
                    </a:lnTo>
                    <a:lnTo>
                      <a:pt x="318" y="78"/>
                    </a:lnTo>
                    <a:lnTo>
                      <a:pt x="342" y="102"/>
                    </a:lnTo>
                    <a:lnTo>
                      <a:pt x="360" y="102"/>
                    </a:lnTo>
                    <a:lnTo>
                      <a:pt x="348" y="108"/>
                    </a:lnTo>
                    <a:lnTo>
                      <a:pt x="360" y="108"/>
                    </a:lnTo>
                    <a:lnTo>
                      <a:pt x="360" y="114"/>
                    </a:lnTo>
                    <a:lnTo>
                      <a:pt x="354" y="114"/>
                    </a:lnTo>
                    <a:lnTo>
                      <a:pt x="354" y="120"/>
                    </a:lnTo>
                    <a:lnTo>
                      <a:pt x="330" y="108"/>
                    </a:lnTo>
                    <a:lnTo>
                      <a:pt x="366" y="138"/>
                    </a:lnTo>
                    <a:lnTo>
                      <a:pt x="360" y="138"/>
                    </a:lnTo>
                    <a:lnTo>
                      <a:pt x="330" y="120"/>
                    </a:lnTo>
                    <a:lnTo>
                      <a:pt x="330" y="126"/>
                    </a:lnTo>
                    <a:lnTo>
                      <a:pt x="342" y="132"/>
                    </a:lnTo>
                    <a:lnTo>
                      <a:pt x="360" y="144"/>
                    </a:lnTo>
                    <a:lnTo>
                      <a:pt x="384" y="138"/>
                    </a:lnTo>
                    <a:lnTo>
                      <a:pt x="390" y="162"/>
                    </a:lnTo>
                    <a:lnTo>
                      <a:pt x="390" y="16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94" name="Freeform 371"/>
              <p:cNvSpPr>
                <a:spLocks noChangeAspect="1"/>
              </p:cNvSpPr>
              <p:nvPr/>
            </p:nvSpPr>
            <p:spPr bwMode="auto">
              <a:xfrm>
                <a:off x="210" y="1458"/>
                <a:ext cx="342" cy="246"/>
              </a:xfrm>
              <a:custGeom>
                <a:avLst/>
                <a:gdLst>
                  <a:gd name="T0" fmla="*/ 24 w 342"/>
                  <a:gd name="T1" fmla="*/ 162 h 246"/>
                  <a:gd name="T2" fmla="*/ 0 w 342"/>
                  <a:gd name="T3" fmla="*/ 150 h 246"/>
                  <a:gd name="T4" fmla="*/ 6 w 342"/>
                  <a:gd name="T5" fmla="*/ 126 h 246"/>
                  <a:gd name="T6" fmla="*/ 6 w 342"/>
                  <a:gd name="T7" fmla="*/ 144 h 246"/>
                  <a:gd name="T8" fmla="*/ 18 w 342"/>
                  <a:gd name="T9" fmla="*/ 126 h 246"/>
                  <a:gd name="T10" fmla="*/ 6 w 342"/>
                  <a:gd name="T11" fmla="*/ 126 h 246"/>
                  <a:gd name="T12" fmla="*/ 12 w 342"/>
                  <a:gd name="T13" fmla="*/ 108 h 246"/>
                  <a:gd name="T14" fmla="*/ 12 w 342"/>
                  <a:gd name="T15" fmla="*/ 108 h 246"/>
                  <a:gd name="T16" fmla="*/ 12 w 342"/>
                  <a:gd name="T17" fmla="*/ 54 h 246"/>
                  <a:gd name="T18" fmla="*/ 6 w 342"/>
                  <a:gd name="T19" fmla="*/ 36 h 246"/>
                  <a:gd name="T20" fmla="*/ 12 w 342"/>
                  <a:gd name="T21" fmla="*/ 12 h 246"/>
                  <a:gd name="T22" fmla="*/ 42 w 342"/>
                  <a:gd name="T23" fmla="*/ 36 h 246"/>
                  <a:gd name="T24" fmla="*/ 72 w 342"/>
                  <a:gd name="T25" fmla="*/ 48 h 246"/>
                  <a:gd name="T26" fmla="*/ 84 w 342"/>
                  <a:gd name="T27" fmla="*/ 60 h 246"/>
                  <a:gd name="T28" fmla="*/ 84 w 342"/>
                  <a:gd name="T29" fmla="*/ 54 h 246"/>
                  <a:gd name="T30" fmla="*/ 90 w 342"/>
                  <a:gd name="T31" fmla="*/ 60 h 246"/>
                  <a:gd name="T32" fmla="*/ 90 w 342"/>
                  <a:gd name="T33" fmla="*/ 72 h 246"/>
                  <a:gd name="T34" fmla="*/ 78 w 342"/>
                  <a:gd name="T35" fmla="*/ 72 h 246"/>
                  <a:gd name="T36" fmla="*/ 60 w 342"/>
                  <a:gd name="T37" fmla="*/ 96 h 246"/>
                  <a:gd name="T38" fmla="*/ 60 w 342"/>
                  <a:gd name="T39" fmla="*/ 96 h 246"/>
                  <a:gd name="T40" fmla="*/ 90 w 342"/>
                  <a:gd name="T41" fmla="*/ 72 h 246"/>
                  <a:gd name="T42" fmla="*/ 90 w 342"/>
                  <a:gd name="T43" fmla="*/ 66 h 246"/>
                  <a:gd name="T44" fmla="*/ 96 w 342"/>
                  <a:gd name="T45" fmla="*/ 72 h 246"/>
                  <a:gd name="T46" fmla="*/ 96 w 342"/>
                  <a:gd name="T47" fmla="*/ 78 h 246"/>
                  <a:gd name="T48" fmla="*/ 84 w 342"/>
                  <a:gd name="T49" fmla="*/ 84 h 246"/>
                  <a:gd name="T50" fmla="*/ 90 w 342"/>
                  <a:gd name="T51" fmla="*/ 96 h 246"/>
                  <a:gd name="T52" fmla="*/ 84 w 342"/>
                  <a:gd name="T53" fmla="*/ 108 h 246"/>
                  <a:gd name="T54" fmla="*/ 84 w 342"/>
                  <a:gd name="T55" fmla="*/ 102 h 246"/>
                  <a:gd name="T56" fmla="*/ 72 w 342"/>
                  <a:gd name="T57" fmla="*/ 114 h 246"/>
                  <a:gd name="T58" fmla="*/ 72 w 342"/>
                  <a:gd name="T59" fmla="*/ 96 h 246"/>
                  <a:gd name="T60" fmla="*/ 60 w 342"/>
                  <a:gd name="T61" fmla="*/ 108 h 246"/>
                  <a:gd name="T62" fmla="*/ 66 w 342"/>
                  <a:gd name="T63" fmla="*/ 120 h 246"/>
                  <a:gd name="T64" fmla="*/ 96 w 342"/>
                  <a:gd name="T65" fmla="*/ 108 h 246"/>
                  <a:gd name="T66" fmla="*/ 96 w 342"/>
                  <a:gd name="T67" fmla="*/ 84 h 246"/>
                  <a:gd name="T68" fmla="*/ 108 w 342"/>
                  <a:gd name="T69" fmla="*/ 66 h 246"/>
                  <a:gd name="T70" fmla="*/ 96 w 342"/>
                  <a:gd name="T71" fmla="*/ 36 h 246"/>
                  <a:gd name="T72" fmla="*/ 108 w 342"/>
                  <a:gd name="T73" fmla="*/ 30 h 246"/>
                  <a:gd name="T74" fmla="*/ 102 w 342"/>
                  <a:gd name="T75" fmla="*/ 0 h 246"/>
                  <a:gd name="T76" fmla="*/ 342 w 342"/>
                  <a:gd name="T77" fmla="*/ 60 h 246"/>
                  <a:gd name="T78" fmla="*/ 300 w 342"/>
                  <a:gd name="T79" fmla="*/ 246 h 246"/>
                  <a:gd name="T80" fmla="*/ 216 w 342"/>
                  <a:gd name="T81" fmla="*/ 228 h 246"/>
                  <a:gd name="T82" fmla="*/ 114 w 342"/>
                  <a:gd name="T83" fmla="*/ 228 h 246"/>
                  <a:gd name="T84" fmla="*/ 84 w 342"/>
                  <a:gd name="T85" fmla="*/ 210 h 246"/>
                  <a:gd name="T86" fmla="*/ 60 w 342"/>
                  <a:gd name="T87" fmla="*/ 216 h 246"/>
                  <a:gd name="T88" fmla="*/ 42 w 342"/>
                  <a:gd name="T89" fmla="*/ 204 h 246"/>
                  <a:gd name="T90" fmla="*/ 42 w 342"/>
                  <a:gd name="T91" fmla="*/ 174 h 246"/>
                  <a:gd name="T92" fmla="*/ 24 w 342"/>
                  <a:gd name="T93" fmla="*/ 162 h 2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42"/>
                  <a:gd name="T142" fmla="*/ 0 h 246"/>
                  <a:gd name="T143" fmla="*/ 342 w 342"/>
                  <a:gd name="T144" fmla="*/ 246 h 2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42" h="246">
                    <a:moveTo>
                      <a:pt x="24" y="162"/>
                    </a:moveTo>
                    <a:lnTo>
                      <a:pt x="0" y="150"/>
                    </a:lnTo>
                    <a:lnTo>
                      <a:pt x="6" y="126"/>
                    </a:lnTo>
                    <a:lnTo>
                      <a:pt x="6" y="144"/>
                    </a:lnTo>
                    <a:lnTo>
                      <a:pt x="18" y="126"/>
                    </a:lnTo>
                    <a:lnTo>
                      <a:pt x="6" y="126"/>
                    </a:lnTo>
                    <a:lnTo>
                      <a:pt x="12" y="108"/>
                    </a:lnTo>
                    <a:lnTo>
                      <a:pt x="12" y="54"/>
                    </a:lnTo>
                    <a:lnTo>
                      <a:pt x="6" y="36"/>
                    </a:lnTo>
                    <a:lnTo>
                      <a:pt x="12" y="12"/>
                    </a:lnTo>
                    <a:lnTo>
                      <a:pt x="42" y="36"/>
                    </a:lnTo>
                    <a:lnTo>
                      <a:pt x="72" y="48"/>
                    </a:lnTo>
                    <a:lnTo>
                      <a:pt x="84" y="60"/>
                    </a:lnTo>
                    <a:lnTo>
                      <a:pt x="84" y="54"/>
                    </a:lnTo>
                    <a:lnTo>
                      <a:pt x="90" y="60"/>
                    </a:lnTo>
                    <a:lnTo>
                      <a:pt x="90" y="72"/>
                    </a:lnTo>
                    <a:lnTo>
                      <a:pt x="78" y="72"/>
                    </a:lnTo>
                    <a:lnTo>
                      <a:pt x="60" y="96"/>
                    </a:lnTo>
                    <a:lnTo>
                      <a:pt x="90" y="72"/>
                    </a:lnTo>
                    <a:lnTo>
                      <a:pt x="90" y="66"/>
                    </a:lnTo>
                    <a:lnTo>
                      <a:pt x="96" y="72"/>
                    </a:lnTo>
                    <a:lnTo>
                      <a:pt x="96" y="78"/>
                    </a:lnTo>
                    <a:lnTo>
                      <a:pt x="84" y="84"/>
                    </a:lnTo>
                    <a:lnTo>
                      <a:pt x="90" y="96"/>
                    </a:lnTo>
                    <a:lnTo>
                      <a:pt x="84" y="108"/>
                    </a:lnTo>
                    <a:lnTo>
                      <a:pt x="84" y="102"/>
                    </a:lnTo>
                    <a:lnTo>
                      <a:pt x="72" y="114"/>
                    </a:lnTo>
                    <a:lnTo>
                      <a:pt x="72" y="96"/>
                    </a:lnTo>
                    <a:lnTo>
                      <a:pt x="60" y="108"/>
                    </a:lnTo>
                    <a:lnTo>
                      <a:pt x="66" y="120"/>
                    </a:lnTo>
                    <a:lnTo>
                      <a:pt x="96" y="108"/>
                    </a:lnTo>
                    <a:lnTo>
                      <a:pt x="96" y="84"/>
                    </a:lnTo>
                    <a:lnTo>
                      <a:pt x="108" y="66"/>
                    </a:lnTo>
                    <a:lnTo>
                      <a:pt x="96" y="36"/>
                    </a:lnTo>
                    <a:lnTo>
                      <a:pt x="108" y="30"/>
                    </a:lnTo>
                    <a:lnTo>
                      <a:pt x="102" y="0"/>
                    </a:lnTo>
                    <a:lnTo>
                      <a:pt x="342" y="60"/>
                    </a:lnTo>
                    <a:lnTo>
                      <a:pt x="300" y="246"/>
                    </a:lnTo>
                    <a:lnTo>
                      <a:pt x="216" y="228"/>
                    </a:lnTo>
                    <a:lnTo>
                      <a:pt x="114" y="228"/>
                    </a:lnTo>
                    <a:lnTo>
                      <a:pt x="84" y="210"/>
                    </a:lnTo>
                    <a:lnTo>
                      <a:pt x="60" y="216"/>
                    </a:lnTo>
                    <a:lnTo>
                      <a:pt x="42" y="204"/>
                    </a:lnTo>
                    <a:lnTo>
                      <a:pt x="42" y="174"/>
                    </a:lnTo>
                    <a:lnTo>
                      <a:pt x="24" y="162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95" name="Freeform 372"/>
              <p:cNvSpPr>
                <a:spLocks noChangeAspect="1"/>
              </p:cNvSpPr>
              <p:nvPr/>
            </p:nvSpPr>
            <p:spPr bwMode="auto">
              <a:xfrm>
                <a:off x="210" y="1458"/>
                <a:ext cx="342" cy="246"/>
              </a:xfrm>
              <a:custGeom>
                <a:avLst/>
                <a:gdLst>
                  <a:gd name="T0" fmla="*/ 24 w 342"/>
                  <a:gd name="T1" fmla="*/ 162 h 246"/>
                  <a:gd name="T2" fmla="*/ 0 w 342"/>
                  <a:gd name="T3" fmla="*/ 150 h 246"/>
                  <a:gd name="T4" fmla="*/ 6 w 342"/>
                  <a:gd name="T5" fmla="*/ 126 h 246"/>
                  <a:gd name="T6" fmla="*/ 6 w 342"/>
                  <a:gd name="T7" fmla="*/ 144 h 246"/>
                  <a:gd name="T8" fmla="*/ 18 w 342"/>
                  <a:gd name="T9" fmla="*/ 126 h 246"/>
                  <a:gd name="T10" fmla="*/ 6 w 342"/>
                  <a:gd name="T11" fmla="*/ 126 h 246"/>
                  <a:gd name="T12" fmla="*/ 12 w 342"/>
                  <a:gd name="T13" fmla="*/ 108 h 246"/>
                  <a:gd name="T14" fmla="*/ 24 w 342"/>
                  <a:gd name="T15" fmla="*/ 108 h 246"/>
                  <a:gd name="T16" fmla="*/ 12 w 342"/>
                  <a:gd name="T17" fmla="*/ 108 h 246"/>
                  <a:gd name="T18" fmla="*/ 12 w 342"/>
                  <a:gd name="T19" fmla="*/ 54 h 246"/>
                  <a:gd name="T20" fmla="*/ 6 w 342"/>
                  <a:gd name="T21" fmla="*/ 36 h 246"/>
                  <a:gd name="T22" fmla="*/ 12 w 342"/>
                  <a:gd name="T23" fmla="*/ 12 h 246"/>
                  <a:gd name="T24" fmla="*/ 42 w 342"/>
                  <a:gd name="T25" fmla="*/ 36 h 246"/>
                  <a:gd name="T26" fmla="*/ 72 w 342"/>
                  <a:gd name="T27" fmla="*/ 48 h 246"/>
                  <a:gd name="T28" fmla="*/ 84 w 342"/>
                  <a:gd name="T29" fmla="*/ 60 h 246"/>
                  <a:gd name="T30" fmla="*/ 84 w 342"/>
                  <a:gd name="T31" fmla="*/ 54 h 246"/>
                  <a:gd name="T32" fmla="*/ 90 w 342"/>
                  <a:gd name="T33" fmla="*/ 60 h 246"/>
                  <a:gd name="T34" fmla="*/ 90 w 342"/>
                  <a:gd name="T35" fmla="*/ 72 h 246"/>
                  <a:gd name="T36" fmla="*/ 78 w 342"/>
                  <a:gd name="T37" fmla="*/ 72 h 246"/>
                  <a:gd name="T38" fmla="*/ 60 w 342"/>
                  <a:gd name="T39" fmla="*/ 96 h 246"/>
                  <a:gd name="T40" fmla="*/ 72 w 342"/>
                  <a:gd name="T41" fmla="*/ 96 h 246"/>
                  <a:gd name="T42" fmla="*/ 60 w 342"/>
                  <a:gd name="T43" fmla="*/ 96 h 246"/>
                  <a:gd name="T44" fmla="*/ 90 w 342"/>
                  <a:gd name="T45" fmla="*/ 72 h 246"/>
                  <a:gd name="T46" fmla="*/ 90 w 342"/>
                  <a:gd name="T47" fmla="*/ 66 h 246"/>
                  <a:gd name="T48" fmla="*/ 96 w 342"/>
                  <a:gd name="T49" fmla="*/ 72 h 246"/>
                  <a:gd name="T50" fmla="*/ 96 w 342"/>
                  <a:gd name="T51" fmla="*/ 78 h 246"/>
                  <a:gd name="T52" fmla="*/ 84 w 342"/>
                  <a:gd name="T53" fmla="*/ 84 h 246"/>
                  <a:gd name="T54" fmla="*/ 90 w 342"/>
                  <a:gd name="T55" fmla="*/ 96 h 246"/>
                  <a:gd name="T56" fmla="*/ 84 w 342"/>
                  <a:gd name="T57" fmla="*/ 108 h 246"/>
                  <a:gd name="T58" fmla="*/ 84 w 342"/>
                  <a:gd name="T59" fmla="*/ 102 h 246"/>
                  <a:gd name="T60" fmla="*/ 72 w 342"/>
                  <a:gd name="T61" fmla="*/ 114 h 246"/>
                  <a:gd name="T62" fmla="*/ 72 w 342"/>
                  <a:gd name="T63" fmla="*/ 96 h 246"/>
                  <a:gd name="T64" fmla="*/ 60 w 342"/>
                  <a:gd name="T65" fmla="*/ 108 h 246"/>
                  <a:gd name="T66" fmla="*/ 66 w 342"/>
                  <a:gd name="T67" fmla="*/ 120 h 246"/>
                  <a:gd name="T68" fmla="*/ 96 w 342"/>
                  <a:gd name="T69" fmla="*/ 108 h 246"/>
                  <a:gd name="T70" fmla="*/ 96 w 342"/>
                  <a:gd name="T71" fmla="*/ 84 h 246"/>
                  <a:gd name="T72" fmla="*/ 108 w 342"/>
                  <a:gd name="T73" fmla="*/ 66 h 246"/>
                  <a:gd name="T74" fmla="*/ 96 w 342"/>
                  <a:gd name="T75" fmla="*/ 36 h 246"/>
                  <a:gd name="T76" fmla="*/ 108 w 342"/>
                  <a:gd name="T77" fmla="*/ 30 h 246"/>
                  <a:gd name="T78" fmla="*/ 102 w 342"/>
                  <a:gd name="T79" fmla="*/ 0 h 246"/>
                  <a:gd name="T80" fmla="*/ 342 w 342"/>
                  <a:gd name="T81" fmla="*/ 60 h 246"/>
                  <a:gd name="T82" fmla="*/ 300 w 342"/>
                  <a:gd name="T83" fmla="*/ 246 h 246"/>
                  <a:gd name="T84" fmla="*/ 216 w 342"/>
                  <a:gd name="T85" fmla="*/ 228 h 246"/>
                  <a:gd name="T86" fmla="*/ 114 w 342"/>
                  <a:gd name="T87" fmla="*/ 228 h 246"/>
                  <a:gd name="T88" fmla="*/ 84 w 342"/>
                  <a:gd name="T89" fmla="*/ 210 h 246"/>
                  <a:gd name="T90" fmla="*/ 60 w 342"/>
                  <a:gd name="T91" fmla="*/ 216 h 246"/>
                  <a:gd name="T92" fmla="*/ 42 w 342"/>
                  <a:gd name="T93" fmla="*/ 204 h 246"/>
                  <a:gd name="T94" fmla="*/ 42 w 342"/>
                  <a:gd name="T95" fmla="*/ 174 h 246"/>
                  <a:gd name="T96" fmla="*/ 24 w 342"/>
                  <a:gd name="T97" fmla="*/ 162 h 246"/>
                  <a:gd name="T98" fmla="*/ 24 w 342"/>
                  <a:gd name="T99" fmla="*/ 168 h 24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42"/>
                  <a:gd name="T151" fmla="*/ 0 h 246"/>
                  <a:gd name="T152" fmla="*/ 342 w 342"/>
                  <a:gd name="T153" fmla="*/ 246 h 24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42" h="246">
                    <a:moveTo>
                      <a:pt x="24" y="162"/>
                    </a:moveTo>
                    <a:lnTo>
                      <a:pt x="0" y="150"/>
                    </a:lnTo>
                    <a:lnTo>
                      <a:pt x="6" y="126"/>
                    </a:lnTo>
                    <a:lnTo>
                      <a:pt x="6" y="144"/>
                    </a:lnTo>
                    <a:lnTo>
                      <a:pt x="18" y="126"/>
                    </a:lnTo>
                    <a:lnTo>
                      <a:pt x="6" y="126"/>
                    </a:lnTo>
                    <a:lnTo>
                      <a:pt x="12" y="108"/>
                    </a:lnTo>
                    <a:lnTo>
                      <a:pt x="24" y="108"/>
                    </a:lnTo>
                    <a:lnTo>
                      <a:pt x="12" y="108"/>
                    </a:lnTo>
                    <a:lnTo>
                      <a:pt x="12" y="54"/>
                    </a:lnTo>
                    <a:lnTo>
                      <a:pt x="6" y="36"/>
                    </a:lnTo>
                    <a:lnTo>
                      <a:pt x="12" y="12"/>
                    </a:lnTo>
                    <a:lnTo>
                      <a:pt x="42" y="36"/>
                    </a:lnTo>
                    <a:lnTo>
                      <a:pt x="72" y="48"/>
                    </a:lnTo>
                    <a:lnTo>
                      <a:pt x="84" y="60"/>
                    </a:lnTo>
                    <a:lnTo>
                      <a:pt x="84" y="54"/>
                    </a:lnTo>
                    <a:lnTo>
                      <a:pt x="90" y="60"/>
                    </a:lnTo>
                    <a:lnTo>
                      <a:pt x="90" y="72"/>
                    </a:lnTo>
                    <a:lnTo>
                      <a:pt x="78" y="72"/>
                    </a:lnTo>
                    <a:lnTo>
                      <a:pt x="60" y="96"/>
                    </a:lnTo>
                    <a:lnTo>
                      <a:pt x="72" y="96"/>
                    </a:lnTo>
                    <a:lnTo>
                      <a:pt x="60" y="96"/>
                    </a:lnTo>
                    <a:lnTo>
                      <a:pt x="90" y="72"/>
                    </a:lnTo>
                    <a:lnTo>
                      <a:pt x="90" y="66"/>
                    </a:lnTo>
                    <a:lnTo>
                      <a:pt x="96" y="72"/>
                    </a:lnTo>
                    <a:lnTo>
                      <a:pt x="96" y="78"/>
                    </a:lnTo>
                    <a:lnTo>
                      <a:pt x="84" y="84"/>
                    </a:lnTo>
                    <a:lnTo>
                      <a:pt x="90" y="96"/>
                    </a:lnTo>
                    <a:lnTo>
                      <a:pt x="84" y="108"/>
                    </a:lnTo>
                    <a:lnTo>
                      <a:pt x="84" y="102"/>
                    </a:lnTo>
                    <a:lnTo>
                      <a:pt x="72" y="114"/>
                    </a:lnTo>
                    <a:lnTo>
                      <a:pt x="72" y="96"/>
                    </a:lnTo>
                    <a:lnTo>
                      <a:pt x="60" y="108"/>
                    </a:lnTo>
                    <a:lnTo>
                      <a:pt x="66" y="120"/>
                    </a:lnTo>
                    <a:lnTo>
                      <a:pt x="96" y="108"/>
                    </a:lnTo>
                    <a:lnTo>
                      <a:pt x="96" y="84"/>
                    </a:lnTo>
                    <a:lnTo>
                      <a:pt x="108" y="66"/>
                    </a:lnTo>
                    <a:lnTo>
                      <a:pt x="96" y="36"/>
                    </a:lnTo>
                    <a:lnTo>
                      <a:pt x="108" y="30"/>
                    </a:lnTo>
                    <a:lnTo>
                      <a:pt x="102" y="0"/>
                    </a:lnTo>
                    <a:lnTo>
                      <a:pt x="342" y="60"/>
                    </a:lnTo>
                    <a:lnTo>
                      <a:pt x="300" y="246"/>
                    </a:lnTo>
                    <a:lnTo>
                      <a:pt x="216" y="228"/>
                    </a:lnTo>
                    <a:lnTo>
                      <a:pt x="114" y="228"/>
                    </a:lnTo>
                    <a:lnTo>
                      <a:pt x="84" y="210"/>
                    </a:lnTo>
                    <a:lnTo>
                      <a:pt x="60" y="216"/>
                    </a:lnTo>
                    <a:lnTo>
                      <a:pt x="42" y="204"/>
                    </a:lnTo>
                    <a:lnTo>
                      <a:pt x="42" y="174"/>
                    </a:lnTo>
                    <a:lnTo>
                      <a:pt x="24" y="162"/>
                    </a:lnTo>
                    <a:lnTo>
                      <a:pt x="24" y="16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96" name="Freeform 373"/>
              <p:cNvSpPr>
                <a:spLocks noChangeAspect="1"/>
              </p:cNvSpPr>
              <p:nvPr/>
            </p:nvSpPr>
            <p:spPr bwMode="auto">
              <a:xfrm>
                <a:off x="2106" y="2094"/>
                <a:ext cx="228" cy="228"/>
              </a:xfrm>
              <a:custGeom>
                <a:avLst/>
                <a:gdLst>
                  <a:gd name="T0" fmla="*/ 138 w 228"/>
                  <a:gd name="T1" fmla="*/ 48 h 228"/>
                  <a:gd name="T2" fmla="*/ 144 w 228"/>
                  <a:gd name="T3" fmla="*/ 78 h 228"/>
                  <a:gd name="T4" fmla="*/ 174 w 228"/>
                  <a:gd name="T5" fmla="*/ 48 h 228"/>
                  <a:gd name="T6" fmla="*/ 192 w 228"/>
                  <a:gd name="T7" fmla="*/ 54 h 228"/>
                  <a:gd name="T8" fmla="*/ 204 w 228"/>
                  <a:gd name="T9" fmla="*/ 42 h 228"/>
                  <a:gd name="T10" fmla="*/ 222 w 228"/>
                  <a:gd name="T11" fmla="*/ 42 h 228"/>
                  <a:gd name="T12" fmla="*/ 228 w 228"/>
                  <a:gd name="T13" fmla="*/ 60 h 228"/>
                  <a:gd name="T14" fmla="*/ 228 w 228"/>
                  <a:gd name="T15" fmla="*/ 72 h 228"/>
                  <a:gd name="T16" fmla="*/ 198 w 228"/>
                  <a:gd name="T17" fmla="*/ 54 h 228"/>
                  <a:gd name="T18" fmla="*/ 198 w 228"/>
                  <a:gd name="T19" fmla="*/ 72 h 228"/>
                  <a:gd name="T20" fmla="*/ 180 w 228"/>
                  <a:gd name="T21" fmla="*/ 102 h 228"/>
                  <a:gd name="T22" fmla="*/ 168 w 228"/>
                  <a:gd name="T23" fmla="*/ 102 h 228"/>
                  <a:gd name="T24" fmla="*/ 162 w 228"/>
                  <a:gd name="T25" fmla="*/ 126 h 228"/>
                  <a:gd name="T26" fmla="*/ 144 w 228"/>
                  <a:gd name="T27" fmla="*/ 120 h 228"/>
                  <a:gd name="T28" fmla="*/ 120 w 228"/>
                  <a:gd name="T29" fmla="*/ 186 h 228"/>
                  <a:gd name="T30" fmla="*/ 126 w 228"/>
                  <a:gd name="T31" fmla="*/ 186 h 228"/>
                  <a:gd name="T32" fmla="*/ 120 w 228"/>
                  <a:gd name="T33" fmla="*/ 204 h 228"/>
                  <a:gd name="T34" fmla="*/ 60 w 228"/>
                  <a:gd name="T35" fmla="*/ 228 h 228"/>
                  <a:gd name="T36" fmla="*/ 48 w 228"/>
                  <a:gd name="T37" fmla="*/ 222 h 228"/>
                  <a:gd name="T38" fmla="*/ 42 w 228"/>
                  <a:gd name="T39" fmla="*/ 204 h 228"/>
                  <a:gd name="T40" fmla="*/ 12 w 228"/>
                  <a:gd name="T41" fmla="*/ 186 h 228"/>
                  <a:gd name="T42" fmla="*/ 0 w 228"/>
                  <a:gd name="T43" fmla="*/ 156 h 228"/>
                  <a:gd name="T44" fmla="*/ 18 w 228"/>
                  <a:gd name="T45" fmla="*/ 138 h 228"/>
                  <a:gd name="T46" fmla="*/ 24 w 228"/>
                  <a:gd name="T47" fmla="*/ 114 h 228"/>
                  <a:gd name="T48" fmla="*/ 36 w 228"/>
                  <a:gd name="T49" fmla="*/ 114 h 228"/>
                  <a:gd name="T50" fmla="*/ 36 w 228"/>
                  <a:gd name="T51" fmla="*/ 96 h 228"/>
                  <a:gd name="T52" fmla="*/ 72 w 228"/>
                  <a:gd name="T53" fmla="*/ 66 h 228"/>
                  <a:gd name="T54" fmla="*/ 78 w 228"/>
                  <a:gd name="T55" fmla="*/ 18 h 228"/>
                  <a:gd name="T56" fmla="*/ 72 w 228"/>
                  <a:gd name="T57" fmla="*/ 6 h 228"/>
                  <a:gd name="T58" fmla="*/ 78 w 228"/>
                  <a:gd name="T59" fmla="*/ 0 h 228"/>
                  <a:gd name="T60" fmla="*/ 90 w 228"/>
                  <a:gd name="T61" fmla="*/ 54 h 228"/>
                  <a:gd name="T62" fmla="*/ 126 w 228"/>
                  <a:gd name="T63" fmla="*/ 48 h 228"/>
                  <a:gd name="T64" fmla="*/ 138 w 228"/>
                  <a:gd name="T65" fmla="*/ 48 h 2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8"/>
                  <a:gd name="T100" fmla="*/ 0 h 228"/>
                  <a:gd name="T101" fmla="*/ 228 w 228"/>
                  <a:gd name="T102" fmla="*/ 228 h 2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8" h="228">
                    <a:moveTo>
                      <a:pt x="138" y="48"/>
                    </a:moveTo>
                    <a:lnTo>
                      <a:pt x="144" y="78"/>
                    </a:lnTo>
                    <a:lnTo>
                      <a:pt x="174" y="48"/>
                    </a:lnTo>
                    <a:lnTo>
                      <a:pt x="192" y="54"/>
                    </a:lnTo>
                    <a:lnTo>
                      <a:pt x="204" y="42"/>
                    </a:lnTo>
                    <a:lnTo>
                      <a:pt x="222" y="42"/>
                    </a:lnTo>
                    <a:lnTo>
                      <a:pt x="228" y="60"/>
                    </a:lnTo>
                    <a:lnTo>
                      <a:pt x="228" y="72"/>
                    </a:lnTo>
                    <a:lnTo>
                      <a:pt x="198" y="54"/>
                    </a:lnTo>
                    <a:lnTo>
                      <a:pt x="198" y="72"/>
                    </a:lnTo>
                    <a:lnTo>
                      <a:pt x="180" y="102"/>
                    </a:lnTo>
                    <a:lnTo>
                      <a:pt x="168" y="102"/>
                    </a:lnTo>
                    <a:lnTo>
                      <a:pt x="162" y="126"/>
                    </a:lnTo>
                    <a:lnTo>
                      <a:pt x="144" y="120"/>
                    </a:lnTo>
                    <a:lnTo>
                      <a:pt x="120" y="186"/>
                    </a:lnTo>
                    <a:lnTo>
                      <a:pt x="126" y="186"/>
                    </a:lnTo>
                    <a:lnTo>
                      <a:pt x="120" y="204"/>
                    </a:lnTo>
                    <a:lnTo>
                      <a:pt x="60" y="228"/>
                    </a:lnTo>
                    <a:lnTo>
                      <a:pt x="48" y="222"/>
                    </a:lnTo>
                    <a:lnTo>
                      <a:pt x="42" y="204"/>
                    </a:lnTo>
                    <a:lnTo>
                      <a:pt x="12" y="186"/>
                    </a:lnTo>
                    <a:lnTo>
                      <a:pt x="0" y="156"/>
                    </a:lnTo>
                    <a:lnTo>
                      <a:pt x="18" y="138"/>
                    </a:lnTo>
                    <a:lnTo>
                      <a:pt x="24" y="114"/>
                    </a:lnTo>
                    <a:lnTo>
                      <a:pt x="36" y="114"/>
                    </a:lnTo>
                    <a:lnTo>
                      <a:pt x="36" y="96"/>
                    </a:lnTo>
                    <a:lnTo>
                      <a:pt x="72" y="66"/>
                    </a:lnTo>
                    <a:lnTo>
                      <a:pt x="78" y="18"/>
                    </a:lnTo>
                    <a:lnTo>
                      <a:pt x="72" y="6"/>
                    </a:lnTo>
                    <a:lnTo>
                      <a:pt x="78" y="0"/>
                    </a:lnTo>
                    <a:lnTo>
                      <a:pt x="90" y="54"/>
                    </a:lnTo>
                    <a:lnTo>
                      <a:pt x="126" y="48"/>
                    </a:lnTo>
                    <a:lnTo>
                      <a:pt x="138" y="48"/>
                    </a:lnTo>
                    <a:close/>
                  </a:path>
                </a:pathLst>
              </a:custGeom>
              <a:solidFill>
                <a:srgbClr val="FF4500"/>
              </a:solidFill>
              <a:ln w="9525">
                <a:solidFill>
                  <a:srgbClr val="FF4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97" name="Freeform 374"/>
              <p:cNvSpPr>
                <a:spLocks noChangeAspect="1"/>
              </p:cNvSpPr>
              <p:nvPr/>
            </p:nvSpPr>
            <p:spPr bwMode="auto">
              <a:xfrm>
                <a:off x="2106" y="2094"/>
                <a:ext cx="228" cy="228"/>
              </a:xfrm>
              <a:custGeom>
                <a:avLst/>
                <a:gdLst>
                  <a:gd name="T0" fmla="*/ 138 w 228"/>
                  <a:gd name="T1" fmla="*/ 48 h 228"/>
                  <a:gd name="T2" fmla="*/ 144 w 228"/>
                  <a:gd name="T3" fmla="*/ 78 h 228"/>
                  <a:gd name="T4" fmla="*/ 174 w 228"/>
                  <a:gd name="T5" fmla="*/ 48 h 228"/>
                  <a:gd name="T6" fmla="*/ 192 w 228"/>
                  <a:gd name="T7" fmla="*/ 54 h 228"/>
                  <a:gd name="T8" fmla="*/ 204 w 228"/>
                  <a:gd name="T9" fmla="*/ 42 h 228"/>
                  <a:gd name="T10" fmla="*/ 222 w 228"/>
                  <a:gd name="T11" fmla="*/ 42 h 228"/>
                  <a:gd name="T12" fmla="*/ 228 w 228"/>
                  <a:gd name="T13" fmla="*/ 60 h 228"/>
                  <a:gd name="T14" fmla="*/ 228 w 228"/>
                  <a:gd name="T15" fmla="*/ 72 h 228"/>
                  <a:gd name="T16" fmla="*/ 198 w 228"/>
                  <a:gd name="T17" fmla="*/ 54 h 228"/>
                  <a:gd name="T18" fmla="*/ 198 w 228"/>
                  <a:gd name="T19" fmla="*/ 72 h 228"/>
                  <a:gd name="T20" fmla="*/ 180 w 228"/>
                  <a:gd name="T21" fmla="*/ 102 h 228"/>
                  <a:gd name="T22" fmla="*/ 168 w 228"/>
                  <a:gd name="T23" fmla="*/ 102 h 228"/>
                  <a:gd name="T24" fmla="*/ 162 w 228"/>
                  <a:gd name="T25" fmla="*/ 126 h 228"/>
                  <a:gd name="T26" fmla="*/ 144 w 228"/>
                  <a:gd name="T27" fmla="*/ 120 h 228"/>
                  <a:gd name="T28" fmla="*/ 120 w 228"/>
                  <a:gd name="T29" fmla="*/ 186 h 228"/>
                  <a:gd name="T30" fmla="*/ 126 w 228"/>
                  <a:gd name="T31" fmla="*/ 186 h 228"/>
                  <a:gd name="T32" fmla="*/ 120 w 228"/>
                  <a:gd name="T33" fmla="*/ 204 h 228"/>
                  <a:gd name="T34" fmla="*/ 60 w 228"/>
                  <a:gd name="T35" fmla="*/ 228 h 228"/>
                  <a:gd name="T36" fmla="*/ 48 w 228"/>
                  <a:gd name="T37" fmla="*/ 222 h 228"/>
                  <a:gd name="T38" fmla="*/ 42 w 228"/>
                  <a:gd name="T39" fmla="*/ 204 h 228"/>
                  <a:gd name="T40" fmla="*/ 12 w 228"/>
                  <a:gd name="T41" fmla="*/ 186 h 228"/>
                  <a:gd name="T42" fmla="*/ 0 w 228"/>
                  <a:gd name="T43" fmla="*/ 156 h 228"/>
                  <a:gd name="T44" fmla="*/ 18 w 228"/>
                  <a:gd name="T45" fmla="*/ 138 h 228"/>
                  <a:gd name="T46" fmla="*/ 24 w 228"/>
                  <a:gd name="T47" fmla="*/ 114 h 228"/>
                  <a:gd name="T48" fmla="*/ 36 w 228"/>
                  <a:gd name="T49" fmla="*/ 114 h 228"/>
                  <a:gd name="T50" fmla="*/ 36 w 228"/>
                  <a:gd name="T51" fmla="*/ 96 h 228"/>
                  <a:gd name="T52" fmla="*/ 72 w 228"/>
                  <a:gd name="T53" fmla="*/ 66 h 228"/>
                  <a:gd name="T54" fmla="*/ 78 w 228"/>
                  <a:gd name="T55" fmla="*/ 18 h 228"/>
                  <a:gd name="T56" fmla="*/ 72 w 228"/>
                  <a:gd name="T57" fmla="*/ 6 h 228"/>
                  <a:gd name="T58" fmla="*/ 78 w 228"/>
                  <a:gd name="T59" fmla="*/ 0 h 228"/>
                  <a:gd name="T60" fmla="*/ 90 w 228"/>
                  <a:gd name="T61" fmla="*/ 54 h 228"/>
                  <a:gd name="T62" fmla="*/ 126 w 228"/>
                  <a:gd name="T63" fmla="*/ 48 h 228"/>
                  <a:gd name="T64" fmla="*/ 138 w 228"/>
                  <a:gd name="T65" fmla="*/ 48 h 228"/>
                  <a:gd name="T66" fmla="*/ 138 w 228"/>
                  <a:gd name="T67" fmla="*/ 54 h 2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28"/>
                  <a:gd name="T103" fmla="*/ 0 h 228"/>
                  <a:gd name="T104" fmla="*/ 228 w 228"/>
                  <a:gd name="T105" fmla="*/ 228 h 22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28" h="228">
                    <a:moveTo>
                      <a:pt x="138" y="48"/>
                    </a:moveTo>
                    <a:lnTo>
                      <a:pt x="144" y="78"/>
                    </a:lnTo>
                    <a:lnTo>
                      <a:pt x="174" y="48"/>
                    </a:lnTo>
                    <a:lnTo>
                      <a:pt x="192" y="54"/>
                    </a:lnTo>
                    <a:lnTo>
                      <a:pt x="204" y="42"/>
                    </a:lnTo>
                    <a:lnTo>
                      <a:pt x="222" y="42"/>
                    </a:lnTo>
                    <a:lnTo>
                      <a:pt x="228" y="60"/>
                    </a:lnTo>
                    <a:lnTo>
                      <a:pt x="228" y="72"/>
                    </a:lnTo>
                    <a:lnTo>
                      <a:pt x="198" y="54"/>
                    </a:lnTo>
                    <a:lnTo>
                      <a:pt x="198" y="72"/>
                    </a:lnTo>
                    <a:lnTo>
                      <a:pt x="180" y="102"/>
                    </a:lnTo>
                    <a:lnTo>
                      <a:pt x="168" y="102"/>
                    </a:lnTo>
                    <a:lnTo>
                      <a:pt x="162" y="126"/>
                    </a:lnTo>
                    <a:lnTo>
                      <a:pt x="144" y="120"/>
                    </a:lnTo>
                    <a:lnTo>
                      <a:pt x="120" y="186"/>
                    </a:lnTo>
                    <a:lnTo>
                      <a:pt x="126" y="186"/>
                    </a:lnTo>
                    <a:lnTo>
                      <a:pt x="120" y="204"/>
                    </a:lnTo>
                    <a:lnTo>
                      <a:pt x="60" y="228"/>
                    </a:lnTo>
                    <a:lnTo>
                      <a:pt x="48" y="222"/>
                    </a:lnTo>
                    <a:lnTo>
                      <a:pt x="42" y="204"/>
                    </a:lnTo>
                    <a:lnTo>
                      <a:pt x="12" y="186"/>
                    </a:lnTo>
                    <a:lnTo>
                      <a:pt x="0" y="156"/>
                    </a:lnTo>
                    <a:lnTo>
                      <a:pt x="18" y="138"/>
                    </a:lnTo>
                    <a:lnTo>
                      <a:pt x="24" y="114"/>
                    </a:lnTo>
                    <a:lnTo>
                      <a:pt x="36" y="114"/>
                    </a:lnTo>
                    <a:lnTo>
                      <a:pt x="36" y="96"/>
                    </a:lnTo>
                    <a:lnTo>
                      <a:pt x="72" y="66"/>
                    </a:lnTo>
                    <a:lnTo>
                      <a:pt x="78" y="18"/>
                    </a:lnTo>
                    <a:lnTo>
                      <a:pt x="72" y="6"/>
                    </a:lnTo>
                    <a:lnTo>
                      <a:pt x="78" y="0"/>
                    </a:lnTo>
                    <a:lnTo>
                      <a:pt x="90" y="54"/>
                    </a:lnTo>
                    <a:lnTo>
                      <a:pt x="126" y="48"/>
                    </a:lnTo>
                    <a:lnTo>
                      <a:pt x="138" y="48"/>
                    </a:lnTo>
                    <a:lnTo>
                      <a:pt x="138" y="5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98" name="Freeform 375"/>
              <p:cNvSpPr>
                <a:spLocks noChangeAspect="1"/>
              </p:cNvSpPr>
              <p:nvPr/>
            </p:nvSpPr>
            <p:spPr bwMode="auto">
              <a:xfrm>
                <a:off x="1578" y="1746"/>
                <a:ext cx="270" cy="282"/>
              </a:xfrm>
              <a:custGeom>
                <a:avLst/>
                <a:gdLst>
                  <a:gd name="T0" fmla="*/ 114 w 270"/>
                  <a:gd name="T1" fmla="*/ 282 h 282"/>
                  <a:gd name="T2" fmla="*/ 96 w 270"/>
                  <a:gd name="T3" fmla="*/ 264 h 282"/>
                  <a:gd name="T4" fmla="*/ 90 w 270"/>
                  <a:gd name="T5" fmla="*/ 246 h 282"/>
                  <a:gd name="T6" fmla="*/ 96 w 270"/>
                  <a:gd name="T7" fmla="*/ 234 h 282"/>
                  <a:gd name="T8" fmla="*/ 84 w 270"/>
                  <a:gd name="T9" fmla="*/ 216 h 282"/>
                  <a:gd name="T10" fmla="*/ 78 w 270"/>
                  <a:gd name="T11" fmla="*/ 186 h 282"/>
                  <a:gd name="T12" fmla="*/ 12 w 270"/>
                  <a:gd name="T13" fmla="*/ 138 h 282"/>
                  <a:gd name="T14" fmla="*/ 12 w 270"/>
                  <a:gd name="T15" fmla="*/ 96 h 282"/>
                  <a:gd name="T16" fmla="*/ 0 w 270"/>
                  <a:gd name="T17" fmla="*/ 84 h 282"/>
                  <a:gd name="T18" fmla="*/ 12 w 270"/>
                  <a:gd name="T19" fmla="*/ 66 h 282"/>
                  <a:gd name="T20" fmla="*/ 30 w 270"/>
                  <a:gd name="T21" fmla="*/ 54 h 282"/>
                  <a:gd name="T22" fmla="*/ 30 w 270"/>
                  <a:gd name="T23" fmla="*/ 18 h 282"/>
                  <a:gd name="T24" fmla="*/ 36 w 270"/>
                  <a:gd name="T25" fmla="*/ 12 h 282"/>
                  <a:gd name="T26" fmla="*/ 48 w 270"/>
                  <a:gd name="T27" fmla="*/ 18 h 282"/>
                  <a:gd name="T28" fmla="*/ 90 w 270"/>
                  <a:gd name="T29" fmla="*/ 0 h 282"/>
                  <a:gd name="T30" fmla="*/ 90 w 270"/>
                  <a:gd name="T31" fmla="*/ 18 h 282"/>
                  <a:gd name="T32" fmla="*/ 114 w 270"/>
                  <a:gd name="T33" fmla="*/ 24 h 282"/>
                  <a:gd name="T34" fmla="*/ 126 w 270"/>
                  <a:gd name="T35" fmla="*/ 36 h 282"/>
                  <a:gd name="T36" fmla="*/ 216 w 270"/>
                  <a:gd name="T37" fmla="*/ 54 h 282"/>
                  <a:gd name="T38" fmla="*/ 234 w 270"/>
                  <a:gd name="T39" fmla="*/ 66 h 282"/>
                  <a:gd name="T40" fmla="*/ 228 w 270"/>
                  <a:gd name="T41" fmla="*/ 90 h 282"/>
                  <a:gd name="T42" fmla="*/ 240 w 270"/>
                  <a:gd name="T43" fmla="*/ 90 h 282"/>
                  <a:gd name="T44" fmla="*/ 234 w 270"/>
                  <a:gd name="T45" fmla="*/ 102 h 282"/>
                  <a:gd name="T46" fmla="*/ 246 w 270"/>
                  <a:gd name="T47" fmla="*/ 102 h 282"/>
                  <a:gd name="T48" fmla="*/ 228 w 270"/>
                  <a:gd name="T49" fmla="*/ 132 h 282"/>
                  <a:gd name="T50" fmla="*/ 234 w 270"/>
                  <a:gd name="T51" fmla="*/ 144 h 282"/>
                  <a:gd name="T52" fmla="*/ 270 w 270"/>
                  <a:gd name="T53" fmla="*/ 90 h 282"/>
                  <a:gd name="T54" fmla="*/ 246 w 270"/>
                  <a:gd name="T55" fmla="*/ 174 h 282"/>
                  <a:gd name="T56" fmla="*/ 240 w 270"/>
                  <a:gd name="T57" fmla="*/ 222 h 282"/>
                  <a:gd name="T58" fmla="*/ 252 w 270"/>
                  <a:gd name="T59" fmla="*/ 270 h 282"/>
                  <a:gd name="T60" fmla="*/ 126 w 270"/>
                  <a:gd name="T61" fmla="*/ 276 h 282"/>
                  <a:gd name="T62" fmla="*/ 114 w 270"/>
                  <a:gd name="T63" fmla="*/ 282 h 2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0"/>
                  <a:gd name="T97" fmla="*/ 0 h 282"/>
                  <a:gd name="T98" fmla="*/ 270 w 270"/>
                  <a:gd name="T99" fmla="*/ 282 h 2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0" h="282">
                    <a:moveTo>
                      <a:pt x="114" y="282"/>
                    </a:moveTo>
                    <a:lnTo>
                      <a:pt x="96" y="264"/>
                    </a:lnTo>
                    <a:lnTo>
                      <a:pt x="90" y="246"/>
                    </a:lnTo>
                    <a:lnTo>
                      <a:pt x="96" y="234"/>
                    </a:lnTo>
                    <a:lnTo>
                      <a:pt x="84" y="216"/>
                    </a:lnTo>
                    <a:lnTo>
                      <a:pt x="78" y="186"/>
                    </a:lnTo>
                    <a:lnTo>
                      <a:pt x="12" y="138"/>
                    </a:lnTo>
                    <a:lnTo>
                      <a:pt x="12" y="96"/>
                    </a:lnTo>
                    <a:lnTo>
                      <a:pt x="0" y="84"/>
                    </a:lnTo>
                    <a:lnTo>
                      <a:pt x="12" y="66"/>
                    </a:lnTo>
                    <a:lnTo>
                      <a:pt x="30" y="54"/>
                    </a:lnTo>
                    <a:lnTo>
                      <a:pt x="30" y="18"/>
                    </a:lnTo>
                    <a:lnTo>
                      <a:pt x="36" y="12"/>
                    </a:lnTo>
                    <a:lnTo>
                      <a:pt x="48" y="18"/>
                    </a:lnTo>
                    <a:lnTo>
                      <a:pt x="90" y="0"/>
                    </a:lnTo>
                    <a:lnTo>
                      <a:pt x="90" y="18"/>
                    </a:lnTo>
                    <a:lnTo>
                      <a:pt x="114" y="24"/>
                    </a:lnTo>
                    <a:lnTo>
                      <a:pt x="126" y="36"/>
                    </a:lnTo>
                    <a:lnTo>
                      <a:pt x="216" y="54"/>
                    </a:lnTo>
                    <a:lnTo>
                      <a:pt x="234" y="66"/>
                    </a:lnTo>
                    <a:lnTo>
                      <a:pt x="228" y="90"/>
                    </a:lnTo>
                    <a:lnTo>
                      <a:pt x="240" y="90"/>
                    </a:lnTo>
                    <a:lnTo>
                      <a:pt x="234" y="102"/>
                    </a:lnTo>
                    <a:lnTo>
                      <a:pt x="246" y="102"/>
                    </a:lnTo>
                    <a:lnTo>
                      <a:pt x="228" y="132"/>
                    </a:lnTo>
                    <a:lnTo>
                      <a:pt x="234" y="144"/>
                    </a:lnTo>
                    <a:lnTo>
                      <a:pt x="270" y="90"/>
                    </a:lnTo>
                    <a:lnTo>
                      <a:pt x="246" y="174"/>
                    </a:lnTo>
                    <a:lnTo>
                      <a:pt x="240" y="222"/>
                    </a:lnTo>
                    <a:lnTo>
                      <a:pt x="252" y="270"/>
                    </a:lnTo>
                    <a:lnTo>
                      <a:pt x="126" y="276"/>
                    </a:lnTo>
                    <a:lnTo>
                      <a:pt x="114" y="282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99" name="Freeform 376"/>
              <p:cNvSpPr>
                <a:spLocks noChangeAspect="1"/>
              </p:cNvSpPr>
              <p:nvPr/>
            </p:nvSpPr>
            <p:spPr bwMode="auto">
              <a:xfrm>
                <a:off x="1578" y="1746"/>
                <a:ext cx="270" cy="288"/>
              </a:xfrm>
              <a:custGeom>
                <a:avLst/>
                <a:gdLst>
                  <a:gd name="T0" fmla="*/ 114 w 270"/>
                  <a:gd name="T1" fmla="*/ 282 h 288"/>
                  <a:gd name="T2" fmla="*/ 96 w 270"/>
                  <a:gd name="T3" fmla="*/ 264 h 288"/>
                  <a:gd name="T4" fmla="*/ 90 w 270"/>
                  <a:gd name="T5" fmla="*/ 246 h 288"/>
                  <a:gd name="T6" fmla="*/ 96 w 270"/>
                  <a:gd name="T7" fmla="*/ 234 h 288"/>
                  <a:gd name="T8" fmla="*/ 84 w 270"/>
                  <a:gd name="T9" fmla="*/ 216 h 288"/>
                  <a:gd name="T10" fmla="*/ 78 w 270"/>
                  <a:gd name="T11" fmla="*/ 186 h 288"/>
                  <a:gd name="T12" fmla="*/ 12 w 270"/>
                  <a:gd name="T13" fmla="*/ 138 h 288"/>
                  <a:gd name="T14" fmla="*/ 12 w 270"/>
                  <a:gd name="T15" fmla="*/ 96 h 288"/>
                  <a:gd name="T16" fmla="*/ 0 w 270"/>
                  <a:gd name="T17" fmla="*/ 84 h 288"/>
                  <a:gd name="T18" fmla="*/ 12 w 270"/>
                  <a:gd name="T19" fmla="*/ 66 h 288"/>
                  <a:gd name="T20" fmla="*/ 30 w 270"/>
                  <a:gd name="T21" fmla="*/ 54 h 288"/>
                  <a:gd name="T22" fmla="*/ 30 w 270"/>
                  <a:gd name="T23" fmla="*/ 18 h 288"/>
                  <a:gd name="T24" fmla="*/ 36 w 270"/>
                  <a:gd name="T25" fmla="*/ 12 h 288"/>
                  <a:gd name="T26" fmla="*/ 48 w 270"/>
                  <a:gd name="T27" fmla="*/ 18 h 288"/>
                  <a:gd name="T28" fmla="*/ 90 w 270"/>
                  <a:gd name="T29" fmla="*/ 0 h 288"/>
                  <a:gd name="T30" fmla="*/ 90 w 270"/>
                  <a:gd name="T31" fmla="*/ 18 h 288"/>
                  <a:gd name="T32" fmla="*/ 114 w 270"/>
                  <a:gd name="T33" fmla="*/ 24 h 288"/>
                  <a:gd name="T34" fmla="*/ 126 w 270"/>
                  <a:gd name="T35" fmla="*/ 36 h 288"/>
                  <a:gd name="T36" fmla="*/ 216 w 270"/>
                  <a:gd name="T37" fmla="*/ 54 h 288"/>
                  <a:gd name="T38" fmla="*/ 234 w 270"/>
                  <a:gd name="T39" fmla="*/ 66 h 288"/>
                  <a:gd name="T40" fmla="*/ 228 w 270"/>
                  <a:gd name="T41" fmla="*/ 90 h 288"/>
                  <a:gd name="T42" fmla="*/ 240 w 270"/>
                  <a:gd name="T43" fmla="*/ 90 h 288"/>
                  <a:gd name="T44" fmla="*/ 234 w 270"/>
                  <a:gd name="T45" fmla="*/ 102 h 288"/>
                  <a:gd name="T46" fmla="*/ 246 w 270"/>
                  <a:gd name="T47" fmla="*/ 102 h 288"/>
                  <a:gd name="T48" fmla="*/ 228 w 270"/>
                  <a:gd name="T49" fmla="*/ 132 h 288"/>
                  <a:gd name="T50" fmla="*/ 234 w 270"/>
                  <a:gd name="T51" fmla="*/ 144 h 288"/>
                  <a:gd name="T52" fmla="*/ 270 w 270"/>
                  <a:gd name="T53" fmla="*/ 90 h 288"/>
                  <a:gd name="T54" fmla="*/ 246 w 270"/>
                  <a:gd name="T55" fmla="*/ 174 h 288"/>
                  <a:gd name="T56" fmla="*/ 240 w 270"/>
                  <a:gd name="T57" fmla="*/ 222 h 288"/>
                  <a:gd name="T58" fmla="*/ 252 w 270"/>
                  <a:gd name="T59" fmla="*/ 270 h 288"/>
                  <a:gd name="T60" fmla="*/ 126 w 270"/>
                  <a:gd name="T61" fmla="*/ 276 h 288"/>
                  <a:gd name="T62" fmla="*/ 114 w 270"/>
                  <a:gd name="T63" fmla="*/ 282 h 288"/>
                  <a:gd name="T64" fmla="*/ 114 w 270"/>
                  <a:gd name="T65" fmla="*/ 288 h 2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0"/>
                  <a:gd name="T100" fmla="*/ 0 h 288"/>
                  <a:gd name="T101" fmla="*/ 270 w 270"/>
                  <a:gd name="T102" fmla="*/ 288 h 2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0" h="288">
                    <a:moveTo>
                      <a:pt x="114" y="282"/>
                    </a:moveTo>
                    <a:lnTo>
                      <a:pt x="96" y="264"/>
                    </a:lnTo>
                    <a:lnTo>
                      <a:pt x="90" y="246"/>
                    </a:lnTo>
                    <a:lnTo>
                      <a:pt x="96" y="234"/>
                    </a:lnTo>
                    <a:lnTo>
                      <a:pt x="84" y="216"/>
                    </a:lnTo>
                    <a:lnTo>
                      <a:pt x="78" y="186"/>
                    </a:lnTo>
                    <a:lnTo>
                      <a:pt x="12" y="138"/>
                    </a:lnTo>
                    <a:lnTo>
                      <a:pt x="12" y="96"/>
                    </a:lnTo>
                    <a:lnTo>
                      <a:pt x="0" y="84"/>
                    </a:lnTo>
                    <a:lnTo>
                      <a:pt x="12" y="66"/>
                    </a:lnTo>
                    <a:lnTo>
                      <a:pt x="30" y="54"/>
                    </a:lnTo>
                    <a:lnTo>
                      <a:pt x="30" y="18"/>
                    </a:lnTo>
                    <a:lnTo>
                      <a:pt x="36" y="12"/>
                    </a:lnTo>
                    <a:lnTo>
                      <a:pt x="48" y="18"/>
                    </a:lnTo>
                    <a:lnTo>
                      <a:pt x="90" y="0"/>
                    </a:lnTo>
                    <a:lnTo>
                      <a:pt x="90" y="18"/>
                    </a:lnTo>
                    <a:lnTo>
                      <a:pt x="114" y="24"/>
                    </a:lnTo>
                    <a:lnTo>
                      <a:pt x="126" y="36"/>
                    </a:lnTo>
                    <a:lnTo>
                      <a:pt x="216" y="54"/>
                    </a:lnTo>
                    <a:lnTo>
                      <a:pt x="234" y="66"/>
                    </a:lnTo>
                    <a:lnTo>
                      <a:pt x="228" y="90"/>
                    </a:lnTo>
                    <a:lnTo>
                      <a:pt x="240" y="90"/>
                    </a:lnTo>
                    <a:lnTo>
                      <a:pt x="234" y="102"/>
                    </a:lnTo>
                    <a:lnTo>
                      <a:pt x="246" y="102"/>
                    </a:lnTo>
                    <a:lnTo>
                      <a:pt x="228" y="132"/>
                    </a:lnTo>
                    <a:lnTo>
                      <a:pt x="234" y="144"/>
                    </a:lnTo>
                    <a:lnTo>
                      <a:pt x="270" y="90"/>
                    </a:lnTo>
                    <a:lnTo>
                      <a:pt x="246" y="174"/>
                    </a:lnTo>
                    <a:lnTo>
                      <a:pt x="240" y="222"/>
                    </a:lnTo>
                    <a:lnTo>
                      <a:pt x="252" y="270"/>
                    </a:lnTo>
                    <a:lnTo>
                      <a:pt x="126" y="276"/>
                    </a:lnTo>
                    <a:lnTo>
                      <a:pt x="114" y="282"/>
                    </a:lnTo>
                    <a:lnTo>
                      <a:pt x="114" y="28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00" name="Freeform 377"/>
              <p:cNvSpPr>
                <a:spLocks noChangeAspect="1"/>
              </p:cNvSpPr>
              <p:nvPr/>
            </p:nvSpPr>
            <p:spPr bwMode="auto">
              <a:xfrm>
                <a:off x="720" y="1818"/>
                <a:ext cx="354" cy="294"/>
              </a:xfrm>
              <a:custGeom>
                <a:avLst/>
                <a:gdLst>
                  <a:gd name="T0" fmla="*/ 342 w 354"/>
                  <a:gd name="T1" fmla="*/ 168 h 294"/>
                  <a:gd name="T2" fmla="*/ 336 w 354"/>
                  <a:gd name="T3" fmla="*/ 294 h 294"/>
                  <a:gd name="T4" fmla="*/ 96 w 354"/>
                  <a:gd name="T5" fmla="*/ 270 h 294"/>
                  <a:gd name="T6" fmla="*/ 0 w 354"/>
                  <a:gd name="T7" fmla="*/ 252 h 294"/>
                  <a:gd name="T8" fmla="*/ 12 w 354"/>
                  <a:gd name="T9" fmla="*/ 192 h 294"/>
                  <a:gd name="T10" fmla="*/ 36 w 354"/>
                  <a:gd name="T11" fmla="*/ 30 h 294"/>
                  <a:gd name="T12" fmla="*/ 42 w 354"/>
                  <a:gd name="T13" fmla="*/ 0 h 294"/>
                  <a:gd name="T14" fmla="*/ 354 w 354"/>
                  <a:gd name="T15" fmla="*/ 36 h 294"/>
                  <a:gd name="T16" fmla="*/ 348 w 354"/>
                  <a:gd name="T17" fmla="*/ 138 h 294"/>
                  <a:gd name="T18" fmla="*/ 342 w 354"/>
                  <a:gd name="T19" fmla="*/ 168 h 2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4"/>
                  <a:gd name="T31" fmla="*/ 0 h 294"/>
                  <a:gd name="T32" fmla="*/ 354 w 354"/>
                  <a:gd name="T33" fmla="*/ 294 h 2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4" h="294">
                    <a:moveTo>
                      <a:pt x="342" y="168"/>
                    </a:moveTo>
                    <a:lnTo>
                      <a:pt x="336" y="294"/>
                    </a:lnTo>
                    <a:lnTo>
                      <a:pt x="96" y="270"/>
                    </a:lnTo>
                    <a:lnTo>
                      <a:pt x="0" y="252"/>
                    </a:lnTo>
                    <a:lnTo>
                      <a:pt x="12" y="192"/>
                    </a:lnTo>
                    <a:lnTo>
                      <a:pt x="36" y="30"/>
                    </a:lnTo>
                    <a:lnTo>
                      <a:pt x="42" y="0"/>
                    </a:lnTo>
                    <a:lnTo>
                      <a:pt x="354" y="36"/>
                    </a:lnTo>
                    <a:lnTo>
                      <a:pt x="348" y="138"/>
                    </a:lnTo>
                    <a:lnTo>
                      <a:pt x="342" y="168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01" name="Freeform 378"/>
              <p:cNvSpPr>
                <a:spLocks noChangeAspect="1"/>
              </p:cNvSpPr>
              <p:nvPr/>
            </p:nvSpPr>
            <p:spPr bwMode="auto">
              <a:xfrm>
                <a:off x="720" y="1818"/>
                <a:ext cx="354" cy="294"/>
              </a:xfrm>
              <a:custGeom>
                <a:avLst/>
                <a:gdLst>
                  <a:gd name="T0" fmla="*/ 342 w 354"/>
                  <a:gd name="T1" fmla="*/ 168 h 294"/>
                  <a:gd name="T2" fmla="*/ 336 w 354"/>
                  <a:gd name="T3" fmla="*/ 294 h 294"/>
                  <a:gd name="T4" fmla="*/ 96 w 354"/>
                  <a:gd name="T5" fmla="*/ 270 h 294"/>
                  <a:gd name="T6" fmla="*/ 0 w 354"/>
                  <a:gd name="T7" fmla="*/ 252 h 294"/>
                  <a:gd name="T8" fmla="*/ 12 w 354"/>
                  <a:gd name="T9" fmla="*/ 192 h 294"/>
                  <a:gd name="T10" fmla="*/ 36 w 354"/>
                  <a:gd name="T11" fmla="*/ 30 h 294"/>
                  <a:gd name="T12" fmla="*/ 42 w 354"/>
                  <a:gd name="T13" fmla="*/ 0 h 294"/>
                  <a:gd name="T14" fmla="*/ 354 w 354"/>
                  <a:gd name="T15" fmla="*/ 36 h 294"/>
                  <a:gd name="T16" fmla="*/ 348 w 354"/>
                  <a:gd name="T17" fmla="*/ 138 h 294"/>
                  <a:gd name="T18" fmla="*/ 342 w 354"/>
                  <a:gd name="T19" fmla="*/ 168 h 294"/>
                  <a:gd name="T20" fmla="*/ 342 w 354"/>
                  <a:gd name="T21" fmla="*/ 174 h 2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4"/>
                  <a:gd name="T34" fmla="*/ 0 h 294"/>
                  <a:gd name="T35" fmla="*/ 354 w 354"/>
                  <a:gd name="T36" fmla="*/ 294 h 2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4" h="294">
                    <a:moveTo>
                      <a:pt x="342" y="168"/>
                    </a:moveTo>
                    <a:lnTo>
                      <a:pt x="336" y="294"/>
                    </a:lnTo>
                    <a:lnTo>
                      <a:pt x="96" y="270"/>
                    </a:lnTo>
                    <a:lnTo>
                      <a:pt x="0" y="252"/>
                    </a:lnTo>
                    <a:lnTo>
                      <a:pt x="12" y="192"/>
                    </a:lnTo>
                    <a:lnTo>
                      <a:pt x="36" y="30"/>
                    </a:lnTo>
                    <a:lnTo>
                      <a:pt x="42" y="0"/>
                    </a:lnTo>
                    <a:lnTo>
                      <a:pt x="354" y="36"/>
                    </a:lnTo>
                    <a:lnTo>
                      <a:pt x="348" y="138"/>
                    </a:lnTo>
                    <a:lnTo>
                      <a:pt x="342" y="168"/>
                    </a:lnTo>
                    <a:lnTo>
                      <a:pt x="342" y="17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879" name="Rectangle 379"/>
            <p:cNvSpPr>
              <a:spLocks noChangeArrowheads="1"/>
            </p:cNvSpPr>
            <p:nvPr/>
          </p:nvSpPr>
          <p:spPr bwMode="auto">
            <a:xfrm>
              <a:off x="2618" y="912"/>
              <a:ext cx="57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2000</a:t>
              </a:r>
            </a:p>
          </p:txBody>
        </p:sp>
      </p:grpSp>
      <p:grpSp>
        <p:nvGrpSpPr>
          <p:cNvPr id="8" name="Group 380"/>
          <p:cNvGrpSpPr>
            <a:grpSpLocks/>
          </p:cNvGrpSpPr>
          <p:nvPr/>
        </p:nvGrpSpPr>
        <p:grpSpPr bwMode="auto">
          <a:xfrm>
            <a:off x="3581400" y="3962400"/>
            <a:ext cx="2130425" cy="1962150"/>
            <a:chOff x="2256" y="2592"/>
            <a:chExt cx="1342" cy="1236"/>
          </a:xfrm>
        </p:grpSpPr>
        <p:grpSp>
          <p:nvGrpSpPr>
            <p:cNvPr id="19753" name="Group 381"/>
            <p:cNvGrpSpPr>
              <a:grpSpLocks noChangeAspect="1"/>
            </p:cNvGrpSpPr>
            <p:nvPr/>
          </p:nvGrpSpPr>
          <p:grpSpPr bwMode="auto">
            <a:xfrm>
              <a:off x="2256" y="2637"/>
              <a:ext cx="1342" cy="1191"/>
              <a:chOff x="1179" y="774"/>
              <a:chExt cx="3408" cy="2730"/>
            </a:xfrm>
          </p:grpSpPr>
          <p:sp>
            <p:nvSpPr>
              <p:cNvPr id="19755" name="AutoShape 382"/>
              <p:cNvSpPr>
                <a:spLocks noChangeAspect="1" noChangeArrowheads="1"/>
              </p:cNvSpPr>
              <p:nvPr/>
            </p:nvSpPr>
            <p:spPr bwMode="auto">
              <a:xfrm>
                <a:off x="1179" y="774"/>
                <a:ext cx="3402" cy="27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56" name="Rectangle 383"/>
              <p:cNvSpPr>
                <a:spLocks noChangeAspect="1" noChangeArrowheads="1"/>
              </p:cNvSpPr>
              <p:nvPr/>
            </p:nvSpPr>
            <p:spPr bwMode="auto">
              <a:xfrm>
                <a:off x="1179" y="774"/>
                <a:ext cx="3408" cy="273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57" name="Rectangle 384"/>
              <p:cNvSpPr>
                <a:spLocks noChangeAspect="1" noChangeArrowheads="1"/>
              </p:cNvSpPr>
              <p:nvPr/>
            </p:nvSpPr>
            <p:spPr bwMode="auto">
              <a:xfrm>
                <a:off x="1215" y="816"/>
                <a:ext cx="3336" cy="264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58" name="Freeform 385"/>
              <p:cNvSpPr>
                <a:spLocks noChangeAspect="1"/>
              </p:cNvSpPr>
              <p:nvPr/>
            </p:nvSpPr>
            <p:spPr bwMode="auto">
              <a:xfrm>
                <a:off x="3411" y="2394"/>
                <a:ext cx="234" cy="378"/>
              </a:xfrm>
              <a:custGeom>
                <a:avLst/>
                <a:gdLst>
                  <a:gd name="T0" fmla="*/ 234 w 234"/>
                  <a:gd name="T1" fmla="*/ 300 h 378"/>
                  <a:gd name="T2" fmla="*/ 60 w 234"/>
                  <a:gd name="T3" fmla="*/ 318 h 378"/>
                  <a:gd name="T4" fmla="*/ 60 w 234"/>
                  <a:gd name="T5" fmla="*/ 330 h 378"/>
                  <a:gd name="T6" fmla="*/ 78 w 234"/>
                  <a:gd name="T7" fmla="*/ 348 h 378"/>
                  <a:gd name="T8" fmla="*/ 78 w 234"/>
                  <a:gd name="T9" fmla="*/ 366 h 378"/>
                  <a:gd name="T10" fmla="*/ 42 w 234"/>
                  <a:gd name="T11" fmla="*/ 378 h 378"/>
                  <a:gd name="T12" fmla="*/ 54 w 234"/>
                  <a:gd name="T13" fmla="*/ 372 h 378"/>
                  <a:gd name="T14" fmla="*/ 36 w 234"/>
                  <a:gd name="T15" fmla="*/ 336 h 378"/>
                  <a:gd name="T16" fmla="*/ 30 w 234"/>
                  <a:gd name="T17" fmla="*/ 372 h 378"/>
                  <a:gd name="T18" fmla="*/ 12 w 234"/>
                  <a:gd name="T19" fmla="*/ 372 h 378"/>
                  <a:gd name="T20" fmla="*/ 12 w 234"/>
                  <a:gd name="T21" fmla="*/ 342 h 378"/>
                  <a:gd name="T22" fmla="*/ 0 w 234"/>
                  <a:gd name="T23" fmla="*/ 258 h 378"/>
                  <a:gd name="T24" fmla="*/ 0 w 234"/>
                  <a:gd name="T25" fmla="*/ 12 h 378"/>
                  <a:gd name="T26" fmla="*/ 162 w 234"/>
                  <a:gd name="T27" fmla="*/ 0 h 378"/>
                  <a:gd name="T28" fmla="*/ 204 w 234"/>
                  <a:gd name="T29" fmla="*/ 162 h 378"/>
                  <a:gd name="T30" fmla="*/ 228 w 234"/>
                  <a:gd name="T31" fmla="*/ 204 h 378"/>
                  <a:gd name="T32" fmla="*/ 216 w 234"/>
                  <a:gd name="T33" fmla="*/ 234 h 378"/>
                  <a:gd name="T34" fmla="*/ 234 w 234"/>
                  <a:gd name="T35" fmla="*/ 300 h 3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4"/>
                  <a:gd name="T55" fmla="*/ 0 h 378"/>
                  <a:gd name="T56" fmla="*/ 234 w 234"/>
                  <a:gd name="T57" fmla="*/ 378 h 3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4" h="378">
                    <a:moveTo>
                      <a:pt x="234" y="300"/>
                    </a:moveTo>
                    <a:lnTo>
                      <a:pt x="60" y="318"/>
                    </a:lnTo>
                    <a:lnTo>
                      <a:pt x="60" y="330"/>
                    </a:lnTo>
                    <a:lnTo>
                      <a:pt x="78" y="348"/>
                    </a:lnTo>
                    <a:lnTo>
                      <a:pt x="78" y="366"/>
                    </a:lnTo>
                    <a:lnTo>
                      <a:pt x="42" y="378"/>
                    </a:lnTo>
                    <a:lnTo>
                      <a:pt x="54" y="372"/>
                    </a:lnTo>
                    <a:lnTo>
                      <a:pt x="36" y="336"/>
                    </a:lnTo>
                    <a:lnTo>
                      <a:pt x="30" y="372"/>
                    </a:lnTo>
                    <a:lnTo>
                      <a:pt x="12" y="372"/>
                    </a:lnTo>
                    <a:lnTo>
                      <a:pt x="12" y="342"/>
                    </a:lnTo>
                    <a:lnTo>
                      <a:pt x="0" y="258"/>
                    </a:lnTo>
                    <a:lnTo>
                      <a:pt x="0" y="12"/>
                    </a:lnTo>
                    <a:lnTo>
                      <a:pt x="162" y="0"/>
                    </a:lnTo>
                    <a:lnTo>
                      <a:pt x="204" y="162"/>
                    </a:lnTo>
                    <a:lnTo>
                      <a:pt x="228" y="204"/>
                    </a:lnTo>
                    <a:lnTo>
                      <a:pt x="216" y="234"/>
                    </a:lnTo>
                    <a:lnTo>
                      <a:pt x="234" y="300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59" name="Freeform 386"/>
              <p:cNvSpPr>
                <a:spLocks noChangeAspect="1"/>
              </p:cNvSpPr>
              <p:nvPr/>
            </p:nvSpPr>
            <p:spPr bwMode="auto">
              <a:xfrm>
                <a:off x="3411" y="2394"/>
                <a:ext cx="234" cy="378"/>
              </a:xfrm>
              <a:custGeom>
                <a:avLst/>
                <a:gdLst>
                  <a:gd name="T0" fmla="*/ 234 w 234"/>
                  <a:gd name="T1" fmla="*/ 300 h 378"/>
                  <a:gd name="T2" fmla="*/ 60 w 234"/>
                  <a:gd name="T3" fmla="*/ 318 h 378"/>
                  <a:gd name="T4" fmla="*/ 60 w 234"/>
                  <a:gd name="T5" fmla="*/ 330 h 378"/>
                  <a:gd name="T6" fmla="*/ 78 w 234"/>
                  <a:gd name="T7" fmla="*/ 348 h 378"/>
                  <a:gd name="T8" fmla="*/ 78 w 234"/>
                  <a:gd name="T9" fmla="*/ 366 h 378"/>
                  <a:gd name="T10" fmla="*/ 42 w 234"/>
                  <a:gd name="T11" fmla="*/ 378 h 378"/>
                  <a:gd name="T12" fmla="*/ 54 w 234"/>
                  <a:gd name="T13" fmla="*/ 372 h 378"/>
                  <a:gd name="T14" fmla="*/ 36 w 234"/>
                  <a:gd name="T15" fmla="*/ 336 h 378"/>
                  <a:gd name="T16" fmla="*/ 30 w 234"/>
                  <a:gd name="T17" fmla="*/ 372 h 378"/>
                  <a:gd name="T18" fmla="*/ 12 w 234"/>
                  <a:gd name="T19" fmla="*/ 372 h 378"/>
                  <a:gd name="T20" fmla="*/ 12 w 234"/>
                  <a:gd name="T21" fmla="*/ 342 h 378"/>
                  <a:gd name="T22" fmla="*/ 0 w 234"/>
                  <a:gd name="T23" fmla="*/ 258 h 378"/>
                  <a:gd name="T24" fmla="*/ 0 w 234"/>
                  <a:gd name="T25" fmla="*/ 12 h 378"/>
                  <a:gd name="T26" fmla="*/ 162 w 234"/>
                  <a:gd name="T27" fmla="*/ 0 h 378"/>
                  <a:gd name="T28" fmla="*/ 204 w 234"/>
                  <a:gd name="T29" fmla="*/ 162 h 378"/>
                  <a:gd name="T30" fmla="*/ 228 w 234"/>
                  <a:gd name="T31" fmla="*/ 204 h 378"/>
                  <a:gd name="T32" fmla="*/ 216 w 234"/>
                  <a:gd name="T33" fmla="*/ 234 h 378"/>
                  <a:gd name="T34" fmla="*/ 234 w 234"/>
                  <a:gd name="T35" fmla="*/ 300 h 378"/>
                  <a:gd name="T36" fmla="*/ 234 w 234"/>
                  <a:gd name="T37" fmla="*/ 306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4"/>
                  <a:gd name="T58" fmla="*/ 0 h 378"/>
                  <a:gd name="T59" fmla="*/ 234 w 234"/>
                  <a:gd name="T60" fmla="*/ 378 h 37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4" h="378">
                    <a:moveTo>
                      <a:pt x="234" y="300"/>
                    </a:moveTo>
                    <a:lnTo>
                      <a:pt x="60" y="318"/>
                    </a:lnTo>
                    <a:lnTo>
                      <a:pt x="60" y="330"/>
                    </a:lnTo>
                    <a:lnTo>
                      <a:pt x="78" y="348"/>
                    </a:lnTo>
                    <a:lnTo>
                      <a:pt x="78" y="366"/>
                    </a:lnTo>
                    <a:lnTo>
                      <a:pt x="42" y="378"/>
                    </a:lnTo>
                    <a:lnTo>
                      <a:pt x="54" y="372"/>
                    </a:lnTo>
                    <a:lnTo>
                      <a:pt x="36" y="336"/>
                    </a:lnTo>
                    <a:lnTo>
                      <a:pt x="30" y="372"/>
                    </a:lnTo>
                    <a:lnTo>
                      <a:pt x="12" y="372"/>
                    </a:lnTo>
                    <a:lnTo>
                      <a:pt x="12" y="342"/>
                    </a:lnTo>
                    <a:lnTo>
                      <a:pt x="0" y="258"/>
                    </a:lnTo>
                    <a:lnTo>
                      <a:pt x="0" y="12"/>
                    </a:lnTo>
                    <a:lnTo>
                      <a:pt x="162" y="0"/>
                    </a:lnTo>
                    <a:lnTo>
                      <a:pt x="204" y="162"/>
                    </a:lnTo>
                    <a:lnTo>
                      <a:pt x="228" y="204"/>
                    </a:lnTo>
                    <a:lnTo>
                      <a:pt x="216" y="234"/>
                    </a:lnTo>
                    <a:lnTo>
                      <a:pt x="234" y="300"/>
                    </a:lnTo>
                    <a:lnTo>
                      <a:pt x="234" y="30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60" name="Freeform 387"/>
              <p:cNvSpPr>
                <a:spLocks noChangeAspect="1"/>
              </p:cNvSpPr>
              <p:nvPr/>
            </p:nvSpPr>
            <p:spPr bwMode="auto">
              <a:xfrm>
                <a:off x="1263" y="2562"/>
                <a:ext cx="648" cy="570"/>
              </a:xfrm>
              <a:custGeom>
                <a:avLst/>
                <a:gdLst>
                  <a:gd name="T0" fmla="*/ 6 w 648"/>
                  <a:gd name="T1" fmla="*/ 324 h 570"/>
                  <a:gd name="T2" fmla="*/ 6 w 648"/>
                  <a:gd name="T3" fmla="*/ 330 h 570"/>
                  <a:gd name="T4" fmla="*/ 42 w 648"/>
                  <a:gd name="T5" fmla="*/ 360 h 570"/>
                  <a:gd name="T6" fmla="*/ 30 w 648"/>
                  <a:gd name="T7" fmla="*/ 396 h 570"/>
                  <a:gd name="T8" fmla="*/ 72 w 648"/>
                  <a:gd name="T9" fmla="*/ 366 h 570"/>
                  <a:gd name="T10" fmla="*/ 48 w 648"/>
                  <a:gd name="T11" fmla="*/ 444 h 570"/>
                  <a:gd name="T12" fmla="*/ 102 w 648"/>
                  <a:gd name="T13" fmla="*/ 462 h 570"/>
                  <a:gd name="T14" fmla="*/ 120 w 648"/>
                  <a:gd name="T15" fmla="*/ 456 h 570"/>
                  <a:gd name="T16" fmla="*/ 114 w 648"/>
                  <a:gd name="T17" fmla="*/ 504 h 570"/>
                  <a:gd name="T18" fmla="*/ 66 w 648"/>
                  <a:gd name="T19" fmla="*/ 546 h 570"/>
                  <a:gd name="T20" fmla="*/ 0 w 648"/>
                  <a:gd name="T21" fmla="*/ 570 h 570"/>
                  <a:gd name="T22" fmla="*/ 78 w 648"/>
                  <a:gd name="T23" fmla="*/ 546 h 570"/>
                  <a:gd name="T24" fmla="*/ 96 w 648"/>
                  <a:gd name="T25" fmla="*/ 546 h 570"/>
                  <a:gd name="T26" fmla="*/ 114 w 648"/>
                  <a:gd name="T27" fmla="*/ 534 h 570"/>
                  <a:gd name="T28" fmla="*/ 204 w 648"/>
                  <a:gd name="T29" fmla="*/ 456 h 570"/>
                  <a:gd name="T30" fmla="*/ 252 w 648"/>
                  <a:gd name="T31" fmla="*/ 372 h 570"/>
                  <a:gd name="T32" fmla="*/ 252 w 648"/>
                  <a:gd name="T33" fmla="*/ 372 h 570"/>
                  <a:gd name="T34" fmla="*/ 264 w 648"/>
                  <a:gd name="T35" fmla="*/ 378 h 570"/>
                  <a:gd name="T36" fmla="*/ 240 w 648"/>
                  <a:gd name="T37" fmla="*/ 390 h 570"/>
                  <a:gd name="T38" fmla="*/ 246 w 648"/>
                  <a:gd name="T39" fmla="*/ 426 h 570"/>
                  <a:gd name="T40" fmla="*/ 258 w 648"/>
                  <a:gd name="T41" fmla="*/ 438 h 570"/>
                  <a:gd name="T42" fmla="*/ 288 w 648"/>
                  <a:gd name="T43" fmla="*/ 420 h 570"/>
                  <a:gd name="T44" fmla="*/ 300 w 648"/>
                  <a:gd name="T45" fmla="*/ 384 h 570"/>
                  <a:gd name="T46" fmla="*/ 318 w 648"/>
                  <a:gd name="T47" fmla="*/ 390 h 570"/>
                  <a:gd name="T48" fmla="*/ 426 w 648"/>
                  <a:gd name="T49" fmla="*/ 414 h 570"/>
                  <a:gd name="T50" fmla="*/ 450 w 648"/>
                  <a:gd name="T51" fmla="*/ 408 h 570"/>
                  <a:gd name="T52" fmla="*/ 462 w 648"/>
                  <a:gd name="T53" fmla="*/ 432 h 570"/>
                  <a:gd name="T54" fmla="*/ 468 w 648"/>
                  <a:gd name="T55" fmla="*/ 438 h 570"/>
                  <a:gd name="T56" fmla="*/ 510 w 648"/>
                  <a:gd name="T57" fmla="*/ 450 h 570"/>
                  <a:gd name="T58" fmla="*/ 528 w 648"/>
                  <a:gd name="T59" fmla="*/ 450 h 570"/>
                  <a:gd name="T60" fmla="*/ 534 w 648"/>
                  <a:gd name="T61" fmla="*/ 444 h 570"/>
                  <a:gd name="T62" fmla="*/ 606 w 648"/>
                  <a:gd name="T63" fmla="*/ 504 h 570"/>
                  <a:gd name="T64" fmla="*/ 618 w 648"/>
                  <a:gd name="T65" fmla="*/ 510 h 570"/>
                  <a:gd name="T66" fmla="*/ 648 w 648"/>
                  <a:gd name="T67" fmla="*/ 540 h 570"/>
                  <a:gd name="T68" fmla="*/ 600 w 648"/>
                  <a:gd name="T69" fmla="*/ 498 h 570"/>
                  <a:gd name="T70" fmla="*/ 480 w 648"/>
                  <a:gd name="T71" fmla="*/ 438 h 570"/>
                  <a:gd name="T72" fmla="*/ 456 w 648"/>
                  <a:gd name="T73" fmla="*/ 414 h 570"/>
                  <a:gd name="T74" fmla="*/ 414 w 648"/>
                  <a:gd name="T75" fmla="*/ 396 h 570"/>
                  <a:gd name="T76" fmla="*/ 252 w 648"/>
                  <a:gd name="T77" fmla="*/ 36 h 570"/>
                  <a:gd name="T78" fmla="*/ 210 w 648"/>
                  <a:gd name="T79" fmla="*/ 24 h 570"/>
                  <a:gd name="T80" fmla="*/ 60 w 648"/>
                  <a:gd name="T81" fmla="*/ 84 h 570"/>
                  <a:gd name="T82" fmla="*/ 114 w 648"/>
                  <a:gd name="T83" fmla="*/ 144 h 570"/>
                  <a:gd name="T84" fmla="*/ 108 w 648"/>
                  <a:gd name="T85" fmla="*/ 156 h 570"/>
                  <a:gd name="T86" fmla="*/ 102 w 648"/>
                  <a:gd name="T87" fmla="*/ 180 h 570"/>
                  <a:gd name="T88" fmla="*/ 84 w 648"/>
                  <a:gd name="T89" fmla="*/ 156 h 570"/>
                  <a:gd name="T90" fmla="*/ 18 w 648"/>
                  <a:gd name="T91" fmla="*/ 168 h 570"/>
                  <a:gd name="T92" fmla="*/ 30 w 648"/>
                  <a:gd name="T93" fmla="*/ 192 h 570"/>
                  <a:gd name="T94" fmla="*/ 78 w 648"/>
                  <a:gd name="T95" fmla="*/ 228 h 570"/>
                  <a:gd name="T96" fmla="*/ 114 w 648"/>
                  <a:gd name="T97" fmla="*/ 228 h 570"/>
                  <a:gd name="T98" fmla="*/ 102 w 648"/>
                  <a:gd name="T99" fmla="*/ 270 h 57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48"/>
                  <a:gd name="T151" fmla="*/ 0 h 570"/>
                  <a:gd name="T152" fmla="*/ 648 w 648"/>
                  <a:gd name="T153" fmla="*/ 570 h 57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48" h="570">
                    <a:moveTo>
                      <a:pt x="54" y="282"/>
                    </a:moveTo>
                    <a:lnTo>
                      <a:pt x="6" y="324"/>
                    </a:lnTo>
                    <a:lnTo>
                      <a:pt x="24" y="324"/>
                    </a:lnTo>
                    <a:lnTo>
                      <a:pt x="6" y="330"/>
                    </a:lnTo>
                    <a:lnTo>
                      <a:pt x="18" y="348"/>
                    </a:lnTo>
                    <a:lnTo>
                      <a:pt x="42" y="360"/>
                    </a:lnTo>
                    <a:lnTo>
                      <a:pt x="24" y="372"/>
                    </a:lnTo>
                    <a:lnTo>
                      <a:pt x="30" y="396"/>
                    </a:lnTo>
                    <a:lnTo>
                      <a:pt x="42" y="402"/>
                    </a:lnTo>
                    <a:lnTo>
                      <a:pt x="72" y="366"/>
                    </a:lnTo>
                    <a:lnTo>
                      <a:pt x="60" y="426"/>
                    </a:lnTo>
                    <a:lnTo>
                      <a:pt x="48" y="444"/>
                    </a:lnTo>
                    <a:lnTo>
                      <a:pt x="84" y="426"/>
                    </a:lnTo>
                    <a:lnTo>
                      <a:pt x="102" y="462"/>
                    </a:lnTo>
                    <a:lnTo>
                      <a:pt x="114" y="438"/>
                    </a:lnTo>
                    <a:lnTo>
                      <a:pt x="120" y="456"/>
                    </a:lnTo>
                    <a:lnTo>
                      <a:pt x="144" y="444"/>
                    </a:lnTo>
                    <a:lnTo>
                      <a:pt x="114" y="504"/>
                    </a:lnTo>
                    <a:lnTo>
                      <a:pt x="72" y="528"/>
                    </a:lnTo>
                    <a:lnTo>
                      <a:pt x="66" y="546"/>
                    </a:lnTo>
                    <a:lnTo>
                      <a:pt x="36" y="540"/>
                    </a:lnTo>
                    <a:lnTo>
                      <a:pt x="0" y="570"/>
                    </a:lnTo>
                    <a:lnTo>
                      <a:pt x="42" y="552"/>
                    </a:lnTo>
                    <a:lnTo>
                      <a:pt x="78" y="546"/>
                    </a:lnTo>
                    <a:lnTo>
                      <a:pt x="72" y="558"/>
                    </a:lnTo>
                    <a:lnTo>
                      <a:pt x="96" y="546"/>
                    </a:lnTo>
                    <a:lnTo>
                      <a:pt x="90" y="528"/>
                    </a:lnTo>
                    <a:lnTo>
                      <a:pt x="114" y="534"/>
                    </a:lnTo>
                    <a:lnTo>
                      <a:pt x="186" y="480"/>
                    </a:lnTo>
                    <a:lnTo>
                      <a:pt x="204" y="456"/>
                    </a:lnTo>
                    <a:lnTo>
                      <a:pt x="192" y="438"/>
                    </a:lnTo>
                    <a:lnTo>
                      <a:pt x="252" y="372"/>
                    </a:lnTo>
                    <a:lnTo>
                      <a:pt x="258" y="336"/>
                    </a:lnTo>
                    <a:lnTo>
                      <a:pt x="252" y="372"/>
                    </a:lnTo>
                    <a:lnTo>
                      <a:pt x="276" y="360"/>
                    </a:lnTo>
                    <a:lnTo>
                      <a:pt x="264" y="378"/>
                    </a:lnTo>
                    <a:lnTo>
                      <a:pt x="282" y="384"/>
                    </a:lnTo>
                    <a:lnTo>
                      <a:pt x="240" y="390"/>
                    </a:lnTo>
                    <a:lnTo>
                      <a:pt x="234" y="426"/>
                    </a:lnTo>
                    <a:lnTo>
                      <a:pt x="246" y="426"/>
                    </a:lnTo>
                    <a:lnTo>
                      <a:pt x="234" y="444"/>
                    </a:lnTo>
                    <a:lnTo>
                      <a:pt x="258" y="438"/>
                    </a:lnTo>
                    <a:lnTo>
                      <a:pt x="270" y="414"/>
                    </a:lnTo>
                    <a:lnTo>
                      <a:pt x="288" y="420"/>
                    </a:lnTo>
                    <a:lnTo>
                      <a:pt x="300" y="372"/>
                    </a:lnTo>
                    <a:lnTo>
                      <a:pt x="300" y="384"/>
                    </a:lnTo>
                    <a:lnTo>
                      <a:pt x="324" y="378"/>
                    </a:lnTo>
                    <a:lnTo>
                      <a:pt x="318" y="390"/>
                    </a:lnTo>
                    <a:lnTo>
                      <a:pt x="366" y="414"/>
                    </a:lnTo>
                    <a:lnTo>
                      <a:pt x="426" y="414"/>
                    </a:lnTo>
                    <a:lnTo>
                      <a:pt x="438" y="402"/>
                    </a:lnTo>
                    <a:lnTo>
                      <a:pt x="450" y="408"/>
                    </a:lnTo>
                    <a:lnTo>
                      <a:pt x="438" y="426"/>
                    </a:lnTo>
                    <a:lnTo>
                      <a:pt x="462" y="432"/>
                    </a:lnTo>
                    <a:lnTo>
                      <a:pt x="468" y="414"/>
                    </a:lnTo>
                    <a:lnTo>
                      <a:pt x="468" y="438"/>
                    </a:lnTo>
                    <a:lnTo>
                      <a:pt x="498" y="456"/>
                    </a:lnTo>
                    <a:lnTo>
                      <a:pt x="510" y="450"/>
                    </a:lnTo>
                    <a:lnTo>
                      <a:pt x="492" y="432"/>
                    </a:lnTo>
                    <a:lnTo>
                      <a:pt x="528" y="450"/>
                    </a:lnTo>
                    <a:lnTo>
                      <a:pt x="510" y="414"/>
                    </a:lnTo>
                    <a:lnTo>
                      <a:pt x="534" y="444"/>
                    </a:lnTo>
                    <a:lnTo>
                      <a:pt x="564" y="480"/>
                    </a:lnTo>
                    <a:lnTo>
                      <a:pt x="606" y="504"/>
                    </a:lnTo>
                    <a:lnTo>
                      <a:pt x="606" y="534"/>
                    </a:lnTo>
                    <a:lnTo>
                      <a:pt x="618" y="510"/>
                    </a:lnTo>
                    <a:lnTo>
                      <a:pt x="636" y="552"/>
                    </a:lnTo>
                    <a:lnTo>
                      <a:pt x="648" y="540"/>
                    </a:lnTo>
                    <a:lnTo>
                      <a:pt x="642" y="510"/>
                    </a:lnTo>
                    <a:lnTo>
                      <a:pt x="600" y="498"/>
                    </a:lnTo>
                    <a:lnTo>
                      <a:pt x="510" y="402"/>
                    </a:lnTo>
                    <a:lnTo>
                      <a:pt x="480" y="438"/>
                    </a:lnTo>
                    <a:lnTo>
                      <a:pt x="474" y="408"/>
                    </a:lnTo>
                    <a:lnTo>
                      <a:pt x="456" y="414"/>
                    </a:lnTo>
                    <a:lnTo>
                      <a:pt x="444" y="390"/>
                    </a:lnTo>
                    <a:lnTo>
                      <a:pt x="414" y="396"/>
                    </a:lnTo>
                    <a:lnTo>
                      <a:pt x="378" y="60"/>
                    </a:lnTo>
                    <a:lnTo>
                      <a:pt x="252" y="36"/>
                    </a:lnTo>
                    <a:lnTo>
                      <a:pt x="216" y="12"/>
                    </a:lnTo>
                    <a:lnTo>
                      <a:pt x="210" y="24"/>
                    </a:lnTo>
                    <a:lnTo>
                      <a:pt x="198" y="0"/>
                    </a:lnTo>
                    <a:lnTo>
                      <a:pt x="60" y="84"/>
                    </a:lnTo>
                    <a:lnTo>
                      <a:pt x="90" y="138"/>
                    </a:lnTo>
                    <a:lnTo>
                      <a:pt x="114" y="144"/>
                    </a:lnTo>
                    <a:lnTo>
                      <a:pt x="138" y="168"/>
                    </a:lnTo>
                    <a:lnTo>
                      <a:pt x="108" y="156"/>
                    </a:lnTo>
                    <a:lnTo>
                      <a:pt x="120" y="174"/>
                    </a:lnTo>
                    <a:lnTo>
                      <a:pt x="102" y="180"/>
                    </a:lnTo>
                    <a:lnTo>
                      <a:pt x="78" y="174"/>
                    </a:lnTo>
                    <a:lnTo>
                      <a:pt x="84" y="156"/>
                    </a:lnTo>
                    <a:lnTo>
                      <a:pt x="72" y="150"/>
                    </a:lnTo>
                    <a:lnTo>
                      <a:pt x="18" y="168"/>
                    </a:lnTo>
                    <a:lnTo>
                      <a:pt x="42" y="192"/>
                    </a:lnTo>
                    <a:lnTo>
                      <a:pt x="30" y="192"/>
                    </a:lnTo>
                    <a:lnTo>
                      <a:pt x="36" y="216"/>
                    </a:lnTo>
                    <a:lnTo>
                      <a:pt x="78" y="228"/>
                    </a:lnTo>
                    <a:lnTo>
                      <a:pt x="78" y="240"/>
                    </a:lnTo>
                    <a:lnTo>
                      <a:pt x="114" y="228"/>
                    </a:lnTo>
                    <a:lnTo>
                      <a:pt x="102" y="234"/>
                    </a:lnTo>
                    <a:lnTo>
                      <a:pt x="102" y="270"/>
                    </a:lnTo>
                    <a:lnTo>
                      <a:pt x="54" y="282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61" name="Freeform 388"/>
              <p:cNvSpPr>
                <a:spLocks noChangeAspect="1"/>
              </p:cNvSpPr>
              <p:nvPr/>
            </p:nvSpPr>
            <p:spPr bwMode="auto">
              <a:xfrm>
                <a:off x="1263" y="2562"/>
                <a:ext cx="648" cy="570"/>
              </a:xfrm>
              <a:custGeom>
                <a:avLst/>
                <a:gdLst>
                  <a:gd name="T0" fmla="*/ 6 w 648"/>
                  <a:gd name="T1" fmla="*/ 324 h 570"/>
                  <a:gd name="T2" fmla="*/ 6 w 648"/>
                  <a:gd name="T3" fmla="*/ 330 h 570"/>
                  <a:gd name="T4" fmla="*/ 42 w 648"/>
                  <a:gd name="T5" fmla="*/ 360 h 570"/>
                  <a:gd name="T6" fmla="*/ 30 w 648"/>
                  <a:gd name="T7" fmla="*/ 396 h 570"/>
                  <a:gd name="T8" fmla="*/ 72 w 648"/>
                  <a:gd name="T9" fmla="*/ 366 h 570"/>
                  <a:gd name="T10" fmla="*/ 48 w 648"/>
                  <a:gd name="T11" fmla="*/ 444 h 570"/>
                  <a:gd name="T12" fmla="*/ 102 w 648"/>
                  <a:gd name="T13" fmla="*/ 462 h 570"/>
                  <a:gd name="T14" fmla="*/ 120 w 648"/>
                  <a:gd name="T15" fmla="*/ 456 h 570"/>
                  <a:gd name="T16" fmla="*/ 114 w 648"/>
                  <a:gd name="T17" fmla="*/ 504 h 570"/>
                  <a:gd name="T18" fmla="*/ 66 w 648"/>
                  <a:gd name="T19" fmla="*/ 546 h 570"/>
                  <a:gd name="T20" fmla="*/ 0 w 648"/>
                  <a:gd name="T21" fmla="*/ 570 h 570"/>
                  <a:gd name="T22" fmla="*/ 78 w 648"/>
                  <a:gd name="T23" fmla="*/ 546 h 570"/>
                  <a:gd name="T24" fmla="*/ 96 w 648"/>
                  <a:gd name="T25" fmla="*/ 546 h 570"/>
                  <a:gd name="T26" fmla="*/ 114 w 648"/>
                  <a:gd name="T27" fmla="*/ 534 h 570"/>
                  <a:gd name="T28" fmla="*/ 204 w 648"/>
                  <a:gd name="T29" fmla="*/ 456 h 570"/>
                  <a:gd name="T30" fmla="*/ 252 w 648"/>
                  <a:gd name="T31" fmla="*/ 372 h 570"/>
                  <a:gd name="T32" fmla="*/ 252 w 648"/>
                  <a:gd name="T33" fmla="*/ 372 h 570"/>
                  <a:gd name="T34" fmla="*/ 264 w 648"/>
                  <a:gd name="T35" fmla="*/ 378 h 570"/>
                  <a:gd name="T36" fmla="*/ 240 w 648"/>
                  <a:gd name="T37" fmla="*/ 390 h 570"/>
                  <a:gd name="T38" fmla="*/ 246 w 648"/>
                  <a:gd name="T39" fmla="*/ 426 h 570"/>
                  <a:gd name="T40" fmla="*/ 258 w 648"/>
                  <a:gd name="T41" fmla="*/ 438 h 570"/>
                  <a:gd name="T42" fmla="*/ 288 w 648"/>
                  <a:gd name="T43" fmla="*/ 420 h 570"/>
                  <a:gd name="T44" fmla="*/ 300 w 648"/>
                  <a:gd name="T45" fmla="*/ 384 h 570"/>
                  <a:gd name="T46" fmla="*/ 318 w 648"/>
                  <a:gd name="T47" fmla="*/ 390 h 570"/>
                  <a:gd name="T48" fmla="*/ 426 w 648"/>
                  <a:gd name="T49" fmla="*/ 414 h 570"/>
                  <a:gd name="T50" fmla="*/ 450 w 648"/>
                  <a:gd name="T51" fmla="*/ 408 h 570"/>
                  <a:gd name="T52" fmla="*/ 462 w 648"/>
                  <a:gd name="T53" fmla="*/ 432 h 570"/>
                  <a:gd name="T54" fmla="*/ 468 w 648"/>
                  <a:gd name="T55" fmla="*/ 438 h 570"/>
                  <a:gd name="T56" fmla="*/ 510 w 648"/>
                  <a:gd name="T57" fmla="*/ 450 h 570"/>
                  <a:gd name="T58" fmla="*/ 528 w 648"/>
                  <a:gd name="T59" fmla="*/ 450 h 570"/>
                  <a:gd name="T60" fmla="*/ 534 w 648"/>
                  <a:gd name="T61" fmla="*/ 444 h 570"/>
                  <a:gd name="T62" fmla="*/ 606 w 648"/>
                  <a:gd name="T63" fmla="*/ 504 h 570"/>
                  <a:gd name="T64" fmla="*/ 618 w 648"/>
                  <a:gd name="T65" fmla="*/ 510 h 570"/>
                  <a:gd name="T66" fmla="*/ 648 w 648"/>
                  <a:gd name="T67" fmla="*/ 540 h 570"/>
                  <a:gd name="T68" fmla="*/ 600 w 648"/>
                  <a:gd name="T69" fmla="*/ 498 h 570"/>
                  <a:gd name="T70" fmla="*/ 480 w 648"/>
                  <a:gd name="T71" fmla="*/ 438 h 570"/>
                  <a:gd name="T72" fmla="*/ 456 w 648"/>
                  <a:gd name="T73" fmla="*/ 414 h 570"/>
                  <a:gd name="T74" fmla="*/ 414 w 648"/>
                  <a:gd name="T75" fmla="*/ 396 h 570"/>
                  <a:gd name="T76" fmla="*/ 252 w 648"/>
                  <a:gd name="T77" fmla="*/ 36 h 570"/>
                  <a:gd name="T78" fmla="*/ 210 w 648"/>
                  <a:gd name="T79" fmla="*/ 24 h 570"/>
                  <a:gd name="T80" fmla="*/ 60 w 648"/>
                  <a:gd name="T81" fmla="*/ 84 h 570"/>
                  <a:gd name="T82" fmla="*/ 114 w 648"/>
                  <a:gd name="T83" fmla="*/ 144 h 570"/>
                  <a:gd name="T84" fmla="*/ 108 w 648"/>
                  <a:gd name="T85" fmla="*/ 156 h 570"/>
                  <a:gd name="T86" fmla="*/ 102 w 648"/>
                  <a:gd name="T87" fmla="*/ 180 h 570"/>
                  <a:gd name="T88" fmla="*/ 84 w 648"/>
                  <a:gd name="T89" fmla="*/ 156 h 570"/>
                  <a:gd name="T90" fmla="*/ 18 w 648"/>
                  <a:gd name="T91" fmla="*/ 168 h 570"/>
                  <a:gd name="T92" fmla="*/ 30 w 648"/>
                  <a:gd name="T93" fmla="*/ 192 h 570"/>
                  <a:gd name="T94" fmla="*/ 78 w 648"/>
                  <a:gd name="T95" fmla="*/ 228 h 570"/>
                  <a:gd name="T96" fmla="*/ 114 w 648"/>
                  <a:gd name="T97" fmla="*/ 228 h 570"/>
                  <a:gd name="T98" fmla="*/ 102 w 648"/>
                  <a:gd name="T99" fmla="*/ 270 h 570"/>
                  <a:gd name="T100" fmla="*/ 54 w 648"/>
                  <a:gd name="T101" fmla="*/ 288 h 57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48"/>
                  <a:gd name="T154" fmla="*/ 0 h 570"/>
                  <a:gd name="T155" fmla="*/ 648 w 648"/>
                  <a:gd name="T156" fmla="*/ 570 h 57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48" h="570">
                    <a:moveTo>
                      <a:pt x="54" y="282"/>
                    </a:moveTo>
                    <a:lnTo>
                      <a:pt x="6" y="324"/>
                    </a:lnTo>
                    <a:lnTo>
                      <a:pt x="24" y="324"/>
                    </a:lnTo>
                    <a:lnTo>
                      <a:pt x="6" y="330"/>
                    </a:lnTo>
                    <a:lnTo>
                      <a:pt x="18" y="348"/>
                    </a:lnTo>
                    <a:lnTo>
                      <a:pt x="42" y="360"/>
                    </a:lnTo>
                    <a:lnTo>
                      <a:pt x="24" y="372"/>
                    </a:lnTo>
                    <a:lnTo>
                      <a:pt x="30" y="396"/>
                    </a:lnTo>
                    <a:lnTo>
                      <a:pt x="42" y="402"/>
                    </a:lnTo>
                    <a:lnTo>
                      <a:pt x="72" y="366"/>
                    </a:lnTo>
                    <a:lnTo>
                      <a:pt x="60" y="426"/>
                    </a:lnTo>
                    <a:lnTo>
                      <a:pt x="48" y="444"/>
                    </a:lnTo>
                    <a:lnTo>
                      <a:pt x="84" y="426"/>
                    </a:lnTo>
                    <a:lnTo>
                      <a:pt x="102" y="462"/>
                    </a:lnTo>
                    <a:lnTo>
                      <a:pt x="114" y="438"/>
                    </a:lnTo>
                    <a:lnTo>
                      <a:pt x="120" y="456"/>
                    </a:lnTo>
                    <a:lnTo>
                      <a:pt x="144" y="444"/>
                    </a:lnTo>
                    <a:lnTo>
                      <a:pt x="114" y="504"/>
                    </a:lnTo>
                    <a:lnTo>
                      <a:pt x="72" y="528"/>
                    </a:lnTo>
                    <a:lnTo>
                      <a:pt x="66" y="546"/>
                    </a:lnTo>
                    <a:lnTo>
                      <a:pt x="36" y="540"/>
                    </a:lnTo>
                    <a:lnTo>
                      <a:pt x="0" y="570"/>
                    </a:lnTo>
                    <a:lnTo>
                      <a:pt x="42" y="552"/>
                    </a:lnTo>
                    <a:lnTo>
                      <a:pt x="78" y="546"/>
                    </a:lnTo>
                    <a:lnTo>
                      <a:pt x="72" y="558"/>
                    </a:lnTo>
                    <a:lnTo>
                      <a:pt x="96" y="546"/>
                    </a:lnTo>
                    <a:lnTo>
                      <a:pt x="90" y="528"/>
                    </a:lnTo>
                    <a:lnTo>
                      <a:pt x="114" y="534"/>
                    </a:lnTo>
                    <a:lnTo>
                      <a:pt x="186" y="480"/>
                    </a:lnTo>
                    <a:lnTo>
                      <a:pt x="204" y="456"/>
                    </a:lnTo>
                    <a:lnTo>
                      <a:pt x="192" y="438"/>
                    </a:lnTo>
                    <a:lnTo>
                      <a:pt x="252" y="372"/>
                    </a:lnTo>
                    <a:lnTo>
                      <a:pt x="258" y="336"/>
                    </a:lnTo>
                    <a:lnTo>
                      <a:pt x="252" y="372"/>
                    </a:lnTo>
                    <a:lnTo>
                      <a:pt x="276" y="360"/>
                    </a:lnTo>
                    <a:lnTo>
                      <a:pt x="264" y="378"/>
                    </a:lnTo>
                    <a:lnTo>
                      <a:pt x="282" y="384"/>
                    </a:lnTo>
                    <a:lnTo>
                      <a:pt x="240" y="390"/>
                    </a:lnTo>
                    <a:lnTo>
                      <a:pt x="234" y="426"/>
                    </a:lnTo>
                    <a:lnTo>
                      <a:pt x="246" y="426"/>
                    </a:lnTo>
                    <a:lnTo>
                      <a:pt x="234" y="444"/>
                    </a:lnTo>
                    <a:lnTo>
                      <a:pt x="258" y="438"/>
                    </a:lnTo>
                    <a:lnTo>
                      <a:pt x="270" y="414"/>
                    </a:lnTo>
                    <a:lnTo>
                      <a:pt x="288" y="420"/>
                    </a:lnTo>
                    <a:lnTo>
                      <a:pt x="300" y="372"/>
                    </a:lnTo>
                    <a:lnTo>
                      <a:pt x="300" y="384"/>
                    </a:lnTo>
                    <a:lnTo>
                      <a:pt x="324" y="378"/>
                    </a:lnTo>
                    <a:lnTo>
                      <a:pt x="318" y="390"/>
                    </a:lnTo>
                    <a:lnTo>
                      <a:pt x="366" y="414"/>
                    </a:lnTo>
                    <a:lnTo>
                      <a:pt x="426" y="414"/>
                    </a:lnTo>
                    <a:lnTo>
                      <a:pt x="438" y="402"/>
                    </a:lnTo>
                    <a:lnTo>
                      <a:pt x="450" y="408"/>
                    </a:lnTo>
                    <a:lnTo>
                      <a:pt x="438" y="426"/>
                    </a:lnTo>
                    <a:lnTo>
                      <a:pt x="462" y="432"/>
                    </a:lnTo>
                    <a:lnTo>
                      <a:pt x="468" y="414"/>
                    </a:lnTo>
                    <a:lnTo>
                      <a:pt x="468" y="438"/>
                    </a:lnTo>
                    <a:lnTo>
                      <a:pt x="498" y="456"/>
                    </a:lnTo>
                    <a:lnTo>
                      <a:pt x="510" y="450"/>
                    </a:lnTo>
                    <a:lnTo>
                      <a:pt x="492" y="432"/>
                    </a:lnTo>
                    <a:lnTo>
                      <a:pt x="528" y="450"/>
                    </a:lnTo>
                    <a:lnTo>
                      <a:pt x="510" y="414"/>
                    </a:lnTo>
                    <a:lnTo>
                      <a:pt x="534" y="444"/>
                    </a:lnTo>
                    <a:lnTo>
                      <a:pt x="564" y="480"/>
                    </a:lnTo>
                    <a:lnTo>
                      <a:pt x="606" y="504"/>
                    </a:lnTo>
                    <a:lnTo>
                      <a:pt x="606" y="534"/>
                    </a:lnTo>
                    <a:lnTo>
                      <a:pt x="618" y="510"/>
                    </a:lnTo>
                    <a:lnTo>
                      <a:pt x="636" y="552"/>
                    </a:lnTo>
                    <a:lnTo>
                      <a:pt x="648" y="540"/>
                    </a:lnTo>
                    <a:lnTo>
                      <a:pt x="642" y="510"/>
                    </a:lnTo>
                    <a:lnTo>
                      <a:pt x="600" y="498"/>
                    </a:lnTo>
                    <a:lnTo>
                      <a:pt x="510" y="402"/>
                    </a:lnTo>
                    <a:lnTo>
                      <a:pt x="480" y="438"/>
                    </a:lnTo>
                    <a:lnTo>
                      <a:pt x="474" y="408"/>
                    </a:lnTo>
                    <a:lnTo>
                      <a:pt x="456" y="414"/>
                    </a:lnTo>
                    <a:lnTo>
                      <a:pt x="444" y="390"/>
                    </a:lnTo>
                    <a:lnTo>
                      <a:pt x="414" y="396"/>
                    </a:lnTo>
                    <a:lnTo>
                      <a:pt x="378" y="60"/>
                    </a:lnTo>
                    <a:lnTo>
                      <a:pt x="252" y="36"/>
                    </a:lnTo>
                    <a:lnTo>
                      <a:pt x="216" y="12"/>
                    </a:lnTo>
                    <a:lnTo>
                      <a:pt x="210" y="24"/>
                    </a:lnTo>
                    <a:lnTo>
                      <a:pt x="198" y="0"/>
                    </a:lnTo>
                    <a:lnTo>
                      <a:pt x="60" y="84"/>
                    </a:lnTo>
                    <a:lnTo>
                      <a:pt x="90" y="138"/>
                    </a:lnTo>
                    <a:lnTo>
                      <a:pt x="114" y="144"/>
                    </a:lnTo>
                    <a:lnTo>
                      <a:pt x="138" y="168"/>
                    </a:lnTo>
                    <a:lnTo>
                      <a:pt x="108" y="156"/>
                    </a:lnTo>
                    <a:lnTo>
                      <a:pt x="120" y="174"/>
                    </a:lnTo>
                    <a:lnTo>
                      <a:pt x="102" y="180"/>
                    </a:lnTo>
                    <a:lnTo>
                      <a:pt x="78" y="174"/>
                    </a:lnTo>
                    <a:lnTo>
                      <a:pt x="84" y="156"/>
                    </a:lnTo>
                    <a:lnTo>
                      <a:pt x="72" y="150"/>
                    </a:lnTo>
                    <a:lnTo>
                      <a:pt x="18" y="168"/>
                    </a:lnTo>
                    <a:lnTo>
                      <a:pt x="42" y="192"/>
                    </a:lnTo>
                    <a:lnTo>
                      <a:pt x="30" y="192"/>
                    </a:lnTo>
                    <a:lnTo>
                      <a:pt x="36" y="216"/>
                    </a:lnTo>
                    <a:lnTo>
                      <a:pt x="78" y="228"/>
                    </a:lnTo>
                    <a:lnTo>
                      <a:pt x="78" y="240"/>
                    </a:lnTo>
                    <a:lnTo>
                      <a:pt x="114" y="228"/>
                    </a:lnTo>
                    <a:lnTo>
                      <a:pt x="102" y="234"/>
                    </a:lnTo>
                    <a:lnTo>
                      <a:pt x="102" y="270"/>
                    </a:lnTo>
                    <a:lnTo>
                      <a:pt x="54" y="282"/>
                    </a:lnTo>
                    <a:lnTo>
                      <a:pt x="54" y="28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62" name="Freeform 389"/>
              <p:cNvSpPr>
                <a:spLocks noChangeAspect="1"/>
              </p:cNvSpPr>
              <p:nvPr/>
            </p:nvSpPr>
            <p:spPr bwMode="auto">
              <a:xfrm>
                <a:off x="1689" y="2160"/>
                <a:ext cx="420" cy="492"/>
              </a:xfrm>
              <a:custGeom>
                <a:avLst/>
                <a:gdLst>
                  <a:gd name="T0" fmla="*/ 360 w 420"/>
                  <a:gd name="T1" fmla="*/ 492 h 492"/>
                  <a:gd name="T2" fmla="*/ 222 w 420"/>
                  <a:gd name="T3" fmla="*/ 468 h 492"/>
                  <a:gd name="T4" fmla="*/ 0 w 420"/>
                  <a:gd name="T5" fmla="*/ 336 h 492"/>
                  <a:gd name="T6" fmla="*/ 6 w 420"/>
                  <a:gd name="T7" fmla="*/ 318 h 492"/>
                  <a:gd name="T8" fmla="*/ 12 w 420"/>
                  <a:gd name="T9" fmla="*/ 318 h 492"/>
                  <a:gd name="T10" fmla="*/ 24 w 420"/>
                  <a:gd name="T11" fmla="*/ 312 h 492"/>
                  <a:gd name="T12" fmla="*/ 18 w 420"/>
                  <a:gd name="T13" fmla="*/ 276 h 492"/>
                  <a:gd name="T14" fmla="*/ 36 w 420"/>
                  <a:gd name="T15" fmla="*/ 252 h 492"/>
                  <a:gd name="T16" fmla="*/ 36 w 420"/>
                  <a:gd name="T17" fmla="*/ 234 h 492"/>
                  <a:gd name="T18" fmla="*/ 72 w 420"/>
                  <a:gd name="T19" fmla="*/ 210 h 492"/>
                  <a:gd name="T20" fmla="*/ 48 w 420"/>
                  <a:gd name="T21" fmla="*/ 144 h 492"/>
                  <a:gd name="T22" fmla="*/ 48 w 420"/>
                  <a:gd name="T23" fmla="*/ 138 h 492"/>
                  <a:gd name="T24" fmla="*/ 60 w 420"/>
                  <a:gd name="T25" fmla="*/ 66 h 492"/>
                  <a:gd name="T26" fmla="*/ 72 w 420"/>
                  <a:gd name="T27" fmla="*/ 60 h 492"/>
                  <a:gd name="T28" fmla="*/ 96 w 420"/>
                  <a:gd name="T29" fmla="*/ 72 h 492"/>
                  <a:gd name="T30" fmla="*/ 114 w 420"/>
                  <a:gd name="T31" fmla="*/ 0 h 492"/>
                  <a:gd name="T32" fmla="*/ 420 w 420"/>
                  <a:gd name="T33" fmla="*/ 54 h 492"/>
                  <a:gd name="T34" fmla="*/ 372 w 420"/>
                  <a:gd name="T35" fmla="*/ 408 h 492"/>
                  <a:gd name="T36" fmla="*/ 360 w 420"/>
                  <a:gd name="T37" fmla="*/ 492 h 4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20"/>
                  <a:gd name="T58" fmla="*/ 0 h 492"/>
                  <a:gd name="T59" fmla="*/ 420 w 420"/>
                  <a:gd name="T60" fmla="*/ 492 h 49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20" h="492">
                    <a:moveTo>
                      <a:pt x="360" y="492"/>
                    </a:moveTo>
                    <a:lnTo>
                      <a:pt x="222" y="468"/>
                    </a:lnTo>
                    <a:lnTo>
                      <a:pt x="0" y="336"/>
                    </a:lnTo>
                    <a:lnTo>
                      <a:pt x="6" y="318"/>
                    </a:lnTo>
                    <a:lnTo>
                      <a:pt x="12" y="318"/>
                    </a:lnTo>
                    <a:lnTo>
                      <a:pt x="24" y="312"/>
                    </a:lnTo>
                    <a:lnTo>
                      <a:pt x="18" y="276"/>
                    </a:lnTo>
                    <a:lnTo>
                      <a:pt x="36" y="252"/>
                    </a:lnTo>
                    <a:lnTo>
                      <a:pt x="36" y="234"/>
                    </a:lnTo>
                    <a:lnTo>
                      <a:pt x="72" y="210"/>
                    </a:lnTo>
                    <a:lnTo>
                      <a:pt x="48" y="144"/>
                    </a:lnTo>
                    <a:lnTo>
                      <a:pt x="48" y="138"/>
                    </a:lnTo>
                    <a:lnTo>
                      <a:pt x="60" y="66"/>
                    </a:lnTo>
                    <a:lnTo>
                      <a:pt x="72" y="60"/>
                    </a:lnTo>
                    <a:lnTo>
                      <a:pt x="96" y="72"/>
                    </a:lnTo>
                    <a:lnTo>
                      <a:pt x="114" y="0"/>
                    </a:lnTo>
                    <a:lnTo>
                      <a:pt x="420" y="54"/>
                    </a:lnTo>
                    <a:lnTo>
                      <a:pt x="372" y="408"/>
                    </a:lnTo>
                    <a:lnTo>
                      <a:pt x="360" y="492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63" name="Freeform 390"/>
              <p:cNvSpPr>
                <a:spLocks noChangeAspect="1"/>
              </p:cNvSpPr>
              <p:nvPr/>
            </p:nvSpPr>
            <p:spPr bwMode="auto">
              <a:xfrm>
                <a:off x="1689" y="2160"/>
                <a:ext cx="420" cy="498"/>
              </a:xfrm>
              <a:custGeom>
                <a:avLst/>
                <a:gdLst>
                  <a:gd name="T0" fmla="*/ 360 w 420"/>
                  <a:gd name="T1" fmla="*/ 492 h 498"/>
                  <a:gd name="T2" fmla="*/ 222 w 420"/>
                  <a:gd name="T3" fmla="*/ 468 h 498"/>
                  <a:gd name="T4" fmla="*/ 0 w 420"/>
                  <a:gd name="T5" fmla="*/ 336 h 498"/>
                  <a:gd name="T6" fmla="*/ 6 w 420"/>
                  <a:gd name="T7" fmla="*/ 318 h 498"/>
                  <a:gd name="T8" fmla="*/ 12 w 420"/>
                  <a:gd name="T9" fmla="*/ 318 h 498"/>
                  <a:gd name="T10" fmla="*/ 24 w 420"/>
                  <a:gd name="T11" fmla="*/ 312 h 498"/>
                  <a:gd name="T12" fmla="*/ 18 w 420"/>
                  <a:gd name="T13" fmla="*/ 276 h 498"/>
                  <a:gd name="T14" fmla="*/ 36 w 420"/>
                  <a:gd name="T15" fmla="*/ 252 h 498"/>
                  <a:gd name="T16" fmla="*/ 36 w 420"/>
                  <a:gd name="T17" fmla="*/ 234 h 498"/>
                  <a:gd name="T18" fmla="*/ 72 w 420"/>
                  <a:gd name="T19" fmla="*/ 210 h 498"/>
                  <a:gd name="T20" fmla="*/ 48 w 420"/>
                  <a:gd name="T21" fmla="*/ 144 h 498"/>
                  <a:gd name="T22" fmla="*/ 48 w 420"/>
                  <a:gd name="T23" fmla="*/ 138 h 498"/>
                  <a:gd name="T24" fmla="*/ 60 w 420"/>
                  <a:gd name="T25" fmla="*/ 66 h 498"/>
                  <a:gd name="T26" fmla="*/ 72 w 420"/>
                  <a:gd name="T27" fmla="*/ 60 h 498"/>
                  <a:gd name="T28" fmla="*/ 96 w 420"/>
                  <a:gd name="T29" fmla="*/ 72 h 498"/>
                  <a:gd name="T30" fmla="*/ 114 w 420"/>
                  <a:gd name="T31" fmla="*/ 0 h 498"/>
                  <a:gd name="T32" fmla="*/ 420 w 420"/>
                  <a:gd name="T33" fmla="*/ 54 h 498"/>
                  <a:gd name="T34" fmla="*/ 372 w 420"/>
                  <a:gd name="T35" fmla="*/ 408 h 498"/>
                  <a:gd name="T36" fmla="*/ 360 w 420"/>
                  <a:gd name="T37" fmla="*/ 492 h 498"/>
                  <a:gd name="T38" fmla="*/ 360 w 420"/>
                  <a:gd name="T39" fmla="*/ 498 h 49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20"/>
                  <a:gd name="T61" fmla="*/ 0 h 498"/>
                  <a:gd name="T62" fmla="*/ 420 w 420"/>
                  <a:gd name="T63" fmla="*/ 498 h 49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20" h="498">
                    <a:moveTo>
                      <a:pt x="360" y="492"/>
                    </a:moveTo>
                    <a:lnTo>
                      <a:pt x="222" y="468"/>
                    </a:lnTo>
                    <a:lnTo>
                      <a:pt x="0" y="336"/>
                    </a:lnTo>
                    <a:lnTo>
                      <a:pt x="6" y="318"/>
                    </a:lnTo>
                    <a:lnTo>
                      <a:pt x="12" y="318"/>
                    </a:lnTo>
                    <a:lnTo>
                      <a:pt x="24" y="312"/>
                    </a:lnTo>
                    <a:lnTo>
                      <a:pt x="18" y="276"/>
                    </a:lnTo>
                    <a:lnTo>
                      <a:pt x="36" y="252"/>
                    </a:lnTo>
                    <a:lnTo>
                      <a:pt x="36" y="234"/>
                    </a:lnTo>
                    <a:lnTo>
                      <a:pt x="72" y="210"/>
                    </a:lnTo>
                    <a:lnTo>
                      <a:pt x="48" y="144"/>
                    </a:lnTo>
                    <a:lnTo>
                      <a:pt x="48" y="138"/>
                    </a:lnTo>
                    <a:lnTo>
                      <a:pt x="60" y="66"/>
                    </a:lnTo>
                    <a:lnTo>
                      <a:pt x="72" y="60"/>
                    </a:lnTo>
                    <a:lnTo>
                      <a:pt x="96" y="72"/>
                    </a:lnTo>
                    <a:lnTo>
                      <a:pt x="114" y="0"/>
                    </a:lnTo>
                    <a:lnTo>
                      <a:pt x="420" y="54"/>
                    </a:lnTo>
                    <a:lnTo>
                      <a:pt x="372" y="408"/>
                    </a:lnTo>
                    <a:lnTo>
                      <a:pt x="360" y="492"/>
                    </a:lnTo>
                    <a:lnTo>
                      <a:pt x="360" y="49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64" name="Freeform 391"/>
              <p:cNvSpPr>
                <a:spLocks noChangeAspect="1"/>
              </p:cNvSpPr>
              <p:nvPr/>
            </p:nvSpPr>
            <p:spPr bwMode="auto">
              <a:xfrm>
                <a:off x="2997" y="2298"/>
                <a:ext cx="312" cy="282"/>
              </a:xfrm>
              <a:custGeom>
                <a:avLst/>
                <a:gdLst>
                  <a:gd name="T0" fmla="*/ 228 w 312"/>
                  <a:gd name="T1" fmla="*/ 276 h 282"/>
                  <a:gd name="T2" fmla="*/ 42 w 312"/>
                  <a:gd name="T3" fmla="*/ 282 h 282"/>
                  <a:gd name="T4" fmla="*/ 42 w 312"/>
                  <a:gd name="T5" fmla="*/ 240 h 282"/>
                  <a:gd name="T6" fmla="*/ 12 w 312"/>
                  <a:gd name="T7" fmla="*/ 228 h 282"/>
                  <a:gd name="T8" fmla="*/ 12 w 312"/>
                  <a:gd name="T9" fmla="*/ 96 h 282"/>
                  <a:gd name="T10" fmla="*/ 0 w 312"/>
                  <a:gd name="T11" fmla="*/ 6 h 282"/>
                  <a:gd name="T12" fmla="*/ 282 w 312"/>
                  <a:gd name="T13" fmla="*/ 0 h 282"/>
                  <a:gd name="T14" fmla="*/ 288 w 312"/>
                  <a:gd name="T15" fmla="*/ 18 h 282"/>
                  <a:gd name="T16" fmla="*/ 270 w 312"/>
                  <a:gd name="T17" fmla="*/ 36 h 282"/>
                  <a:gd name="T18" fmla="*/ 312 w 312"/>
                  <a:gd name="T19" fmla="*/ 36 h 282"/>
                  <a:gd name="T20" fmla="*/ 312 w 312"/>
                  <a:gd name="T21" fmla="*/ 42 h 282"/>
                  <a:gd name="T22" fmla="*/ 300 w 312"/>
                  <a:gd name="T23" fmla="*/ 60 h 282"/>
                  <a:gd name="T24" fmla="*/ 300 w 312"/>
                  <a:gd name="T25" fmla="*/ 72 h 282"/>
                  <a:gd name="T26" fmla="*/ 282 w 312"/>
                  <a:gd name="T27" fmla="*/ 84 h 282"/>
                  <a:gd name="T28" fmla="*/ 294 w 312"/>
                  <a:gd name="T29" fmla="*/ 102 h 282"/>
                  <a:gd name="T30" fmla="*/ 282 w 312"/>
                  <a:gd name="T31" fmla="*/ 114 h 282"/>
                  <a:gd name="T32" fmla="*/ 264 w 312"/>
                  <a:gd name="T33" fmla="*/ 138 h 282"/>
                  <a:gd name="T34" fmla="*/ 264 w 312"/>
                  <a:gd name="T35" fmla="*/ 162 h 282"/>
                  <a:gd name="T36" fmla="*/ 234 w 312"/>
                  <a:gd name="T37" fmla="*/ 198 h 282"/>
                  <a:gd name="T38" fmla="*/ 234 w 312"/>
                  <a:gd name="T39" fmla="*/ 222 h 282"/>
                  <a:gd name="T40" fmla="*/ 222 w 312"/>
                  <a:gd name="T41" fmla="*/ 222 h 282"/>
                  <a:gd name="T42" fmla="*/ 228 w 312"/>
                  <a:gd name="T43" fmla="*/ 240 h 282"/>
                  <a:gd name="T44" fmla="*/ 234 w 312"/>
                  <a:gd name="T45" fmla="*/ 240 h 282"/>
                  <a:gd name="T46" fmla="*/ 228 w 312"/>
                  <a:gd name="T47" fmla="*/ 252 h 282"/>
                  <a:gd name="T48" fmla="*/ 240 w 312"/>
                  <a:gd name="T49" fmla="*/ 258 h 282"/>
                  <a:gd name="T50" fmla="*/ 228 w 312"/>
                  <a:gd name="T51" fmla="*/ 276 h 28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12"/>
                  <a:gd name="T79" fmla="*/ 0 h 282"/>
                  <a:gd name="T80" fmla="*/ 312 w 312"/>
                  <a:gd name="T81" fmla="*/ 282 h 28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12" h="282">
                    <a:moveTo>
                      <a:pt x="228" y="276"/>
                    </a:moveTo>
                    <a:lnTo>
                      <a:pt x="42" y="282"/>
                    </a:lnTo>
                    <a:lnTo>
                      <a:pt x="42" y="240"/>
                    </a:lnTo>
                    <a:lnTo>
                      <a:pt x="12" y="228"/>
                    </a:lnTo>
                    <a:lnTo>
                      <a:pt x="12" y="96"/>
                    </a:lnTo>
                    <a:lnTo>
                      <a:pt x="0" y="6"/>
                    </a:lnTo>
                    <a:lnTo>
                      <a:pt x="282" y="0"/>
                    </a:lnTo>
                    <a:lnTo>
                      <a:pt x="288" y="18"/>
                    </a:lnTo>
                    <a:lnTo>
                      <a:pt x="270" y="36"/>
                    </a:lnTo>
                    <a:lnTo>
                      <a:pt x="312" y="36"/>
                    </a:lnTo>
                    <a:lnTo>
                      <a:pt x="312" y="42"/>
                    </a:lnTo>
                    <a:lnTo>
                      <a:pt x="300" y="60"/>
                    </a:lnTo>
                    <a:lnTo>
                      <a:pt x="300" y="72"/>
                    </a:lnTo>
                    <a:lnTo>
                      <a:pt x="282" y="84"/>
                    </a:lnTo>
                    <a:lnTo>
                      <a:pt x="294" y="102"/>
                    </a:lnTo>
                    <a:lnTo>
                      <a:pt x="282" y="114"/>
                    </a:lnTo>
                    <a:lnTo>
                      <a:pt x="264" y="138"/>
                    </a:lnTo>
                    <a:lnTo>
                      <a:pt x="264" y="162"/>
                    </a:lnTo>
                    <a:lnTo>
                      <a:pt x="234" y="198"/>
                    </a:lnTo>
                    <a:lnTo>
                      <a:pt x="234" y="222"/>
                    </a:lnTo>
                    <a:lnTo>
                      <a:pt x="222" y="222"/>
                    </a:lnTo>
                    <a:lnTo>
                      <a:pt x="228" y="240"/>
                    </a:lnTo>
                    <a:lnTo>
                      <a:pt x="234" y="240"/>
                    </a:lnTo>
                    <a:lnTo>
                      <a:pt x="228" y="252"/>
                    </a:lnTo>
                    <a:lnTo>
                      <a:pt x="240" y="258"/>
                    </a:lnTo>
                    <a:lnTo>
                      <a:pt x="228" y="276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65" name="Freeform 392"/>
              <p:cNvSpPr>
                <a:spLocks noChangeAspect="1"/>
              </p:cNvSpPr>
              <p:nvPr/>
            </p:nvSpPr>
            <p:spPr bwMode="auto">
              <a:xfrm>
                <a:off x="2997" y="2298"/>
                <a:ext cx="312" cy="282"/>
              </a:xfrm>
              <a:custGeom>
                <a:avLst/>
                <a:gdLst>
                  <a:gd name="T0" fmla="*/ 228 w 312"/>
                  <a:gd name="T1" fmla="*/ 276 h 282"/>
                  <a:gd name="T2" fmla="*/ 42 w 312"/>
                  <a:gd name="T3" fmla="*/ 282 h 282"/>
                  <a:gd name="T4" fmla="*/ 42 w 312"/>
                  <a:gd name="T5" fmla="*/ 240 h 282"/>
                  <a:gd name="T6" fmla="*/ 12 w 312"/>
                  <a:gd name="T7" fmla="*/ 228 h 282"/>
                  <a:gd name="T8" fmla="*/ 12 w 312"/>
                  <a:gd name="T9" fmla="*/ 96 h 282"/>
                  <a:gd name="T10" fmla="*/ 0 w 312"/>
                  <a:gd name="T11" fmla="*/ 6 h 282"/>
                  <a:gd name="T12" fmla="*/ 282 w 312"/>
                  <a:gd name="T13" fmla="*/ 0 h 282"/>
                  <a:gd name="T14" fmla="*/ 288 w 312"/>
                  <a:gd name="T15" fmla="*/ 18 h 282"/>
                  <a:gd name="T16" fmla="*/ 270 w 312"/>
                  <a:gd name="T17" fmla="*/ 36 h 282"/>
                  <a:gd name="T18" fmla="*/ 312 w 312"/>
                  <a:gd name="T19" fmla="*/ 36 h 282"/>
                  <a:gd name="T20" fmla="*/ 312 w 312"/>
                  <a:gd name="T21" fmla="*/ 42 h 282"/>
                  <a:gd name="T22" fmla="*/ 300 w 312"/>
                  <a:gd name="T23" fmla="*/ 60 h 282"/>
                  <a:gd name="T24" fmla="*/ 300 w 312"/>
                  <a:gd name="T25" fmla="*/ 72 h 282"/>
                  <a:gd name="T26" fmla="*/ 282 w 312"/>
                  <a:gd name="T27" fmla="*/ 84 h 282"/>
                  <a:gd name="T28" fmla="*/ 294 w 312"/>
                  <a:gd name="T29" fmla="*/ 102 h 282"/>
                  <a:gd name="T30" fmla="*/ 282 w 312"/>
                  <a:gd name="T31" fmla="*/ 114 h 282"/>
                  <a:gd name="T32" fmla="*/ 264 w 312"/>
                  <a:gd name="T33" fmla="*/ 138 h 282"/>
                  <a:gd name="T34" fmla="*/ 264 w 312"/>
                  <a:gd name="T35" fmla="*/ 162 h 282"/>
                  <a:gd name="T36" fmla="*/ 234 w 312"/>
                  <a:gd name="T37" fmla="*/ 198 h 282"/>
                  <a:gd name="T38" fmla="*/ 234 w 312"/>
                  <a:gd name="T39" fmla="*/ 222 h 282"/>
                  <a:gd name="T40" fmla="*/ 222 w 312"/>
                  <a:gd name="T41" fmla="*/ 222 h 282"/>
                  <a:gd name="T42" fmla="*/ 228 w 312"/>
                  <a:gd name="T43" fmla="*/ 240 h 282"/>
                  <a:gd name="T44" fmla="*/ 234 w 312"/>
                  <a:gd name="T45" fmla="*/ 240 h 282"/>
                  <a:gd name="T46" fmla="*/ 228 w 312"/>
                  <a:gd name="T47" fmla="*/ 252 h 282"/>
                  <a:gd name="T48" fmla="*/ 240 w 312"/>
                  <a:gd name="T49" fmla="*/ 258 h 282"/>
                  <a:gd name="T50" fmla="*/ 228 w 312"/>
                  <a:gd name="T51" fmla="*/ 276 h 282"/>
                  <a:gd name="T52" fmla="*/ 228 w 312"/>
                  <a:gd name="T53" fmla="*/ 282 h 28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2"/>
                  <a:gd name="T82" fmla="*/ 0 h 282"/>
                  <a:gd name="T83" fmla="*/ 312 w 312"/>
                  <a:gd name="T84" fmla="*/ 282 h 28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2" h="282">
                    <a:moveTo>
                      <a:pt x="228" y="276"/>
                    </a:moveTo>
                    <a:lnTo>
                      <a:pt x="42" y="282"/>
                    </a:lnTo>
                    <a:lnTo>
                      <a:pt x="42" y="240"/>
                    </a:lnTo>
                    <a:lnTo>
                      <a:pt x="12" y="228"/>
                    </a:lnTo>
                    <a:lnTo>
                      <a:pt x="12" y="96"/>
                    </a:lnTo>
                    <a:lnTo>
                      <a:pt x="0" y="6"/>
                    </a:lnTo>
                    <a:lnTo>
                      <a:pt x="282" y="0"/>
                    </a:lnTo>
                    <a:lnTo>
                      <a:pt x="288" y="18"/>
                    </a:lnTo>
                    <a:lnTo>
                      <a:pt x="270" y="36"/>
                    </a:lnTo>
                    <a:lnTo>
                      <a:pt x="312" y="36"/>
                    </a:lnTo>
                    <a:lnTo>
                      <a:pt x="312" y="42"/>
                    </a:lnTo>
                    <a:lnTo>
                      <a:pt x="300" y="60"/>
                    </a:lnTo>
                    <a:lnTo>
                      <a:pt x="300" y="72"/>
                    </a:lnTo>
                    <a:lnTo>
                      <a:pt x="282" y="84"/>
                    </a:lnTo>
                    <a:lnTo>
                      <a:pt x="294" y="102"/>
                    </a:lnTo>
                    <a:lnTo>
                      <a:pt x="282" y="114"/>
                    </a:lnTo>
                    <a:lnTo>
                      <a:pt x="264" y="138"/>
                    </a:lnTo>
                    <a:lnTo>
                      <a:pt x="264" y="162"/>
                    </a:lnTo>
                    <a:lnTo>
                      <a:pt x="234" y="198"/>
                    </a:lnTo>
                    <a:lnTo>
                      <a:pt x="234" y="222"/>
                    </a:lnTo>
                    <a:lnTo>
                      <a:pt x="222" y="222"/>
                    </a:lnTo>
                    <a:lnTo>
                      <a:pt x="228" y="240"/>
                    </a:lnTo>
                    <a:lnTo>
                      <a:pt x="234" y="240"/>
                    </a:lnTo>
                    <a:lnTo>
                      <a:pt x="228" y="252"/>
                    </a:lnTo>
                    <a:lnTo>
                      <a:pt x="240" y="258"/>
                    </a:lnTo>
                    <a:lnTo>
                      <a:pt x="228" y="276"/>
                    </a:lnTo>
                    <a:lnTo>
                      <a:pt x="228" y="2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66" name="Freeform 393"/>
              <p:cNvSpPr>
                <a:spLocks noChangeAspect="1"/>
              </p:cNvSpPr>
              <p:nvPr/>
            </p:nvSpPr>
            <p:spPr bwMode="auto">
              <a:xfrm>
                <a:off x="1263" y="1638"/>
                <a:ext cx="498" cy="840"/>
              </a:xfrm>
              <a:custGeom>
                <a:avLst/>
                <a:gdLst>
                  <a:gd name="T0" fmla="*/ 432 w 498"/>
                  <a:gd name="T1" fmla="*/ 840 h 840"/>
                  <a:gd name="T2" fmla="*/ 276 w 498"/>
                  <a:gd name="T3" fmla="*/ 822 h 840"/>
                  <a:gd name="T4" fmla="*/ 270 w 498"/>
                  <a:gd name="T5" fmla="*/ 762 h 840"/>
                  <a:gd name="T6" fmla="*/ 240 w 498"/>
                  <a:gd name="T7" fmla="*/ 714 h 840"/>
                  <a:gd name="T8" fmla="*/ 222 w 498"/>
                  <a:gd name="T9" fmla="*/ 708 h 840"/>
                  <a:gd name="T10" fmla="*/ 222 w 498"/>
                  <a:gd name="T11" fmla="*/ 690 h 840"/>
                  <a:gd name="T12" fmla="*/ 180 w 498"/>
                  <a:gd name="T13" fmla="*/ 672 h 840"/>
                  <a:gd name="T14" fmla="*/ 162 w 498"/>
                  <a:gd name="T15" fmla="*/ 642 h 840"/>
                  <a:gd name="T16" fmla="*/ 108 w 498"/>
                  <a:gd name="T17" fmla="*/ 630 h 840"/>
                  <a:gd name="T18" fmla="*/ 96 w 498"/>
                  <a:gd name="T19" fmla="*/ 618 h 840"/>
                  <a:gd name="T20" fmla="*/ 108 w 498"/>
                  <a:gd name="T21" fmla="*/ 570 h 840"/>
                  <a:gd name="T22" fmla="*/ 96 w 498"/>
                  <a:gd name="T23" fmla="*/ 564 h 840"/>
                  <a:gd name="T24" fmla="*/ 102 w 498"/>
                  <a:gd name="T25" fmla="*/ 546 h 840"/>
                  <a:gd name="T26" fmla="*/ 54 w 498"/>
                  <a:gd name="T27" fmla="*/ 462 h 840"/>
                  <a:gd name="T28" fmla="*/ 60 w 498"/>
                  <a:gd name="T29" fmla="*/ 444 h 840"/>
                  <a:gd name="T30" fmla="*/ 72 w 498"/>
                  <a:gd name="T31" fmla="*/ 420 h 840"/>
                  <a:gd name="T32" fmla="*/ 48 w 498"/>
                  <a:gd name="T33" fmla="*/ 384 h 840"/>
                  <a:gd name="T34" fmla="*/ 48 w 498"/>
                  <a:gd name="T35" fmla="*/ 342 h 840"/>
                  <a:gd name="T36" fmla="*/ 78 w 498"/>
                  <a:gd name="T37" fmla="*/ 372 h 840"/>
                  <a:gd name="T38" fmla="*/ 60 w 498"/>
                  <a:gd name="T39" fmla="*/ 330 h 840"/>
                  <a:gd name="T40" fmla="*/ 78 w 498"/>
                  <a:gd name="T41" fmla="*/ 330 h 840"/>
                  <a:gd name="T42" fmla="*/ 60 w 498"/>
                  <a:gd name="T43" fmla="*/ 312 h 840"/>
                  <a:gd name="T44" fmla="*/ 54 w 498"/>
                  <a:gd name="T45" fmla="*/ 342 h 840"/>
                  <a:gd name="T46" fmla="*/ 36 w 498"/>
                  <a:gd name="T47" fmla="*/ 312 h 840"/>
                  <a:gd name="T48" fmla="*/ 30 w 498"/>
                  <a:gd name="T49" fmla="*/ 318 h 840"/>
                  <a:gd name="T50" fmla="*/ 36 w 498"/>
                  <a:gd name="T51" fmla="*/ 300 h 840"/>
                  <a:gd name="T52" fmla="*/ 6 w 498"/>
                  <a:gd name="T53" fmla="*/ 234 h 840"/>
                  <a:gd name="T54" fmla="*/ 18 w 498"/>
                  <a:gd name="T55" fmla="*/ 168 h 840"/>
                  <a:gd name="T56" fmla="*/ 0 w 498"/>
                  <a:gd name="T57" fmla="*/ 108 h 840"/>
                  <a:gd name="T58" fmla="*/ 30 w 498"/>
                  <a:gd name="T59" fmla="*/ 72 h 840"/>
                  <a:gd name="T60" fmla="*/ 48 w 498"/>
                  <a:gd name="T61" fmla="*/ 0 h 840"/>
                  <a:gd name="T62" fmla="*/ 282 w 498"/>
                  <a:gd name="T63" fmla="*/ 60 h 840"/>
                  <a:gd name="T64" fmla="*/ 222 w 498"/>
                  <a:gd name="T65" fmla="*/ 294 h 840"/>
                  <a:gd name="T66" fmla="*/ 474 w 498"/>
                  <a:gd name="T67" fmla="*/ 666 h 840"/>
                  <a:gd name="T68" fmla="*/ 498 w 498"/>
                  <a:gd name="T69" fmla="*/ 732 h 840"/>
                  <a:gd name="T70" fmla="*/ 462 w 498"/>
                  <a:gd name="T71" fmla="*/ 756 h 840"/>
                  <a:gd name="T72" fmla="*/ 462 w 498"/>
                  <a:gd name="T73" fmla="*/ 774 h 840"/>
                  <a:gd name="T74" fmla="*/ 444 w 498"/>
                  <a:gd name="T75" fmla="*/ 798 h 840"/>
                  <a:gd name="T76" fmla="*/ 450 w 498"/>
                  <a:gd name="T77" fmla="*/ 834 h 840"/>
                  <a:gd name="T78" fmla="*/ 438 w 498"/>
                  <a:gd name="T79" fmla="*/ 840 h 840"/>
                  <a:gd name="T80" fmla="*/ 432 w 498"/>
                  <a:gd name="T81" fmla="*/ 840 h 84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98"/>
                  <a:gd name="T124" fmla="*/ 0 h 840"/>
                  <a:gd name="T125" fmla="*/ 498 w 498"/>
                  <a:gd name="T126" fmla="*/ 840 h 84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98" h="840">
                    <a:moveTo>
                      <a:pt x="432" y="840"/>
                    </a:moveTo>
                    <a:lnTo>
                      <a:pt x="276" y="822"/>
                    </a:lnTo>
                    <a:lnTo>
                      <a:pt x="270" y="762"/>
                    </a:lnTo>
                    <a:lnTo>
                      <a:pt x="240" y="714"/>
                    </a:lnTo>
                    <a:lnTo>
                      <a:pt x="222" y="708"/>
                    </a:lnTo>
                    <a:lnTo>
                      <a:pt x="222" y="690"/>
                    </a:lnTo>
                    <a:lnTo>
                      <a:pt x="180" y="672"/>
                    </a:lnTo>
                    <a:lnTo>
                      <a:pt x="162" y="642"/>
                    </a:lnTo>
                    <a:lnTo>
                      <a:pt x="108" y="630"/>
                    </a:lnTo>
                    <a:lnTo>
                      <a:pt x="96" y="618"/>
                    </a:lnTo>
                    <a:lnTo>
                      <a:pt x="108" y="570"/>
                    </a:lnTo>
                    <a:lnTo>
                      <a:pt x="96" y="564"/>
                    </a:lnTo>
                    <a:lnTo>
                      <a:pt x="102" y="546"/>
                    </a:lnTo>
                    <a:lnTo>
                      <a:pt x="54" y="462"/>
                    </a:lnTo>
                    <a:lnTo>
                      <a:pt x="60" y="444"/>
                    </a:lnTo>
                    <a:lnTo>
                      <a:pt x="72" y="420"/>
                    </a:lnTo>
                    <a:lnTo>
                      <a:pt x="48" y="384"/>
                    </a:lnTo>
                    <a:lnTo>
                      <a:pt x="48" y="342"/>
                    </a:lnTo>
                    <a:lnTo>
                      <a:pt x="78" y="372"/>
                    </a:lnTo>
                    <a:lnTo>
                      <a:pt x="60" y="330"/>
                    </a:lnTo>
                    <a:lnTo>
                      <a:pt x="78" y="330"/>
                    </a:lnTo>
                    <a:lnTo>
                      <a:pt x="60" y="312"/>
                    </a:lnTo>
                    <a:lnTo>
                      <a:pt x="54" y="342"/>
                    </a:lnTo>
                    <a:lnTo>
                      <a:pt x="36" y="312"/>
                    </a:lnTo>
                    <a:lnTo>
                      <a:pt x="30" y="318"/>
                    </a:lnTo>
                    <a:lnTo>
                      <a:pt x="36" y="300"/>
                    </a:lnTo>
                    <a:lnTo>
                      <a:pt x="6" y="234"/>
                    </a:lnTo>
                    <a:lnTo>
                      <a:pt x="18" y="168"/>
                    </a:lnTo>
                    <a:lnTo>
                      <a:pt x="0" y="108"/>
                    </a:lnTo>
                    <a:lnTo>
                      <a:pt x="30" y="72"/>
                    </a:lnTo>
                    <a:lnTo>
                      <a:pt x="48" y="0"/>
                    </a:lnTo>
                    <a:lnTo>
                      <a:pt x="282" y="60"/>
                    </a:lnTo>
                    <a:lnTo>
                      <a:pt x="222" y="294"/>
                    </a:lnTo>
                    <a:lnTo>
                      <a:pt x="474" y="666"/>
                    </a:lnTo>
                    <a:lnTo>
                      <a:pt x="498" y="732"/>
                    </a:lnTo>
                    <a:lnTo>
                      <a:pt x="462" y="756"/>
                    </a:lnTo>
                    <a:lnTo>
                      <a:pt x="462" y="774"/>
                    </a:lnTo>
                    <a:lnTo>
                      <a:pt x="444" y="798"/>
                    </a:lnTo>
                    <a:lnTo>
                      <a:pt x="450" y="834"/>
                    </a:lnTo>
                    <a:lnTo>
                      <a:pt x="438" y="840"/>
                    </a:lnTo>
                    <a:lnTo>
                      <a:pt x="432" y="840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67" name="Freeform 394"/>
              <p:cNvSpPr>
                <a:spLocks noChangeAspect="1"/>
              </p:cNvSpPr>
              <p:nvPr/>
            </p:nvSpPr>
            <p:spPr bwMode="auto">
              <a:xfrm>
                <a:off x="1263" y="1638"/>
                <a:ext cx="498" cy="846"/>
              </a:xfrm>
              <a:custGeom>
                <a:avLst/>
                <a:gdLst>
                  <a:gd name="T0" fmla="*/ 432 w 498"/>
                  <a:gd name="T1" fmla="*/ 840 h 846"/>
                  <a:gd name="T2" fmla="*/ 276 w 498"/>
                  <a:gd name="T3" fmla="*/ 822 h 846"/>
                  <a:gd name="T4" fmla="*/ 270 w 498"/>
                  <a:gd name="T5" fmla="*/ 762 h 846"/>
                  <a:gd name="T6" fmla="*/ 240 w 498"/>
                  <a:gd name="T7" fmla="*/ 714 h 846"/>
                  <a:gd name="T8" fmla="*/ 222 w 498"/>
                  <a:gd name="T9" fmla="*/ 708 h 846"/>
                  <a:gd name="T10" fmla="*/ 222 w 498"/>
                  <a:gd name="T11" fmla="*/ 690 h 846"/>
                  <a:gd name="T12" fmla="*/ 180 w 498"/>
                  <a:gd name="T13" fmla="*/ 672 h 846"/>
                  <a:gd name="T14" fmla="*/ 162 w 498"/>
                  <a:gd name="T15" fmla="*/ 642 h 846"/>
                  <a:gd name="T16" fmla="*/ 108 w 498"/>
                  <a:gd name="T17" fmla="*/ 630 h 846"/>
                  <a:gd name="T18" fmla="*/ 96 w 498"/>
                  <a:gd name="T19" fmla="*/ 618 h 846"/>
                  <a:gd name="T20" fmla="*/ 108 w 498"/>
                  <a:gd name="T21" fmla="*/ 570 h 846"/>
                  <a:gd name="T22" fmla="*/ 96 w 498"/>
                  <a:gd name="T23" fmla="*/ 564 h 846"/>
                  <a:gd name="T24" fmla="*/ 102 w 498"/>
                  <a:gd name="T25" fmla="*/ 546 h 846"/>
                  <a:gd name="T26" fmla="*/ 54 w 498"/>
                  <a:gd name="T27" fmla="*/ 462 h 846"/>
                  <a:gd name="T28" fmla="*/ 60 w 498"/>
                  <a:gd name="T29" fmla="*/ 444 h 846"/>
                  <a:gd name="T30" fmla="*/ 72 w 498"/>
                  <a:gd name="T31" fmla="*/ 420 h 846"/>
                  <a:gd name="T32" fmla="*/ 48 w 498"/>
                  <a:gd name="T33" fmla="*/ 384 h 846"/>
                  <a:gd name="T34" fmla="*/ 48 w 498"/>
                  <a:gd name="T35" fmla="*/ 342 h 846"/>
                  <a:gd name="T36" fmla="*/ 78 w 498"/>
                  <a:gd name="T37" fmla="*/ 372 h 846"/>
                  <a:gd name="T38" fmla="*/ 60 w 498"/>
                  <a:gd name="T39" fmla="*/ 330 h 846"/>
                  <a:gd name="T40" fmla="*/ 78 w 498"/>
                  <a:gd name="T41" fmla="*/ 330 h 846"/>
                  <a:gd name="T42" fmla="*/ 60 w 498"/>
                  <a:gd name="T43" fmla="*/ 312 h 846"/>
                  <a:gd name="T44" fmla="*/ 54 w 498"/>
                  <a:gd name="T45" fmla="*/ 342 h 846"/>
                  <a:gd name="T46" fmla="*/ 36 w 498"/>
                  <a:gd name="T47" fmla="*/ 312 h 846"/>
                  <a:gd name="T48" fmla="*/ 30 w 498"/>
                  <a:gd name="T49" fmla="*/ 318 h 846"/>
                  <a:gd name="T50" fmla="*/ 36 w 498"/>
                  <a:gd name="T51" fmla="*/ 300 h 846"/>
                  <a:gd name="T52" fmla="*/ 6 w 498"/>
                  <a:gd name="T53" fmla="*/ 234 h 846"/>
                  <a:gd name="T54" fmla="*/ 18 w 498"/>
                  <a:gd name="T55" fmla="*/ 168 h 846"/>
                  <a:gd name="T56" fmla="*/ 0 w 498"/>
                  <a:gd name="T57" fmla="*/ 108 h 846"/>
                  <a:gd name="T58" fmla="*/ 30 w 498"/>
                  <a:gd name="T59" fmla="*/ 72 h 846"/>
                  <a:gd name="T60" fmla="*/ 48 w 498"/>
                  <a:gd name="T61" fmla="*/ 0 h 846"/>
                  <a:gd name="T62" fmla="*/ 282 w 498"/>
                  <a:gd name="T63" fmla="*/ 60 h 846"/>
                  <a:gd name="T64" fmla="*/ 222 w 498"/>
                  <a:gd name="T65" fmla="*/ 294 h 846"/>
                  <a:gd name="T66" fmla="*/ 474 w 498"/>
                  <a:gd name="T67" fmla="*/ 666 h 846"/>
                  <a:gd name="T68" fmla="*/ 498 w 498"/>
                  <a:gd name="T69" fmla="*/ 732 h 846"/>
                  <a:gd name="T70" fmla="*/ 462 w 498"/>
                  <a:gd name="T71" fmla="*/ 756 h 846"/>
                  <a:gd name="T72" fmla="*/ 462 w 498"/>
                  <a:gd name="T73" fmla="*/ 774 h 846"/>
                  <a:gd name="T74" fmla="*/ 444 w 498"/>
                  <a:gd name="T75" fmla="*/ 798 h 846"/>
                  <a:gd name="T76" fmla="*/ 450 w 498"/>
                  <a:gd name="T77" fmla="*/ 834 h 846"/>
                  <a:gd name="T78" fmla="*/ 438 w 498"/>
                  <a:gd name="T79" fmla="*/ 840 h 846"/>
                  <a:gd name="T80" fmla="*/ 432 w 498"/>
                  <a:gd name="T81" fmla="*/ 840 h 846"/>
                  <a:gd name="T82" fmla="*/ 432 w 498"/>
                  <a:gd name="T83" fmla="*/ 846 h 8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98"/>
                  <a:gd name="T127" fmla="*/ 0 h 846"/>
                  <a:gd name="T128" fmla="*/ 498 w 498"/>
                  <a:gd name="T129" fmla="*/ 846 h 84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98" h="846">
                    <a:moveTo>
                      <a:pt x="432" y="840"/>
                    </a:moveTo>
                    <a:lnTo>
                      <a:pt x="276" y="822"/>
                    </a:lnTo>
                    <a:lnTo>
                      <a:pt x="270" y="762"/>
                    </a:lnTo>
                    <a:lnTo>
                      <a:pt x="240" y="714"/>
                    </a:lnTo>
                    <a:lnTo>
                      <a:pt x="222" y="708"/>
                    </a:lnTo>
                    <a:lnTo>
                      <a:pt x="222" y="690"/>
                    </a:lnTo>
                    <a:lnTo>
                      <a:pt x="180" y="672"/>
                    </a:lnTo>
                    <a:lnTo>
                      <a:pt x="162" y="642"/>
                    </a:lnTo>
                    <a:lnTo>
                      <a:pt x="108" y="630"/>
                    </a:lnTo>
                    <a:lnTo>
                      <a:pt x="96" y="618"/>
                    </a:lnTo>
                    <a:lnTo>
                      <a:pt x="108" y="570"/>
                    </a:lnTo>
                    <a:lnTo>
                      <a:pt x="96" y="564"/>
                    </a:lnTo>
                    <a:lnTo>
                      <a:pt x="102" y="546"/>
                    </a:lnTo>
                    <a:lnTo>
                      <a:pt x="54" y="462"/>
                    </a:lnTo>
                    <a:lnTo>
                      <a:pt x="60" y="444"/>
                    </a:lnTo>
                    <a:lnTo>
                      <a:pt x="72" y="420"/>
                    </a:lnTo>
                    <a:lnTo>
                      <a:pt x="48" y="384"/>
                    </a:lnTo>
                    <a:lnTo>
                      <a:pt x="48" y="342"/>
                    </a:lnTo>
                    <a:lnTo>
                      <a:pt x="78" y="372"/>
                    </a:lnTo>
                    <a:lnTo>
                      <a:pt x="60" y="330"/>
                    </a:lnTo>
                    <a:lnTo>
                      <a:pt x="78" y="330"/>
                    </a:lnTo>
                    <a:lnTo>
                      <a:pt x="60" y="312"/>
                    </a:lnTo>
                    <a:lnTo>
                      <a:pt x="54" y="342"/>
                    </a:lnTo>
                    <a:lnTo>
                      <a:pt x="36" y="312"/>
                    </a:lnTo>
                    <a:lnTo>
                      <a:pt x="30" y="318"/>
                    </a:lnTo>
                    <a:lnTo>
                      <a:pt x="36" y="300"/>
                    </a:lnTo>
                    <a:lnTo>
                      <a:pt x="6" y="234"/>
                    </a:lnTo>
                    <a:lnTo>
                      <a:pt x="18" y="168"/>
                    </a:lnTo>
                    <a:lnTo>
                      <a:pt x="0" y="108"/>
                    </a:lnTo>
                    <a:lnTo>
                      <a:pt x="30" y="72"/>
                    </a:lnTo>
                    <a:lnTo>
                      <a:pt x="48" y="0"/>
                    </a:lnTo>
                    <a:lnTo>
                      <a:pt x="282" y="60"/>
                    </a:lnTo>
                    <a:lnTo>
                      <a:pt x="222" y="294"/>
                    </a:lnTo>
                    <a:lnTo>
                      <a:pt x="474" y="666"/>
                    </a:lnTo>
                    <a:lnTo>
                      <a:pt x="498" y="732"/>
                    </a:lnTo>
                    <a:lnTo>
                      <a:pt x="462" y="756"/>
                    </a:lnTo>
                    <a:lnTo>
                      <a:pt x="462" y="774"/>
                    </a:lnTo>
                    <a:lnTo>
                      <a:pt x="444" y="798"/>
                    </a:lnTo>
                    <a:lnTo>
                      <a:pt x="450" y="834"/>
                    </a:lnTo>
                    <a:lnTo>
                      <a:pt x="438" y="840"/>
                    </a:lnTo>
                    <a:lnTo>
                      <a:pt x="432" y="840"/>
                    </a:lnTo>
                    <a:lnTo>
                      <a:pt x="432" y="84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68" name="Freeform 395"/>
              <p:cNvSpPr>
                <a:spLocks noChangeAspect="1"/>
              </p:cNvSpPr>
              <p:nvPr/>
            </p:nvSpPr>
            <p:spPr bwMode="auto">
              <a:xfrm>
                <a:off x="2109" y="1902"/>
                <a:ext cx="450" cy="354"/>
              </a:xfrm>
              <a:custGeom>
                <a:avLst/>
                <a:gdLst>
                  <a:gd name="T0" fmla="*/ 444 w 450"/>
                  <a:gd name="T1" fmla="*/ 120 h 354"/>
                  <a:gd name="T2" fmla="*/ 432 w 450"/>
                  <a:gd name="T3" fmla="*/ 354 h 354"/>
                  <a:gd name="T4" fmla="*/ 372 w 450"/>
                  <a:gd name="T5" fmla="*/ 348 h 354"/>
                  <a:gd name="T6" fmla="*/ 0 w 450"/>
                  <a:gd name="T7" fmla="*/ 312 h 354"/>
                  <a:gd name="T8" fmla="*/ 6 w 450"/>
                  <a:gd name="T9" fmla="*/ 264 h 354"/>
                  <a:gd name="T10" fmla="*/ 42 w 450"/>
                  <a:gd name="T11" fmla="*/ 0 h 354"/>
                  <a:gd name="T12" fmla="*/ 336 w 450"/>
                  <a:gd name="T13" fmla="*/ 30 h 354"/>
                  <a:gd name="T14" fmla="*/ 450 w 450"/>
                  <a:gd name="T15" fmla="*/ 42 h 354"/>
                  <a:gd name="T16" fmla="*/ 444 w 450"/>
                  <a:gd name="T17" fmla="*/ 90 h 354"/>
                  <a:gd name="T18" fmla="*/ 444 w 450"/>
                  <a:gd name="T19" fmla="*/ 120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0"/>
                  <a:gd name="T31" fmla="*/ 0 h 354"/>
                  <a:gd name="T32" fmla="*/ 450 w 450"/>
                  <a:gd name="T33" fmla="*/ 354 h 3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0" h="354">
                    <a:moveTo>
                      <a:pt x="444" y="120"/>
                    </a:moveTo>
                    <a:lnTo>
                      <a:pt x="432" y="354"/>
                    </a:lnTo>
                    <a:lnTo>
                      <a:pt x="372" y="348"/>
                    </a:lnTo>
                    <a:lnTo>
                      <a:pt x="0" y="312"/>
                    </a:lnTo>
                    <a:lnTo>
                      <a:pt x="6" y="264"/>
                    </a:lnTo>
                    <a:lnTo>
                      <a:pt x="42" y="0"/>
                    </a:lnTo>
                    <a:lnTo>
                      <a:pt x="336" y="30"/>
                    </a:lnTo>
                    <a:lnTo>
                      <a:pt x="450" y="42"/>
                    </a:lnTo>
                    <a:lnTo>
                      <a:pt x="444" y="90"/>
                    </a:lnTo>
                    <a:lnTo>
                      <a:pt x="444" y="12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69" name="Freeform 396"/>
              <p:cNvSpPr>
                <a:spLocks noChangeAspect="1"/>
              </p:cNvSpPr>
              <p:nvPr/>
            </p:nvSpPr>
            <p:spPr bwMode="auto">
              <a:xfrm>
                <a:off x="2109" y="1902"/>
                <a:ext cx="450" cy="354"/>
              </a:xfrm>
              <a:custGeom>
                <a:avLst/>
                <a:gdLst>
                  <a:gd name="T0" fmla="*/ 444 w 450"/>
                  <a:gd name="T1" fmla="*/ 120 h 354"/>
                  <a:gd name="T2" fmla="*/ 432 w 450"/>
                  <a:gd name="T3" fmla="*/ 354 h 354"/>
                  <a:gd name="T4" fmla="*/ 372 w 450"/>
                  <a:gd name="T5" fmla="*/ 348 h 354"/>
                  <a:gd name="T6" fmla="*/ 0 w 450"/>
                  <a:gd name="T7" fmla="*/ 312 h 354"/>
                  <a:gd name="T8" fmla="*/ 6 w 450"/>
                  <a:gd name="T9" fmla="*/ 264 h 354"/>
                  <a:gd name="T10" fmla="*/ 42 w 450"/>
                  <a:gd name="T11" fmla="*/ 0 h 354"/>
                  <a:gd name="T12" fmla="*/ 336 w 450"/>
                  <a:gd name="T13" fmla="*/ 30 h 354"/>
                  <a:gd name="T14" fmla="*/ 450 w 450"/>
                  <a:gd name="T15" fmla="*/ 42 h 354"/>
                  <a:gd name="T16" fmla="*/ 444 w 450"/>
                  <a:gd name="T17" fmla="*/ 90 h 354"/>
                  <a:gd name="T18" fmla="*/ 444 w 450"/>
                  <a:gd name="T19" fmla="*/ 120 h 354"/>
                  <a:gd name="T20" fmla="*/ 444 w 450"/>
                  <a:gd name="T21" fmla="*/ 126 h 3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0"/>
                  <a:gd name="T34" fmla="*/ 0 h 354"/>
                  <a:gd name="T35" fmla="*/ 450 w 450"/>
                  <a:gd name="T36" fmla="*/ 354 h 3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0" h="354">
                    <a:moveTo>
                      <a:pt x="444" y="120"/>
                    </a:moveTo>
                    <a:lnTo>
                      <a:pt x="432" y="354"/>
                    </a:lnTo>
                    <a:lnTo>
                      <a:pt x="372" y="348"/>
                    </a:lnTo>
                    <a:lnTo>
                      <a:pt x="0" y="312"/>
                    </a:lnTo>
                    <a:lnTo>
                      <a:pt x="6" y="264"/>
                    </a:lnTo>
                    <a:lnTo>
                      <a:pt x="42" y="0"/>
                    </a:lnTo>
                    <a:lnTo>
                      <a:pt x="336" y="30"/>
                    </a:lnTo>
                    <a:lnTo>
                      <a:pt x="450" y="42"/>
                    </a:lnTo>
                    <a:lnTo>
                      <a:pt x="444" y="90"/>
                    </a:lnTo>
                    <a:lnTo>
                      <a:pt x="444" y="120"/>
                    </a:lnTo>
                    <a:lnTo>
                      <a:pt x="444" y="1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70" name="Freeform 397"/>
              <p:cNvSpPr>
                <a:spLocks noChangeAspect="1"/>
              </p:cNvSpPr>
              <p:nvPr/>
            </p:nvSpPr>
            <p:spPr bwMode="auto">
              <a:xfrm>
                <a:off x="4203" y="1698"/>
                <a:ext cx="102" cy="108"/>
              </a:xfrm>
              <a:custGeom>
                <a:avLst/>
                <a:gdLst>
                  <a:gd name="T0" fmla="*/ 96 w 102"/>
                  <a:gd name="T1" fmla="*/ 6 h 108"/>
                  <a:gd name="T2" fmla="*/ 102 w 102"/>
                  <a:gd name="T3" fmla="*/ 54 h 108"/>
                  <a:gd name="T4" fmla="*/ 42 w 102"/>
                  <a:gd name="T5" fmla="*/ 72 h 108"/>
                  <a:gd name="T6" fmla="*/ 6 w 102"/>
                  <a:gd name="T7" fmla="*/ 108 h 108"/>
                  <a:gd name="T8" fmla="*/ 12 w 102"/>
                  <a:gd name="T9" fmla="*/ 90 h 108"/>
                  <a:gd name="T10" fmla="*/ 0 w 102"/>
                  <a:gd name="T11" fmla="*/ 24 h 108"/>
                  <a:gd name="T12" fmla="*/ 90 w 102"/>
                  <a:gd name="T13" fmla="*/ 0 h 108"/>
                  <a:gd name="T14" fmla="*/ 96 w 102"/>
                  <a:gd name="T15" fmla="*/ 6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2"/>
                  <a:gd name="T25" fmla="*/ 0 h 108"/>
                  <a:gd name="T26" fmla="*/ 102 w 102"/>
                  <a:gd name="T27" fmla="*/ 108 h 1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2" h="108">
                    <a:moveTo>
                      <a:pt x="96" y="6"/>
                    </a:moveTo>
                    <a:lnTo>
                      <a:pt x="102" y="54"/>
                    </a:lnTo>
                    <a:lnTo>
                      <a:pt x="42" y="72"/>
                    </a:lnTo>
                    <a:lnTo>
                      <a:pt x="6" y="108"/>
                    </a:lnTo>
                    <a:lnTo>
                      <a:pt x="12" y="90"/>
                    </a:lnTo>
                    <a:lnTo>
                      <a:pt x="0" y="24"/>
                    </a:lnTo>
                    <a:lnTo>
                      <a:pt x="90" y="0"/>
                    </a:lnTo>
                    <a:lnTo>
                      <a:pt x="96" y="6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71" name="Freeform 398"/>
              <p:cNvSpPr>
                <a:spLocks noChangeAspect="1"/>
              </p:cNvSpPr>
              <p:nvPr/>
            </p:nvSpPr>
            <p:spPr bwMode="auto">
              <a:xfrm>
                <a:off x="4203" y="1698"/>
                <a:ext cx="102" cy="108"/>
              </a:xfrm>
              <a:custGeom>
                <a:avLst/>
                <a:gdLst>
                  <a:gd name="T0" fmla="*/ 96 w 102"/>
                  <a:gd name="T1" fmla="*/ 6 h 108"/>
                  <a:gd name="T2" fmla="*/ 102 w 102"/>
                  <a:gd name="T3" fmla="*/ 54 h 108"/>
                  <a:gd name="T4" fmla="*/ 42 w 102"/>
                  <a:gd name="T5" fmla="*/ 72 h 108"/>
                  <a:gd name="T6" fmla="*/ 6 w 102"/>
                  <a:gd name="T7" fmla="*/ 108 h 108"/>
                  <a:gd name="T8" fmla="*/ 12 w 102"/>
                  <a:gd name="T9" fmla="*/ 90 h 108"/>
                  <a:gd name="T10" fmla="*/ 0 w 102"/>
                  <a:gd name="T11" fmla="*/ 24 h 108"/>
                  <a:gd name="T12" fmla="*/ 90 w 102"/>
                  <a:gd name="T13" fmla="*/ 0 h 108"/>
                  <a:gd name="T14" fmla="*/ 96 w 102"/>
                  <a:gd name="T15" fmla="*/ 6 h 108"/>
                  <a:gd name="T16" fmla="*/ 96 w 102"/>
                  <a:gd name="T17" fmla="*/ 12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2"/>
                  <a:gd name="T28" fmla="*/ 0 h 108"/>
                  <a:gd name="T29" fmla="*/ 102 w 102"/>
                  <a:gd name="T30" fmla="*/ 108 h 1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2" h="108">
                    <a:moveTo>
                      <a:pt x="96" y="6"/>
                    </a:moveTo>
                    <a:lnTo>
                      <a:pt x="102" y="54"/>
                    </a:lnTo>
                    <a:lnTo>
                      <a:pt x="42" y="72"/>
                    </a:lnTo>
                    <a:lnTo>
                      <a:pt x="6" y="108"/>
                    </a:lnTo>
                    <a:lnTo>
                      <a:pt x="12" y="90"/>
                    </a:lnTo>
                    <a:lnTo>
                      <a:pt x="0" y="24"/>
                    </a:lnTo>
                    <a:lnTo>
                      <a:pt x="90" y="0"/>
                    </a:lnTo>
                    <a:lnTo>
                      <a:pt x="96" y="6"/>
                    </a:lnTo>
                    <a:lnTo>
                      <a:pt x="96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72" name="Freeform 399"/>
              <p:cNvSpPr>
                <a:spLocks noChangeAspect="1"/>
              </p:cNvSpPr>
              <p:nvPr/>
            </p:nvSpPr>
            <p:spPr bwMode="auto">
              <a:xfrm>
                <a:off x="4107" y="1920"/>
                <a:ext cx="66" cy="108"/>
              </a:xfrm>
              <a:custGeom>
                <a:avLst/>
                <a:gdLst>
                  <a:gd name="T0" fmla="*/ 24 w 66"/>
                  <a:gd name="T1" fmla="*/ 0 h 108"/>
                  <a:gd name="T2" fmla="*/ 18 w 66"/>
                  <a:gd name="T3" fmla="*/ 12 h 108"/>
                  <a:gd name="T4" fmla="*/ 18 w 66"/>
                  <a:gd name="T5" fmla="*/ 30 h 108"/>
                  <a:gd name="T6" fmla="*/ 48 w 66"/>
                  <a:gd name="T7" fmla="*/ 66 h 108"/>
                  <a:gd name="T8" fmla="*/ 60 w 66"/>
                  <a:gd name="T9" fmla="*/ 72 h 108"/>
                  <a:gd name="T10" fmla="*/ 54 w 66"/>
                  <a:gd name="T11" fmla="*/ 90 h 108"/>
                  <a:gd name="T12" fmla="*/ 66 w 66"/>
                  <a:gd name="T13" fmla="*/ 96 h 108"/>
                  <a:gd name="T14" fmla="*/ 30 w 66"/>
                  <a:gd name="T15" fmla="*/ 108 h 108"/>
                  <a:gd name="T16" fmla="*/ 0 w 66"/>
                  <a:gd name="T17" fmla="*/ 12 h 108"/>
                  <a:gd name="T18" fmla="*/ 24 w 66"/>
                  <a:gd name="T19" fmla="*/ 0 h 1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108"/>
                  <a:gd name="T32" fmla="*/ 66 w 66"/>
                  <a:gd name="T33" fmla="*/ 108 h 1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108">
                    <a:moveTo>
                      <a:pt x="24" y="0"/>
                    </a:moveTo>
                    <a:lnTo>
                      <a:pt x="18" y="12"/>
                    </a:lnTo>
                    <a:lnTo>
                      <a:pt x="18" y="30"/>
                    </a:lnTo>
                    <a:lnTo>
                      <a:pt x="48" y="66"/>
                    </a:lnTo>
                    <a:lnTo>
                      <a:pt x="60" y="72"/>
                    </a:lnTo>
                    <a:lnTo>
                      <a:pt x="54" y="90"/>
                    </a:lnTo>
                    <a:lnTo>
                      <a:pt x="66" y="96"/>
                    </a:lnTo>
                    <a:lnTo>
                      <a:pt x="30" y="108"/>
                    </a:lnTo>
                    <a:lnTo>
                      <a:pt x="0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73" name="Freeform 400"/>
              <p:cNvSpPr>
                <a:spLocks noChangeAspect="1"/>
              </p:cNvSpPr>
              <p:nvPr/>
            </p:nvSpPr>
            <p:spPr bwMode="auto">
              <a:xfrm>
                <a:off x="4107" y="1920"/>
                <a:ext cx="66" cy="108"/>
              </a:xfrm>
              <a:custGeom>
                <a:avLst/>
                <a:gdLst>
                  <a:gd name="T0" fmla="*/ 24 w 66"/>
                  <a:gd name="T1" fmla="*/ 0 h 108"/>
                  <a:gd name="T2" fmla="*/ 18 w 66"/>
                  <a:gd name="T3" fmla="*/ 12 h 108"/>
                  <a:gd name="T4" fmla="*/ 18 w 66"/>
                  <a:gd name="T5" fmla="*/ 30 h 108"/>
                  <a:gd name="T6" fmla="*/ 48 w 66"/>
                  <a:gd name="T7" fmla="*/ 66 h 108"/>
                  <a:gd name="T8" fmla="*/ 60 w 66"/>
                  <a:gd name="T9" fmla="*/ 72 h 108"/>
                  <a:gd name="T10" fmla="*/ 54 w 66"/>
                  <a:gd name="T11" fmla="*/ 90 h 108"/>
                  <a:gd name="T12" fmla="*/ 66 w 66"/>
                  <a:gd name="T13" fmla="*/ 96 h 108"/>
                  <a:gd name="T14" fmla="*/ 30 w 66"/>
                  <a:gd name="T15" fmla="*/ 108 h 108"/>
                  <a:gd name="T16" fmla="*/ 0 w 66"/>
                  <a:gd name="T17" fmla="*/ 12 h 108"/>
                  <a:gd name="T18" fmla="*/ 24 w 66"/>
                  <a:gd name="T19" fmla="*/ 0 h 108"/>
                  <a:gd name="T20" fmla="*/ 24 w 66"/>
                  <a:gd name="T21" fmla="*/ 6 h 1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"/>
                  <a:gd name="T34" fmla="*/ 0 h 108"/>
                  <a:gd name="T35" fmla="*/ 66 w 66"/>
                  <a:gd name="T36" fmla="*/ 108 h 10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" h="108">
                    <a:moveTo>
                      <a:pt x="24" y="0"/>
                    </a:moveTo>
                    <a:lnTo>
                      <a:pt x="18" y="12"/>
                    </a:lnTo>
                    <a:lnTo>
                      <a:pt x="18" y="30"/>
                    </a:lnTo>
                    <a:lnTo>
                      <a:pt x="48" y="66"/>
                    </a:lnTo>
                    <a:lnTo>
                      <a:pt x="60" y="72"/>
                    </a:lnTo>
                    <a:lnTo>
                      <a:pt x="54" y="90"/>
                    </a:lnTo>
                    <a:lnTo>
                      <a:pt x="66" y="96"/>
                    </a:lnTo>
                    <a:lnTo>
                      <a:pt x="30" y="108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24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74" name="Freeform 401"/>
              <p:cNvSpPr>
                <a:spLocks noChangeAspect="1"/>
              </p:cNvSpPr>
              <p:nvPr/>
            </p:nvSpPr>
            <p:spPr bwMode="auto">
              <a:xfrm>
                <a:off x="4041" y="2004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6 h 12"/>
                  <a:gd name="T6" fmla="*/ 12 w 12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2"/>
                  <a:gd name="T14" fmla="*/ 12 w 12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75" name="Freeform 402"/>
              <p:cNvSpPr>
                <a:spLocks noChangeAspect="1"/>
              </p:cNvSpPr>
              <p:nvPr/>
            </p:nvSpPr>
            <p:spPr bwMode="auto">
              <a:xfrm>
                <a:off x="4041" y="2004"/>
                <a:ext cx="12" cy="18"/>
              </a:xfrm>
              <a:custGeom>
                <a:avLst/>
                <a:gdLst>
                  <a:gd name="T0" fmla="*/ 12 w 12"/>
                  <a:gd name="T1" fmla="*/ 12 h 18"/>
                  <a:gd name="T2" fmla="*/ 0 w 12"/>
                  <a:gd name="T3" fmla="*/ 0 h 18"/>
                  <a:gd name="T4" fmla="*/ 12 w 12"/>
                  <a:gd name="T5" fmla="*/ 6 h 18"/>
                  <a:gd name="T6" fmla="*/ 12 w 12"/>
                  <a:gd name="T7" fmla="*/ 12 h 18"/>
                  <a:gd name="T8" fmla="*/ 12 w 1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8"/>
                  <a:gd name="T17" fmla="*/ 12 w 1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8">
                    <a:moveTo>
                      <a:pt x="12" y="12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12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76" name="Freeform 403"/>
              <p:cNvSpPr>
                <a:spLocks noChangeAspect="1"/>
              </p:cNvSpPr>
              <p:nvPr/>
            </p:nvSpPr>
            <p:spPr bwMode="auto">
              <a:xfrm>
                <a:off x="3471" y="2688"/>
                <a:ext cx="564" cy="420"/>
              </a:xfrm>
              <a:custGeom>
                <a:avLst/>
                <a:gdLst>
                  <a:gd name="T0" fmla="*/ 408 w 564"/>
                  <a:gd name="T1" fmla="*/ 0 h 420"/>
                  <a:gd name="T2" fmla="*/ 558 w 564"/>
                  <a:gd name="T3" fmla="*/ 288 h 420"/>
                  <a:gd name="T4" fmla="*/ 564 w 564"/>
                  <a:gd name="T5" fmla="*/ 360 h 420"/>
                  <a:gd name="T6" fmla="*/ 552 w 564"/>
                  <a:gd name="T7" fmla="*/ 378 h 420"/>
                  <a:gd name="T8" fmla="*/ 552 w 564"/>
                  <a:gd name="T9" fmla="*/ 396 h 420"/>
                  <a:gd name="T10" fmla="*/ 546 w 564"/>
                  <a:gd name="T11" fmla="*/ 408 h 420"/>
                  <a:gd name="T12" fmla="*/ 504 w 564"/>
                  <a:gd name="T13" fmla="*/ 420 h 420"/>
                  <a:gd name="T14" fmla="*/ 498 w 564"/>
                  <a:gd name="T15" fmla="*/ 408 h 420"/>
                  <a:gd name="T16" fmla="*/ 510 w 564"/>
                  <a:gd name="T17" fmla="*/ 414 h 420"/>
                  <a:gd name="T18" fmla="*/ 516 w 564"/>
                  <a:gd name="T19" fmla="*/ 402 h 420"/>
                  <a:gd name="T20" fmla="*/ 498 w 564"/>
                  <a:gd name="T21" fmla="*/ 402 h 420"/>
                  <a:gd name="T22" fmla="*/ 474 w 564"/>
                  <a:gd name="T23" fmla="*/ 372 h 420"/>
                  <a:gd name="T24" fmla="*/ 450 w 564"/>
                  <a:gd name="T25" fmla="*/ 366 h 420"/>
                  <a:gd name="T26" fmla="*/ 432 w 564"/>
                  <a:gd name="T27" fmla="*/ 330 h 420"/>
                  <a:gd name="T28" fmla="*/ 414 w 564"/>
                  <a:gd name="T29" fmla="*/ 318 h 420"/>
                  <a:gd name="T30" fmla="*/ 414 w 564"/>
                  <a:gd name="T31" fmla="*/ 294 h 420"/>
                  <a:gd name="T32" fmla="*/ 402 w 564"/>
                  <a:gd name="T33" fmla="*/ 294 h 420"/>
                  <a:gd name="T34" fmla="*/ 408 w 564"/>
                  <a:gd name="T35" fmla="*/ 306 h 420"/>
                  <a:gd name="T36" fmla="*/ 402 w 564"/>
                  <a:gd name="T37" fmla="*/ 306 h 420"/>
                  <a:gd name="T38" fmla="*/ 366 w 564"/>
                  <a:gd name="T39" fmla="*/ 258 h 420"/>
                  <a:gd name="T40" fmla="*/ 384 w 564"/>
                  <a:gd name="T41" fmla="*/ 228 h 420"/>
                  <a:gd name="T42" fmla="*/ 360 w 564"/>
                  <a:gd name="T43" fmla="*/ 216 h 420"/>
                  <a:gd name="T44" fmla="*/ 366 w 564"/>
                  <a:gd name="T45" fmla="*/ 240 h 420"/>
                  <a:gd name="T46" fmla="*/ 348 w 564"/>
                  <a:gd name="T47" fmla="*/ 228 h 420"/>
                  <a:gd name="T48" fmla="*/ 354 w 564"/>
                  <a:gd name="T49" fmla="*/ 150 h 420"/>
                  <a:gd name="T50" fmla="*/ 270 w 564"/>
                  <a:gd name="T51" fmla="*/ 78 h 420"/>
                  <a:gd name="T52" fmla="*/ 234 w 564"/>
                  <a:gd name="T53" fmla="*/ 72 h 420"/>
                  <a:gd name="T54" fmla="*/ 228 w 564"/>
                  <a:gd name="T55" fmla="*/ 90 h 420"/>
                  <a:gd name="T56" fmla="*/ 162 w 564"/>
                  <a:gd name="T57" fmla="*/ 114 h 420"/>
                  <a:gd name="T58" fmla="*/ 156 w 564"/>
                  <a:gd name="T59" fmla="*/ 102 h 420"/>
                  <a:gd name="T60" fmla="*/ 162 w 564"/>
                  <a:gd name="T61" fmla="*/ 108 h 420"/>
                  <a:gd name="T62" fmla="*/ 162 w 564"/>
                  <a:gd name="T63" fmla="*/ 102 h 420"/>
                  <a:gd name="T64" fmla="*/ 132 w 564"/>
                  <a:gd name="T65" fmla="*/ 66 h 420"/>
                  <a:gd name="T66" fmla="*/ 120 w 564"/>
                  <a:gd name="T67" fmla="*/ 72 h 420"/>
                  <a:gd name="T68" fmla="*/ 132 w 564"/>
                  <a:gd name="T69" fmla="*/ 78 h 420"/>
                  <a:gd name="T70" fmla="*/ 78 w 564"/>
                  <a:gd name="T71" fmla="*/ 66 h 420"/>
                  <a:gd name="T72" fmla="*/ 102 w 564"/>
                  <a:gd name="T73" fmla="*/ 60 h 420"/>
                  <a:gd name="T74" fmla="*/ 96 w 564"/>
                  <a:gd name="T75" fmla="*/ 54 h 420"/>
                  <a:gd name="T76" fmla="*/ 36 w 564"/>
                  <a:gd name="T77" fmla="*/ 72 h 420"/>
                  <a:gd name="T78" fmla="*/ 48 w 564"/>
                  <a:gd name="T79" fmla="*/ 60 h 420"/>
                  <a:gd name="T80" fmla="*/ 30 w 564"/>
                  <a:gd name="T81" fmla="*/ 54 h 420"/>
                  <a:gd name="T82" fmla="*/ 30 w 564"/>
                  <a:gd name="T83" fmla="*/ 66 h 420"/>
                  <a:gd name="T84" fmla="*/ 18 w 564"/>
                  <a:gd name="T85" fmla="*/ 72 h 420"/>
                  <a:gd name="T86" fmla="*/ 18 w 564"/>
                  <a:gd name="T87" fmla="*/ 54 h 420"/>
                  <a:gd name="T88" fmla="*/ 0 w 564"/>
                  <a:gd name="T89" fmla="*/ 36 h 420"/>
                  <a:gd name="T90" fmla="*/ 0 w 564"/>
                  <a:gd name="T91" fmla="*/ 24 h 420"/>
                  <a:gd name="T92" fmla="*/ 174 w 564"/>
                  <a:gd name="T93" fmla="*/ 6 h 420"/>
                  <a:gd name="T94" fmla="*/ 186 w 564"/>
                  <a:gd name="T95" fmla="*/ 30 h 420"/>
                  <a:gd name="T96" fmla="*/ 366 w 564"/>
                  <a:gd name="T97" fmla="*/ 18 h 420"/>
                  <a:gd name="T98" fmla="*/ 372 w 564"/>
                  <a:gd name="T99" fmla="*/ 36 h 420"/>
                  <a:gd name="T100" fmla="*/ 378 w 564"/>
                  <a:gd name="T101" fmla="*/ 30 h 420"/>
                  <a:gd name="T102" fmla="*/ 372 w 564"/>
                  <a:gd name="T103" fmla="*/ 0 h 420"/>
                  <a:gd name="T104" fmla="*/ 402 w 564"/>
                  <a:gd name="T105" fmla="*/ 0 h 420"/>
                  <a:gd name="T106" fmla="*/ 408 w 564"/>
                  <a:gd name="T107" fmla="*/ 0 h 42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64"/>
                  <a:gd name="T163" fmla="*/ 0 h 420"/>
                  <a:gd name="T164" fmla="*/ 564 w 564"/>
                  <a:gd name="T165" fmla="*/ 420 h 42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64" h="420">
                    <a:moveTo>
                      <a:pt x="408" y="0"/>
                    </a:moveTo>
                    <a:lnTo>
                      <a:pt x="558" y="288"/>
                    </a:lnTo>
                    <a:lnTo>
                      <a:pt x="564" y="360"/>
                    </a:lnTo>
                    <a:lnTo>
                      <a:pt x="552" y="378"/>
                    </a:lnTo>
                    <a:lnTo>
                      <a:pt x="552" y="396"/>
                    </a:lnTo>
                    <a:lnTo>
                      <a:pt x="546" y="408"/>
                    </a:lnTo>
                    <a:lnTo>
                      <a:pt x="504" y="420"/>
                    </a:lnTo>
                    <a:lnTo>
                      <a:pt x="498" y="408"/>
                    </a:lnTo>
                    <a:lnTo>
                      <a:pt x="510" y="414"/>
                    </a:lnTo>
                    <a:lnTo>
                      <a:pt x="516" y="402"/>
                    </a:lnTo>
                    <a:lnTo>
                      <a:pt x="498" y="402"/>
                    </a:lnTo>
                    <a:lnTo>
                      <a:pt x="474" y="372"/>
                    </a:lnTo>
                    <a:lnTo>
                      <a:pt x="450" y="366"/>
                    </a:lnTo>
                    <a:lnTo>
                      <a:pt x="432" y="330"/>
                    </a:lnTo>
                    <a:lnTo>
                      <a:pt x="414" y="318"/>
                    </a:lnTo>
                    <a:lnTo>
                      <a:pt x="414" y="294"/>
                    </a:lnTo>
                    <a:lnTo>
                      <a:pt x="402" y="294"/>
                    </a:lnTo>
                    <a:lnTo>
                      <a:pt x="408" y="306"/>
                    </a:lnTo>
                    <a:lnTo>
                      <a:pt x="402" y="306"/>
                    </a:lnTo>
                    <a:lnTo>
                      <a:pt x="366" y="258"/>
                    </a:lnTo>
                    <a:lnTo>
                      <a:pt x="384" y="228"/>
                    </a:lnTo>
                    <a:lnTo>
                      <a:pt x="360" y="216"/>
                    </a:lnTo>
                    <a:lnTo>
                      <a:pt x="366" y="240"/>
                    </a:lnTo>
                    <a:lnTo>
                      <a:pt x="348" y="228"/>
                    </a:lnTo>
                    <a:lnTo>
                      <a:pt x="354" y="150"/>
                    </a:lnTo>
                    <a:lnTo>
                      <a:pt x="270" y="78"/>
                    </a:lnTo>
                    <a:lnTo>
                      <a:pt x="234" y="72"/>
                    </a:lnTo>
                    <a:lnTo>
                      <a:pt x="228" y="90"/>
                    </a:lnTo>
                    <a:lnTo>
                      <a:pt x="162" y="114"/>
                    </a:lnTo>
                    <a:lnTo>
                      <a:pt x="156" y="102"/>
                    </a:lnTo>
                    <a:lnTo>
                      <a:pt x="162" y="108"/>
                    </a:lnTo>
                    <a:lnTo>
                      <a:pt x="162" y="102"/>
                    </a:lnTo>
                    <a:lnTo>
                      <a:pt x="132" y="66"/>
                    </a:lnTo>
                    <a:lnTo>
                      <a:pt x="120" y="72"/>
                    </a:lnTo>
                    <a:lnTo>
                      <a:pt x="132" y="78"/>
                    </a:lnTo>
                    <a:lnTo>
                      <a:pt x="78" y="66"/>
                    </a:lnTo>
                    <a:lnTo>
                      <a:pt x="102" y="60"/>
                    </a:lnTo>
                    <a:lnTo>
                      <a:pt x="96" y="54"/>
                    </a:lnTo>
                    <a:lnTo>
                      <a:pt x="36" y="72"/>
                    </a:lnTo>
                    <a:lnTo>
                      <a:pt x="48" y="60"/>
                    </a:lnTo>
                    <a:lnTo>
                      <a:pt x="30" y="54"/>
                    </a:lnTo>
                    <a:lnTo>
                      <a:pt x="30" y="66"/>
                    </a:lnTo>
                    <a:lnTo>
                      <a:pt x="18" y="72"/>
                    </a:lnTo>
                    <a:lnTo>
                      <a:pt x="18" y="54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174" y="6"/>
                    </a:lnTo>
                    <a:lnTo>
                      <a:pt x="186" y="30"/>
                    </a:lnTo>
                    <a:lnTo>
                      <a:pt x="366" y="18"/>
                    </a:lnTo>
                    <a:lnTo>
                      <a:pt x="372" y="36"/>
                    </a:lnTo>
                    <a:lnTo>
                      <a:pt x="378" y="30"/>
                    </a:lnTo>
                    <a:lnTo>
                      <a:pt x="372" y="0"/>
                    </a:lnTo>
                    <a:lnTo>
                      <a:pt x="402" y="0"/>
                    </a:lnTo>
                    <a:lnTo>
                      <a:pt x="408" y="0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77" name="Freeform 404"/>
              <p:cNvSpPr>
                <a:spLocks noChangeAspect="1"/>
              </p:cNvSpPr>
              <p:nvPr/>
            </p:nvSpPr>
            <p:spPr bwMode="auto">
              <a:xfrm>
                <a:off x="3471" y="2688"/>
                <a:ext cx="564" cy="420"/>
              </a:xfrm>
              <a:custGeom>
                <a:avLst/>
                <a:gdLst>
                  <a:gd name="T0" fmla="*/ 408 w 564"/>
                  <a:gd name="T1" fmla="*/ 0 h 420"/>
                  <a:gd name="T2" fmla="*/ 558 w 564"/>
                  <a:gd name="T3" fmla="*/ 288 h 420"/>
                  <a:gd name="T4" fmla="*/ 564 w 564"/>
                  <a:gd name="T5" fmla="*/ 360 h 420"/>
                  <a:gd name="T6" fmla="*/ 552 w 564"/>
                  <a:gd name="T7" fmla="*/ 378 h 420"/>
                  <a:gd name="T8" fmla="*/ 552 w 564"/>
                  <a:gd name="T9" fmla="*/ 396 h 420"/>
                  <a:gd name="T10" fmla="*/ 546 w 564"/>
                  <a:gd name="T11" fmla="*/ 408 h 420"/>
                  <a:gd name="T12" fmla="*/ 504 w 564"/>
                  <a:gd name="T13" fmla="*/ 420 h 420"/>
                  <a:gd name="T14" fmla="*/ 498 w 564"/>
                  <a:gd name="T15" fmla="*/ 408 h 420"/>
                  <a:gd name="T16" fmla="*/ 510 w 564"/>
                  <a:gd name="T17" fmla="*/ 414 h 420"/>
                  <a:gd name="T18" fmla="*/ 516 w 564"/>
                  <a:gd name="T19" fmla="*/ 402 h 420"/>
                  <a:gd name="T20" fmla="*/ 498 w 564"/>
                  <a:gd name="T21" fmla="*/ 402 h 420"/>
                  <a:gd name="T22" fmla="*/ 474 w 564"/>
                  <a:gd name="T23" fmla="*/ 372 h 420"/>
                  <a:gd name="T24" fmla="*/ 450 w 564"/>
                  <a:gd name="T25" fmla="*/ 366 h 420"/>
                  <a:gd name="T26" fmla="*/ 432 w 564"/>
                  <a:gd name="T27" fmla="*/ 330 h 420"/>
                  <a:gd name="T28" fmla="*/ 414 w 564"/>
                  <a:gd name="T29" fmla="*/ 318 h 420"/>
                  <a:gd name="T30" fmla="*/ 414 w 564"/>
                  <a:gd name="T31" fmla="*/ 294 h 420"/>
                  <a:gd name="T32" fmla="*/ 402 w 564"/>
                  <a:gd name="T33" fmla="*/ 294 h 420"/>
                  <a:gd name="T34" fmla="*/ 408 w 564"/>
                  <a:gd name="T35" fmla="*/ 306 h 420"/>
                  <a:gd name="T36" fmla="*/ 402 w 564"/>
                  <a:gd name="T37" fmla="*/ 306 h 420"/>
                  <a:gd name="T38" fmla="*/ 366 w 564"/>
                  <a:gd name="T39" fmla="*/ 258 h 420"/>
                  <a:gd name="T40" fmla="*/ 384 w 564"/>
                  <a:gd name="T41" fmla="*/ 228 h 420"/>
                  <a:gd name="T42" fmla="*/ 360 w 564"/>
                  <a:gd name="T43" fmla="*/ 216 h 420"/>
                  <a:gd name="T44" fmla="*/ 366 w 564"/>
                  <a:gd name="T45" fmla="*/ 240 h 420"/>
                  <a:gd name="T46" fmla="*/ 348 w 564"/>
                  <a:gd name="T47" fmla="*/ 228 h 420"/>
                  <a:gd name="T48" fmla="*/ 354 w 564"/>
                  <a:gd name="T49" fmla="*/ 150 h 420"/>
                  <a:gd name="T50" fmla="*/ 270 w 564"/>
                  <a:gd name="T51" fmla="*/ 78 h 420"/>
                  <a:gd name="T52" fmla="*/ 234 w 564"/>
                  <a:gd name="T53" fmla="*/ 72 h 420"/>
                  <a:gd name="T54" fmla="*/ 228 w 564"/>
                  <a:gd name="T55" fmla="*/ 90 h 420"/>
                  <a:gd name="T56" fmla="*/ 162 w 564"/>
                  <a:gd name="T57" fmla="*/ 114 h 420"/>
                  <a:gd name="T58" fmla="*/ 156 w 564"/>
                  <a:gd name="T59" fmla="*/ 102 h 420"/>
                  <a:gd name="T60" fmla="*/ 162 w 564"/>
                  <a:gd name="T61" fmla="*/ 108 h 420"/>
                  <a:gd name="T62" fmla="*/ 162 w 564"/>
                  <a:gd name="T63" fmla="*/ 102 h 420"/>
                  <a:gd name="T64" fmla="*/ 132 w 564"/>
                  <a:gd name="T65" fmla="*/ 66 h 420"/>
                  <a:gd name="T66" fmla="*/ 120 w 564"/>
                  <a:gd name="T67" fmla="*/ 72 h 420"/>
                  <a:gd name="T68" fmla="*/ 132 w 564"/>
                  <a:gd name="T69" fmla="*/ 78 h 420"/>
                  <a:gd name="T70" fmla="*/ 78 w 564"/>
                  <a:gd name="T71" fmla="*/ 66 h 420"/>
                  <a:gd name="T72" fmla="*/ 102 w 564"/>
                  <a:gd name="T73" fmla="*/ 60 h 420"/>
                  <a:gd name="T74" fmla="*/ 96 w 564"/>
                  <a:gd name="T75" fmla="*/ 54 h 420"/>
                  <a:gd name="T76" fmla="*/ 36 w 564"/>
                  <a:gd name="T77" fmla="*/ 72 h 420"/>
                  <a:gd name="T78" fmla="*/ 48 w 564"/>
                  <a:gd name="T79" fmla="*/ 60 h 420"/>
                  <a:gd name="T80" fmla="*/ 30 w 564"/>
                  <a:gd name="T81" fmla="*/ 54 h 420"/>
                  <a:gd name="T82" fmla="*/ 30 w 564"/>
                  <a:gd name="T83" fmla="*/ 66 h 420"/>
                  <a:gd name="T84" fmla="*/ 18 w 564"/>
                  <a:gd name="T85" fmla="*/ 72 h 420"/>
                  <a:gd name="T86" fmla="*/ 18 w 564"/>
                  <a:gd name="T87" fmla="*/ 54 h 420"/>
                  <a:gd name="T88" fmla="*/ 0 w 564"/>
                  <a:gd name="T89" fmla="*/ 36 h 420"/>
                  <a:gd name="T90" fmla="*/ 0 w 564"/>
                  <a:gd name="T91" fmla="*/ 24 h 420"/>
                  <a:gd name="T92" fmla="*/ 174 w 564"/>
                  <a:gd name="T93" fmla="*/ 6 h 420"/>
                  <a:gd name="T94" fmla="*/ 186 w 564"/>
                  <a:gd name="T95" fmla="*/ 30 h 420"/>
                  <a:gd name="T96" fmla="*/ 366 w 564"/>
                  <a:gd name="T97" fmla="*/ 18 h 420"/>
                  <a:gd name="T98" fmla="*/ 372 w 564"/>
                  <a:gd name="T99" fmla="*/ 36 h 420"/>
                  <a:gd name="T100" fmla="*/ 378 w 564"/>
                  <a:gd name="T101" fmla="*/ 30 h 420"/>
                  <a:gd name="T102" fmla="*/ 372 w 564"/>
                  <a:gd name="T103" fmla="*/ 0 h 420"/>
                  <a:gd name="T104" fmla="*/ 402 w 564"/>
                  <a:gd name="T105" fmla="*/ 0 h 420"/>
                  <a:gd name="T106" fmla="*/ 408 w 564"/>
                  <a:gd name="T107" fmla="*/ 0 h 420"/>
                  <a:gd name="T108" fmla="*/ 408 w 564"/>
                  <a:gd name="T109" fmla="*/ 6 h 42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64"/>
                  <a:gd name="T166" fmla="*/ 0 h 420"/>
                  <a:gd name="T167" fmla="*/ 564 w 564"/>
                  <a:gd name="T168" fmla="*/ 420 h 42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64" h="420">
                    <a:moveTo>
                      <a:pt x="408" y="0"/>
                    </a:moveTo>
                    <a:lnTo>
                      <a:pt x="558" y="288"/>
                    </a:lnTo>
                    <a:lnTo>
                      <a:pt x="564" y="360"/>
                    </a:lnTo>
                    <a:lnTo>
                      <a:pt x="552" y="378"/>
                    </a:lnTo>
                    <a:lnTo>
                      <a:pt x="552" y="396"/>
                    </a:lnTo>
                    <a:lnTo>
                      <a:pt x="546" y="408"/>
                    </a:lnTo>
                    <a:lnTo>
                      <a:pt x="504" y="420"/>
                    </a:lnTo>
                    <a:lnTo>
                      <a:pt x="498" y="408"/>
                    </a:lnTo>
                    <a:lnTo>
                      <a:pt x="510" y="414"/>
                    </a:lnTo>
                    <a:lnTo>
                      <a:pt x="516" y="402"/>
                    </a:lnTo>
                    <a:lnTo>
                      <a:pt x="498" y="402"/>
                    </a:lnTo>
                    <a:lnTo>
                      <a:pt x="474" y="372"/>
                    </a:lnTo>
                    <a:lnTo>
                      <a:pt x="450" y="366"/>
                    </a:lnTo>
                    <a:lnTo>
                      <a:pt x="432" y="330"/>
                    </a:lnTo>
                    <a:lnTo>
                      <a:pt x="414" y="318"/>
                    </a:lnTo>
                    <a:lnTo>
                      <a:pt x="414" y="294"/>
                    </a:lnTo>
                    <a:lnTo>
                      <a:pt x="402" y="294"/>
                    </a:lnTo>
                    <a:lnTo>
                      <a:pt x="408" y="306"/>
                    </a:lnTo>
                    <a:lnTo>
                      <a:pt x="402" y="306"/>
                    </a:lnTo>
                    <a:lnTo>
                      <a:pt x="366" y="258"/>
                    </a:lnTo>
                    <a:lnTo>
                      <a:pt x="384" y="228"/>
                    </a:lnTo>
                    <a:lnTo>
                      <a:pt x="360" y="216"/>
                    </a:lnTo>
                    <a:lnTo>
                      <a:pt x="366" y="240"/>
                    </a:lnTo>
                    <a:lnTo>
                      <a:pt x="348" y="228"/>
                    </a:lnTo>
                    <a:lnTo>
                      <a:pt x="354" y="150"/>
                    </a:lnTo>
                    <a:lnTo>
                      <a:pt x="270" y="78"/>
                    </a:lnTo>
                    <a:lnTo>
                      <a:pt x="234" y="72"/>
                    </a:lnTo>
                    <a:lnTo>
                      <a:pt x="228" y="90"/>
                    </a:lnTo>
                    <a:lnTo>
                      <a:pt x="162" y="114"/>
                    </a:lnTo>
                    <a:lnTo>
                      <a:pt x="156" y="102"/>
                    </a:lnTo>
                    <a:lnTo>
                      <a:pt x="162" y="108"/>
                    </a:lnTo>
                    <a:lnTo>
                      <a:pt x="162" y="102"/>
                    </a:lnTo>
                    <a:lnTo>
                      <a:pt x="132" y="66"/>
                    </a:lnTo>
                    <a:lnTo>
                      <a:pt x="120" y="72"/>
                    </a:lnTo>
                    <a:lnTo>
                      <a:pt x="132" y="78"/>
                    </a:lnTo>
                    <a:lnTo>
                      <a:pt x="78" y="66"/>
                    </a:lnTo>
                    <a:lnTo>
                      <a:pt x="102" y="60"/>
                    </a:lnTo>
                    <a:lnTo>
                      <a:pt x="96" y="54"/>
                    </a:lnTo>
                    <a:lnTo>
                      <a:pt x="36" y="72"/>
                    </a:lnTo>
                    <a:lnTo>
                      <a:pt x="48" y="60"/>
                    </a:lnTo>
                    <a:lnTo>
                      <a:pt x="30" y="54"/>
                    </a:lnTo>
                    <a:lnTo>
                      <a:pt x="30" y="66"/>
                    </a:lnTo>
                    <a:lnTo>
                      <a:pt x="18" y="72"/>
                    </a:lnTo>
                    <a:lnTo>
                      <a:pt x="18" y="54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174" y="6"/>
                    </a:lnTo>
                    <a:lnTo>
                      <a:pt x="186" y="30"/>
                    </a:lnTo>
                    <a:lnTo>
                      <a:pt x="366" y="18"/>
                    </a:lnTo>
                    <a:lnTo>
                      <a:pt x="372" y="36"/>
                    </a:lnTo>
                    <a:lnTo>
                      <a:pt x="378" y="30"/>
                    </a:lnTo>
                    <a:lnTo>
                      <a:pt x="372" y="0"/>
                    </a:lnTo>
                    <a:lnTo>
                      <a:pt x="402" y="0"/>
                    </a:lnTo>
                    <a:lnTo>
                      <a:pt x="408" y="0"/>
                    </a:lnTo>
                    <a:lnTo>
                      <a:pt x="408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78" name="Freeform 405"/>
              <p:cNvSpPr>
                <a:spLocks noChangeAspect="1"/>
              </p:cNvSpPr>
              <p:nvPr/>
            </p:nvSpPr>
            <p:spPr bwMode="auto">
              <a:xfrm>
                <a:off x="3573" y="2370"/>
                <a:ext cx="330" cy="354"/>
              </a:xfrm>
              <a:custGeom>
                <a:avLst/>
                <a:gdLst>
                  <a:gd name="T0" fmla="*/ 78 w 330"/>
                  <a:gd name="T1" fmla="*/ 12 h 354"/>
                  <a:gd name="T2" fmla="*/ 156 w 330"/>
                  <a:gd name="T3" fmla="*/ 0 h 354"/>
                  <a:gd name="T4" fmla="*/ 144 w 330"/>
                  <a:gd name="T5" fmla="*/ 24 h 354"/>
                  <a:gd name="T6" fmla="*/ 174 w 330"/>
                  <a:gd name="T7" fmla="*/ 42 h 354"/>
                  <a:gd name="T8" fmla="*/ 204 w 330"/>
                  <a:gd name="T9" fmla="*/ 78 h 354"/>
                  <a:gd name="T10" fmla="*/ 282 w 330"/>
                  <a:gd name="T11" fmla="*/ 138 h 354"/>
                  <a:gd name="T12" fmla="*/ 312 w 330"/>
                  <a:gd name="T13" fmla="*/ 204 h 354"/>
                  <a:gd name="T14" fmla="*/ 330 w 330"/>
                  <a:gd name="T15" fmla="*/ 210 h 354"/>
                  <a:gd name="T16" fmla="*/ 318 w 330"/>
                  <a:gd name="T17" fmla="*/ 234 h 354"/>
                  <a:gd name="T18" fmla="*/ 318 w 330"/>
                  <a:gd name="T19" fmla="*/ 246 h 354"/>
                  <a:gd name="T20" fmla="*/ 306 w 330"/>
                  <a:gd name="T21" fmla="*/ 270 h 354"/>
                  <a:gd name="T22" fmla="*/ 306 w 330"/>
                  <a:gd name="T23" fmla="*/ 282 h 354"/>
                  <a:gd name="T24" fmla="*/ 300 w 330"/>
                  <a:gd name="T25" fmla="*/ 282 h 354"/>
                  <a:gd name="T26" fmla="*/ 312 w 330"/>
                  <a:gd name="T27" fmla="*/ 288 h 354"/>
                  <a:gd name="T28" fmla="*/ 306 w 330"/>
                  <a:gd name="T29" fmla="*/ 318 h 354"/>
                  <a:gd name="T30" fmla="*/ 270 w 330"/>
                  <a:gd name="T31" fmla="*/ 318 h 354"/>
                  <a:gd name="T32" fmla="*/ 276 w 330"/>
                  <a:gd name="T33" fmla="*/ 348 h 354"/>
                  <a:gd name="T34" fmla="*/ 270 w 330"/>
                  <a:gd name="T35" fmla="*/ 354 h 354"/>
                  <a:gd name="T36" fmla="*/ 264 w 330"/>
                  <a:gd name="T37" fmla="*/ 336 h 354"/>
                  <a:gd name="T38" fmla="*/ 84 w 330"/>
                  <a:gd name="T39" fmla="*/ 348 h 354"/>
                  <a:gd name="T40" fmla="*/ 72 w 330"/>
                  <a:gd name="T41" fmla="*/ 324 h 354"/>
                  <a:gd name="T42" fmla="*/ 54 w 330"/>
                  <a:gd name="T43" fmla="*/ 258 h 354"/>
                  <a:gd name="T44" fmla="*/ 66 w 330"/>
                  <a:gd name="T45" fmla="*/ 228 h 354"/>
                  <a:gd name="T46" fmla="*/ 42 w 330"/>
                  <a:gd name="T47" fmla="*/ 186 h 354"/>
                  <a:gd name="T48" fmla="*/ 0 w 330"/>
                  <a:gd name="T49" fmla="*/ 24 h 354"/>
                  <a:gd name="T50" fmla="*/ 78 w 330"/>
                  <a:gd name="T51" fmla="*/ 12 h 3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30"/>
                  <a:gd name="T79" fmla="*/ 0 h 354"/>
                  <a:gd name="T80" fmla="*/ 330 w 330"/>
                  <a:gd name="T81" fmla="*/ 354 h 3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30" h="354">
                    <a:moveTo>
                      <a:pt x="78" y="12"/>
                    </a:moveTo>
                    <a:lnTo>
                      <a:pt x="156" y="0"/>
                    </a:lnTo>
                    <a:lnTo>
                      <a:pt x="144" y="24"/>
                    </a:lnTo>
                    <a:lnTo>
                      <a:pt x="174" y="42"/>
                    </a:lnTo>
                    <a:lnTo>
                      <a:pt x="204" y="78"/>
                    </a:lnTo>
                    <a:lnTo>
                      <a:pt x="282" y="138"/>
                    </a:lnTo>
                    <a:lnTo>
                      <a:pt x="312" y="204"/>
                    </a:lnTo>
                    <a:lnTo>
                      <a:pt x="330" y="210"/>
                    </a:lnTo>
                    <a:lnTo>
                      <a:pt x="318" y="234"/>
                    </a:lnTo>
                    <a:lnTo>
                      <a:pt x="318" y="246"/>
                    </a:lnTo>
                    <a:lnTo>
                      <a:pt x="306" y="270"/>
                    </a:lnTo>
                    <a:lnTo>
                      <a:pt x="306" y="282"/>
                    </a:lnTo>
                    <a:lnTo>
                      <a:pt x="300" y="282"/>
                    </a:lnTo>
                    <a:lnTo>
                      <a:pt x="312" y="288"/>
                    </a:lnTo>
                    <a:lnTo>
                      <a:pt x="306" y="318"/>
                    </a:lnTo>
                    <a:lnTo>
                      <a:pt x="270" y="318"/>
                    </a:lnTo>
                    <a:lnTo>
                      <a:pt x="276" y="348"/>
                    </a:lnTo>
                    <a:lnTo>
                      <a:pt x="270" y="354"/>
                    </a:lnTo>
                    <a:lnTo>
                      <a:pt x="264" y="336"/>
                    </a:lnTo>
                    <a:lnTo>
                      <a:pt x="84" y="348"/>
                    </a:lnTo>
                    <a:lnTo>
                      <a:pt x="72" y="324"/>
                    </a:lnTo>
                    <a:lnTo>
                      <a:pt x="54" y="258"/>
                    </a:lnTo>
                    <a:lnTo>
                      <a:pt x="66" y="228"/>
                    </a:lnTo>
                    <a:lnTo>
                      <a:pt x="42" y="186"/>
                    </a:lnTo>
                    <a:lnTo>
                      <a:pt x="0" y="24"/>
                    </a:lnTo>
                    <a:lnTo>
                      <a:pt x="78" y="12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79" name="Freeform 406"/>
              <p:cNvSpPr>
                <a:spLocks noChangeAspect="1"/>
              </p:cNvSpPr>
              <p:nvPr/>
            </p:nvSpPr>
            <p:spPr bwMode="auto">
              <a:xfrm>
                <a:off x="3573" y="2370"/>
                <a:ext cx="330" cy="354"/>
              </a:xfrm>
              <a:custGeom>
                <a:avLst/>
                <a:gdLst>
                  <a:gd name="T0" fmla="*/ 78 w 330"/>
                  <a:gd name="T1" fmla="*/ 12 h 354"/>
                  <a:gd name="T2" fmla="*/ 156 w 330"/>
                  <a:gd name="T3" fmla="*/ 0 h 354"/>
                  <a:gd name="T4" fmla="*/ 144 w 330"/>
                  <a:gd name="T5" fmla="*/ 24 h 354"/>
                  <a:gd name="T6" fmla="*/ 174 w 330"/>
                  <a:gd name="T7" fmla="*/ 42 h 354"/>
                  <a:gd name="T8" fmla="*/ 204 w 330"/>
                  <a:gd name="T9" fmla="*/ 78 h 354"/>
                  <a:gd name="T10" fmla="*/ 282 w 330"/>
                  <a:gd name="T11" fmla="*/ 138 h 354"/>
                  <a:gd name="T12" fmla="*/ 312 w 330"/>
                  <a:gd name="T13" fmla="*/ 204 h 354"/>
                  <a:gd name="T14" fmla="*/ 330 w 330"/>
                  <a:gd name="T15" fmla="*/ 210 h 354"/>
                  <a:gd name="T16" fmla="*/ 318 w 330"/>
                  <a:gd name="T17" fmla="*/ 234 h 354"/>
                  <a:gd name="T18" fmla="*/ 318 w 330"/>
                  <a:gd name="T19" fmla="*/ 246 h 354"/>
                  <a:gd name="T20" fmla="*/ 306 w 330"/>
                  <a:gd name="T21" fmla="*/ 270 h 354"/>
                  <a:gd name="T22" fmla="*/ 306 w 330"/>
                  <a:gd name="T23" fmla="*/ 282 h 354"/>
                  <a:gd name="T24" fmla="*/ 300 w 330"/>
                  <a:gd name="T25" fmla="*/ 282 h 354"/>
                  <a:gd name="T26" fmla="*/ 312 w 330"/>
                  <a:gd name="T27" fmla="*/ 288 h 354"/>
                  <a:gd name="T28" fmla="*/ 306 w 330"/>
                  <a:gd name="T29" fmla="*/ 318 h 354"/>
                  <a:gd name="T30" fmla="*/ 270 w 330"/>
                  <a:gd name="T31" fmla="*/ 318 h 354"/>
                  <a:gd name="T32" fmla="*/ 276 w 330"/>
                  <a:gd name="T33" fmla="*/ 348 h 354"/>
                  <a:gd name="T34" fmla="*/ 270 w 330"/>
                  <a:gd name="T35" fmla="*/ 354 h 354"/>
                  <a:gd name="T36" fmla="*/ 264 w 330"/>
                  <a:gd name="T37" fmla="*/ 336 h 354"/>
                  <a:gd name="T38" fmla="*/ 84 w 330"/>
                  <a:gd name="T39" fmla="*/ 348 h 354"/>
                  <a:gd name="T40" fmla="*/ 72 w 330"/>
                  <a:gd name="T41" fmla="*/ 324 h 354"/>
                  <a:gd name="T42" fmla="*/ 54 w 330"/>
                  <a:gd name="T43" fmla="*/ 258 h 354"/>
                  <a:gd name="T44" fmla="*/ 66 w 330"/>
                  <a:gd name="T45" fmla="*/ 228 h 354"/>
                  <a:gd name="T46" fmla="*/ 42 w 330"/>
                  <a:gd name="T47" fmla="*/ 186 h 354"/>
                  <a:gd name="T48" fmla="*/ 0 w 330"/>
                  <a:gd name="T49" fmla="*/ 24 h 354"/>
                  <a:gd name="T50" fmla="*/ 78 w 330"/>
                  <a:gd name="T51" fmla="*/ 12 h 354"/>
                  <a:gd name="T52" fmla="*/ 78 w 330"/>
                  <a:gd name="T53" fmla="*/ 18 h 3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0"/>
                  <a:gd name="T82" fmla="*/ 0 h 354"/>
                  <a:gd name="T83" fmla="*/ 330 w 330"/>
                  <a:gd name="T84" fmla="*/ 354 h 35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0" h="354">
                    <a:moveTo>
                      <a:pt x="78" y="12"/>
                    </a:moveTo>
                    <a:lnTo>
                      <a:pt x="156" y="0"/>
                    </a:lnTo>
                    <a:lnTo>
                      <a:pt x="144" y="24"/>
                    </a:lnTo>
                    <a:lnTo>
                      <a:pt x="174" y="42"/>
                    </a:lnTo>
                    <a:lnTo>
                      <a:pt x="204" y="78"/>
                    </a:lnTo>
                    <a:lnTo>
                      <a:pt x="282" y="138"/>
                    </a:lnTo>
                    <a:lnTo>
                      <a:pt x="312" y="204"/>
                    </a:lnTo>
                    <a:lnTo>
                      <a:pt x="330" y="210"/>
                    </a:lnTo>
                    <a:lnTo>
                      <a:pt x="318" y="234"/>
                    </a:lnTo>
                    <a:lnTo>
                      <a:pt x="318" y="246"/>
                    </a:lnTo>
                    <a:lnTo>
                      <a:pt x="306" y="270"/>
                    </a:lnTo>
                    <a:lnTo>
                      <a:pt x="306" y="282"/>
                    </a:lnTo>
                    <a:lnTo>
                      <a:pt x="300" y="282"/>
                    </a:lnTo>
                    <a:lnTo>
                      <a:pt x="312" y="288"/>
                    </a:lnTo>
                    <a:lnTo>
                      <a:pt x="306" y="318"/>
                    </a:lnTo>
                    <a:lnTo>
                      <a:pt x="270" y="318"/>
                    </a:lnTo>
                    <a:lnTo>
                      <a:pt x="276" y="348"/>
                    </a:lnTo>
                    <a:lnTo>
                      <a:pt x="270" y="354"/>
                    </a:lnTo>
                    <a:lnTo>
                      <a:pt x="264" y="336"/>
                    </a:lnTo>
                    <a:lnTo>
                      <a:pt x="84" y="348"/>
                    </a:lnTo>
                    <a:lnTo>
                      <a:pt x="72" y="324"/>
                    </a:lnTo>
                    <a:lnTo>
                      <a:pt x="54" y="258"/>
                    </a:lnTo>
                    <a:lnTo>
                      <a:pt x="66" y="228"/>
                    </a:lnTo>
                    <a:lnTo>
                      <a:pt x="42" y="186"/>
                    </a:lnTo>
                    <a:lnTo>
                      <a:pt x="0" y="24"/>
                    </a:lnTo>
                    <a:lnTo>
                      <a:pt x="78" y="12"/>
                    </a:lnTo>
                    <a:lnTo>
                      <a:pt x="78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80" name="Freeform 407"/>
              <p:cNvSpPr>
                <a:spLocks noChangeAspect="1"/>
              </p:cNvSpPr>
              <p:nvPr/>
            </p:nvSpPr>
            <p:spPr bwMode="auto">
              <a:xfrm>
                <a:off x="1911" y="2844"/>
                <a:ext cx="30" cy="36"/>
              </a:xfrm>
              <a:custGeom>
                <a:avLst/>
                <a:gdLst>
                  <a:gd name="T0" fmla="*/ 6 w 30"/>
                  <a:gd name="T1" fmla="*/ 0 h 36"/>
                  <a:gd name="T2" fmla="*/ 6 w 30"/>
                  <a:gd name="T3" fmla="*/ 6 h 36"/>
                  <a:gd name="T4" fmla="*/ 18 w 30"/>
                  <a:gd name="T5" fmla="*/ 6 h 36"/>
                  <a:gd name="T6" fmla="*/ 18 w 30"/>
                  <a:gd name="T7" fmla="*/ 0 h 36"/>
                  <a:gd name="T8" fmla="*/ 24 w 30"/>
                  <a:gd name="T9" fmla="*/ 0 h 36"/>
                  <a:gd name="T10" fmla="*/ 30 w 30"/>
                  <a:gd name="T11" fmla="*/ 12 h 36"/>
                  <a:gd name="T12" fmla="*/ 30 w 30"/>
                  <a:gd name="T13" fmla="*/ 18 h 36"/>
                  <a:gd name="T14" fmla="*/ 24 w 30"/>
                  <a:gd name="T15" fmla="*/ 30 h 36"/>
                  <a:gd name="T16" fmla="*/ 12 w 30"/>
                  <a:gd name="T17" fmla="*/ 36 h 36"/>
                  <a:gd name="T18" fmla="*/ 6 w 30"/>
                  <a:gd name="T19" fmla="*/ 30 h 36"/>
                  <a:gd name="T20" fmla="*/ 0 w 30"/>
                  <a:gd name="T21" fmla="*/ 24 h 36"/>
                  <a:gd name="T22" fmla="*/ 0 w 30"/>
                  <a:gd name="T23" fmla="*/ 12 h 36"/>
                  <a:gd name="T24" fmla="*/ 6 w 30"/>
                  <a:gd name="T25" fmla="*/ 0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"/>
                  <a:gd name="T40" fmla="*/ 0 h 36"/>
                  <a:gd name="T41" fmla="*/ 30 w 30"/>
                  <a:gd name="T42" fmla="*/ 36 h 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" h="36">
                    <a:moveTo>
                      <a:pt x="6" y="0"/>
                    </a:moveTo>
                    <a:lnTo>
                      <a:pt x="6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12"/>
                    </a:lnTo>
                    <a:lnTo>
                      <a:pt x="30" y="18"/>
                    </a:lnTo>
                    <a:lnTo>
                      <a:pt x="24" y="30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81" name="Freeform 408"/>
              <p:cNvSpPr>
                <a:spLocks noChangeAspect="1"/>
              </p:cNvSpPr>
              <p:nvPr/>
            </p:nvSpPr>
            <p:spPr bwMode="auto">
              <a:xfrm>
                <a:off x="1911" y="2844"/>
                <a:ext cx="30" cy="36"/>
              </a:xfrm>
              <a:custGeom>
                <a:avLst/>
                <a:gdLst>
                  <a:gd name="T0" fmla="*/ 6 w 30"/>
                  <a:gd name="T1" fmla="*/ 0 h 36"/>
                  <a:gd name="T2" fmla="*/ 6 w 30"/>
                  <a:gd name="T3" fmla="*/ 6 h 36"/>
                  <a:gd name="T4" fmla="*/ 18 w 30"/>
                  <a:gd name="T5" fmla="*/ 6 h 36"/>
                  <a:gd name="T6" fmla="*/ 18 w 30"/>
                  <a:gd name="T7" fmla="*/ 0 h 36"/>
                  <a:gd name="T8" fmla="*/ 24 w 30"/>
                  <a:gd name="T9" fmla="*/ 0 h 36"/>
                  <a:gd name="T10" fmla="*/ 30 w 30"/>
                  <a:gd name="T11" fmla="*/ 12 h 36"/>
                  <a:gd name="T12" fmla="*/ 30 w 30"/>
                  <a:gd name="T13" fmla="*/ 18 h 36"/>
                  <a:gd name="T14" fmla="*/ 24 w 30"/>
                  <a:gd name="T15" fmla="*/ 30 h 36"/>
                  <a:gd name="T16" fmla="*/ 12 w 30"/>
                  <a:gd name="T17" fmla="*/ 36 h 36"/>
                  <a:gd name="T18" fmla="*/ 6 w 30"/>
                  <a:gd name="T19" fmla="*/ 30 h 36"/>
                  <a:gd name="T20" fmla="*/ 0 w 30"/>
                  <a:gd name="T21" fmla="*/ 24 h 36"/>
                  <a:gd name="T22" fmla="*/ 0 w 30"/>
                  <a:gd name="T23" fmla="*/ 12 h 36"/>
                  <a:gd name="T24" fmla="*/ 6 w 30"/>
                  <a:gd name="T25" fmla="*/ 0 h 36"/>
                  <a:gd name="T26" fmla="*/ 6 w 30"/>
                  <a:gd name="T27" fmla="*/ 6 h 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"/>
                  <a:gd name="T43" fmla="*/ 0 h 36"/>
                  <a:gd name="T44" fmla="*/ 30 w 30"/>
                  <a:gd name="T45" fmla="*/ 36 h 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" h="36">
                    <a:moveTo>
                      <a:pt x="6" y="0"/>
                    </a:moveTo>
                    <a:lnTo>
                      <a:pt x="6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12"/>
                    </a:lnTo>
                    <a:lnTo>
                      <a:pt x="30" y="18"/>
                    </a:lnTo>
                    <a:lnTo>
                      <a:pt x="24" y="30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82" name="Freeform 409"/>
              <p:cNvSpPr>
                <a:spLocks noChangeAspect="1"/>
              </p:cNvSpPr>
              <p:nvPr/>
            </p:nvSpPr>
            <p:spPr bwMode="auto">
              <a:xfrm>
                <a:off x="2013" y="2898"/>
                <a:ext cx="30" cy="30"/>
              </a:xfrm>
              <a:custGeom>
                <a:avLst/>
                <a:gdLst>
                  <a:gd name="T0" fmla="*/ 0 w 30"/>
                  <a:gd name="T1" fmla="*/ 12 h 30"/>
                  <a:gd name="T2" fmla="*/ 0 w 30"/>
                  <a:gd name="T3" fmla="*/ 6 h 30"/>
                  <a:gd name="T4" fmla="*/ 6 w 30"/>
                  <a:gd name="T5" fmla="*/ 0 h 30"/>
                  <a:gd name="T6" fmla="*/ 12 w 30"/>
                  <a:gd name="T7" fmla="*/ 6 h 30"/>
                  <a:gd name="T8" fmla="*/ 24 w 30"/>
                  <a:gd name="T9" fmla="*/ 18 h 30"/>
                  <a:gd name="T10" fmla="*/ 30 w 30"/>
                  <a:gd name="T11" fmla="*/ 24 h 30"/>
                  <a:gd name="T12" fmla="*/ 18 w 30"/>
                  <a:gd name="T13" fmla="*/ 24 h 30"/>
                  <a:gd name="T14" fmla="*/ 12 w 30"/>
                  <a:gd name="T15" fmla="*/ 30 h 30"/>
                  <a:gd name="T16" fmla="*/ 6 w 30"/>
                  <a:gd name="T17" fmla="*/ 24 h 30"/>
                  <a:gd name="T18" fmla="*/ 0 w 30"/>
                  <a:gd name="T19" fmla="*/ 12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30"/>
                  <a:gd name="T32" fmla="*/ 30 w 30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30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18"/>
                    </a:lnTo>
                    <a:lnTo>
                      <a:pt x="30" y="24"/>
                    </a:lnTo>
                    <a:lnTo>
                      <a:pt x="18" y="24"/>
                    </a:lnTo>
                    <a:lnTo>
                      <a:pt x="12" y="30"/>
                    </a:lnTo>
                    <a:lnTo>
                      <a:pt x="6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83" name="Freeform 410"/>
              <p:cNvSpPr>
                <a:spLocks noChangeAspect="1"/>
              </p:cNvSpPr>
              <p:nvPr/>
            </p:nvSpPr>
            <p:spPr bwMode="auto">
              <a:xfrm>
                <a:off x="2013" y="2898"/>
                <a:ext cx="30" cy="30"/>
              </a:xfrm>
              <a:custGeom>
                <a:avLst/>
                <a:gdLst>
                  <a:gd name="T0" fmla="*/ 0 w 30"/>
                  <a:gd name="T1" fmla="*/ 12 h 30"/>
                  <a:gd name="T2" fmla="*/ 0 w 30"/>
                  <a:gd name="T3" fmla="*/ 6 h 30"/>
                  <a:gd name="T4" fmla="*/ 6 w 30"/>
                  <a:gd name="T5" fmla="*/ 0 h 30"/>
                  <a:gd name="T6" fmla="*/ 12 w 30"/>
                  <a:gd name="T7" fmla="*/ 6 h 30"/>
                  <a:gd name="T8" fmla="*/ 24 w 30"/>
                  <a:gd name="T9" fmla="*/ 18 h 30"/>
                  <a:gd name="T10" fmla="*/ 30 w 30"/>
                  <a:gd name="T11" fmla="*/ 24 h 30"/>
                  <a:gd name="T12" fmla="*/ 18 w 30"/>
                  <a:gd name="T13" fmla="*/ 24 h 30"/>
                  <a:gd name="T14" fmla="*/ 12 w 30"/>
                  <a:gd name="T15" fmla="*/ 30 h 30"/>
                  <a:gd name="T16" fmla="*/ 6 w 30"/>
                  <a:gd name="T17" fmla="*/ 24 h 30"/>
                  <a:gd name="T18" fmla="*/ 0 w 30"/>
                  <a:gd name="T19" fmla="*/ 12 h 30"/>
                  <a:gd name="T20" fmla="*/ 0 w 30"/>
                  <a:gd name="T21" fmla="*/ 18 h 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"/>
                  <a:gd name="T34" fmla="*/ 0 h 30"/>
                  <a:gd name="T35" fmla="*/ 30 w 30"/>
                  <a:gd name="T36" fmla="*/ 30 h 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" h="30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18"/>
                    </a:lnTo>
                    <a:lnTo>
                      <a:pt x="30" y="24"/>
                    </a:lnTo>
                    <a:lnTo>
                      <a:pt x="18" y="24"/>
                    </a:lnTo>
                    <a:lnTo>
                      <a:pt x="12" y="30"/>
                    </a:lnTo>
                    <a:lnTo>
                      <a:pt x="6" y="24"/>
                    </a:lnTo>
                    <a:lnTo>
                      <a:pt x="0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84" name="Freeform 411"/>
              <p:cNvSpPr>
                <a:spLocks noChangeAspect="1"/>
              </p:cNvSpPr>
              <p:nvPr/>
            </p:nvSpPr>
            <p:spPr bwMode="auto">
              <a:xfrm>
                <a:off x="2067" y="2934"/>
                <a:ext cx="36" cy="12"/>
              </a:xfrm>
              <a:custGeom>
                <a:avLst/>
                <a:gdLst>
                  <a:gd name="T0" fmla="*/ 0 w 36"/>
                  <a:gd name="T1" fmla="*/ 6 h 12"/>
                  <a:gd name="T2" fmla="*/ 24 w 36"/>
                  <a:gd name="T3" fmla="*/ 6 h 12"/>
                  <a:gd name="T4" fmla="*/ 30 w 36"/>
                  <a:gd name="T5" fmla="*/ 0 h 12"/>
                  <a:gd name="T6" fmla="*/ 36 w 36"/>
                  <a:gd name="T7" fmla="*/ 0 h 12"/>
                  <a:gd name="T8" fmla="*/ 36 w 36"/>
                  <a:gd name="T9" fmla="*/ 12 h 12"/>
                  <a:gd name="T10" fmla="*/ 6 w 36"/>
                  <a:gd name="T11" fmla="*/ 12 h 12"/>
                  <a:gd name="T12" fmla="*/ 0 w 36"/>
                  <a:gd name="T13" fmla="*/ 6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12"/>
                  <a:gd name="T23" fmla="*/ 36 w 36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12">
                    <a:moveTo>
                      <a:pt x="0" y="6"/>
                    </a:moveTo>
                    <a:lnTo>
                      <a:pt x="24" y="6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6" y="12"/>
                    </a:lnTo>
                    <a:lnTo>
                      <a:pt x="6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85" name="Freeform 412"/>
              <p:cNvSpPr>
                <a:spLocks noChangeAspect="1"/>
              </p:cNvSpPr>
              <p:nvPr/>
            </p:nvSpPr>
            <p:spPr bwMode="auto">
              <a:xfrm>
                <a:off x="2067" y="2934"/>
                <a:ext cx="36" cy="12"/>
              </a:xfrm>
              <a:custGeom>
                <a:avLst/>
                <a:gdLst>
                  <a:gd name="T0" fmla="*/ 0 w 36"/>
                  <a:gd name="T1" fmla="*/ 6 h 12"/>
                  <a:gd name="T2" fmla="*/ 24 w 36"/>
                  <a:gd name="T3" fmla="*/ 6 h 12"/>
                  <a:gd name="T4" fmla="*/ 30 w 36"/>
                  <a:gd name="T5" fmla="*/ 0 h 12"/>
                  <a:gd name="T6" fmla="*/ 36 w 36"/>
                  <a:gd name="T7" fmla="*/ 0 h 12"/>
                  <a:gd name="T8" fmla="*/ 36 w 36"/>
                  <a:gd name="T9" fmla="*/ 12 h 12"/>
                  <a:gd name="T10" fmla="*/ 6 w 36"/>
                  <a:gd name="T11" fmla="*/ 12 h 12"/>
                  <a:gd name="T12" fmla="*/ 0 w 36"/>
                  <a:gd name="T13" fmla="*/ 6 h 12"/>
                  <a:gd name="T14" fmla="*/ 0 w 36"/>
                  <a:gd name="T15" fmla="*/ 1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"/>
                  <a:gd name="T25" fmla="*/ 0 h 12"/>
                  <a:gd name="T26" fmla="*/ 36 w 36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" h="12">
                    <a:moveTo>
                      <a:pt x="0" y="6"/>
                    </a:moveTo>
                    <a:lnTo>
                      <a:pt x="24" y="6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6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86" name="Freeform 413"/>
              <p:cNvSpPr>
                <a:spLocks noChangeAspect="1"/>
              </p:cNvSpPr>
              <p:nvPr/>
            </p:nvSpPr>
            <p:spPr bwMode="auto">
              <a:xfrm>
                <a:off x="2109" y="2952"/>
                <a:ext cx="42" cy="36"/>
              </a:xfrm>
              <a:custGeom>
                <a:avLst/>
                <a:gdLst>
                  <a:gd name="T0" fmla="*/ 18 w 42"/>
                  <a:gd name="T1" fmla="*/ 6 h 36"/>
                  <a:gd name="T2" fmla="*/ 24 w 42"/>
                  <a:gd name="T3" fmla="*/ 6 h 36"/>
                  <a:gd name="T4" fmla="*/ 30 w 42"/>
                  <a:gd name="T5" fmla="*/ 12 h 36"/>
                  <a:gd name="T6" fmla="*/ 42 w 42"/>
                  <a:gd name="T7" fmla="*/ 18 h 36"/>
                  <a:gd name="T8" fmla="*/ 42 w 42"/>
                  <a:gd name="T9" fmla="*/ 30 h 36"/>
                  <a:gd name="T10" fmla="*/ 30 w 42"/>
                  <a:gd name="T11" fmla="*/ 36 h 36"/>
                  <a:gd name="T12" fmla="*/ 18 w 42"/>
                  <a:gd name="T13" fmla="*/ 36 h 36"/>
                  <a:gd name="T14" fmla="*/ 18 w 42"/>
                  <a:gd name="T15" fmla="*/ 24 h 36"/>
                  <a:gd name="T16" fmla="*/ 12 w 42"/>
                  <a:gd name="T17" fmla="*/ 18 h 36"/>
                  <a:gd name="T18" fmla="*/ 6 w 42"/>
                  <a:gd name="T19" fmla="*/ 12 h 36"/>
                  <a:gd name="T20" fmla="*/ 0 w 42"/>
                  <a:gd name="T21" fmla="*/ 6 h 36"/>
                  <a:gd name="T22" fmla="*/ 0 w 42"/>
                  <a:gd name="T23" fmla="*/ 0 h 36"/>
                  <a:gd name="T24" fmla="*/ 6 w 42"/>
                  <a:gd name="T25" fmla="*/ 0 h 36"/>
                  <a:gd name="T26" fmla="*/ 18 w 42"/>
                  <a:gd name="T27" fmla="*/ 6 h 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"/>
                  <a:gd name="T43" fmla="*/ 0 h 36"/>
                  <a:gd name="T44" fmla="*/ 42 w 42"/>
                  <a:gd name="T45" fmla="*/ 36 h 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" h="36">
                    <a:moveTo>
                      <a:pt x="18" y="6"/>
                    </a:moveTo>
                    <a:lnTo>
                      <a:pt x="24" y="6"/>
                    </a:lnTo>
                    <a:lnTo>
                      <a:pt x="30" y="12"/>
                    </a:lnTo>
                    <a:lnTo>
                      <a:pt x="42" y="18"/>
                    </a:lnTo>
                    <a:lnTo>
                      <a:pt x="42" y="30"/>
                    </a:lnTo>
                    <a:lnTo>
                      <a:pt x="30" y="36"/>
                    </a:lnTo>
                    <a:lnTo>
                      <a:pt x="18" y="36"/>
                    </a:lnTo>
                    <a:lnTo>
                      <a:pt x="18" y="24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87" name="Freeform 414"/>
              <p:cNvSpPr>
                <a:spLocks noChangeAspect="1"/>
              </p:cNvSpPr>
              <p:nvPr/>
            </p:nvSpPr>
            <p:spPr bwMode="auto">
              <a:xfrm>
                <a:off x="2109" y="2952"/>
                <a:ext cx="42" cy="36"/>
              </a:xfrm>
              <a:custGeom>
                <a:avLst/>
                <a:gdLst>
                  <a:gd name="T0" fmla="*/ 18 w 42"/>
                  <a:gd name="T1" fmla="*/ 6 h 36"/>
                  <a:gd name="T2" fmla="*/ 24 w 42"/>
                  <a:gd name="T3" fmla="*/ 6 h 36"/>
                  <a:gd name="T4" fmla="*/ 30 w 42"/>
                  <a:gd name="T5" fmla="*/ 12 h 36"/>
                  <a:gd name="T6" fmla="*/ 42 w 42"/>
                  <a:gd name="T7" fmla="*/ 18 h 36"/>
                  <a:gd name="T8" fmla="*/ 42 w 42"/>
                  <a:gd name="T9" fmla="*/ 30 h 36"/>
                  <a:gd name="T10" fmla="*/ 30 w 42"/>
                  <a:gd name="T11" fmla="*/ 36 h 36"/>
                  <a:gd name="T12" fmla="*/ 18 w 42"/>
                  <a:gd name="T13" fmla="*/ 36 h 36"/>
                  <a:gd name="T14" fmla="*/ 18 w 42"/>
                  <a:gd name="T15" fmla="*/ 24 h 36"/>
                  <a:gd name="T16" fmla="*/ 12 w 42"/>
                  <a:gd name="T17" fmla="*/ 18 h 36"/>
                  <a:gd name="T18" fmla="*/ 6 w 42"/>
                  <a:gd name="T19" fmla="*/ 12 h 36"/>
                  <a:gd name="T20" fmla="*/ 0 w 42"/>
                  <a:gd name="T21" fmla="*/ 6 h 36"/>
                  <a:gd name="T22" fmla="*/ 0 w 42"/>
                  <a:gd name="T23" fmla="*/ 0 h 36"/>
                  <a:gd name="T24" fmla="*/ 6 w 42"/>
                  <a:gd name="T25" fmla="*/ 0 h 36"/>
                  <a:gd name="T26" fmla="*/ 18 w 42"/>
                  <a:gd name="T27" fmla="*/ 6 h 36"/>
                  <a:gd name="T28" fmla="*/ 18 w 42"/>
                  <a:gd name="T29" fmla="*/ 12 h 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2"/>
                  <a:gd name="T46" fmla="*/ 0 h 36"/>
                  <a:gd name="T47" fmla="*/ 42 w 42"/>
                  <a:gd name="T48" fmla="*/ 36 h 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2" h="36">
                    <a:moveTo>
                      <a:pt x="18" y="6"/>
                    </a:moveTo>
                    <a:lnTo>
                      <a:pt x="24" y="6"/>
                    </a:lnTo>
                    <a:lnTo>
                      <a:pt x="30" y="12"/>
                    </a:lnTo>
                    <a:lnTo>
                      <a:pt x="42" y="18"/>
                    </a:lnTo>
                    <a:lnTo>
                      <a:pt x="42" y="30"/>
                    </a:lnTo>
                    <a:lnTo>
                      <a:pt x="30" y="36"/>
                    </a:lnTo>
                    <a:lnTo>
                      <a:pt x="18" y="36"/>
                    </a:lnTo>
                    <a:lnTo>
                      <a:pt x="18" y="24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8" y="6"/>
                    </a:lnTo>
                    <a:lnTo>
                      <a:pt x="18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88" name="Freeform 415"/>
              <p:cNvSpPr>
                <a:spLocks noChangeAspect="1"/>
              </p:cNvSpPr>
              <p:nvPr/>
            </p:nvSpPr>
            <p:spPr bwMode="auto">
              <a:xfrm>
                <a:off x="2157" y="3024"/>
                <a:ext cx="78" cy="108"/>
              </a:xfrm>
              <a:custGeom>
                <a:avLst/>
                <a:gdLst>
                  <a:gd name="T0" fmla="*/ 6 w 78"/>
                  <a:gd name="T1" fmla="*/ 0 h 108"/>
                  <a:gd name="T2" fmla="*/ 12 w 78"/>
                  <a:gd name="T3" fmla="*/ 0 h 108"/>
                  <a:gd name="T4" fmla="*/ 18 w 78"/>
                  <a:gd name="T5" fmla="*/ 6 h 108"/>
                  <a:gd name="T6" fmla="*/ 30 w 78"/>
                  <a:gd name="T7" fmla="*/ 6 h 108"/>
                  <a:gd name="T8" fmla="*/ 36 w 78"/>
                  <a:gd name="T9" fmla="*/ 12 h 108"/>
                  <a:gd name="T10" fmla="*/ 48 w 78"/>
                  <a:gd name="T11" fmla="*/ 12 h 108"/>
                  <a:gd name="T12" fmla="*/ 48 w 78"/>
                  <a:gd name="T13" fmla="*/ 18 h 108"/>
                  <a:gd name="T14" fmla="*/ 54 w 78"/>
                  <a:gd name="T15" fmla="*/ 24 h 108"/>
                  <a:gd name="T16" fmla="*/ 54 w 78"/>
                  <a:gd name="T17" fmla="*/ 30 h 108"/>
                  <a:gd name="T18" fmla="*/ 60 w 78"/>
                  <a:gd name="T19" fmla="*/ 36 h 108"/>
                  <a:gd name="T20" fmla="*/ 66 w 78"/>
                  <a:gd name="T21" fmla="*/ 42 h 108"/>
                  <a:gd name="T22" fmla="*/ 72 w 78"/>
                  <a:gd name="T23" fmla="*/ 48 h 108"/>
                  <a:gd name="T24" fmla="*/ 78 w 78"/>
                  <a:gd name="T25" fmla="*/ 60 h 108"/>
                  <a:gd name="T26" fmla="*/ 72 w 78"/>
                  <a:gd name="T27" fmla="*/ 72 h 108"/>
                  <a:gd name="T28" fmla="*/ 54 w 78"/>
                  <a:gd name="T29" fmla="*/ 72 h 108"/>
                  <a:gd name="T30" fmla="*/ 42 w 78"/>
                  <a:gd name="T31" fmla="*/ 78 h 108"/>
                  <a:gd name="T32" fmla="*/ 36 w 78"/>
                  <a:gd name="T33" fmla="*/ 84 h 108"/>
                  <a:gd name="T34" fmla="*/ 30 w 78"/>
                  <a:gd name="T35" fmla="*/ 96 h 108"/>
                  <a:gd name="T36" fmla="*/ 30 w 78"/>
                  <a:gd name="T37" fmla="*/ 102 h 108"/>
                  <a:gd name="T38" fmla="*/ 24 w 78"/>
                  <a:gd name="T39" fmla="*/ 108 h 108"/>
                  <a:gd name="T40" fmla="*/ 12 w 78"/>
                  <a:gd name="T41" fmla="*/ 102 h 108"/>
                  <a:gd name="T42" fmla="*/ 6 w 78"/>
                  <a:gd name="T43" fmla="*/ 90 h 108"/>
                  <a:gd name="T44" fmla="*/ 6 w 78"/>
                  <a:gd name="T45" fmla="*/ 60 h 108"/>
                  <a:gd name="T46" fmla="*/ 0 w 78"/>
                  <a:gd name="T47" fmla="*/ 48 h 108"/>
                  <a:gd name="T48" fmla="*/ 0 w 78"/>
                  <a:gd name="T49" fmla="*/ 36 h 108"/>
                  <a:gd name="T50" fmla="*/ 6 w 78"/>
                  <a:gd name="T51" fmla="*/ 18 h 108"/>
                  <a:gd name="T52" fmla="*/ 6 w 78"/>
                  <a:gd name="T53" fmla="*/ 0 h 1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8"/>
                  <a:gd name="T82" fmla="*/ 0 h 108"/>
                  <a:gd name="T83" fmla="*/ 78 w 78"/>
                  <a:gd name="T84" fmla="*/ 108 h 10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8" h="108">
                    <a:moveTo>
                      <a:pt x="6" y="0"/>
                    </a:moveTo>
                    <a:lnTo>
                      <a:pt x="12" y="0"/>
                    </a:lnTo>
                    <a:lnTo>
                      <a:pt x="18" y="6"/>
                    </a:lnTo>
                    <a:lnTo>
                      <a:pt x="30" y="6"/>
                    </a:lnTo>
                    <a:lnTo>
                      <a:pt x="36" y="12"/>
                    </a:lnTo>
                    <a:lnTo>
                      <a:pt x="48" y="12"/>
                    </a:lnTo>
                    <a:lnTo>
                      <a:pt x="48" y="18"/>
                    </a:lnTo>
                    <a:lnTo>
                      <a:pt x="54" y="24"/>
                    </a:lnTo>
                    <a:lnTo>
                      <a:pt x="54" y="30"/>
                    </a:lnTo>
                    <a:lnTo>
                      <a:pt x="60" y="36"/>
                    </a:lnTo>
                    <a:lnTo>
                      <a:pt x="66" y="42"/>
                    </a:lnTo>
                    <a:lnTo>
                      <a:pt x="72" y="48"/>
                    </a:lnTo>
                    <a:lnTo>
                      <a:pt x="78" y="60"/>
                    </a:lnTo>
                    <a:lnTo>
                      <a:pt x="72" y="72"/>
                    </a:lnTo>
                    <a:lnTo>
                      <a:pt x="54" y="72"/>
                    </a:lnTo>
                    <a:lnTo>
                      <a:pt x="42" y="78"/>
                    </a:lnTo>
                    <a:lnTo>
                      <a:pt x="36" y="84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24" y="108"/>
                    </a:lnTo>
                    <a:lnTo>
                      <a:pt x="12" y="102"/>
                    </a:lnTo>
                    <a:lnTo>
                      <a:pt x="6" y="90"/>
                    </a:lnTo>
                    <a:lnTo>
                      <a:pt x="6" y="60"/>
                    </a:lnTo>
                    <a:lnTo>
                      <a:pt x="0" y="48"/>
                    </a:lnTo>
                    <a:lnTo>
                      <a:pt x="0" y="36"/>
                    </a:lnTo>
                    <a:lnTo>
                      <a:pt x="6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89" name="Freeform 416"/>
              <p:cNvSpPr>
                <a:spLocks noChangeAspect="1"/>
              </p:cNvSpPr>
              <p:nvPr/>
            </p:nvSpPr>
            <p:spPr bwMode="auto">
              <a:xfrm>
                <a:off x="2157" y="3024"/>
                <a:ext cx="78" cy="108"/>
              </a:xfrm>
              <a:custGeom>
                <a:avLst/>
                <a:gdLst>
                  <a:gd name="T0" fmla="*/ 6 w 78"/>
                  <a:gd name="T1" fmla="*/ 0 h 108"/>
                  <a:gd name="T2" fmla="*/ 12 w 78"/>
                  <a:gd name="T3" fmla="*/ 0 h 108"/>
                  <a:gd name="T4" fmla="*/ 18 w 78"/>
                  <a:gd name="T5" fmla="*/ 6 h 108"/>
                  <a:gd name="T6" fmla="*/ 30 w 78"/>
                  <a:gd name="T7" fmla="*/ 6 h 108"/>
                  <a:gd name="T8" fmla="*/ 36 w 78"/>
                  <a:gd name="T9" fmla="*/ 12 h 108"/>
                  <a:gd name="T10" fmla="*/ 48 w 78"/>
                  <a:gd name="T11" fmla="*/ 12 h 108"/>
                  <a:gd name="T12" fmla="*/ 48 w 78"/>
                  <a:gd name="T13" fmla="*/ 18 h 108"/>
                  <a:gd name="T14" fmla="*/ 54 w 78"/>
                  <a:gd name="T15" fmla="*/ 24 h 108"/>
                  <a:gd name="T16" fmla="*/ 54 w 78"/>
                  <a:gd name="T17" fmla="*/ 30 h 108"/>
                  <a:gd name="T18" fmla="*/ 60 w 78"/>
                  <a:gd name="T19" fmla="*/ 36 h 108"/>
                  <a:gd name="T20" fmla="*/ 66 w 78"/>
                  <a:gd name="T21" fmla="*/ 42 h 108"/>
                  <a:gd name="T22" fmla="*/ 72 w 78"/>
                  <a:gd name="T23" fmla="*/ 48 h 108"/>
                  <a:gd name="T24" fmla="*/ 78 w 78"/>
                  <a:gd name="T25" fmla="*/ 60 h 108"/>
                  <a:gd name="T26" fmla="*/ 72 w 78"/>
                  <a:gd name="T27" fmla="*/ 72 h 108"/>
                  <a:gd name="T28" fmla="*/ 54 w 78"/>
                  <a:gd name="T29" fmla="*/ 72 h 108"/>
                  <a:gd name="T30" fmla="*/ 42 w 78"/>
                  <a:gd name="T31" fmla="*/ 78 h 108"/>
                  <a:gd name="T32" fmla="*/ 36 w 78"/>
                  <a:gd name="T33" fmla="*/ 84 h 108"/>
                  <a:gd name="T34" fmla="*/ 30 w 78"/>
                  <a:gd name="T35" fmla="*/ 96 h 108"/>
                  <a:gd name="T36" fmla="*/ 30 w 78"/>
                  <a:gd name="T37" fmla="*/ 102 h 108"/>
                  <a:gd name="T38" fmla="*/ 24 w 78"/>
                  <a:gd name="T39" fmla="*/ 108 h 108"/>
                  <a:gd name="T40" fmla="*/ 12 w 78"/>
                  <a:gd name="T41" fmla="*/ 102 h 108"/>
                  <a:gd name="T42" fmla="*/ 6 w 78"/>
                  <a:gd name="T43" fmla="*/ 90 h 108"/>
                  <a:gd name="T44" fmla="*/ 6 w 78"/>
                  <a:gd name="T45" fmla="*/ 60 h 108"/>
                  <a:gd name="T46" fmla="*/ 0 w 78"/>
                  <a:gd name="T47" fmla="*/ 48 h 108"/>
                  <a:gd name="T48" fmla="*/ 0 w 78"/>
                  <a:gd name="T49" fmla="*/ 36 h 108"/>
                  <a:gd name="T50" fmla="*/ 6 w 78"/>
                  <a:gd name="T51" fmla="*/ 18 h 108"/>
                  <a:gd name="T52" fmla="*/ 6 w 78"/>
                  <a:gd name="T53" fmla="*/ 0 h 108"/>
                  <a:gd name="T54" fmla="*/ 6 w 78"/>
                  <a:gd name="T55" fmla="*/ 6 h 10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8"/>
                  <a:gd name="T85" fmla="*/ 0 h 108"/>
                  <a:gd name="T86" fmla="*/ 78 w 78"/>
                  <a:gd name="T87" fmla="*/ 108 h 10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8" h="108">
                    <a:moveTo>
                      <a:pt x="6" y="0"/>
                    </a:moveTo>
                    <a:lnTo>
                      <a:pt x="12" y="0"/>
                    </a:lnTo>
                    <a:lnTo>
                      <a:pt x="18" y="6"/>
                    </a:lnTo>
                    <a:lnTo>
                      <a:pt x="30" y="6"/>
                    </a:lnTo>
                    <a:lnTo>
                      <a:pt x="36" y="12"/>
                    </a:lnTo>
                    <a:lnTo>
                      <a:pt x="48" y="12"/>
                    </a:lnTo>
                    <a:lnTo>
                      <a:pt x="48" y="18"/>
                    </a:lnTo>
                    <a:lnTo>
                      <a:pt x="54" y="24"/>
                    </a:lnTo>
                    <a:lnTo>
                      <a:pt x="54" y="30"/>
                    </a:lnTo>
                    <a:lnTo>
                      <a:pt x="60" y="36"/>
                    </a:lnTo>
                    <a:lnTo>
                      <a:pt x="66" y="42"/>
                    </a:lnTo>
                    <a:lnTo>
                      <a:pt x="72" y="48"/>
                    </a:lnTo>
                    <a:lnTo>
                      <a:pt x="78" y="60"/>
                    </a:lnTo>
                    <a:lnTo>
                      <a:pt x="72" y="72"/>
                    </a:lnTo>
                    <a:lnTo>
                      <a:pt x="54" y="72"/>
                    </a:lnTo>
                    <a:lnTo>
                      <a:pt x="42" y="78"/>
                    </a:lnTo>
                    <a:lnTo>
                      <a:pt x="36" y="84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24" y="108"/>
                    </a:lnTo>
                    <a:lnTo>
                      <a:pt x="12" y="102"/>
                    </a:lnTo>
                    <a:lnTo>
                      <a:pt x="6" y="90"/>
                    </a:lnTo>
                    <a:lnTo>
                      <a:pt x="6" y="60"/>
                    </a:lnTo>
                    <a:lnTo>
                      <a:pt x="0" y="48"/>
                    </a:lnTo>
                    <a:lnTo>
                      <a:pt x="0" y="36"/>
                    </a:lnTo>
                    <a:lnTo>
                      <a:pt x="6" y="18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90" name="Freeform 417"/>
              <p:cNvSpPr>
                <a:spLocks noChangeAspect="1"/>
              </p:cNvSpPr>
              <p:nvPr/>
            </p:nvSpPr>
            <p:spPr bwMode="auto">
              <a:xfrm>
                <a:off x="2085" y="2958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0 w 12"/>
                  <a:gd name="T3" fmla="*/ 0 h 18"/>
                  <a:gd name="T4" fmla="*/ 6 w 12"/>
                  <a:gd name="T5" fmla="*/ 0 h 18"/>
                  <a:gd name="T6" fmla="*/ 12 w 12"/>
                  <a:gd name="T7" fmla="*/ 6 h 18"/>
                  <a:gd name="T8" fmla="*/ 12 w 12"/>
                  <a:gd name="T9" fmla="*/ 18 h 18"/>
                  <a:gd name="T10" fmla="*/ 6 w 12"/>
                  <a:gd name="T11" fmla="*/ 18 h 18"/>
                  <a:gd name="T12" fmla="*/ 6 w 12"/>
                  <a:gd name="T13" fmla="*/ 12 h 18"/>
                  <a:gd name="T14" fmla="*/ 0 w 12"/>
                  <a:gd name="T15" fmla="*/ 6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18"/>
                  <a:gd name="T26" fmla="*/ 12 w 12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18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91" name="Freeform 418"/>
              <p:cNvSpPr>
                <a:spLocks noChangeAspect="1"/>
              </p:cNvSpPr>
              <p:nvPr/>
            </p:nvSpPr>
            <p:spPr bwMode="auto">
              <a:xfrm>
                <a:off x="2085" y="2958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0 w 12"/>
                  <a:gd name="T3" fmla="*/ 0 h 18"/>
                  <a:gd name="T4" fmla="*/ 6 w 12"/>
                  <a:gd name="T5" fmla="*/ 0 h 18"/>
                  <a:gd name="T6" fmla="*/ 12 w 12"/>
                  <a:gd name="T7" fmla="*/ 6 h 18"/>
                  <a:gd name="T8" fmla="*/ 12 w 12"/>
                  <a:gd name="T9" fmla="*/ 18 h 18"/>
                  <a:gd name="T10" fmla="*/ 6 w 12"/>
                  <a:gd name="T11" fmla="*/ 18 h 18"/>
                  <a:gd name="T12" fmla="*/ 6 w 12"/>
                  <a:gd name="T13" fmla="*/ 12 h 18"/>
                  <a:gd name="T14" fmla="*/ 0 w 12"/>
                  <a:gd name="T15" fmla="*/ 6 h 18"/>
                  <a:gd name="T16" fmla="*/ 0 w 12"/>
                  <a:gd name="T17" fmla="*/ 1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8"/>
                  <a:gd name="T29" fmla="*/ 12 w 12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8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92" name="Freeform 419"/>
              <p:cNvSpPr>
                <a:spLocks noChangeAspect="1"/>
              </p:cNvSpPr>
              <p:nvPr/>
            </p:nvSpPr>
            <p:spPr bwMode="auto">
              <a:xfrm>
                <a:off x="1713" y="1212"/>
                <a:ext cx="366" cy="594"/>
              </a:xfrm>
              <a:custGeom>
                <a:avLst/>
                <a:gdLst>
                  <a:gd name="T0" fmla="*/ 168 w 366"/>
                  <a:gd name="T1" fmla="*/ 564 h 594"/>
                  <a:gd name="T2" fmla="*/ 0 w 366"/>
                  <a:gd name="T3" fmla="*/ 528 h 594"/>
                  <a:gd name="T4" fmla="*/ 42 w 366"/>
                  <a:gd name="T5" fmla="*/ 366 h 594"/>
                  <a:gd name="T6" fmla="*/ 30 w 366"/>
                  <a:gd name="T7" fmla="*/ 348 h 594"/>
                  <a:gd name="T8" fmla="*/ 90 w 366"/>
                  <a:gd name="T9" fmla="*/ 264 h 594"/>
                  <a:gd name="T10" fmla="*/ 72 w 366"/>
                  <a:gd name="T11" fmla="*/ 228 h 594"/>
                  <a:gd name="T12" fmla="*/ 114 w 366"/>
                  <a:gd name="T13" fmla="*/ 0 h 594"/>
                  <a:gd name="T14" fmla="*/ 168 w 366"/>
                  <a:gd name="T15" fmla="*/ 12 h 594"/>
                  <a:gd name="T16" fmla="*/ 150 w 366"/>
                  <a:gd name="T17" fmla="*/ 90 h 594"/>
                  <a:gd name="T18" fmla="*/ 162 w 366"/>
                  <a:gd name="T19" fmla="*/ 120 h 594"/>
                  <a:gd name="T20" fmla="*/ 156 w 366"/>
                  <a:gd name="T21" fmla="*/ 132 h 594"/>
                  <a:gd name="T22" fmla="*/ 174 w 366"/>
                  <a:gd name="T23" fmla="*/ 150 h 594"/>
                  <a:gd name="T24" fmla="*/ 198 w 366"/>
                  <a:gd name="T25" fmla="*/ 198 h 594"/>
                  <a:gd name="T26" fmla="*/ 222 w 366"/>
                  <a:gd name="T27" fmla="*/ 210 h 594"/>
                  <a:gd name="T28" fmla="*/ 192 w 366"/>
                  <a:gd name="T29" fmla="*/ 288 h 594"/>
                  <a:gd name="T30" fmla="*/ 204 w 366"/>
                  <a:gd name="T31" fmla="*/ 300 h 594"/>
                  <a:gd name="T32" fmla="*/ 222 w 366"/>
                  <a:gd name="T33" fmla="*/ 282 h 594"/>
                  <a:gd name="T34" fmla="*/ 234 w 366"/>
                  <a:gd name="T35" fmla="*/ 294 h 594"/>
                  <a:gd name="T36" fmla="*/ 240 w 366"/>
                  <a:gd name="T37" fmla="*/ 354 h 594"/>
                  <a:gd name="T38" fmla="*/ 258 w 366"/>
                  <a:gd name="T39" fmla="*/ 366 h 594"/>
                  <a:gd name="T40" fmla="*/ 264 w 366"/>
                  <a:gd name="T41" fmla="*/ 396 h 594"/>
                  <a:gd name="T42" fmla="*/ 276 w 366"/>
                  <a:gd name="T43" fmla="*/ 390 h 594"/>
                  <a:gd name="T44" fmla="*/ 294 w 366"/>
                  <a:gd name="T45" fmla="*/ 396 h 594"/>
                  <a:gd name="T46" fmla="*/ 300 w 366"/>
                  <a:gd name="T47" fmla="*/ 384 h 594"/>
                  <a:gd name="T48" fmla="*/ 342 w 366"/>
                  <a:gd name="T49" fmla="*/ 396 h 594"/>
                  <a:gd name="T50" fmla="*/ 354 w 366"/>
                  <a:gd name="T51" fmla="*/ 378 h 594"/>
                  <a:gd name="T52" fmla="*/ 366 w 366"/>
                  <a:gd name="T53" fmla="*/ 402 h 594"/>
                  <a:gd name="T54" fmla="*/ 336 w 366"/>
                  <a:gd name="T55" fmla="*/ 594 h 594"/>
                  <a:gd name="T56" fmla="*/ 222 w 366"/>
                  <a:gd name="T57" fmla="*/ 576 h 594"/>
                  <a:gd name="T58" fmla="*/ 168 w 366"/>
                  <a:gd name="T59" fmla="*/ 564 h 59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66"/>
                  <a:gd name="T91" fmla="*/ 0 h 594"/>
                  <a:gd name="T92" fmla="*/ 366 w 366"/>
                  <a:gd name="T93" fmla="*/ 594 h 59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66" h="594">
                    <a:moveTo>
                      <a:pt x="168" y="564"/>
                    </a:moveTo>
                    <a:lnTo>
                      <a:pt x="0" y="528"/>
                    </a:lnTo>
                    <a:lnTo>
                      <a:pt x="42" y="366"/>
                    </a:lnTo>
                    <a:lnTo>
                      <a:pt x="30" y="348"/>
                    </a:lnTo>
                    <a:lnTo>
                      <a:pt x="90" y="264"/>
                    </a:lnTo>
                    <a:lnTo>
                      <a:pt x="72" y="228"/>
                    </a:lnTo>
                    <a:lnTo>
                      <a:pt x="114" y="0"/>
                    </a:lnTo>
                    <a:lnTo>
                      <a:pt x="168" y="12"/>
                    </a:lnTo>
                    <a:lnTo>
                      <a:pt x="150" y="90"/>
                    </a:lnTo>
                    <a:lnTo>
                      <a:pt x="162" y="120"/>
                    </a:lnTo>
                    <a:lnTo>
                      <a:pt x="156" y="132"/>
                    </a:lnTo>
                    <a:lnTo>
                      <a:pt x="174" y="150"/>
                    </a:lnTo>
                    <a:lnTo>
                      <a:pt x="198" y="198"/>
                    </a:lnTo>
                    <a:lnTo>
                      <a:pt x="222" y="210"/>
                    </a:lnTo>
                    <a:lnTo>
                      <a:pt x="192" y="288"/>
                    </a:lnTo>
                    <a:lnTo>
                      <a:pt x="204" y="300"/>
                    </a:lnTo>
                    <a:lnTo>
                      <a:pt x="222" y="282"/>
                    </a:lnTo>
                    <a:lnTo>
                      <a:pt x="234" y="294"/>
                    </a:lnTo>
                    <a:lnTo>
                      <a:pt x="240" y="354"/>
                    </a:lnTo>
                    <a:lnTo>
                      <a:pt x="258" y="366"/>
                    </a:lnTo>
                    <a:lnTo>
                      <a:pt x="264" y="396"/>
                    </a:lnTo>
                    <a:lnTo>
                      <a:pt x="276" y="390"/>
                    </a:lnTo>
                    <a:lnTo>
                      <a:pt x="294" y="396"/>
                    </a:lnTo>
                    <a:lnTo>
                      <a:pt x="300" y="384"/>
                    </a:lnTo>
                    <a:lnTo>
                      <a:pt x="342" y="396"/>
                    </a:lnTo>
                    <a:lnTo>
                      <a:pt x="354" y="378"/>
                    </a:lnTo>
                    <a:lnTo>
                      <a:pt x="366" y="402"/>
                    </a:lnTo>
                    <a:lnTo>
                      <a:pt x="336" y="594"/>
                    </a:lnTo>
                    <a:lnTo>
                      <a:pt x="222" y="576"/>
                    </a:lnTo>
                    <a:lnTo>
                      <a:pt x="168" y="564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93" name="Freeform 420"/>
              <p:cNvSpPr>
                <a:spLocks noChangeAspect="1"/>
              </p:cNvSpPr>
              <p:nvPr/>
            </p:nvSpPr>
            <p:spPr bwMode="auto">
              <a:xfrm>
                <a:off x="1713" y="1212"/>
                <a:ext cx="366" cy="594"/>
              </a:xfrm>
              <a:custGeom>
                <a:avLst/>
                <a:gdLst>
                  <a:gd name="T0" fmla="*/ 168 w 366"/>
                  <a:gd name="T1" fmla="*/ 564 h 594"/>
                  <a:gd name="T2" fmla="*/ 0 w 366"/>
                  <a:gd name="T3" fmla="*/ 528 h 594"/>
                  <a:gd name="T4" fmla="*/ 42 w 366"/>
                  <a:gd name="T5" fmla="*/ 366 h 594"/>
                  <a:gd name="T6" fmla="*/ 30 w 366"/>
                  <a:gd name="T7" fmla="*/ 348 h 594"/>
                  <a:gd name="T8" fmla="*/ 90 w 366"/>
                  <a:gd name="T9" fmla="*/ 264 h 594"/>
                  <a:gd name="T10" fmla="*/ 72 w 366"/>
                  <a:gd name="T11" fmla="*/ 228 h 594"/>
                  <a:gd name="T12" fmla="*/ 114 w 366"/>
                  <a:gd name="T13" fmla="*/ 0 h 594"/>
                  <a:gd name="T14" fmla="*/ 168 w 366"/>
                  <a:gd name="T15" fmla="*/ 12 h 594"/>
                  <a:gd name="T16" fmla="*/ 150 w 366"/>
                  <a:gd name="T17" fmla="*/ 90 h 594"/>
                  <a:gd name="T18" fmla="*/ 162 w 366"/>
                  <a:gd name="T19" fmla="*/ 120 h 594"/>
                  <a:gd name="T20" fmla="*/ 156 w 366"/>
                  <a:gd name="T21" fmla="*/ 132 h 594"/>
                  <a:gd name="T22" fmla="*/ 174 w 366"/>
                  <a:gd name="T23" fmla="*/ 150 h 594"/>
                  <a:gd name="T24" fmla="*/ 198 w 366"/>
                  <a:gd name="T25" fmla="*/ 198 h 594"/>
                  <a:gd name="T26" fmla="*/ 222 w 366"/>
                  <a:gd name="T27" fmla="*/ 210 h 594"/>
                  <a:gd name="T28" fmla="*/ 192 w 366"/>
                  <a:gd name="T29" fmla="*/ 288 h 594"/>
                  <a:gd name="T30" fmla="*/ 204 w 366"/>
                  <a:gd name="T31" fmla="*/ 300 h 594"/>
                  <a:gd name="T32" fmla="*/ 222 w 366"/>
                  <a:gd name="T33" fmla="*/ 282 h 594"/>
                  <a:gd name="T34" fmla="*/ 234 w 366"/>
                  <a:gd name="T35" fmla="*/ 294 h 594"/>
                  <a:gd name="T36" fmla="*/ 240 w 366"/>
                  <a:gd name="T37" fmla="*/ 354 h 594"/>
                  <a:gd name="T38" fmla="*/ 258 w 366"/>
                  <a:gd name="T39" fmla="*/ 366 h 594"/>
                  <a:gd name="T40" fmla="*/ 264 w 366"/>
                  <a:gd name="T41" fmla="*/ 396 h 594"/>
                  <a:gd name="T42" fmla="*/ 276 w 366"/>
                  <a:gd name="T43" fmla="*/ 390 h 594"/>
                  <a:gd name="T44" fmla="*/ 294 w 366"/>
                  <a:gd name="T45" fmla="*/ 396 h 594"/>
                  <a:gd name="T46" fmla="*/ 300 w 366"/>
                  <a:gd name="T47" fmla="*/ 384 h 594"/>
                  <a:gd name="T48" fmla="*/ 342 w 366"/>
                  <a:gd name="T49" fmla="*/ 396 h 594"/>
                  <a:gd name="T50" fmla="*/ 354 w 366"/>
                  <a:gd name="T51" fmla="*/ 378 h 594"/>
                  <a:gd name="T52" fmla="*/ 366 w 366"/>
                  <a:gd name="T53" fmla="*/ 402 h 594"/>
                  <a:gd name="T54" fmla="*/ 336 w 366"/>
                  <a:gd name="T55" fmla="*/ 594 h 594"/>
                  <a:gd name="T56" fmla="*/ 222 w 366"/>
                  <a:gd name="T57" fmla="*/ 576 h 594"/>
                  <a:gd name="T58" fmla="*/ 168 w 366"/>
                  <a:gd name="T59" fmla="*/ 564 h 594"/>
                  <a:gd name="T60" fmla="*/ 168 w 366"/>
                  <a:gd name="T61" fmla="*/ 570 h 5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66"/>
                  <a:gd name="T94" fmla="*/ 0 h 594"/>
                  <a:gd name="T95" fmla="*/ 366 w 366"/>
                  <a:gd name="T96" fmla="*/ 594 h 59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66" h="594">
                    <a:moveTo>
                      <a:pt x="168" y="564"/>
                    </a:moveTo>
                    <a:lnTo>
                      <a:pt x="0" y="528"/>
                    </a:lnTo>
                    <a:lnTo>
                      <a:pt x="42" y="366"/>
                    </a:lnTo>
                    <a:lnTo>
                      <a:pt x="30" y="348"/>
                    </a:lnTo>
                    <a:lnTo>
                      <a:pt x="90" y="264"/>
                    </a:lnTo>
                    <a:lnTo>
                      <a:pt x="72" y="228"/>
                    </a:lnTo>
                    <a:lnTo>
                      <a:pt x="114" y="0"/>
                    </a:lnTo>
                    <a:lnTo>
                      <a:pt x="168" y="12"/>
                    </a:lnTo>
                    <a:lnTo>
                      <a:pt x="150" y="90"/>
                    </a:lnTo>
                    <a:lnTo>
                      <a:pt x="162" y="120"/>
                    </a:lnTo>
                    <a:lnTo>
                      <a:pt x="156" y="132"/>
                    </a:lnTo>
                    <a:lnTo>
                      <a:pt x="174" y="150"/>
                    </a:lnTo>
                    <a:lnTo>
                      <a:pt x="198" y="198"/>
                    </a:lnTo>
                    <a:lnTo>
                      <a:pt x="222" y="210"/>
                    </a:lnTo>
                    <a:lnTo>
                      <a:pt x="192" y="288"/>
                    </a:lnTo>
                    <a:lnTo>
                      <a:pt x="204" y="300"/>
                    </a:lnTo>
                    <a:lnTo>
                      <a:pt x="222" y="282"/>
                    </a:lnTo>
                    <a:lnTo>
                      <a:pt x="234" y="294"/>
                    </a:lnTo>
                    <a:lnTo>
                      <a:pt x="240" y="354"/>
                    </a:lnTo>
                    <a:lnTo>
                      <a:pt x="258" y="366"/>
                    </a:lnTo>
                    <a:lnTo>
                      <a:pt x="264" y="396"/>
                    </a:lnTo>
                    <a:lnTo>
                      <a:pt x="276" y="390"/>
                    </a:lnTo>
                    <a:lnTo>
                      <a:pt x="294" y="396"/>
                    </a:lnTo>
                    <a:lnTo>
                      <a:pt x="300" y="384"/>
                    </a:lnTo>
                    <a:lnTo>
                      <a:pt x="342" y="396"/>
                    </a:lnTo>
                    <a:lnTo>
                      <a:pt x="354" y="378"/>
                    </a:lnTo>
                    <a:lnTo>
                      <a:pt x="366" y="402"/>
                    </a:lnTo>
                    <a:lnTo>
                      <a:pt x="336" y="594"/>
                    </a:lnTo>
                    <a:lnTo>
                      <a:pt x="222" y="576"/>
                    </a:lnTo>
                    <a:lnTo>
                      <a:pt x="168" y="564"/>
                    </a:lnTo>
                    <a:lnTo>
                      <a:pt x="168" y="57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94" name="Freeform 421"/>
              <p:cNvSpPr>
                <a:spLocks noChangeAspect="1"/>
              </p:cNvSpPr>
              <p:nvPr/>
            </p:nvSpPr>
            <p:spPr bwMode="auto">
              <a:xfrm>
                <a:off x="3183" y="1818"/>
                <a:ext cx="246" cy="438"/>
              </a:xfrm>
              <a:custGeom>
                <a:avLst/>
                <a:gdLst>
                  <a:gd name="T0" fmla="*/ 150 w 246"/>
                  <a:gd name="T1" fmla="*/ 438 h 438"/>
                  <a:gd name="T2" fmla="*/ 132 w 246"/>
                  <a:gd name="T3" fmla="*/ 414 h 438"/>
                  <a:gd name="T4" fmla="*/ 126 w 246"/>
                  <a:gd name="T5" fmla="*/ 384 h 438"/>
                  <a:gd name="T6" fmla="*/ 72 w 246"/>
                  <a:gd name="T7" fmla="*/ 348 h 438"/>
                  <a:gd name="T8" fmla="*/ 84 w 246"/>
                  <a:gd name="T9" fmla="*/ 294 h 438"/>
                  <a:gd name="T10" fmla="*/ 66 w 246"/>
                  <a:gd name="T11" fmla="*/ 288 h 438"/>
                  <a:gd name="T12" fmla="*/ 54 w 246"/>
                  <a:gd name="T13" fmla="*/ 294 h 438"/>
                  <a:gd name="T14" fmla="*/ 42 w 246"/>
                  <a:gd name="T15" fmla="*/ 264 h 438"/>
                  <a:gd name="T16" fmla="*/ 18 w 246"/>
                  <a:gd name="T17" fmla="*/ 240 h 438"/>
                  <a:gd name="T18" fmla="*/ 0 w 246"/>
                  <a:gd name="T19" fmla="*/ 222 h 438"/>
                  <a:gd name="T20" fmla="*/ 0 w 246"/>
                  <a:gd name="T21" fmla="*/ 168 h 438"/>
                  <a:gd name="T22" fmla="*/ 18 w 246"/>
                  <a:gd name="T23" fmla="*/ 156 h 438"/>
                  <a:gd name="T24" fmla="*/ 24 w 246"/>
                  <a:gd name="T25" fmla="*/ 132 h 438"/>
                  <a:gd name="T26" fmla="*/ 18 w 246"/>
                  <a:gd name="T27" fmla="*/ 96 h 438"/>
                  <a:gd name="T28" fmla="*/ 54 w 246"/>
                  <a:gd name="T29" fmla="*/ 84 h 438"/>
                  <a:gd name="T30" fmla="*/ 66 w 246"/>
                  <a:gd name="T31" fmla="*/ 60 h 438"/>
                  <a:gd name="T32" fmla="*/ 66 w 246"/>
                  <a:gd name="T33" fmla="*/ 42 h 438"/>
                  <a:gd name="T34" fmla="*/ 36 w 246"/>
                  <a:gd name="T35" fmla="*/ 12 h 438"/>
                  <a:gd name="T36" fmla="*/ 48 w 246"/>
                  <a:gd name="T37" fmla="*/ 12 h 438"/>
                  <a:gd name="T38" fmla="*/ 198 w 246"/>
                  <a:gd name="T39" fmla="*/ 0 h 438"/>
                  <a:gd name="T40" fmla="*/ 222 w 246"/>
                  <a:gd name="T41" fmla="*/ 60 h 438"/>
                  <a:gd name="T42" fmla="*/ 240 w 246"/>
                  <a:gd name="T43" fmla="*/ 246 h 438"/>
                  <a:gd name="T44" fmla="*/ 228 w 246"/>
                  <a:gd name="T45" fmla="*/ 264 h 438"/>
                  <a:gd name="T46" fmla="*/ 246 w 246"/>
                  <a:gd name="T47" fmla="*/ 294 h 438"/>
                  <a:gd name="T48" fmla="*/ 216 w 246"/>
                  <a:gd name="T49" fmla="*/ 336 h 438"/>
                  <a:gd name="T50" fmla="*/ 216 w 246"/>
                  <a:gd name="T51" fmla="*/ 366 h 438"/>
                  <a:gd name="T52" fmla="*/ 210 w 246"/>
                  <a:gd name="T53" fmla="*/ 378 h 438"/>
                  <a:gd name="T54" fmla="*/ 216 w 246"/>
                  <a:gd name="T55" fmla="*/ 390 h 438"/>
                  <a:gd name="T56" fmla="*/ 192 w 246"/>
                  <a:gd name="T57" fmla="*/ 402 h 438"/>
                  <a:gd name="T58" fmla="*/ 198 w 246"/>
                  <a:gd name="T59" fmla="*/ 426 h 438"/>
                  <a:gd name="T60" fmla="*/ 162 w 246"/>
                  <a:gd name="T61" fmla="*/ 414 h 438"/>
                  <a:gd name="T62" fmla="*/ 150 w 246"/>
                  <a:gd name="T63" fmla="*/ 432 h 438"/>
                  <a:gd name="T64" fmla="*/ 150 w 246"/>
                  <a:gd name="T65" fmla="*/ 438 h 4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6"/>
                  <a:gd name="T100" fmla="*/ 0 h 438"/>
                  <a:gd name="T101" fmla="*/ 246 w 246"/>
                  <a:gd name="T102" fmla="*/ 438 h 4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6" h="438">
                    <a:moveTo>
                      <a:pt x="150" y="438"/>
                    </a:moveTo>
                    <a:lnTo>
                      <a:pt x="132" y="414"/>
                    </a:lnTo>
                    <a:lnTo>
                      <a:pt x="126" y="384"/>
                    </a:lnTo>
                    <a:lnTo>
                      <a:pt x="72" y="348"/>
                    </a:lnTo>
                    <a:lnTo>
                      <a:pt x="84" y="294"/>
                    </a:lnTo>
                    <a:lnTo>
                      <a:pt x="66" y="288"/>
                    </a:lnTo>
                    <a:lnTo>
                      <a:pt x="54" y="294"/>
                    </a:lnTo>
                    <a:lnTo>
                      <a:pt x="42" y="264"/>
                    </a:lnTo>
                    <a:lnTo>
                      <a:pt x="18" y="240"/>
                    </a:lnTo>
                    <a:lnTo>
                      <a:pt x="0" y="222"/>
                    </a:lnTo>
                    <a:lnTo>
                      <a:pt x="0" y="168"/>
                    </a:lnTo>
                    <a:lnTo>
                      <a:pt x="18" y="156"/>
                    </a:lnTo>
                    <a:lnTo>
                      <a:pt x="24" y="132"/>
                    </a:lnTo>
                    <a:lnTo>
                      <a:pt x="18" y="96"/>
                    </a:lnTo>
                    <a:lnTo>
                      <a:pt x="54" y="84"/>
                    </a:lnTo>
                    <a:lnTo>
                      <a:pt x="66" y="60"/>
                    </a:lnTo>
                    <a:lnTo>
                      <a:pt x="66" y="42"/>
                    </a:lnTo>
                    <a:lnTo>
                      <a:pt x="36" y="12"/>
                    </a:lnTo>
                    <a:lnTo>
                      <a:pt x="48" y="12"/>
                    </a:lnTo>
                    <a:lnTo>
                      <a:pt x="198" y="0"/>
                    </a:lnTo>
                    <a:lnTo>
                      <a:pt x="222" y="60"/>
                    </a:lnTo>
                    <a:lnTo>
                      <a:pt x="240" y="246"/>
                    </a:lnTo>
                    <a:lnTo>
                      <a:pt x="228" y="264"/>
                    </a:lnTo>
                    <a:lnTo>
                      <a:pt x="246" y="294"/>
                    </a:lnTo>
                    <a:lnTo>
                      <a:pt x="216" y="336"/>
                    </a:lnTo>
                    <a:lnTo>
                      <a:pt x="216" y="366"/>
                    </a:lnTo>
                    <a:lnTo>
                      <a:pt x="210" y="378"/>
                    </a:lnTo>
                    <a:lnTo>
                      <a:pt x="216" y="390"/>
                    </a:lnTo>
                    <a:lnTo>
                      <a:pt x="192" y="402"/>
                    </a:lnTo>
                    <a:lnTo>
                      <a:pt x="198" y="426"/>
                    </a:lnTo>
                    <a:lnTo>
                      <a:pt x="162" y="414"/>
                    </a:lnTo>
                    <a:lnTo>
                      <a:pt x="150" y="432"/>
                    </a:lnTo>
                    <a:lnTo>
                      <a:pt x="150" y="438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95" name="Freeform 422"/>
              <p:cNvSpPr>
                <a:spLocks noChangeAspect="1"/>
              </p:cNvSpPr>
              <p:nvPr/>
            </p:nvSpPr>
            <p:spPr bwMode="auto">
              <a:xfrm>
                <a:off x="3183" y="1818"/>
                <a:ext cx="246" cy="444"/>
              </a:xfrm>
              <a:custGeom>
                <a:avLst/>
                <a:gdLst>
                  <a:gd name="T0" fmla="*/ 150 w 246"/>
                  <a:gd name="T1" fmla="*/ 438 h 444"/>
                  <a:gd name="T2" fmla="*/ 132 w 246"/>
                  <a:gd name="T3" fmla="*/ 414 h 444"/>
                  <a:gd name="T4" fmla="*/ 126 w 246"/>
                  <a:gd name="T5" fmla="*/ 384 h 444"/>
                  <a:gd name="T6" fmla="*/ 72 w 246"/>
                  <a:gd name="T7" fmla="*/ 348 h 444"/>
                  <a:gd name="T8" fmla="*/ 84 w 246"/>
                  <a:gd name="T9" fmla="*/ 294 h 444"/>
                  <a:gd name="T10" fmla="*/ 66 w 246"/>
                  <a:gd name="T11" fmla="*/ 288 h 444"/>
                  <a:gd name="T12" fmla="*/ 54 w 246"/>
                  <a:gd name="T13" fmla="*/ 294 h 444"/>
                  <a:gd name="T14" fmla="*/ 42 w 246"/>
                  <a:gd name="T15" fmla="*/ 264 h 444"/>
                  <a:gd name="T16" fmla="*/ 18 w 246"/>
                  <a:gd name="T17" fmla="*/ 240 h 444"/>
                  <a:gd name="T18" fmla="*/ 0 w 246"/>
                  <a:gd name="T19" fmla="*/ 222 h 444"/>
                  <a:gd name="T20" fmla="*/ 0 w 246"/>
                  <a:gd name="T21" fmla="*/ 168 h 444"/>
                  <a:gd name="T22" fmla="*/ 18 w 246"/>
                  <a:gd name="T23" fmla="*/ 156 h 444"/>
                  <a:gd name="T24" fmla="*/ 24 w 246"/>
                  <a:gd name="T25" fmla="*/ 132 h 444"/>
                  <a:gd name="T26" fmla="*/ 18 w 246"/>
                  <a:gd name="T27" fmla="*/ 96 h 444"/>
                  <a:gd name="T28" fmla="*/ 54 w 246"/>
                  <a:gd name="T29" fmla="*/ 84 h 444"/>
                  <a:gd name="T30" fmla="*/ 66 w 246"/>
                  <a:gd name="T31" fmla="*/ 60 h 444"/>
                  <a:gd name="T32" fmla="*/ 66 w 246"/>
                  <a:gd name="T33" fmla="*/ 42 h 444"/>
                  <a:gd name="T34" fmla="*/ 36 w 246"/>
                  <a:gd name="T35" fmla="*/ 12 h 444"/>
                  <a:gd name="T36" fmla="*/ 48 w 246"/>
                  <a:gd name="T37" fmla="*/ 12 h 444"/>
                  <a:gd name="T38" fmla="*/ 198 w 246"/>
                  <a:gd name="T39" fmla="*/ 0 h 444"/>
                  <a:gd name="T40" fmla="*/ 222 w 246"/>
                  <a:gd name="T41" fmla="*/ 60 h 444"/>
                  <a:gd name="T42" fmla="*/ 240 w 246"/>
                  <a:gd name="T43" fmla="*/ 246 h 444"/>
                  <a:gd name="T44" fmla="*/ 228 w 246"/>
                  <a:gd name="T45" fmla="*/ 264 h 444"/>
                  <a:gd name="T46" fmla="*/ 246 w 246"/>
                  <a:gd name="T47" fmla="*/ 294 h 444"/>
                  <a:gd name="T48" fmla="*/ 216 w 246"/>
                  <a:gd name="T49" fmla="*/ 336 h 444"/>
                  <a:gd name="T50" fmla="*/ 216 w 246"/>
                  <a:gd name="T51" fmla="*/ 366 h 444"/>
                  <a:gd name="T52" fmla="*/ 210 w 246"/>
                  <a:gd name="T53" fmla="*/ 378 h 444"/>
                  <a:gd name="T54" fmla="*/ 216 w 246"/>
                  <a:gd name="T55" fmla="*/ 390 h 444"/>
                  <a:gd name="T56" fmla="*/ 192 w 246"/>
                  <a:gd name="T57" fmla="*/ 402 h 444"/>
                  <a:gd name="T58" fmla="*/ 198 w 246"/>
                  <a:gd name="T59" fmla="*/ 426 h 444"/>
                  <a:gd name="T60" fmla="*/ 162 w 246"/>
                  <a:gd name="T61" fmla="*/ 414 h 444"/>
                  <a:gd name="T62" fmla="*/ 150 w 246"/>
                  <a:gd name="T63" fmla="*/ 432 h 444"/>
                  <a:gd name="T64" fmla="*/ 150 w 246"/>
                  <a:gd name="T65" fmla="*/ 438 h 444"/>
                  <a:gd name="T66" fmla="*/ 150 w 246"/>
                  <a:gd name="T67" fmla="*/ 444 h 44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6"/>
                  <a:gd name="T103" fmla="*/ 0 h 444"/>
                  <a:gd name="T104" fmla="*/ 246 w 246"/>
                  <a:gd name="T105" fmla="*/ 444 h 44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6" h="444">
                    <a:moveTo>
                      <a:pt x="150" y="438"/>
                    </a:moveTo>
                    <a:lnTo>
                      <a:pt x="132" y="414"/>
                    </a:lnTo>
                    <a:lnTo>
                      <a:pt x="126" y="384"/>
                    </a:lnTo>
                    <a:lnTo>
                      <a:pt x="72" y="348"/>
                    </a:lnTo>
                    <a:lnTo>
                      <a:pt x="84" y="294"/>
                    </a:lnTo>
                    <a:lnTo>
                      <a:pt x="66" y="288"/>
                    </a:lnTo>
                    <a:lnTo>
                      <a:pt x="54" y="294"/>
                    </a:lnTo>
                    <a:lnTo>
                      <a:pt x="42" y="264"/>
                    </a:lnTo>
                    <a:lnTo>
                      <a:pt x="18" y="240"/>
                    </a:lnTo>
                    <a:lnTo>
                      <a:pt x="0" y="222"/>
                    </a:lnTo>
                    <a:lnTo>
                      <a:pt x="0" y="168"/>
                    </a:lnTo>
                    <a:lnTo>
                      <a:pt x="18" y="156"/>
                    </a:lnTo>
                    <a:lnTo>
                      <a:pt x="24" y="132"/>
                    </a:lnTo>
                    <a:lnTo>
                      <a:pt x="18" y="96"/>
                    </a:lnTo>
                    <a:lnTo>
                      <a:pt x="54" y="84"/>
                    </a:lnTo>
                    <a:lnTo>
                      <a:pt x="66" y="60"/>
                    </a:lnTo>
                    <a:lnTo>
                      <a:pt x="66" y="42"/>
                    </a:lnTo>
                    <a:lnTo>
                      <a:pt x="36" y="12"/>
                    </a:lnTo>
                    <a:lnTo>
                      <a:pt x="48" y="12"/>
                    </a:lnTo>
                    <a:lnTo>
                      <a:pt x="198" y="0"/>
                    </a:lnTo>
                    <a:lnTo>
                      <a:pt x="222" y="60"/>
                    </a:lnTo>
                    <a:lnTo>
                      <a:pt x="240" y="246"/>
                    </a:lnTo>
                    <a:lnTo>
                      <a:pt x="228" y="264"/>
                    </a:lnTo>
                    <a:lnTo>
                      <a:pt x="246" y="294"/>
                    </a:lnTo>
                    <a:lnTo>
                      <a:pt x="216" y="336"/>
                    </a:lnTo>
                    <a:lnTo>
                      <a:pt x="216" y="366"/>
                    </a:lnTo>
                    <a:lnTo>
                      <a:pt x="210" y="378"/>
                    </a:lnTo>
                    <a:lnTo>
                      <a:pt x="216" y="390"/>
                    </a:lnTo>
                    <a:lnTo>
                      <a:pt x="192" y="402"/>
                    </a:lnTo>
                    <a:lnTo>
                      <a:pt x="198" y="426"/>
                    </a:lnTo>
                    <a:lnTo>
                      <a:pt x="162" y="414"/>
                    </a:lnTo>
                    <a:lnTo>
                      <a:pt x="150" y="432"/>
                    </a:lnTo>
                    <a:lnTo>
                      <a:pt x="150" y="438"/>
                    </a:lnTo>
                    <a:lnTo>
                      <a:pt x="150" y="44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96" name="Freeform 423"/>
              <p:cNvSpPr>
                <a:spLocks noChangeAspect="1"/>
              </p:cNvSpPr>
              <p:nvPr/>
            </p:nvSpPr>
            <p:spPr bwMode="auto">
              <a:xfrm>
                <a:off x="3399" y="1860"/>
                <a:ext cx="186" cy="324"/>
              </a:xfrm>
              <a:custGeom>
                <a:avLst/>
                <a:gdLst>
                  <a:gd name="T0" fmla="*/ 0 w 186"/>
                  <a:gd name="T1" fmla="*/ 324 h 324"/>
                  <a:gd name="T2" fmla="*/ 0 w 186"/>
                  <a:gd name="T3" fmla="*/ 294 h 324"/>
                  <a:gd name="T4" fmla="*/ 30 w 186"/>
                  <a:gd name="T5" fmla="*/ 252 h 324"/>
                  <a:gd name="T6" fmla="*/ 12 w 186"/>
                  <a:gd name="T7" fmla="*/ 222 h 324"/>
                  <a:gd name="T8" fmla="*/ 24 w 186"/>
                  <a:gd name="T9" fmla="*/ 204 h 324"/>
                  <a:gd name="T10" fmla="*/ 6 w 186"/>
                  <a:gd name="T11" fmla="*/ 18 h 324"/>
                  <a:gd name="T12" fmla="*/ 24 w 186"/>
                  <a:gd name="T13" fmla="*/ 24 h 324"/>
                  <a:gd name="T14" fmla="*/ 48 w 186"/>
                  <a:gd name="T15" fmla="*/ 12 h 324"/>
                  <a:gd name="T16" fmla="*/ 162 w 186"/>
                  <a:gd name="T17" fmla="*/ 0 h 324"/>
                  <a:gd name="T18" fmla="*/ 186 w 186"/>
                  <a:gd name="T19" fmla="*/ 204 h 324"/>
                  <a:gd name="T20" fmla="*/ 186 w 186"/>
                  <a:gd name="T21" fmla="*/ 228 h 324"/>
                  <a:gd name="T22" fmla="*/ 150 w 186"/>
                  <a:gd name="T23" fmla="*/ 240 h 324"/>
                  <a:gd name="T24" fmla="*/ 156 w 186"/>
                  <a:gd name="T25" fmla="*/ 252 h 324"/>
                  <a:gd name="T26" fmla="*/ 126 w 186"/>
                  <a:gd name="T27" fmla="*/ 300 h 324"/>
                  <a:gd name="T28" fmla="*/ 108 w 186"/>
                  <a:gd name="T29" fmla="*/ 300 h 324"/>
                  <a:gd name="T30" fmla="*/ 102 w 186"/>
                  <a:gd name="T31" fmla="*/ 288 h 324"/>
                  <a:gd name="T32" fmla="*/ 84 w 186"/>
                  <a:gd name="T33" fmla="*/ 312 h 324"/>
                  <a:gd name="T34" fmla="*/ 72 w 186"/>
                  <a:gd name="T35" fmla="*/ 306 h 324"/>
                  <a:gd name="T36" fmla="*/ 60 w 186"/>
                  <a:gd name="T37" fmla="*/ 324 h 324"/>
                  <a:gd name="T38" fmla="*/ 24 w 186"/>
                  <a:gd name="T39" fmla="*/ 312 h 324"/>
                  <a:gd name="T40" fmla="*/ 24 w 186"/>
                  <a:gd name="T41" fmla="*/ 324 h 324"/>
                  <a:gd name="T42" fmla="*/ 12 w 186"/>
                  <a:gd name="T43" fmla="*/ 318 h 324"/>
                  <a:gd name="T44" fmla="*/ 6 w 186"/>
                  <a:gd name="T45" fmla="*/ 324 h 324"/>
                  <a:gd name="T46" fmla="*/ 0 w 186"/>
                  <a:gd name="T47" fmla="*/ 324 h 32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6"/>
                  <a:gd name="T73" fmla="*/ 0 h 324"/>
                  <a:gd name="T74" fmla="*/ 186 w 186"/>
                  <a:gd name="T75" fmla="*/ 324 h 32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6" h="324">
                    <a:moveTo>
                      <a:pt x="0" y="324"/>
                    </a:moveTo>
                    <a:lnTo>
                      <a:pt x="0" y="294"/>
                    </a:lnTo>
                    <a:lnTo>
                      <a:pt x="30" y="252"/>
                    </a:lnTo>
                    <a:lnTo>
                      <a:pt x="12" y="222"/>
                    </a:lnTo>
                    <a:lnTo>
                      <a:pt x="24" y="204"/>
                    </a:lnTo>
                    <a:lnTo>
                      <a:pt x="6" y="18"/>
                    </a:lnTo>
                    <a:lnTo>
                      <a:pt x="24" y="24"/>
                    </a:lnTo>
                    <a:lnTo>
                      <a:pt x="48" y="12"/>
                    </a:lnTo>
                    <a:lnTo>
                      <a:pt x="162" y="0"/>
                    </a:lnTo>
                    <a:lnTo>
                      <a:pt x="186" y="204"/>
                    </a:lnTo>
                    <a:lnTo>
                      <a:pt x="186" y="228"/>
                    </a:lnTo>
                    <a:lnTo>
                      <a:pt x="150" y="240"/>
                    </a:lnTo>
                    <a:lnTo>
                      <a:pt x="156" y="252"/>
                    </a:lnTo>
                    <a:lnTo>
                      <a:pt x="126" y="300"/>
                    </a:lnTo>
                    <a:lnTo>
                      <a:pt x="108" y="300"/>
                    </a:lnTo>
                    <a:lnTo>
                      <a:pt x="102" y="288"/>
                    </a:lnTo>
                    <a:lnTo>
                      <a:pt x="84" y="312"/>
                    </a:lnTo>
                    <a:lnTo>
                      <a:pt x="72" y="306"/>
                    </a:lnTo>
                    <a:lnTo>
                      <a:pt x="60" y="324"/>
                    </a:lnTo>
                    <a:lnTo>
                      <a:pt x="24" y="312"/>
                    </a:lnTo>
                    <a:lnTo>
                      <a:pt x="24" y="324"/>
                    </a:lnTo>
                    <a:lnTo>
                      <a:pt x="12" y="318"/>
                    </a:lnTo>
                    <a:lnTo>
                      <a:pt x="6" y="324"/>
                    </a:lnTo>
                    <a:lnTo>
                      <a:pt x="0" y="324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97" name="Freeform 424"/>
              <p:cNvSpPr>
                <a:spLocks noChangeAspect="1"/>
              </p:cNvSpPr>
              <p:nvPr/>
            </p:nvSpPr>
            <p:spPr bwMode="auto">
              <a:xfrm>
                <a:off x="3399" y="1860"/>
                <a:ext cx="186" cy="330"/>
              </a:xfrm>
              <a:custGeom>
                <a:avLst/>
                <a:gdLst>
                  <a:gd name="T0" fmla="*/ 0 w 186"/>
                  <a:gd name="T1" fmla="*/ 324 h 330"/>
                  <a:gd name="T2" fmla="*/ 0 w 186"/>
                  <a:gd name="T3" fmla="*/ 294 h 330"/>
                  <a:gd name="T4" fmla="*/ 30 w 186"/>
                  <a:gd name="T5" fmla="*/ 252 h 330"/>
                  <a:gd name="T6" fmla="*/ 12 w 186"/>
                  <a:gd name="T7" fmla="*/ 222 h 330"/>
                  <a:gd name="T8" fmla="*/ 24 w 186"/>
                  <a:gd name="T9" fmla="*/ 204 h 330"/>
                  <a:gd name="T10" fmla="*/ 6 w 186"/>
                  <a:gd name="T11" fmla="*/ 18 h 330"/>
                  <a:gd name="T12" fmla="*/ 24 w 186"/>
                  <a:gd name="T13" fmla="*/ 24 h 330"/>
                  <a:gd name="T14" fmla="*/ 48 w 186"/>
                  <a:gd name="T15" fmla="*/ 12 h 330"/>
                  <a:gd name="T16" fmla="*/ 162 w 186"/>
                  <a:gd name="T17" fmla="*/ 0 h 330"/>
                  <a:gd name="T18" fmla="*/ 186 w 186"/>
                  <a:gd name="T19" fmla="*/ 204 h 330"/>
                  <a:gd name="T20" fmla="*/ 186 w 186"/>
                  <a:gd name="T21" fmla="*/ 228 h 330"/>
                  <a:gd name="T22" fmla="*/ 150 w 186"/>
                  <a:gd name="T23" fmla="*/ 240 h 330"/>
                  <a:gd name="T24" fmla="*/ 156 w 186"/>
                  <a:gd name="T25" fmla="*/ 252 h 330"/>
                  <a:gd name="T26" fmla="*/ 126 w 186"/>
                  <a:gd name="T27" fmla="*/ 300 h 330"/>
                  <a:gd name="T28" fmla="*/ 108 w 186"/>
                  <a:gd name="T29" fmla="*/ 300 h 330"/>
                  <a:gd name="T30" fmla="*/ 102 w 186"/>
                  <a:gd name="T31" fmla="*/ 288 h 330"/>
                  <a:gd name="T32" fmla="*/ 84 w 186"/>
                  <a:gd name="T33" fmla="*/ 312 h 330"/>
                  <a:gd name="T34" fmla="*/ 72 w 186"/>
                  <a:gd name="T35" fmla="*/ 306 h 330"/>
                  <a:gd name="T36" fmla="*/ 60 w 186"/>
                  <a:gd name="T37" fmla="*/ 324 h 330"/>
                  <a:gd name="T38" fmla="*/ 24 w 186"/>
                  <a:gd name="T39" fmla="*/ 312 h 330"/>
                  <a:gd name="T40" fmla="*/ 24 w 186"/>
                  <a:gd name="T41" fmla="*/ 324 h 330"/>
                  <a:gd name="T42" fmla="*/ 12 w 186"/>
                  <a:gd name="T43" fmla="*/ 318 h 330"/>
                  <a:gd name="T44" fmla="*/ 6 w 186"/>
                  <a:gd name="T45" fmla="*/ 324 h 330"/>
                  <a:gd name="T46" fmla="*/ 0 w 186"/>
                  <a:gd name="T47" fmla="*/ 324 h 330"/>
                  <a:gd name="T48" fmla="*/ 0 w 186"/>
                  <a:gd name="T49" fmla="*/ 330 h 3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6"/>
                  <a:gd name="T76" fmla="*/ 0 h 330"/>
                  <a:gd name="T77" fmla="*/ 186 w 186"/>
                  <a:gd name="T78" fmla="*/ 330 h 3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6" h="330">
                    <a:moveTo>
                      <a:pt x="0" y="324"/>
                    </a:moveTo>
                    <a:lnTo>
                      <a:pt x="0" y="294"/>
                    </a:lnTo>
                    <a:lnTo>
                      <a:pt x="30" y="252"/>
                    </a:lnTo>
                    <a:lnTo>
                      <a:pt x="12" y="222"/>
                    </a:lnTo>
                    <a:lnTo>
                      <a:pt x="24" y="204"/>
                    </a:lnTo>
                    <a:lnTo>
                      <a:pt x="6" y="18"/>
                    </a:lnTo>
                    <a:lnTo>
                      <a:pt x="24" y="24"/>
                    </a:lnTo>
                    <a:lnTo>
                      <a:pt x="48" y="12"/>
                    </a:lnTo>
                    <a:lnTo>
                      <a:pt x="162" y="0"/>
                    </a:lnTo>
                    <a:lnTo>
                      <a:pt x="186" y="204"/>
                    </a:lnTo>
                    <a:lnTo>
                      <a:pt x="186" y="228"/>
                    </a:lnTo>
                    <a:lnTo>
                      <a:pt x="150" y="240"/>
                    </a:lnTo>
                    <a:lnTo>
                      <a:pt x="156" y="252"/>
                    </a:lnTo>
                    <a:lnTo>
                      <a:pt x="126" y="300"/>
                    </a:lnTo>
                    <a:lnTo>
                      <a:pt x="108" y="300"/>
                    </a:lnTo>
                    <a:lnTo>
                      <a:pt x="102" y="288"/>
                    </a:lnTo>
                    <a:lnTo>
                      <a:pt x="84" y="312"/>
                    </a:lnTo>
                    <a:lnTo>
                      <a:pt x="72" y="306"/>
                    </a:lnTo>
                    <a:lnTo>
                      <a:pt x="60" y="324"/>
                    </a:lnTo>
                    <a:lnTo>
                      <a:pt x="24" y="312"/>
                    </a:lnTo>
                    <a:lnTo>
                      <a:pt x="24" y="324"/>
                    </a:lnTo>
                    <a:lnTo>
                      <a:pt x="12" y="318"/>
                    </a:lnTo>
                    <a:lnTo>
                      <a:pt x="6" y="324"/>
                    </a:lnTo>
                    <a:lnTo>
                      <a:pt x="0" y="324"/>
                    </a:lnTo>
                    <a:lnTo>
                      <a:pt x="0" y="3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98" name="Freeform 425"/>
              <p:cNvSpPr>
                <a:spLocks noChangeAspect="1"/>
              </p:cNvSpPr>
              <p:nvPr/>
            </p:nvSpPr>
            <p:spPr bwMode="auto">
              <a:xfrm>
                <a:off x="2877" y="1752"/>
                <a:ext cx="372" cy="246"/>
              </a:xfrm>
              <a:custGeom>
                <a:avLst/>
                <a:gdLst>
                  <a:gd name="T0" fmla="*/ 306 w 372"/>
                  <a:gd name="T1" fmla="*/ 246 h 246"/>
                  <a:gd name="T2" fmla="*/ 288 w 372"/>
                  <a:gd name="T3" fmla="*/ 228 h 246"/>
                  <a:gd name="T4" fmla="*/ 54 w 372"/>
                  <a:gd name="T5" fmla="*/ 234 h 246"/>
                  <a:gd name="T6" fmla="*/ 42 w 372"/>
                  <a:gd name="T7" fmla="*/ 180 h 246"/>
                  <a:gd name="T8" fmla="*/ 12 w 372"/>
                  <a:gd name="T9" fmla="*/ 90 h 246"/>
                  <a:gd name="T10" fmla="*/ 0 w 372"/>
                  <a:gd name="T11" fmla="*/ 66 h 246"/>
                  <a:gd name="T12" fmla="*/ 12 w 372"/>
                  <a:gd name="T13" fmla="*/ 36 h 246"/>
                  <a:gd name="T14" fmla="*/ 6 w 372"/>
                  <a:gd name="T15" fmla="*/ 12 h 246"/>
                  <a:gd name="T16" fmla="*/ 12 w 372"/>
                  <a:gd name="T17" fmla="*/ 6 h 246"/>
                  <a:gd name="T18" fmla="*/ 306 w 372"/>
                  <a:gd name="T19" fmla="*/ 0 h 246"/>
                  <a:gd name="T20" fmla="*/ 318 w 372"/>
                  <a:gd name="T21" fmla="*/ 18 h 246"/>
                  <a:gd name="T22" fmla="*/ 312 w 372"/>
                  <a:gd name="T23" fmla="*/ 36 h 246"/>
                  <a:gd name="T24" fmla="*/ 318 w 372"/>
                  <a:gd name="T25" fmla="*/ 60 h 246"/>
                  <a:gd name="T26" fmla="*/ 342 w 372"/>
                  <a:gd name="T27" fmla="*/ 78 h 246"/>
                  <a:gd name="T28" fmla="*/ 372 w 372"/>
                  <a:gd name="T29" fmla="*/ 108 h 246"/>
                  <a:gd name="T30" fmla="*/ 372 w 372"/>
                  <a:gd name="T31" fmla="*/ 126 h 246"/>
                  <a:gd name="T32" fmla="*/ 360 w 372"/>
                  <a:gd name="T33" fmla="*/ 150 h 246"/>
                  <a:gd name="T34" fmla="*/ 324 w 372"/>
                  <a:gd name="T35" fmla="*/ 162 h 246"/>
                  <a:gd name="T36" fmla="*/ 330 w 372"/>
                  <a:gd name="T37" fmla="*/ 198 h 246"/>
                  <a:gd name="T38" fmla="*/ 324 w 372"/>
                  <a:gd name="T39" fmla="*/ 222 h 246"/>
                  <a:gd name="T40" fmla="*/ 306 w 372"/>
                  <a:gd name="T41" fmla="*/ 234 h 246"/>
                  <a:gd name="T42" fmla="*/ 306 w 372"/>
                  <a:gd name="T43" fmla="*/ 246 h 24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2"/>
                  <a:gd name="T67" fmla="*/ 0 h 246"/>
                  <a:gd name="T68" fmla="*/ 372 w 372"/>
                  <a:gd name="T69" fmla="*/ 246 h 24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2" h="246">
                    <a:moveTo>
                      <a:pt x="306" y="246"/>
                    </a:moveTo>
                    <a:lnTo>
                      <a:pt x="288" y="228"/>
                    </a:lnTo>
                    <a:lnTo>
                      <a:pt x="54" y="234"/>
                    </a:lnTo>
                    <a:lnTo>
                      <a:pt x="42" y="180"/>
                    </a:lnTo>
                    <a:lnTo>
                      <a:pt x="12" y="90"/>
                    </a:lnTo>
                    <a:lnTo>
                      <a:pt x="0" y="66"/>
                    </a:lnTo>
                    <a:lnTo>
                      <a:pt x="12" y="36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306" y="0"/>
                    </a:lnTo>
                    <a:lnTo>
                      <a:pt x="318" y="18"/>
                    </a:lnTo>
                    <a:lnTo>
                      <a:pt x="312" y="36"/>
                    </a:lnTo>
                    <a:lnTo>
                      <a:pt x="318" y="60"/>
                    </a:lnTo>
                    <a:lnTo>
                      <a:pt x="342" y="78"/>
                    </a:lnTo>
                    <a:lnTo>
                      <a:pt x="372" y="108"/>
                    </a:lnTo>
                    <a:lnTo>
                      <a:pt x="372" y="126"/>
                    </a:lnTo>
                    <a:lnTo>
                      <a:pt x="360" y="150"/>
                    </a:lnTo>
                    <a:lnTo>
                      <a:pt x="324" y="162"/>
                    </a:lnTo>
                    <a:lnTo>
                      <a:pt x="330" y="198"/>
                    </a:lnTo>
                    <a:lnTo>
                      <a:pt x="324" y="222"/>
                    </a:lnTo>
                    <a:lnTo>
                      <a:pt x="306" y="234"/>
                    </a:lnTo>
                    <a:lnTo>
                      <a:pt x="306" y="246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99" name="Freeform 426"/>
              <p:cNvSpPr>
                <a:spLocks noChangeAspect="1"/>
              </p:cNvSpPr>
              <p:nvPr/>
            </p:nvSpPr>
            <p:spPr bwMode="auto">
              <a:xfrm>
                <a:off x="2877" y="1752"/>
                <a:ext cx="372" cy="252"/>
              </a:xfrm>
              <a:custGeom>
                <a:avLst/>
                <a:gdLst>
                  <a:gd name="T0" fmla="*/ 306 w 372"/>
                  <a:gd name="T1" fmla="*/ 246 h 252"/>
                  <a:gd name="T2" fmla="*/ 288 w 372"/>
                  <a:gd name="T3" fmla="*/ 228 h 252"/>
                  <a:gd name="T4" fmla="*/ 54 w 372"/>
                  <a:gd name="T5" fmla="*/ 234 h 252"/>
                  <a:gd name="T6" fmla="*/ 42 w 372"/>
                  <a:gd name="T7" fmla="*/ 180 h 252"/>
                  <a:gd name="T8" fmla="*/ 12 w 372"/>
                  <a:gd name="T9" fmla="*/ 90 h 252"/>
                  <a:gd name="T10" fmla="*/ 0 w 372"/>
                  <a:gd name="T11" fmla="*/ 66 h 252"/>
                  <a:gd name="T12" fmla="*/ 12 w 372"/>
                  <a:gd name="T13" fmla="*/ 36 h 252"/>
                  <a:gd name="T14" fmla="*/ 6 w 372"/>
                  <a:gd name="T15" fmla="*/ 12 h 252"/>
                  <a:gd name="T16" fmla="*/ 12 w 372"/>
                  <a:gd name="T17" fmla="*/ 6 h 252"/>
                  <a:gd name="T18" fmla="*/ 306 w 372"/>
                  <a:gd name="T19" fmla="*/ 0 h 252"/>
                  <a:gd name="T20" fmla="*/ 318 w 372"/>
                  <a:gd name="T21" fmla="*/ 18 h 252"/>
                  <a:gd name="T22" fmla="*/ 312 w 372"/>
                  <a:gd name="T23" fmla="*/ 36 h 252"/>
                  <a:gd name="T24" fmla="*/ 318 w 372"/>
                  <a:gd name="T25" fmla="*/ 60 h 252"/>
                  <a:gd name="T26" fmla="*/ 342 w 372"/>
                  <a:gd name="T27" fmla="*/ 78 h 252"/>
                  <a:gd name="T28" fmla="*/ 372 w 372"/>
                  <a:gd name="T29" fmla="*/ 108 h 252"/>
                  <a:gd name="T30" fmla="*/ 372 w 372"/>
                  <a:gd name="T31" fmla="*/ 126 h 252"/>
                  <a:gd name="T32" fmla="*/ 360 w 372"/>
                  <a:gd name="T33" fmla="*/ 150 h 252"/>
                  <a:gd name="T34" fmla="*/ 324 w 372"/>
                  <a:gd name="T35" fmla="*/ 162 h 252"/>
                  <a:gd name="T36" fmla="*/ 330 w 372"/>
                  <a:gd name="T37" fmla="*/ 198 h 252"/>
                  <a:gd name="T38" fmla="*/ 324 w 372"/>
                  <a:gd name="T39" fmla="*/ 222 h 252"/>
                  <a:gd name="T40" fmla="*/ 306 w 372"/>
                  <a:gd name="T41" fmla="*/ 234 h 252"/>
                  <a:gd name="T42" fmla="*/ 306 w 372"/>
                  <a:gd name="T43" fmla="*/ 246 h 252"/>
                  <a:gd name="T44" fmla="*/ 306 w 372"/>
                  <a:gd name="T45" fmla="*/ 252 h 25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2"/>
                  <a:gd name="T70" fmla="*/ 0 h 252"/>
                  <a:gd name="T71" fmla="*/ 372 w 372"/>
                  <a:gd name="T72" fmla="*/ 252 h 25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2" h="252">
                    <a:moveTo>
                      <a:pt x="306" y="246"/>
                    </a:moveTo>
                    <a:lnTo>
                      <a:pt x="288" y="228"/>
                    </a:lnTo>
                    <a:lnTo>
                      <a:pt x="54" y="234"/>
                    </a:lnTo>
                    <a:lnTo>
                      <a:pt x="42" y="180"/>
                    </a:lnTo>
                    <a:lnTo>
                      <a:pt x="12" y="90"/>
                    </a:lnTo>
                    <a:lnTo>
                      <a:pt x="0" y="66"/>
                    </a:lnTo>
                    <a:lnTo>
                      <a:pt x="12" y="36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306" y="0"/>
                    </a:lnTo>
                    <a:lnTo>
                      <a:pt x="318" y="18"/>
                    </a:lnTo>
                    <a:lnTo>
                      <a:pt x="312" y="36"/>
                    </a:lnTo>
                    <a:lnTo>
                      <a:pt x="318" y="60"/>
                    </a:lnTo>
                    <a:lnTo>
                      <a:pt x="342" y="78"/>
                    </a:lnTo>
                    <a:lnTo>
                      <a:pt x="372" y="108"/>
                    </a:lnTo>
                    <a:lnTo>
                      <a:pt x="372" y="126"/>
                    </a:lnTo>
                    <a:lnTo>
                      <a:pt x="360" y="150"/>
                    </a:lnTo>
                    <a:lnTo>
                      <a:pt x="324" y="162"/>
                    </a:lnTo>
                    <a:lnTo>
                      <a:pt x="330" y="198"/>
                    </a:lnTo>
                    <a:lnTo>
                      <a:pt x="324" y="222"/>
                    </a:lnTo>
                    <a:lnTo>
                      <a:pt x="306" y="234"/>
                    </a:lnTo>
                    <a:lnTo>
                      <a:pt x="306" y="246"/>
                    </a:lnTo>
                    <a:lnTo>
                      <a:pt x="306" y="25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00" name="Freeform 427"/>
              <p:cNvSpPr>
                <a:spLocks noChangeAspect="1"/>
              </p:cNvSpPr>
              <p:nvPr/>
            </p:nvSpPr>
            <p:spPr bwMode="auto">
              <a:xfrm>
                <a:off x="2541" y="2022"/>
                <a:ext cx="456" cy="246"/>
              </a:xfrm>
              <a:custGeom>
                <a:avLst/>
                <a:gdLst>
                  <a:gd name="T0" fmla="*/ 414 w 456"/>
                  <a:gd name="T1" fmla="*/ 12 h 246"/>
                  <a:gd name="T2" fmla="*/ 438 w 456"/>
                  <a:gd name="T3" fmla="*/ 24 h 246"/>
                  <a:gd name="T4" fmla="*/ 426 w 456"/>
                  <a:gd name="T5" fmla="*/ 48 h 246"/>
                  <a:gd name="T6" fmla="*/ 456 w 456"/>
                  <a:gd name="T7" fmla="*/ 78 h 246"/>
                  <a:gd name="T8" fmla="*/ 456 w 456"/>
                  <a:gd name="T9" fmla="*/ 246 h 246"/>
                  <a:gd name="T10" fmla="*/ 0 w 456"/>
                  <a:gd name="T11" fmla="*/ 234 h 246"/>
                  <a:gd name="T12" fmla="*/ 12 w 456"/>
                  <a:gd name="T13" fmla="*/ 0 h 246"/>
                  <a:gd name="T14" fmla="*/ 414 w 456"/>
                  <a:gd name="T15" fmla="*/ 12 h 2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6"/>
                  <a:gd name="T25" fmla="*/ 0 h 246"/>
                  <a:gd name="T26" fmla="*/ 456 w 456"/>
                  <a:gd name="T27" fmla="*/ 246 h 2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6" h="246">
                    <a:moveTo>
                      <a:pt x="414" y="12"/>
                    </a:moveTo>
                    <a:lnTo>
                      <a:pt x="438" y="24"/>
                    </a:lnTo>
                    <a:lnTo>
                      <a:pt x="426" y="48"/>
                    </a:lnTo>
                    <a:lnTo>
                      <a:pt x="456" y="78"/>
                    </a:lnTo>
                    <a:lnTo>
                      <a:pt x="456" y="246"/>
                    </a:lnTo>
                    <a:lnTo>
                      <a:pt x="0" y="234"/>
                    </a:lnTo>
                    <a:lnTo>
                      <a:pt x="12" y="0"/>
                    </a:lnTo>
                    <a:lnTo>
                      <a:pt x="414" y="12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01" name="Freeform 428"/>
              <p:cNvSpPr>
                <a:spLocks noChangeAspect="1"/>
              </p:cNvSpPr>
              <p:nvPr/>
            </p:nvSpPr>
            <p:spPr bwMode="auto">
              <a:xfrm>
                <a:off x="2541" y="2022"/>
                <a:ext cx="456" cy="246"/>
              </a:xfrm>
              <a:custGeom>
                <a:avLst/>
                <a:gdLst>
                  <a:gd name="T0" fmla="*/ 414 w 456"/>
                  <a:gd name="T1" fmla="*/ 12 h 246"/>
                  <a:gd name="T2" fmla="*/ 438 w 456"/>
                  <a:gd name="T3" fmla="*/ 24 h 246"/>
                  <a:gd name="T4" fmla="*/ 426 w 456"/>
                  <a:gd name="T5" fmla="*/ 48 h 246"/>
                  <a:gd name="T6" fmla="*/ 456 w 456"/>
                  <a:gd name="T7" fmla="*/ 78 h 246"/>
                  <a:gd name="T8" fmla="*/ 456 w 456"/>
                  <a:gd name="T9" fmla="*/ 246 h 246"/>
                  <a:gd name="T10" fmla="*/ 0 w 456"/>
                  <a:gd name="T11" fmla="*/ 234 h 246"/>
                  <a:gd name="T12" fmla="*/ 12 w 456"/>
                  <a:gd name="T13" fmla="*/ 0 h 246"/>
                  <a:gd name="T14" fmla="*/ 414 w 456"/>
                  <a:gd name="T15" fmla="*/ 12 h 246"/>
                  <a:gd name="T16" fmla="*/ 414 w 456"/>
                  <a:gd name="T17" fmla="*/ 18 h 2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6"/>
                  <a:gd name="T28" fmla="*/ 0 h 246"/>
                  <a:gd name="T29" fmla="*/ 456 w 456"/>
                  <a:gd name="T30" fmla="*/ 246 h 2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6" h="246">
                    <a:moveTo>
                      <a:pt x="414" y="12"/>
                    </a:moveTo>
                    <a:lnTo>
                      <a:pt x="438" y="24"/>
                    </a:lnTo>
                    <a:lnTo>
                      <a:pt x="426" y="48"/>
                    </a:lnTo>
                    <a:lnTo>
                      <a:pt x="456" y="78"/>
                    </a:lnTo>
                    <a:lnTo>
                      <a:pt x="456" y="246"/>
                    </a:lnTo>
                    <a:lnTo>
                      <a:pt x="0" y="234"/>
                    </a:lnTo>
                    <a:lnTo>
                      <a:pt x="12" y="0"/>
                    </a:lnTo>
                    <a:lnTo>
                      <a:pt x="414" y="12"/>
                    </a:lnTo>
                    <a:lnTo>
                      <a:pt x="414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02" name="Freeform 429"/>
              <p:cNvSpPr>
                <a:spLocks noChangeAspect="1"/>
              </p:cNvSpPr>
              <p:nvPr/>
            </p:nvSpPr>
            <p:spPr bwMode="auto">
              <a:xfrm>
                <a:off x="3321" y="2064"/>
                <a:ext cx="450" cy="228"/>
              </a:xfrm>
              <a:custGeom>
                <a:avLst/>
                <a:gdLst>
                  <a:gd name="T0" fmla="*/ 360 w 450"/>
                  <a:gd name="T1" fmla="*/ 186 h 228"/>
                  <a:gd name="T2" fmla="*/ 84 w 450"/>
                  <a:gd name="T3" fmla="*/ 210 h 228"/>
                  <a:gd name="T4" fmla="*/ 84 w 450"/>
                  <a:gd name="T5" fmla="*/ 222 h 228"/>
                  <a:gd name="T6" fmla="*/ 0 w 450"/>
                  <a:gd name="T7" fmla="*/ 228 h 228"/>
                  <a:gd name="T8" fmla="*/ 6 w 450"/>
                  <a:gd name="T9" fmla="*/ 222 h 228"/>
                  <a:gd name="T10" fmla="*/ 18 w 450"/>
                  <a:gd name="T11" fmla="*/ 222 h 228"/>
                  <a:gd name="T12" fmla="*/ 12 w 450"/>
                  <a:gd name="T13" fmla="*/ 192 h 228"/>
                  <a:gd name="T14" fmla="*/ 12 w 450"/>
                  <a:gd name="T15" fmla="*/ 186 h 228"/>
                  <a:gd name="T16" fmla="*/ 24 w 450"/>
                  <a:gd name="T17" fmla="*/ 168 h 228"/>
                  <a:gd name="T18" fmla="*/ 60 w 450"/>
                  <a:gd name="T19" fmla="*/ 180 h 228"/>
                  <a:gd name="T20" fmla="*/ 54 w 450"/>
                  <a:gd name="T21" fmla="*/ 156 h 228"/>
                  <a:gd name="T22" fmla="*/ 78 w 450"/>
                  <a:gd name="T23" fmla="*/ 144 h 228"/>
                  <a:gd name="T24" fmla="*/ 72 w 450"/>
                  <a:gd name="T25" fmla="*/ 132 h 228"/>
                  <a:gd name="T26" fmla="*/ 78 w 450"/>
                  <a:gd name="T27" fmla="*/ 120 h 228"/>
                  <a:gd name="T28" fmla="*/ 84 w 450"/>
                  <a:gd name="T29" fmla="*/ 120 h 228"/>
                  <a:gd name="T30" fmla="*/ 90 w 450"/>
                  <a:gd name="T31" fmla="*/ 114 h 228"/>
                  <a:gd name="T32" fmla="*/ 102 w 450"/>
                  <a:gd name="T33" fmla="*/ 120 h 228"/>
                  <a:gd name="T34" fmla="*/ 102 w 450"/>
                  <a:gd name="T35" fmla="*/ 108 h 228"/>
                  <a:gd name="T36" fmla="*/ 138 w 450"/>
                  <a:gd name="T37" fmla="*/ 120 h 228"/>
                  <a:gd name="T38" fmla="*/ 150 w 450"/>
                  <a:gd name="T39" fmla="*/ 102 h 228"/>
                  <a:gd name="T40" fmla="*/ 162 w 450"/>
                  <a:gd name="T41" fmla="*/ 108 h 228"/>
                  <a:gd name="T42" fmla="*/ 180 w 450"/>
                  <a:gd name="T43" fmla="*/ 84 h 228"/>
                  <a:gd name="T44" fmla="*/ 186 w 450"/>
                  <a:gd name="T45" fmla="*/ 96 h 228"/>
                  <a:gd name="T46" fmla="*/ 204 w 450"/>
                  <a:gd name="T47" fmla="*/ 96 h 228"/>
                  <a:gd name="T48" fmla="*/ 234 w 450"/>
                  <a:gd name="T49" fmla="*/ 48 h 228"/>
                  <a:gd name="T50" fmla="*/ 228 w 450"/>
                  <a:gd name="T51" fmla="*/ 36 h 228"/>
                  <a:gd name="T52" fmla="*/ 264 w 450"/>
                  <a:gd name="T53" fmla="*/ 24 h 228"/>
                  <a:gd name="T54" fmla="*/ 264 w 450"/>
                  <a:gd name="T55" fmla="*/ 0 h 228"/>
                  <a:gd name="T56" fmla="*/ 288 w 450"/>
                  <a:gd name="T57" fmla="*/ 0 h 228"/>
                  <a:gd name="T58" fmla="*/ 300 w 450"/>
                  <a:gd name="T59" fmla="*/ 18 h 228"/>
                  <a:gd name="T60" fmla="*/ 336 w 450"/>
                  <a:gd name="T61" fmla="*/ 30 h 228"/>
                  <a:gd name="T62" fmla="*/ 384 w 450"/>
                  <a:gd name="T63" fmla="*/ 12 h 228"/>
                  <a:gd name="T64" fmla="*/ 402 w 450"/>
                  <a:gd name="T65" fmla="*/ 36 h 228"/>
                  <a:gd name="T66" fmla="*/ 402 w 450"/>
                  <a:gd name="T67" fmla="*/ 36 h 228"/>
                  <a:gd name="T68" fmla="*/ 414 w 450"/>
                  <a:gd name="T69" fmla="*/ 72 h 228"/>
                  <a:gd name="T70" fmla="*/ 450 w 450"/>
                  <a:gd name="T71" fmla="*/ 102 h 228"/>
                  <a:gd name="T72" fmla="*/ 390 w 450"/>
                  <a:gd name="T73" fmla="*/ 174 h 228"/>
                  <a:gd name="T74" fmla="*/ 360 w 450"/>
                  <a:gd name="T75" fmla="*/ 186 h 22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50"/>
                  <a:gd name="T115" fmla="*/ 0 h 228"/>
                  <a:gd name="T116" fmla="*/ 450 w 450"/>
                  <a:gd name="T117" fmla="*/ 228 h 22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50" h="228">
                    <a:moveTo>
                      <a:pt x="360" y="186"/>
                    </a:moveTo>
                    <a:lnTo>
                      <a:pt x="84" y="210"/>
                    </a:lnTo>
                    <a:lnTo>
                      <a:pt x="84" y="222"/>
                    </a:lnTo>
                    <a:lnTo>
                      <a:pt x="0" y="228"/>
                    </a:lnTo>
                    <a:lnTo>
                      <a:pt x="6" y="222"/>
                    </a:lnTo>
                    <a:lnTo>
                      <a:pt x="18" y="222"/>
                    </a:lnTo>
                    <a:lnTo>
                      <a:pt x="12" y="192"/>
                    </a:lnTo>
                    <a:lnTo>
                      <a:pt x="12" y="186"/>
                    </a:lnTo>
                    <a:lnTo>
                      <a:pt x="24" y="168"/>
                    </a:lnTo>
                    <a:lnTo>
                      <a:pt x="60" y="180"/>
                    </a:lnTo>
                    <a:lnTo>
                      <a:pt x="54" y="156"/>
                    </a:lnTo>
                    <a:lnTo>
                      <a:pt x="78" y="144"/>
                    </a:lnTo>
                    <a:lnTo>
                      <a:pt x="72" y="132"/>
                    </a:lnTo>
                    <a:lnTo>
                      <a:pt x="78" y="120"/>
                    </a:lnTo>
                    <a:lnTo>
                      <a:pt x="84" y="120"/>
                    </a:lnTo>
                    <a:lnTo>
                      <a:pt x="90" y="114"/>
                    </a:lnTo>
                    <a:lnTo>
                      <a:pt x="102" y="120"/>
                    </a:lnTo>
                    <a:lnTo>
                      <a:pt x="102" y="108"/>
                    </a:lnTo>
                    <a:lnTo>
                      <a:pt x="138" y="120"/>
                    </a:lnTo>
                    <a:lnTo>
                      <a:pt x="150" y="102"/>
                    </a:lnTo>
                    <a:lnTo>
                      <a:pt x="162" y="108"/>
                    </a:lnTo>
                    <a:lnTo>
                      <a:pt x="180" y="84"/>
                    </a:lnTo>
                    <a:lnTo>
                      <a:pt x="186" y="96"/>
                    </a:lnTo>
                    <a:lnTo>
                      <a:pt x="204" y="96"/>
                    </a:lnTo>
                    <a:lnTo>
                      <a:pt x="234" y="48"/>
                    </a:lnTo>
                    <a:lnTo>
                      <a:pt x="228" y="36"/>
                    </a:lnTo>
                    <a:lnTo>
                      <a:pt x="264" y="24"/>
                    </a:lnTo>
                    <a:lnTo>
                      <a:pt x="264" y="0"/>
                    </a:lnTo>
                    <a:lnTo>
                      <a:pt x="288" y="0"/>
                    </a:lnTo>
                    <a:lnTo>
                      <a:pt x="300" y="18"/>
                    </a:lnTo>
                    <a:lnTo>
                      <a:pt x="336" y="30"/>
                    </a:lnTo>
                    <a:lnTo>
                      <a:pt x="384" y="12"/>
                    </a:lnTo>
                    <a:lnTo>
                      <a:pt x="402" y="36"/>
                    </a:lnTo>
                    <a:lnTo>
                      <a:pt x="414" y="72"/>
                    </a:lnTo>
                    <a:lnTo>
                      <a:pt x="450" y="102"/>
                    </a:lnTo>
                    <a:lnTo>
                      <a:pt x="390" y="174"/>
                    </a:lnTo>
                    <a:lnTo>
                      <a:pt x="360" y="186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03" name="Freeform 430"/>
              <p:cNvSpPr>
                <a:spLocks noChangeAspect="1"/>
              </p:cNvSpPr>
              <p:nvPr/>
            </p:nvSpPr>
            <p:spPr bwMode="auto">
              <a:xfrm>
                <a:off x="3321" y="2064"/>
                <a:ext cx="450" cy="228"/>
              </a:xfrm>
              <a:custGeom>
                <a:avLst/>
                <a:gdLst>
                  <a:gd name="T0" fmla="*/ 360 w 450"/>
                  <a:gd name="T1" fmla="*/ 186 h 228"/>
                  <a:gd name="T2" fmla="*/ 84 w 450"/>
                  <a:gd name="T3" fmla="*/ 210 h 228"/>
                  <a:gd name="T4" fmla="*/ 84 w 450"/>
                  <a:gd name="T5" fmla="*/ 222 h 228"/>
                  <a:gd name="T6" fmla="*/ 0 w 450"/>
                  <a:gd name="T7" fmla="*/ 228 h 228"/>
                  <a:gd name="T8" fmla="*/ 6 w 450"/>
                  <a:gd name="T9" fmla="*/ 222 h 228"/>
                  <a:gd name="T10" fmla="*/ 18 w 450"/>
                  <a:gd name="T11" fmla="*/ 222 h 228"/>
                  <a:gd name="T12" fmla="*/ 12 w 450"/>
                  <a:gd name="T13" fmla="*/ 192 h 228"/>
                  <a:gd name="T14" fmla="*/ 12 w 450"/>
                  <a:gd name="T15" fmla="*/ 186 h 228"/>
                  <a:gd name="T16" fmla="*/ 24 w 450"/>
                  <a:gd name="T17" fmla="*/ 168 h 228"/>
                  <a:gd name="T18" fmla="*/ 60 w 450"/>
                  <a:gd name="T19" fmla="*/ 180 h 228"/>
                  <a:gd name="T20" fmla="*/ 54 w 450"/>
                  <a:gd name="T21" fmla="*/ 156 h 228"/>
                  <a:gd name="T22" fmla="*/ 78 w 450"/>
                  <a:gd name="T23" fmla="*/ 144 h 228"/>
                  <a:gd name="T24" fmla="*/ 72 w 450"/>
                  <a:gd name="T25" fmla="*/ 132 h 228"/>
                  <a:gd name="T26" fmla="*/ 78 w 450"/>
                  <a:gd name="T27" fmla="*/ 120 h 228"/>
                  <a:gd name="T28" fmla="*/ 84 w 450"/>
                  <a:gd name="T29" fmla="*/ 120 h 228"/>
                  <a:gd name="T30" fmla="*/ 90 w 450"/>
                  <a:gd name="T31" fmla="*/ 114 h 228"/>
                  <a:gd name="T32" fmla="*/ 102 w 450"/>
                  <a:gd name="T33" fmla="*/ 120 h 228"/>
                  <a:gd name="T34" fmla="*/ 102 w 450"/>
                  <a:gd name="T35" fmla="*/ 108 h 228"/>
                  <a:gd name="T36" fmla="*/ 138 w 450"/>
                  <a:gd name="T37" fmla="*/ 120 h 228"/>
                  <a:gd name="T38" fmla="*/ 150 w 450"/>
                  <a:gd name="T39" fmla="*/ 102 h 228"/>
                  <a:gd name="T40" fmla="*/ 162 w 450"/>
                  <a:gd name="T41" fmla="*/ 108 h 228"/>
                  <a:gd name="T42" fmla="*/ 180 w 450"/>
                  <a:gd name="T43" fmla="*/ 84 h 228"/>
                  <a:gd name="T44" fmla="*/ 186 w 450"/>
                  <a:gd name="T45" fmla="*/ 96 h 228"/>
                  <a:gd name="T46" fmla="*/ 204 w 450"/>
                  <a:gd name="T47" fmla="*/ 96 h 228"/>
                  <a:gd name="T48" fmla="*/ 234 w 450"/>
                  <a:gd name="T49" fmla="*/ 48 h 228"/>
                  <a:gd name="T50" fmla="*/ 228 w 450"/>
                  <a:gd name="T51" fmla="*/ 36 h 228"/>
                  <a:gd name="T52" fmla="*/ 264 w 450"/>
                  <a:gd name="T53" fmla="*/ 24 h 228"/>
                  <a:gd name="T54" fmla="*/ 264 w 450"/>
                  <a:gd name="T55" fmla="*/ 0 h 228"/>
                  <a:gd name="T56" fmla="*/ 288 w 450"/>
                  <a:gd name="T57" fmla="*/ 0 h 228"/>
                  <a:gd name="T58" fmla="*/ 300 w 450"/>
                  <a:gd name="T59" fmla="*/ 18 h 228"/>
                  <a:gd name="T60" fmla="*/ 336 w 450"/>
                  <a:gd name="T61" fmla="*/ 30 h 228"/>
                  <a:gd name="T62" fmla="*/ 384 w 450"/>
                  <a:gd name="T63" fmla="*/ 12 h 228"/>
                  <a:gd name="T64" fmla="*/ 402 w 450"/>
                  <a:gd name="T65" fmla="*/ 36 h 228"/>
                  <a:gd name="T66" fmla="*/ 408 w 450"/>
                  <a:gd name="T67" fmla="*/ 36 h 228"/>
                  <a:gd name="T68" fmla="*/ 402 w 450"/>
                  <a:gd name="T69" fmla="*/ 36 h 228"/>
                  <a:gd name="T70" fmla="*/ 414 w 450"/>
                  <a:gd name="T71" fmla="*/ 72 h 228"/>
                  <a:gd name="T72" fmla="*/ 450 w 450"/>
                  <a:gd name="T73" fmla="*/ 102 h 228"/>
                  <a:gd name="T74" fmla="*/ 390 w 450"/>
                  <a:gd name="T75" fmla="*/ 174 h 228"/>
                  <a:gd name="T76" fmla="*/ 360 w 450"/>
                  <a:gd name="T77" fmla="*/ 186 h 228"/>
                  <a:gd name="T78" fmla="*/ 360 w 450"/>
                  <a:gd name="T79" fmla="*/ 192 h 2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0"/>
                  <a:gd name="T121" fmla="*/ 0 h 228"/>
                  <a:gd name="T122" fmla="*/ 450 w 450"/>
                  <a:gd name="T123" fmla="*/ 228 h 22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0" h="228">
                    <a:moveTo>
                      <a:pt x="360" y="186"/>
                    </a:moveTo>
                    <a:lnTo>
                      <a:pt x="84" y="210"/>
                    </a:lnTo>
                    <a:lnTo>
                      <a:pt x="84" y="222"/>
                    </a:lnTo>
                    <a:lnTo>
                      <a:pt x="0" y="228"/>
                    </a:lnTo>
                    <a:lnTo>
                      <a:pt x="6" y="222"/>
                    </a:lnTo>
                    <a:lnTo>
                      <a:pt x="18" y="222"/>
                    </a:lnTo>
                    <a:lnTo>
                      <a:pt x="12" y="192"/>
                    </a:lnTo>
                    <a:lnTo>
                      <a:pt x="12" y="186"/>
                    </a:lnTo>
                    <a:lnTo>
                      <a:pt x="24" y="168"/>
                    </a:lnTo>
                    <a:lnTo>
                      <a:pt x="60" y="180"/>
                    </a:lnTo>
                    <a:lnTo>
                      <a:pt x="54" y="156"/>
                    </a:lnTo>
                    <a:lnTo>
                      <a:pt x="78" y="144"/>
                    </a:lnTo>
                    <a:lnTo>
                      <a:pt x="72" y="132"/>
                    </a:lnTo>
                    <a:lnTo>
                      <a:pt x="78" y="120"/>
                    </a:lnTo>
                    <a:lnTo>
                      <a:pt x="84" y="120"/>
                    </a:lnTo>
                    <a:lnTo>
                      <a:pt x="90" y="114"/>
                    </a:lnTo>
                    <a:lnTo>
                      <a:pt x="102" y="120"/>
                    </a:lnTo>
                    <a:lnTo>
                      <a:pt x="102" y="108"/>
                    </a:lnTo>
                    <a:lnTo>
                      <a:pt x="138" y="120"/>
                    </a:lnTo>
                    <a:lnTo>
                      <a:pt x="150" y="102"/>
                    </a:lnTo>
                    <a:lnTo>
                      <a:pt x="162" y="108"/>
                    </a:lnTo>
                    <a:lnTo>
                      <a:pt x="180" y="84"/>
                    </a:lnTo>
                    <a:lnTo>
                      <a:pt x="186" y="96"/>
                    </a:lnTo>
                    <a:lnTo>
                      <a:pt x="204" y="96"/>
                    </a:lnTo>
                    <a:lnTo>
                      <a:pt x="234" y="48"/>
                    </a:lnTo>
                    <a:lnTo>
                      <a:pt x="228" y="36"/>
                    </a:lnTo>
                    <a:lnTo>
                      <a:pt x="264" y="24"/>
                    </a:lnTo>
                    <a:lnTo>
                      <a:pt x="264" y="0"/>
                    </a:lnTo>
                    <a:lnTo>
                      <a:pt x="288" y="0"/>
                    </a:lnTo>
                    <a:lnTo>
                      <a:pt x="300" y="18"/>
                    </a:lnTo>
                    <a:lnTo>
                      <a:pt x="336" y="30"/>
                    </a:lnTo>
                    <a:lnTo>
                      <a:pt x="384" y="12"/>
                    </a:lnTo>
                    <a:lnTo>
                      <a:pt x="402" y="36"/>
                    </a:lnTo>
                    <a:lnTo>
                      <a:pt x="408" y="36"/>
                    </a:lnTo>
                    <a:lnTo>
                      <a:pt x="402" y="36"/>
                    </a:lnTo>
                    <a:lnTo>
                      <a:pt x="414" y="72"/>
                    </a:lnTo>
                    <a:lnTo>
                      <a:pt x="450" y="102"/>
                    </a:lnTo>
                    <a:lnTo>
                      <a:pt x="390" y="174"/>
                    </a:lnTo>
                    <a:lnTo>
                      <a:pt x="360" y="186"/>
                    </a:lnTo>
                    <a:lnTo>
                      <a:pt x="360" y="19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04" name="Freeform 431"/>
              <p:cNvSpPr>
                <a:spLocks noChangeAspect="1"/>
              </p:cNvSpPr>
              <p:nvPr/>
            </p:nvSpPr>
            <p:spPr bwMode="auto">
              <a:xfrm>
                <a:off x="3039" y="2574"/>
                <a:ext cx="348" cy="306"/>
              </a:xfrm>
              <a:custGeom>
                <a:avLst/>
                <a:gdLst>
                  <a:gd name="T0" fmla="*/ 306 w 348"/>
                  <a:gd name="T1" fmla="*/ 210 h 306"/>
                  <a:gd name="T2" fmla="*/ 264 w 348"/>
                  <a:gd name="T3" fmla="*/ 198 h 306"/>
                  <a:gd name="T4" fmla="*/ 246 w 348"/>
                  <a:gd name="T5" fmla="*/ 216 h 306"/>
                  <a:gd name="T6" fmla="*/ 270 w 348"/>
                  <a:gd name="T7" fmla="*/ 228 h 306"/>
                  <a:gd name="T8" fmla="*/ 300 w 348"/>
                  <a:gd name="T9" fmla="*/ 216 h 306"/>
                  <a:gd name="T10" fmla="*/ 288 w 348"/>
                  <a:gd name="T11" fmla="*/ 228 h 306"/>
                  <a:gd name="T12" fmla="*/ 306 w 348"/>
                  <a:gd name="T13" fmla="*/ 234 h 306"/>
                  <a:gd name="T14" fmla="*/ 312 w 348"/>
                  <a:gd name="T15" fmla="*/ 222 h 306"/>
                  <a:gd name="T16" fmla="*/ 330 w 348"/>
                  <a:gd name="T17" fmla="*/ 210 h 306"/>
                  <a:gd name="T18" fmla="*/ 336 w 348"/>
                  <a:gd name="T19" fmla="*/ 234 h 306"/>
                  <a:gd name="T20" fmla="*/ 306 w 348"/>
                  <a:gd name="T21" fmla="*/ 258 h 306"/>
                  <a:gd name="T22" fmla="*/ 312 w 348"/>
                  <a:gd name="T23" fmla="*/ 270 h 306"/>
                  <a:gd name="T24" fmla="*/ 348 w 348"/>
                  <a:gd name="T25" fmla="*/ 288 h 306"/>
                  <a:gd name="T26" fmla="*/ 342 w 348"/>
                  <a:gd name="T27" fmla="*/ 300 h 306"/>
                  <a:gd name="T28" fmla="*/ 336 w 348"/>
                  <a:gd name="T29" fmla="*/ 294 h 306"/>
                  <a:gd name="T30" fmla="*/ 324 w 348"/>
                  <a:gd name="T31" fmla="*/ 306 h 306"/>
                  <a:gd name="T32" fmla="*/ 318 w 348"/>
                  <a:gd name="T33" fmla="*/ 282 h 306"/>
                  <a:gd name="T34" fmla="*/ 276 w 348"/>
                  <a:gd name="T35" fmla="*/ 270 h 306"/>
                  <a:gd name="T36" fmla="*/ 282 w 348"/>
                  <a:gd name="T37" fmla="*/ 288 h 306"/>
                  <a:gd name="T38" fmla="*/ 270 w 348"/>
                  <a:gd name="T39" fmla="*/ 300 h 306"/>
                  <a:gd name="T40" fmla="*/ 258 w 348"/>
                  <a:gd name="T41" fmla="*/ 282 h 306"/>
                  <a:gd name="T42" fmla="*/ 252 w 348"/>
                  <a:gd name="T43" fmla="*/ 294 h 306"/>
                  <a:gd name="T44" fmla="*/ 240 w 348"/>
                  <a:gd name="T45" fmla="*/ 282 h 306"/>
                  <a:gd name="T46" fmla="*/ 234 w 348"/>
                  <a:gd name="T47" fmla="*/ 300 h 306"/>
                  <a:gd name="T48" fmla="*/ 222 w 348"/>
                  <a:gd name="T49" fmla="*/ 300 h 306"/>
                  <a:gd name="T50" fmla="*/ 204 w 348"/>
                  <a:gd name="T51" fmla="*/ 294 h 306"/>
                  <a:gd name="T52" fmla="*/ 192 w 348"/>
                  <a:gd name="T53" fmla="*/ 270 h 306"/>
                  <a:gd name="T54" fmla="*/ 174 w 348"/>
                  <a:gd name="T55" fmla="*/ 270 h 306"/>
                  <a:gd name="T56" fmla="*/ 174 w 348"/>
                  <a:gd name="T57" fmla="*/ 252 h 306"/>
                  <a:gd name="T58" fmla="*/ 156 w 348"/>
                  <a:gd name="T59" fmla="*/ 258 h 306"/>
                  <a:gd name="T60" fmla="*/ 156 w 348"/>
                  <a:gd name="T61" fmla="*/ 246 h 306"/>
                  <a:gd name="T62" fmla="*/ 132 w 348"/>
                  <a:gd name="T63" fmla="*/ 252 h 306"/>
                  <a:gd name="T64" fmla="*/ 144 w 348"/>
                  <a:gd name="T65" fmla="*/ 264 h 306"/>
                  <a:gd name="T66" fmla="*/ 126 w 348"/>
                  <a:gd name="T67" fmla="*/ 270 h 306"/>
                  <a:gd name="T68" fmla="*/ 66 w 348"/>
                  <a:gd name="T69" fmla="*/ 252 h 306"/>
                  <a:gd name="T70" fmla="*/ 18 w 348"/>
                  <a:gd name="T71" fmla="*/ 258 h 306"/>
                  <a:gd name="T72" fmla="*/ 12 w 348"/>
                  <a:gd name="T73" fmla="*/ 252 h 306"/>
                  <a:gd name="T74" fmla="*/ 30 w 348"/>
                  <a:gd name="T75" fmla="*/ 234 h 306"/>
                  <a:gd name="T76" fmla="*/ 24 w 348"/>
                  <a:gd name="T77" fmla="*/ 192 h 306"/>
                  <a:gd name="T78" fmla="*/ 36 w 348"/>
                  <a:gd name="T79" fmla="*/ 156 h 306"/>
                  <a:gd name="T80" fmla="*/ 0 w 348"/>
                  <a:gd name="T81" fmla="*/ 84 h 306"/>
                  <a:gd name="T82" fmla="*/ 0 w 348"/>
                  <a:gd name="T83" fmla="*/ 6 h 306"/>
                  <a:gd name="T84" fmla="*/ 186 w 348"/>
                  <a:gd name="T85" fmla="*/ 0 h 306"/>
                  <a:gd name="T86" fmla="*/ 192 w 348"/>
                  <a:gd name="T87" fmla="*/ 6 h 306"/>
                  <a:gd name="T88" fmla="*/ 192 w 348"/>
                  <a:gd name="T89" fmla="*/ 30 h 306"/>
                  <a:gd name="T90" fmla="*/ 198 w 348"/>
                  <a:gd name="T91" fmla="*/ 30 h 306"/>
                  <a:gd name="T92" fmla="*/ 192 w 348"/>
                  <a:gd name="T93" fmla="*/ 36 h 306"/>
                  <a:gd name="T94" fmla="*/ 210 w 348"/>
                  <a:gd name="T95" fmla="*/ 54 h 306"/>
                  <a:gd name="T96" fmla="*/ 192 w 348"/>
                  <a:gd name="T97" fmla="*/ 60 h 306"/>
                  <a:gd name="T98" fmla="*/ 204 w 348"/>
                  <a:gd name="T99" fmla="*/ 66 h 306"/>
                  <a:gd name="T100" fmla="*/ 174 w 348"/>
                  <a:gd name="T101" fmla="*/ 108 h 306"/>
                  <a:gd name="T102" fmla="*/ 168 w 348"/>
                  <a:gd name="T103" fmla="*/ 156 h 306"/>
                  <a:gd name="T104" fmla="*/ 288 w 348"/>
                  <a:gd name="T105" fmla="*/ 150 h 306"/>
                  <a:gd name="T106" fmla="*/ 288 w 348"/>
                  <a:gd name="T107" fmla="*/ 174 h 306"/>
                  <a:gd name="T108" fmla="*/ 306 w 348"/>
                  <a:gd name="T109" fmla="*/ 210 h 3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48"/>
                  <a:gd name="T166" fmla="*/ 0 h 306"/>
                  <a:gd name="T167" fmla="*/ 348 w 348"/>
                  <a:gd name="T168" fmla="*/ 306 h 30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48" h="306">
                    <a:moveTo>
                      <a:pt x="306" y="210"/>
                    </a:moveTo>
                    <a:lnTo>
                      <a:pt x="264" y="198"/>
                    </a:lnTo>
                    <a:lnTo>
                      <a:pt x="246" y="216"/>
                    </a:lnTo>
                    <a:lnTo>
                      <a:pt x="270" y="228"/>
                    </a:lnTo>
                    <a:lnTo>
                      <a:pt x="300" y="216"/>
                    </a:lnTo>
                    <a:lnTo>
                      <a:pt x="288" y="228"/>
                    </a:lnTo>
                    <a:lnTo>
                      <a:pt x="306" y="234"/>
                    </a:lnTo>
                    <a:lnTo>
                      <a:pt x="312" y="222"/>
                    </a:lnTo>
                    <a:lnTo>
                      <a:pt x="330" y="210"/>
                    </a:lnTo>
                    <a:lnTo>
                      <a:pt x="336" y="234"/>
                    </a:lnTo>
                    <a:lnTo>
                      <a:pt x="306" y="258"/>
                    </a:lnTo>
                    <a:lnTo>
                      <a:pt x="312" y="270"/>
                    </a:lnTo>
                    <a:lnTo>
                      <a:pt x="348" y="288"/>
                    </a:lnTo>
                    <a:lnTo>
                      <a:pt x="342" y="300"/>
                    </a:lnTo>
                    <a:lnTo>
                      <a:pt x="336" y="294"/>
                    </a:lnTo>
                    <a:lnTo>
                      <a:pt x="324" y="306"/>
                    </a:lnTo>
                    <a:lnTo>
                      <a:pt x="318" y="282"/>
                    </a:lnTo>
                    <a:lnTo>
                      <a:pt x="276" y="270"/>
                    </a:lnTo>
                    <a:lnTo>
                      <a:pt x="282" y="288"/>
                    </a:lnTo>
                    <a:lnTo>
                      <a:pt x="270" y="300"/>
                    </a:lnTo>
                    <a:lnTo>
                      <a:pt x="258" y="282"/>
                    </a:lnTo>
                    <a:lnTo>
                      <a:pt x="252" y="294"/>
                    </a:lnTo>
                    <a:lnTo>
                      <a:pt x="240" y="282"/>
                    </a:lnTo>
                    <a:lnTo>
                      <a:pt x="234" y="300"/>
                    </a:lnTo>
                    <a:lnTo>
                      <a:pt x="222" y="300"/>
                    </a:lnTo>
                    <a:lnTo>
                      <a:pt x="204" y="294"/>
                    </a:lnTo>
                    <a:lnTo>
                      <a:pt x="192" y="270"/>
                    </a:lnTo>
                    <a:lnTo>
                      <a:pt x="174" y="270"/>
                    </a:lnTo>
                    <a:lnTo>
                      <a:pt x="174" y="252"/>
                    </a:lnTo>
                    <a:lnTo>
                      <a:pt x="156" y="258"/>
                    </a:lnTo>
                    <a:lnTo>
                      <a:pt x="156" y="246"/>
                    </a:lnTo>
                    <a:lnTo>
                      <a:pt x="132" y="252"/>
                    </a:lnTo>
                    <a:lnTo>
                      <a:pt x="144" y="264"/>
                    </a:lnTo>
                    <a:lnTo>
                      <a:pt x="126" y="270"/>
                    </a:lnTo>
                    <a:lnTo>
                      <a:pt x="66" y="252"/>
                    </a:lnTo>
                    <a:lnTo>
                      <a:pt x="18" y="258"/>
                    </a:lnTo>
                    <a:lnTo>
                      <a:pt x="12" y="252"/>
                    </a:lnTo>
                    <a:lnTo>
                      <a:pt x="30" y="234"/>
                    </a:lnTo>
                    <a:lnTo>
                      <a:pt x="24" y="192"/>
                    </a:lnTo>
                    <a:lnTo>
                      <a:pt x="36" y="156"/>
                    </a:lnTo>
                    <a:lnTo>
                      <a:pt x="0" y="84"/>
                    </a:lnTo>
                    <a:lnTo>
                      <a:pt x="0" y="6"/>
                    </a:lnTo>
                    <a:lnTo>
                      <a:pt x="186" y="0"/>
                    </a:lnTo>
                    <a:lnTo>
                      <a:pt x="192" y="6"/>
                    </a:lnTo>
                    <a:lnTo>
                      <a:pt x="192" y="30"/>
                    </a:lnTo>
                    <a:lnTo>
                      <a:pt x="198" y="30"/>
                    </a:lnTo>
                    <a:lnTo>
                      <a:pt x="192" y="36"/>
                    </a:lnTo>
                    <a:lnTo>
                      <a:pt x="210" y="54"/>
                    </a:lnTo>
                    <a:lnTo>
                      <a:pt x="192" y="60"/>
                    </a:lnTo>
                    <a:lnTo>
                      <a:pt x="204" y="66"/>
                    </a:lnTo>
                    <a:lnTo>
                      <a:pt x="174" y="108"/>
                    </a:lnTo>
                    <a:lnTo>
                      <a:pt x="168" y="156"/>
                    </a:lnTo>
                    <a:lnTo>
                      <a:pt x="288" y="150"/>
                    </a:lnTo>
                    <a:lnTo>
                      <a:pt x="288" y="174"/>
                    </a:lnTo>
                    <a:lnTo>
                      <a:pt x="306" y="210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05" name="Freeform 432"/>
              <p:cNvSpPr>
                <a:spLocks noChangeAspect="1"/>
              </p:cNvSpPr>
              <p:nvPr/>
            </p:nvSpPr>
            <p:spPr bwMode="auto">
              <a:xfrm>
                <a:off x="3039" y="2574"/>
                <a:ext cx="348" cy="306"/>
              </a:xfrm>
              <a:custGeom>
                <a:avLst/>
                <a:gdLst>
                  <a:gd name="T0" fmla="*/ 306 w 348"/>
                  <a:gd name="T1" fmla="*/ 210 h 306"/>
                  <a:gd name="T2" fmla="*/ 264 w 348"/>
                  <a:gd name="T3" fmla="*/ 198 h 306"/>
                  <a:gd name="T4" fmla="*/ 246 w 348"/>
                  <a:gd name="T5" fmla="*/ 216 h 306"/>
                  <a:gd name="T6" fmla="*/ 270 w 348"/>
                  <a:gd name="T7" fmla="*/ 228 h 306"/>
                  <a:gd name="T8" fmla="*/ 300 w 348"/>
                  <a:gd name="T9" fmla="*/ 216 h 306"/>
                  <a:gd name="T10" fmla="*/ 288 w 348"/>
                  <a:gd name="T11" fmla="*/ 228 h 306"/>
                  <a:gd name="T12" fmla="*/ 306 w 348"/>
                  <a:gd name="T13" fmla="*/ 234 h 306"/>
                  <a:gd name="T14" fmla="*/ 312 w 348"/>
                  <a:gd name="T15" fmla="*/ 222 h 306"/>
                  <a:gd name="T16" fmla="*/ 330 w 348"/>
                  <a:gd name="T17" fmla="*/ 210 h 306"/>
                  <a:gd name="T18" fmla="*/ 336 w 348"/>
                  <a:gd name="T19" fmla="*/ 234 h 306"/>
                  <a:gd name="T20" fmla="*/ 306 w 348"/>
                  <a:gd name="T21" fmla="*/ 258 h 306"/>
                  <a:gd name="T22" fmla="*/ 312 w 348"/>
                  <a:gd name="T23" fmla="*/ 270 h 306"/>
                  <a:gd name="T24" fmla="*/ 348 w 348"/>
                  <a:gd name="T25" fmla="*/ 288 h 306"/>
                  <a:gd name="T26" fmla="*/ 342 w 348"/>
                  <a:gd name="T27" fmla="*/ 300 h 306"/>
                  <a:gd name="T28" fmla="*/ 336 w 348"/>
                  <a:gd name="T29" fmla="*/ 294 h 306"/>
                  <a:gd name="T30" fmla="*/ 324 w 348"/>
                  <a:gd name="T31" fmla="*/ 306 h 306"/>
                  <a:gd name="T32" fmla="*/ 318 w 348"/>
                  <a:gd name="T33" fmla="*/ 282 h 306"/>
                  <a:gd name="T34" fmla="*/ 276 w 348"/>
                  <a:gd name="T35" fmla="*/ 270 h 306"/>
                  <a:gd name="T36" fmla="*/ 282 w 348"/>
                  <a:gd name="T37" fmla="*/ 288 h 306"/>
                  <a:gd name="T38" fmla="*/ 270 w 348"/>
                  <a:gd name="T39" fmla="*/ 300 h 306"/>
                  <a:gd name="T40" fmla="*/ 258 w 348"/>
                  <a:gd name="T41" fmla="*/ 282 h 306"/>
                  <a:gd name="T42" fmla="*/ 252 w 348"/>
                  <a:gd name="T43" fmla="*/ 294 h 306"/>
                  <a:gd name="T44" fmla="*/ 240 w 348"/>
                  <a:gd name="T45" fmla="*/ 282 h 306"/>
                  <a:gd name="T46" fmla="*/ 234 w 348"/>
                  <a:gd name="T47" fmla="*/ 300 h 306"/>
                  <a:gd name="T48" fmla="*/ 222 w 348"/>
                  <a:gd name="T49" fmla="*/ 300 h 306"/>
                  <a:gd name="T50" fmla="*/ 204 w 348"/>
                  <a:gd name="T51" fmla="*/ 294 h 306"/>
                  <a:gd name="T52" fmla="*/ 192 w 348"/>
                  <a:gd name="T53" fmla="*/ 270 h 306"/>
                  <a:gd name="T54" fmla="*/ 174 w 348"/>
                  <a:gd name="T55" fmla="*/ 270 h 306"/>
                  <a:gd name="T56" fmla="*/ 174 w 348"/>
                  <a:gd name="T57" fmla="*/ 252 h 306"/>
                  <a:gd name="T58" fmla="*/ 156 w 348"/>
                  <a:gd name="T59" fmla="*/ 258 h 306"/>
                  <a:gd name="T60" fmla="*/ 156 w 348"/>
                  <a:gd name="T61" fmla="*/ 246 h 306"/>
                  <a:gd name="T62" fmla="*/ 132 w 348"/>
                  <a:gd name="T63" fmla="*/ 252 h 306"/>
                  <a:gd name="T64" fmla="*/ 144 w 348"/>
                  <a:gd name="T65" fmla="*/ 264 h 306"/>
                  <a:gd name="T66" fmla="*/ 126 w 348"/>
                  <a:gd name="T67" fmla="*/ 270 h 306"/>
                  <a:gd name="T68" fmla="*/ 66 w 348"/>
                  <a:gd name="T69" fmla="*/ 252 h 306"/>
                  <a:gd name="T70" fmla="*/ 18 w 348"/>
                  <a:gd name="T71" fmla="*/ 258 h 306"/>
                  <a:gd name="T72" fmla="*/ 12 w 348"/>
                  <a:gd name="T73" fmla="*/ 252 h 306"/>
                  <a:gd name="T74" fmla="*/ 30 w 348"/>
                  <a:gd name="T75" fmla="*/ 234 h 306"/>
                  <a:gd name="T76" fmla="*/ 24 w 348"/>
                  <a:gd name="T77" fmla="*/ 192 h 306"/>
                  <a:gd name="T78" fmla="*/ 36 w 348"/>
                  <a:gd name="T79" fmla="*/ 156 h 306"/>
                  <a:gd name="T80" fmla="*/ 0 w 348"/>
                  <a:gd name="T81" fmla="*/ 84 h 306"/>
                  <a:gd name="T82" fmla="*/ 0 w 348"/>
                  <a:gd name="T83" fmla="*/ 6 h 306"/>
                  <a:gd name="T84" fmla="*/ 186 w 348"/>
                  <a:gd name="T85" fmla="*/ 0 h 306"/>
                  <a:gd name="T86" fmla="*/ 192 w 348"/>
                  <a:gd name="T87" fmla="*/ 6 h 306"/>
                  <a:gd name="T88" fmla="*/ 192 w 348"/>
                  <a:gd name="T89" fmla="*/ 30 h 306"/>
                  <a:gd name="T90" fmla="*/ 198 w 348"/>
                  <a:gd name="T91" fmla="*/ 30 h 306"/>
                  <a:gd name="T92" fmla="*/ 192 w 348"/>
                  <a:gd name="T93" fmla="*/ 36 h 306"/>
                  <a:gd name="T94" fmla="*/ 210 w 348"/>
                  <a:gd name="T95" fmla="*/ 54 h 306"/>
                  <a:gd name="T96" fmla="*/ 192 w 348"/>
                  <a:gd name="T97" fmla="*/ 60 h 306"/>
                  <a:gd name="T98" fmla="*/ 204 w 348"/>
                  <a:gd name="T99" fmla="*/ 66 h 306"/>
                  <a:gd name="T100" fmla="*/ 174 w 348"/>
                  <a:gd name="T101" fmla="*/ 108 h 306"/>
                  <a:gd name="T102" fmla="*/ 168 w 348"/>
                  <a:gd name="T103" fmla="*/ 156 h 306"/>
                  <a:gd name="T104" fmla="*/ 288 w 348"/>
                  <a:gd name="T105" fmla="*/ 150 h 306"/>
                  <a:gd name="T106" fmla="*/ 288 w 348"/>
                  <a:gd name="T107" fmla="*/ 174 h 306"/>
                  <a:gd name="T108" fmla="*/ 306 w 348"/>
                  <a:gd name="T109" fmla="*/ 210 h 306"/>
                  <a:gd name="T110" fmla="*/ 306 w 348"/>
                  <a:gd name="T111" fmla="*/ 216 h 30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48"/>
                  <a:gd name="T169" fmla="*/ 0 h 306"/>
                  <a:gd name="T170" fmla="*/ 348 w 348"/>
                  <a:gd name="T171" fmla="*/ 306 h 30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48" h="306">
                    <a:moveTo>
                      <a:pt x="306" y="210"/>
                    </a:moveTo>
                    <a:lnTo>
                      <a:pt x="264" y="198"/>
                    </a:lnTo>
                    <a:lnTo>
                      <a:pt x="246" y="216"/>
                    </a:lnTo>
                    <a:lnTo>
                      <a:pt x="270" y="228"/>
                    </a:lnTo>
                    <a:lnTo>
                      <a:pt x="300" y="216"/>
                    </a:lnTo>
                    <a:lnTo>
                      <a:pt x="288" y="228"/>
                    </a:lnTo>
                    <a:lnTo>
                      <a:pt x="306" y="234"/>
                    </a:lnTo>
                    <a:lnTo>
                      <a:pt x="312" y="222"/>
                    </a:lnTo>
                    <a:lnTo>
                      <a:pt x="330" y="210"/>
                    </a:lnTo>
                    <a:lnTo>
                      <a:pt x="336" y="234"/>
                    </a:lnTo>
                    <a:lnTo>
                      <a:pt x="306" y="258"/>
                    </a:lnTo>
                    <a:lnTo>
                      <a:pt x="312" y="270"/>
                    </a:lnTo>
                    <a:lnTo>
                      <a:pt x="348" y="288"/>
                    </a:lnTo>
                    <a:lnTo>
                      <a:pt x="342" y="300"/>
                    </a:lnTo>
                    <a:lnTo>
                      <a:pt x="336" y="294"/>
                    </a:lnTo>
                    <a:lnTo>
                      <a:pt x="324" y="306"/>
                    </a:lnTo>
                    <a:lnTo>
                      <a:pt x="318" y="282"/>
                    </a:lnTo>
                    <a:lnTo>
                      <a:pt x="276" y="270"/>
                    </a:lnTo>
                    <a:lnTo>
                      <a:pt x="282" y="288"/>
                    </a:lnTo>
                    <a:lnTo>
                      <a:pt x="270" y="300"/>
                    </a:lnTo>
                    <a:lnTo>
                      <a:pt x="258" y="282"/>
                    </a:lnTo>
                    <a:lnTo>
                      <a:pt x="252" y="294"/>
                    </a:lnTo>
                    <a:lnTo>
                      <a:pt x="240" y="282"/>
                    </a:lnTo>
                    <a:lnTo>
                      <a:pt x="234" y="300"/>
                    </a:lnTo>
                    <a:lnTo>
                      <a:pt x="222" y="300"/>
                    </a:lnTo>
                    <a:lnTo>
                      <a:pt x="204" y="294"/>
                    </a:lnTo>
                    <a:lnTo>
                      <a:pt x="192" y="270"/>
                    </a:lnTo>
                    <a:lnTo>
                      <a:pt x="174" y="270"/>
                    </a:lnTo>
                    <a:lnTo>
                      <a:pt x="174" y="252"/>
                    </a:lnTo>
                    <a:lnTo>
                      <a:pt x="156" y="258"/>
                    </a:lnTo>
                    <a:lnTo>
                      <a:pt x="156" y="246"/>
                    </a:lnTo>
                    <a:lnTo>
                      <a:pt x="132" y="252"/>
                    </a:lnTo>
                    <a:lnTo>
                      <a:pt x="144" y="264"/>
                    </a:lnTo>
                    <a:lnTo>
                      <a:pt x="126" y="270"/>
                    </a:lnTo>
                    <a:lnTo>
                      <a:pt x="66" y="252"/>
                    </a:lnTo>
                    <a:lnTo>
                      <a:pt x="18" y="258"/>
                    </a:lnTo>
                    <a:lnTo>
                      <a:pt x="12" y="252"/>
                    </a:lnTo>
                    <a:lnTo>
                      <a:pt x="30" y="234"/>
                    </a:lnTo>
                    <a:lnTo>
                      <a:pt x="24" y="192"/>
                    </a:lnTo>
                    <a:lnTo>
                      <a:pt x="36" y="156"/>
                    </a:lnTo>
                    <a:lnTo>
                      <a:pt x="0" y="84"/>
                    </a:lnTo>
                    <a:lnTo>
                      <a:pt x="0" y="6"/>
                    </a:lnTo>
                    <a:lnTo>
                      <a:pt x="186" y="0"/>
                    </a:lnTo>
                    <a:lnTo>
                      <a:pt x="192" y="6"/>
                    </a:lnTo>
                    <a:lnTo>
                      <a:pt x="192" y="30"/>
                    </a:lnTo>
                    <a:lnTo>
                      <a:pt x="198" y="30"/>
                    </a:lnTo>
                    <a:lnTo>
                      <a:pt x="192" y="36"/>
                    </a:lnTo>
                    <a:lnTo>
                      <a:pt x="210" y="54"/>
                    </a:lnTo>
                    <a:lnTo>
                      <a:pt x="192" y="60"/>
                    </a:lnTo>
                    <a:lnTo>
                      <a:pt x="204" y="66"/>
                    </a:lnTo>
                    <a:lnTo>
                      <a:pt x="174" y="108"/>
                    </a:lnTo>
                    <a:lnTo>
                      <a:pt x="168" y="156"/>
                    </a:lnTo>
                    <a:lnTo>
                      <a:pt x="288" y="150"/>
                    </a:lnTo>
                    <a:lnTo>
                      <a:pt x="288" y="174"/>
                    </a:lnTo>
                    <a:lnTo>
                      <a:pt x="306" y="210"/>
                    </a:lnTo>
                    <a:lnTo>
                      <a:pt x="306" y="2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06" name="Freeform 433"/>
              <p:cNvSpPr>
                <a:spLocks noChangeAspect="1"/>
              </p:cNvSpPr>
              <p:nvPr/>
            </p:nvSpPr>
            <p:spPr bwMode="auto">
              <a:xfrm>
                <a:off x="4269" y="1248"/>
                <a:ext cx="228" cy="360"/>
              </a:xfrm>
              <a:custGeom>
                <a:avLst/>
                <a:gdLst>
                  <a:gd name="T0" fmla="*/ 66 w 228"/>
                  <a:gd name="T1" fmla="*/ 360 h 360"/>
                  <a:gd name="T2" fmla="*/ 60 w 228"/>
                  <a:gd name="T3" fmla="*/ 360 h 360"/>
                  <a:gd name="T4" fmla="*/ 42 w 228"/>
                  <a:gd name="T5" fmla="*/ 336 h 360"/>
                  <a:gd name="T6" fmla="*/ 0 w 228"/>
                  <a:gd name="T7" fmla="*/ 198 h 360"/>
                  <a:gd name="T8" fmla="*/ 18 w 228"/>
                  <a:gd name="T9" fmla="*/ 198 h 360"/>
                  <a:gd name="T10" fmla="*/ 12 w 228"/>
                  <a:gd name="T11" fmla="*/ 180 h 360"/>
                  <a:gd name="T12" fmla="*/ 24 w 228"/>
                  <a:gd name="T13" fmla="*/ 180 h 360"/>
                  <a:gd name="T14" fmla="*/ 18 w 228"/>
                  <a:gd name="T15" fmla="*/ 174 h 360"/>
                  <a:gd name="T16" fmla="*/ 30 w 228"/>
                  <a:gd name="T17" fmla="*/ 138 h 360"/>
                  <a:gd name="T18" fmla="*/ 30 w 228"/>
                  <a:gd name="T19" fmla="*/ 78 h 360"/>
                  <a:gd name="T20" fmla="*/ 54 w 228"/>
                  <a:gd name="T21" fmla="*/ 12 h 360"/>
                  <a:gd name="T22" fmla="*/ 66 w 228"/>
                  <a:gd name="T23" fmla="*/ 6 h 360"/>
                  <a:gd name="T24" fmla="*/ 78 w 228"/>
                  <a:gd name="T25" fmla="*/ 24 h 360"/>
                  <a:gd name="T26" fmla="*/ 108 w 228"/>
                  <a:gd name="T27" fmla="*/ 0 h 360"/>
                  <a:gd name="T28" fmla="*/ 138 w 228"/>
                  <a:gd name="T29" fmla="*/ 18 h 360"/>
                  <a:gd name="T30" fmla="*/ 168 w 228"/>
                  <a:gd name="T31" fmla="*/ 120 h 360"/>
                  <a:gd name="T32" fmla="*/ 186 w 228"/>
                  <a:gd name="T33" fmla="*/ 120 h 360"/>
                  <a:gd name="T34" fmla="*/ 192 w 228"/>
                  <a:gd name="T35" fmla="*/ 144 h 360"/>
                  <a:gd name="T36" fmla="*/ 216 w 228"/>
                  <a:gd name="T37" fmla="*/ 150 h 360"/>
                  <a:gd name="T38" fmla="*/ 216 w 228"/>
                  <a:gd name="T39" fmla="*/ 168 h 360"/>
                  <a:gd name="T40" fmla="*/ 228 w 228"/>
                  <a:gd name="T41" fmla="*/ 168 h 360"/>
                  <a:gd name="T42" fmla="*/ 222 w 228"/>
                  <a:gd name="T43" fmla="*/ 186 h 360"/>
                  <a:gd name="T44" fmla="*/ 192 w 228"/>
                  <a:gd name="T45" fmla="*/ 204 h 360"/>
                  <a:gd name="T46" fmla="*/ 180 w 228"/>
                  <a:gd name="T47" fmla="*/ 222 h 360"/>
                  <a:gd name="T48" fmla="*/ 174 w 228"/>
                  <a:gd name="T49" fmla="*/ 210 h 360"/>
                  <a:gd name="T50" fmla="*/ 162 w 228"/>
                  <a:gd name="T51" fmla="*/ 222 h 360"/>
                  <a:gd name="T52" fmla="*/ 156 w 228"/>
                  <a:gd name="T53" fmla="*/ 216 h 360"/>
                  <a:gd name="T54" fmla="*/ 156 w 228"/>
                  <a:gd name="T55" fmla="*/ 234 h 360"/>
                  <a:gd name="T56" fmla="*/ 144 w 228"/>
                  <a:gd name="T57" fmla="*/ 234 h 360"/>
                  <a:gd name="T58" fmla="*/ 150 w 228"/>
                  <a:gd name="T59" fmla="*/ 228 h 360"/>
                  <a:gd name="T60" fmla="*/ 138 w 228"/>
                  <a:gd name="T61" fmla="*/ 216 h 360"/>
                  <a:gd name="T62" fmla="*/ 126 w 228"/>
                  <a:gd name="T63" fmla="*/ 270 h 360"/>
                  <a:gd name="T64" fmla="*/ 120 w 228"/>
                  <a:gd name="T65" fmla="*/ 264 h 360"/>
                  <a:gd name="T66" fmla="*/ 114 w 228"/>
                  <a:gd name="T67" fmla="*/ 282 h 360"/>
                  <a:gd name="T68" fmla="*/ 102 w 228"/>
                  <a:gd name="T69" fmla="*/ 282 h 360"/>
                  <a:gd name="T70" fmla="*/ 102 w 228"/>
                  <a:gd name="T71" fmla="*/ 300 h 360"/>
                  <a:gd name="T72" fmla="*/ 96 w 228"/>
                  <a:gd name="T73" fmla="*/ 288 h 360"/>
                  <a:gd name="T74" fmla="*/ 84 w 228"/>
                  <a:gd name="T75" fmla="*/ 294 h 360"/>
                  <a:gd name="T76" fmla="*/ 66 w 228"/>
                  <a:gd name="T77" fmla="*/ 360 h 36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28"/>
                  <a:gd name="T118" fmla="*/ 0 h 360"/>
                  <a:gd name="T119" fmla="*/ 228 w 228"/>
                  <a:gd name="T120" fmla="*/ 360 h 36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28" h="360">
                    <a:moveTo>
                      <a:pt x="66" y="360"/>
                    </a:moveTo>
                    <a:lnTo>
                      <a:pt x="60" y="360"/>
                    </a:lnTo>
                    <a:lnTo>
                      <a:pt x="42" y="336"/>
                    </a:lnTo>
                    <a:lnTo>
                      <a:pt x="0" y="198"/>
                    </a:lnTo>
                    <a:lnTo>
                      <a:pt x="18" y="198"/>
                    </a:lnTo>
                    <a:lnTo>
                      <a:pt x="12" y="180"/>
                    </a:lnTo>
                    <a:lnTo>
                      <a:pt x="24" y="180"/>
                    </a:lnTo>
                    <a:lnTo>
                      <a:pt x="18" y="174"/>
                    </a:lnTo>
                    <a:lnTo>
                      <a:pt x="30" y="138"/>
                    </a:lnTo>
                    <a:lnTo>
                      <a:pt x="30" y="78"/>
                    </a:lnTo>
                    <a:lnTo>
                      <a:pt x="54" y="12"/>
                    </a:lnTo>
                    <a:lnTo>
                      <a:pt x="66" y="6"/>
                    </a:lnTo>
                    <a:lnTo>
                      <a:pt x="78" y="24"/>
                    </a:lnTo>
                    <a:lnTo>
                      <a:pt x="108" y="0"/>
                    </a:lnTo>
                    <a:lnTo>
                      <a:pt x="138" y="18"/>
                    </a:lnTo>
                    <a:lnTo>
                      <a:pt x="168" y="120"/>
                    </a:lnTo>
                    <a:lnTo>
                      <a:pt x="186" y="120"/>
                    </a:lnTo>
                    <a:lnTo>
                      <a:pt x="192" y="144"/>
                    </a:lnTo>
                    <a:lnTo>
                      <a:pt x="216" y="150"/>
                    </a:lnTo>
                    <a:lnTo>
                      <a:pt x="216" y="168"/>
                    </a:lnTo>
                    <a:lnTo>
                      <a:pt x="228" y="168"/>
                    </a:lnTo>
                    <a:lnTo>
                      <a:pt x="222" y="186"/>
                    </a:lnTo>
                    <a:lnTo>
                      <a:pt x="192" y="204"/>
                    </a:lnTo>
                    <a:lnTo>
                      <a:pt x="180" y="222"/>
                    </a:lnTo>
                    <a:lnTo>
                      <a:pt x="174" y="210"/>
                    </a:lnTo>
                    <a:lnTo>
                      <a:pt x="162" y="222"/>
                    </a:lnTo>
                    <a:lnTo>
                      <a:pt x="156" y="216"/>
                    </a:lnTo>
                    <a:lnTo>
                      <a:pt x="156" y="234"/>
                    </a:lnTo>
                    <a:lnTo>
                      <a:pt x="144" y="234"/>
                    </a:lnTo>
                    <a:lnTo>
                      <a:pt x="150" y="228"/>
                    </a:lnTo>
                    <a:lnTo>
                      <a:pt x="138" y="216"/>
                    </a:lnTo>
                    <a:lnTo>
                      <a:pt x="126" y="270"/>
                    </a:lnTo>
                    <a:lnTo>
                      <a:pt x="120" y="264"/>
                    </a:lnTo>
                    <a:lnTo>
                      <a:pt x="114" y="282"/>
                    </a:lnTo>
                    <a:lnTo>
                      <a:pt x="102" y="282"/>
                    </a:lnTo>
                    <a:lnTo>
                      <a:pt x="102" y="300"/>
                    </a:lnTo>
                    <a:lnTo>
                      <a:pt x="96" y="288"/>
                    </a:lnTo>
                    <a:lnTo>
                      <a:pt x="84" y="294"/>
                    </a:lnTo>
                    <a:lnTo>
                      <a:pt x="66" y="36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07" name="Freeform 434"/>
              <p:cNvSpPr>
                <a:spLocks noChangeAspect="1"/>
              </p:cNvSpPr>
              <p:nvPr/>
            </p:nvSpPr>
            <p:spPr bwMode="auto">
              <a:xfrm>
                <a:off x="4269" y="1248"/>
                <a:ext cx="228" cy="366"/>
              </a:xfrm>
              <a:custGeom>
                <a:avLst/>
                <a:gdLst>
                  <a:gd name="T0" fmla="*/ 66 w 228"/>
                  <a:gd name="T1" fmla="*/ 360 h 366"/>
                  <a:gd name="T2" fmla="*/ 60 w 228"/>
                  <a:gd name="T3" fmla="*/ 360 h 366"/>
                  <a:gd name="T4" fmla="*/ 42 w 228"/>
                  <a:gd name="T5" fmla="*/ 336 h 366"/>
                  <a:gd name="T6" fmla="*/ 0 w 228"/>
                  <a:gd name="T7" fmla="*/ 198 h 366"/>
                  <a:gd name="T8" fmla="*/ 18 w 228"/>
                  <a:gd name="T9" fmla="*/ 198 h 366"/>
                  <a:gd name="T10" fmla="*/ 12 w 228"/>
                  <a:gd name="T11" fmla="*/ 180 h 366"/>
                  <a:gd name="T12" fmla="*/ 24 w 228"/>
                  <a:gd name="T13" fmla="*/ 180 h 366"/>
                  <a:gd name="T14" fmla="*/ 18 w 228"/>
                  <a:gd name="T15" fmla="*/ 174 h 366"/>
                  <a:gd name="T16" fmla="*/ 30 w 228"/>
                  <a:gd name="T17" fmla="*/ 138 h 366"/>
                  <a:gd name="T18" fmla="*/ 30 w 228"/>
                  <a:gd name="T19" fmla="*/ 78 h 366"/>
                  <a:gd name="T20" fmla="*/ 54 w 228"/>
                  <a:gd name="T21" fmla="*/ 12 h 366"/>
                  <a:gd name="T22" fmla="*/ 66 w 228"/>
                  <a:gd name="T23" fmla="*/ 6 h 366"/>
                  <a:gd name="T24" fmla="*/ 78 w 228"/>
                  <a:gd name="T25" fmla="*/ 24 h 366"/>
                  <a:gd name="T26" fmla="*/ 108 w 228"/>
                  <a:gd name="T27" fmla="*/ 0 h 366"/>
                  <a:gd name="T28" fmla="*/ 138 w 228"/>
                  <a:gd name="T29" fmla="*/ 18 h 366"/>
                  <a:gd name="T30" fmla="*/ 168 w 228"/>
                  <a:gd name="T31" fmla="*/ 120 h 366"/>
                  <a:gd name="T32" fmla="*/ 186 w 228"/>
                  <a:gd name="T33" fmla="*/ 120 h 366"/>
                  <a:gd name="T34" fmla="*/ 192 w 228"/>
                  <a:gd name="T35" fmla="*/ 144 h 366"/>
                  <a:gd name="T36" fmla="*/ 216 w 228"/>
                  <a:gd name="T37" fmla="*/ 150 h 366"/>
                  <a:gd name="T38" fmla="*/ 216 w 228"/>
                  <a:gd name="T39" fmla="*/ 168 h 366"/>
                  <a:gd name="T40" fmla="*/ 228 w 228"/>
                  <a:gd name="T41" fmla="*/ 168 h 366"/>
                  <a:gd name="T42" fmla="*/ 222 w 228"/>
                  <a:gd name="T43" fmla="*/ 186 h 366"/>
                  <a:gd name="T44" fmla="*/ 192 w 228"/>
                  <a:gd name="T45" fmla="*/ 204 h 366"/>
                  <a:gd name="T46" fmla="*/ 180 w 228"/>
                  <a:gd name="T47" fmla="*/ 222 h 366"/>
                  <a:gd name="T48" fmla="*/ 174 w 228"/>
                  <a:gd name="T49" fmla="*/ 210 h 366"/>
                  <a:gd name="T50" fmla="*/ 162 w 228"/>
                  <a:gd name="T51" fmla="*/ 222 h 366"/>
                  <a:gd name="T52" fmla="*/ 156 w 228"/>
                  <a:gd name="T53" fmla="*/ 216 h 366"/>
                  <a:gd name="T54" fmla="*/ 156 w 228"/>
                  <a:gd name="T55" fmla="*/ 234 h 366"/>
                  <a:gd name="T56" fmla="*/ 144 w 228"/>
                  <a:gd name="T57" fmla="*/ 234 h 366"/>
                  <a:gd name="T58" fmla="*/ 150 w 228"/>
                  <a:gd name="T59" fmla="*/ 228 h 366"/>
                  <a:gd name="T60" fmla="*/ 138 w 228"/>
                  <a:gd name="T61" fmla="*/ 216 h 366"/>
                  <a:gd name="T62" fmla="*/ 126 w 228"/>
                  <a:gd name="T63" fmla="*/ 270 h 366"/>
                  <a:gd name="T64" fmla="*/ 120 w 228"/>
                  <a:gd name="T65" fmla="*/ 264 h 366"/>
                  <a:gd name="T66" fmla="*/ 114 w 228"/>
                  <a:gd name="T67" fmla="*/ 282 h 366"/>
                  <a:gd name="T68" fmla="*/ 102 w 228"/>
                  <a:gd name="T69" fmla="*/ 282 h 366"/>
                  <a:gd name="T70" fmla="*/ 102 w 228"/>
                  <a:gd name="T71" fmla="*/ 300 h 366"/>
                  <a:gd name="T72" fmla="*/ 96 w 228"/>
                  <a:gd name="T73" fmla="*/ 288 h 366"/>
                  <a:gd name="T74" fmla="*/ 84 w 228"/>
                  <a:gd name="T75" fmla="*/ 294 h 366"/>
                  <a:gd name="T76" fmla="*/ 66 w 228"/>
                  <a:gd name="T77" fmla="*/ 360 h 366"/>
                  <a:gd name="T78" fmla="*/ 66 w 228"/>
                  <a:gd name="T79" fmla="*/ 366 h 36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28"/>
                  <a:gd name="T121" fmla="*/ 0 h 366"/>
                  <a:gd name="T122" fmla="*/ 228 w 228"/>
                  <a:gd name="T123" fmla="*/ 366 h 36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28" h="366">
                    <a:moveTo>
                      <a:pt x="66" y="360"/>
                    </a:moveTo>
                    <a:lnTo>
                      <a:pt x="60" y="360"/>
                    </a:lnTo>
                    <a:lnTo>
                      <a:pt x="42" y="336"/>
                    </a:lnTo>
                    <a:lnTo>
                      <a:pt x="0" y="198"/>
                    </a:lnTo>
                    <a:lnTo>
                      <a:pt x="18" y="198"/>
                    </a:lnTo>
                    <a:lnTo>
                      <a:pt x="12" y="180"/>
                    </a:lnTo>
                    <a:lnTo>
                      <a:pt x="24" y="180"/>
                    </a:lnTo>
                    <a:lnTo>
                      <a:pt x="18" y="174"/>
                    </a:lnTo>
                    <a:lnTo>
                      <a:pt x="30" y="138"/>
                    </a:lnTo>
                    <a:lnTo>
                      <a:pt x="30" y="78"/>
                    </a:lnTo>
                    <a:lnTo>
                      <a:pt x="54" y="12"/>
                    </a:lnTo>
                    <a:lnTo>
                      <a:pt x="66" y="6"/>
                    </a:lnTo>
                    <a:lnTo>
                      <a:pt x="78" y="24"/>
                    </a:lnTo>
                    <a:lnTo>
                      <a:pt x="108" y="0"/>
                    </a:lnTo>
                    <a:lnTo>
                      <a:pt x="138" y="18"/>
                    </a:lnTo>
                    <a:lnTo>
                      <a:pt x="168" y="120"/>
                    </a:lnTo>
                    <a:lnTo>
                      <a:pt x="186" y="120"/>
                    </a:lnTo>
                    <a:lnTo>
                      <a:pt x="192" y="144"/>
                    </a:lnTo>
                    <a:lnTo>
                      <a:pt x="216" y="150"/>
                    </a:lnTo>
                    <a:lnTo>
                      <a:pt x="216" y="168"/>
                    </a:lnTo>
                    <a:lnTo>
                      <a:pt x="228" y="168"/>
                    </a:lnTo>
                    <a:lnTo>
                      <a:pt x="222" y="186"/>
                    </a:lnTo>
                    <a:lnTo>
                      <a:pt x="192" y="204"/>
                    </a:lnTo>
                    <a:lnTo>
                      <a:pt x="180" y="222"/>
                    </a:lnTo>
                    <a:lnTo>
                      <a:pt x="174" y="210"/>
                    </a:lnTo>
                    <a:lnTo>
                      <a:pt x="162" y="222"/>
                    </a:lnTo>
                    <a:lnTo>
                      <a:pt x="156" y="216"/>
                    </a:lnTo>
                    <a:lnTo>
                      <a:pt x="156" y="234"/>
                    </a:lnTo>
                    <a:lnTo>
                      <a:pt x="144" y="234"/>
                    </a:lnTo>
                    <a:lnTo>
                      <a:pt x="150" y="228"/>
                    </a:lnTo>
                    <a:lnTo>
                      <a:pt x="138" y="216"/>
                    </a:lnTo>
                    <a:lnTo>
                      <a:pt x="126" y="270"/>
                    </a:lnTo>
                    <a:lnTo>
                      <a:pt x="120" y="264"/>
                    </a:lnTo>
                    <a:lnTo>
                      <a:pt x="114" y="282"/>
                    </a:lnTo>
                    <a:lnTo>
                      <a:pt x="102" y="282"/>
                    </a:lnTo>
                    <a:lnTo>
                      <a:pt x="102" y="300"/>
                    </a:lnTo>
                    <a:lnTo>
                      <a:pt x="96" y="288"/>
                    </a:lnTo>
                    <a:lnTo>
                      <a:pt x="84" y="294"/>
                    </a:lnTo>
                    <a:lnTo>
                      <a:pt x="66" y="360"/>
                    </a:lnTo>
                    <a:lnTo>
                      <a:pt x="66" y="36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08" name="Freeform 435"/>
              <p:cNvSpPr>
                <a:spLocks noChangeAspect="1"/>
              </p:cNvSpPr>
              <p:nvPr/>
            </p:nvSpPr>
            <p:spPr bwMode="auto">
              <a:xfrm>
                <a:off x="3891" y="1932"/>
                <a:ext cx="282" cy="138"/>
              </a:xfrm>
              <a:custGeom>
                <a:avLst/>
                <a:gdLst>
                  <a:gd name="T0" fmla="*/ 216 w 282"/>
                  <a:gd name="T1" fmla="*/ 0 h 138"/>
                  <a:gd name="T2" fmla="*/ 246 w 282"/>
                  <a:gd name="T3" fmla="*/ 96 h 138"/>
                  <a:gd name="T4" fmla="*/ 282 w 282"/>
                  <a:gd name="T5" fmla="*/ 84 h 138"/>
                  <a:gd name="T6" fmla="*/ 282 w 282"/>
                  <a:gd name="T7" fmla="*/ 120 h 138"/>
                  <a:gd name="T8" fmla="*/ 276 w 282"/>
                  <a:gd name="T9" fmla="*/ 120 h 138"/>
                  <a:gd name="T10" fmla="*/ 276 w 282"/>
                  <a:gd name="T11" fmla="*/ 102 h 138"/>
                  <a:gd name="T12" fmla="*/ 270 w 282"/>
                  <a:gd name="T13" fmla="*/ 120 h 138"/>
                  <a:gd name="T14" fmla="*/ 258 w 282"/>
                  <a:gd name="T15" fmla="*/ 126 h 138"/>
                  <a:gd name="T16" fmla="*/ 258 w 282"/>
                  <a:gd name="T17" fmla="*/ 132 h 138"/>
                  <a:gd name="T18" fmla="*/ 246 w 282"/>
                  <a:gd name="T19" fmla="*/ 138 h 138"/>
                  <a:gd name="T20" fmla="*/ 234 w 282"/>
                  <a:gd name="T21" fmla="*/ 108 h 138"/>
                  <a:gd name="T22" fmla="*/ 228 w 282"/>
                  <a:gd name="T23" fmla="*/ 114 h 138"/>
                  <a:gd name="T24" fmla="*/ 210 w 282"/>
                  <a:gd name="T25" fmla="*/ 102 h 138"/>
                  <a:gd name="T26" fmla="*/ 216 w 282"/>
                  <a:gd name="T27" fmla="*/ 96 h 138"/>
                  <a:gd name="T28" fmla="*/ 210 w 282"/>
                  <a:gd name="T29" fmla="*/ 90 h 138"/>
                  <a:gd name="T30" fmla="*/ 222 w 282"/>
                  <a:gd name="T31" fmla="*/ 90 h 138"/>
                  <a:gd name="T32" fmla="*/ 216 w 282"/>
                  <a:gd name="T33" fmla="*/ 78 h 138"/>
                  <a:gd name="T34" fmla="*/ 204 w 282"/>
                  <a:gd name="T35" fmla="*/ 78 h 138"/>
                  <a:gd name="T36" fmla="*/ 210 w 282"/>
                  <a:gd name="T37" fmla="*/ 72 h 138"/>
                  <a:gd name="T38" fmla="*/ 210 w 282"/>
                  <a:gd name="T39" fmla="*/ 48 h 138"/>
                  <a:gd name="T40" fmla="*/ 198 w 282"/>
                  <a:gd name="T41" fmla="*/ 48 h 138"/>
                  <a:gd name="T42" fmla="*/ 216 w 282"/>
                  <a:gd name="T43" fmla="*/ 18 h 138"/>
                  <a:gd name="T44" fmla="*/ 210 w 282"/>
                  <a:gd name="T45" fmla="*/ 12 h 138"/>
                  <a:gd name="T46" fmla="*/ 186 w 282"/>
                  <a:gd name="T47" fmla="*/ 48 h 138"/>
                  <a:gd name="T48" fmla="*/ 180 w 282"/>
                  <a:gd name="T49" fmla="*/ 42 h 138"/>
                  <a:gd name="T50" fmla="*/ 192 w 282"/>
                  <a:gd name="T51" fmla="*/ 54 h 138"/>
                  <a:gd name="T52" fmla="*/ 186 w 282"/>
                  <a:gd name="T53" fmla="*/ 84 h 138"/>
                  <a:gd name="T54" fmla="*/ 204 w 282"/>
                  <a:gd name="T55" fmla="*/ 108 h 138"/>
                  <a:gd name="T56" fmla="*/ 186 w 282"/>
                  <a:gd name="T57" fmla="*/ 108 h 138"/>
                  <a:gd name="T58" fmla="*/ 204 w 282"/>
                  <a:gd name="T59" fmla="*/ 114 h 138"/>
                  <a:gd name="T60" fmla="*/ 216 w 282"/>
                  <a:gd name="T61" fmla="*/ 132 h 138"/>
                  <a:gd name="T62" fmla="*/ 162 w 282"/>
                  <a:gd name="T63" fmla="*/ 114 h 138"/>
                  <a:gd name="T64" fmla="*/ 156 w 282"/>
                  <a:gd name="T65" fmla="*/ 126 h 138"/>
                  <a:gd name="T66" fmla="*/ 150 w 282"/>
                  <a:gd name="T67" fmla="*/ 114 h 138"/>
                  <a:gd name="T68" fmla="*/ 162 w 282"/>
                  <a:gd name="T69" fmla="*/ 84 h 138"/>
                  <a:gd name="T70" fmla="*/ 162 w 282"/>
                  <a:gd name="T71" fmla="*/ 78 h 138"/>
                  <a:gd name="T72" fmla="*/ 150 w 282"/>
                  <a:gd name="T73" fmla="*/ 72 h 138"/>
                  <a:gd name="T74" fmla="*/ 114 w 282"/>
                  <a:gd name="T75" fmla="*/ 54 h 138"/>
                  <a:gd name="T76" fmla="*/ 102 w 282"/>
                  <a:gd name="T77" fmla="*/ 30 h 138"/>
                  <a:gd name="T78" fmla="*/ 78 w 282"/>
                  <a:gd name="T79" fmla="*/ 30 h 138"/>
                  <a:gd name="T80" fmla="*/ 66 w 282"/>
                  <a:gd name="T81" fmla="*/ 48 h 138"/>
                  <a:gd name="T82" fmla="*/ 48 w 282"/>
                  <a:gd name="T83" fmla="*/ 42 h 138"/>
                  <a:gd name="T84" fmla="*/ 12 w 282"/>
                  <a:gd name="T85" fmla="*/ 78 h 138"/>
                  <a:gd name="T86" fmla="*/ 0 w 282"/>
                  <a:gd name="T87" fmla="*/ 42 h 138"/>
                  <a:gd name="T88" fmla="*/ 198 w 282"/>
                  <a:gd name="T89" fmla="*/ 0 h 138"/>
                  <a:gd name="T90" fmla="*/ 216 w 282"/>
                  <a:gd name="T91" fmla="*/ 0 h 13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82"/>
                  <a:gd name="T139" fmla="*/ 0 h 138"/>
                  <a:gd name="T140" fmla="*/ 282 w 282"/>
                  <a:gd name="T141" fmla="*/ 138 h 13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82" h="138">
                    <a:moveTo>
                      <a:pt x="216" y="0"/>
                    </a:moveTo>
                    <a:lnTo>
                      <a:pt x="246" y="96"/>
                    </a:lnTo>
                    <a:lnTo>
                      <a:pt x="282" y="84"/>
                    </a:lnTo>
                    <a:lnTo>
                      <a:pt x="282" y="120"/>
                    </a:lnTo>
                    <a:lnTo>
                      <a:pt x="276" y="120"/>
                    </a:lnTo>
                    <a:lnTo>
                      <a:pt x="276" y="102"/>
                    </a:lnTo>
                    <a:lnTo>
                      <a:pt x="270" y="120"/>
                    </a:lnTo>
                    <a:lnTo>
                      <a:pt x="258" y="126"/>
                    </a:lnTo>
                    <a:lnTo>
                      <a:pt x="258" y="132"/>
                    </a:lnTo>
                    <a:lnTo>
                      <a:pt x="246" y="138"/>
                    </a:lnTo>
                    <a:lnTo>
                      <a:pt x="234" y="108"/>
                    </a:lnTo>
                    <a:lnTo>
                      <a:pt x="228" y="114"/>
                    </a:lnTo>
                    <a:lnTo>
                      <a:pt x="210" y="102"/>
                    </a:lnTo>
                    <a:lnTo>
                      <a:pt x="216" y="96"/>
                    </a:lnTo>
                    <a:lnTo>
                      <a:pt x="210" y="90"/>
                    </a:lnTo>
                    <a:lnTo>
                      <a:pt x="222" y="90"/>
                    </a:lnTo>
                    <a:lnTo>
                      <a:pt x="216" y="78"/>
                    </a:lnTo>
                    <a:lnTo>
                      <a:pt x="204" y="78"/>
                    </a:lnTo>
                    <a:lnTo>
                      <a:pt x="210" y="72"/>
                    </a:lnTo>
                    <a:lnTo>
                      <a:pt x="210" y="48"/>
                    </a:lnTo>
                    <a:lnTo>
                      <a:pt x="198" y="48"/>
                    </a:lnTo>
                    <a:lnTo>
                      <a:pt x="216" y="18"/>
                    </a:lnTo>
                    <a:lnTo>
                      <a:pt x="210" y="12"/>
                    </a:lnTo>
                    <a:lnTo>
                      <a:pt x="186" y="48"/>
                    </a:lnTo>
                    <a:lnTo>
                      <a:pt x="180" y="42"/>
                    </a:lnTo>
                    <a:lnTo>
                      <a:pt x="192" y="54"/>
                    </a:lnTo>
                    <a:lnTo>
                      <a:pt x="186" y="84"/>
                    </a:lnTo>
                    <a:lnTo>
                      <a:pt x="204" y="108"/>
                    </a:lnTo>
                    <a:lnTo>
                      <a:pt x="186" y="108"/>
                    </a:lnTo>
                    <a:lnTo>
                      <a:pt x="204" y="114"/>
                    </a:lnTo>
                    <a:lnTo>
                      <a:pt x="216" y="132"/>
                    </a:lnTo>
                    <a:lnTo>
                      <a:pt x="162" y="114"/>
                    </a:lnTo>
                    <a:lnTo>
                      <a:pt x="156" y="126"/>
                    </a:lnTo>
                    <a:lnTo>
                      <a:pt x="150" y="114"/>
                    </a:lnTo>
                    <a:lnTo>
                      <a:pt x="162" y="84"/>
                    </a:lnTo>
                    <a:lnTo>
                      <a:pt x="162" y="78"/>
                    </a:lnTo>
                    <a:lnTo>
                      <a:pt x="150" y="72"/>
                    </a:lnTo>
                    <a:lnTo>
                      <a:pt x="114" y="54"/>
                    </a:lnTo>
                    <a:lnTo>
                      <a:pt x="102" y="30"/>
                    </a:lnTo>
                    <a:lnTo>
                      <a:pt x="78" y="30"/>
                    </a:lnTo>
                    <a:lnTo>
                      <a:pt x="66" y="48"/>
                    </a:lnTo>
                    <a:lnTo>
                      <a:pt x="48" y="42"/>
                    </a:lnTo>
                    <a:lnTo>
                      <a:pt x="12" y="78"/>
                    </a:lnTo>
                    <a:lnTo>
                      <a:pt x="0" y="42"/>
                    </a:lnTo>
                    <a:lnTo>
                      <a:pt x="198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09" name="Freeform 436"/>
              <p:cNvSpPr>
                <a:spLocks noChangeAspect="1"/>
              </p:cNvSpPr>
              <p:nvPr/>
            </p:nvSpPr>
            <p:spPr bwMode="auto">
              <a:xfrm>
                <a:off x="3891" y="1932"/>
                <a:ext cx="282" cy="138"/>
              </a:xfrm>
              <a:custGeom>
                <a:avLst/>
                <a:gdLst>
                  <a:gd name="T0" fmla="*/ 216 w 282"/>
                  <a:gd name="T1" fmla="*/ 0 h 138"/>
                  <a:gd name="T2" fmla="*/ 246 w 282"/>
                  <a:gd name="T3" fmla="*/ 96 h 138"/>
                  <a:gd name="T4" fmla="*/ 282 w 282"/>
                  <a:gd name="T5" fmla="*/ 84 h 138"/>
                  <a:gd name="T6" fmla="*/ 282 w 282"/>
                  <a:gd name="T7" fmla="*/ 120 h 138"/>
                  <a:gd name="T8" fmla="*/ 276 w 282"/>
                  <a:gd name="T9" fmla="*/ 120 h 138"/>
                  <a:gd name="T10" fmla="*/ 276 w 282"/>
                  <a:gd name="T11" fmla="*/ 102 h 138"/>
                  <a:gd name="T12" fmla="*/ 270 w 282"/>
                  <a:gd name="T13" fmla="*/ 120 h 138"/>
                  <a:gd name="T14" fmla="*/ 258 w 282"/>
                  <a:gd name="T15" fmla="*/ 126 h 138"/>
                  <a:gd name="T16" fmla="*/ 258 w 282"/>
                  <a:gd name="T17" fmla="*/ 132 h 138"/>
                  <a:gd name="T18" fmla="*/ 246 w 282"/>
                  <a:gd name="T19" fmla="*/ 138 h 138"/>
                  <a:gd name="T20" fmla="*/ 234 w 282"/>
                  <a:gd name="T21" fmla="*/ 108 h 138"/>
                  <a:gd name="T22" fmla="*/ 228 w 282"/>
                  <a:gd name="T23" fmla="*/ 114 h 138"/>
                  <a:gd name="T24" fmla="*/ 210 w 282"/>
                  <a:gd name="T25" fmla="*/ 102 h 138"/>
                  <a:gd name="T26" fmla="*/ 216 w 282"/>
                  <a:gd name="T27" fmla="*/ 96 h 138"/>
                  <a:gd name="T28" fmla="*/ 210 w 282"/>
                  <a:gd name="T29" fmla="*/ 90 h 138"/>
                  <a:gd name="T30" fmla="*/ 222 w 282"/>
                  <a:gd name="T31" fmla="*/ 90 h 138"/>
                  <a:gd name="T32" fmla="*/ 216 w 282"/>
                  <a:gd name="T33" fmla="*/ 78 h 138"/>
                  <a:gd name="T34" fmla="*/ 204 w 282"/>
                  <a:gd name="T35" fmla="*/ 78 h 138"/>
                  <a:gd name="T36" fmla="*/ 210 w 282"/>
                  <a:gd name="T37" fmla="*/ 72 h 138"/>
                  <a:gd name="T38" fmla="*/ 210 w 282"/>
                  <a:gd name="T39" fmla="*/ 48 h 138"/>
                  <a:gd name="T40" fmla="*/ 198 w 282"/>
                  <a:gd name="T41" fmla="*/ 48 h 138"/>
                  <a:gd name="T42" fmla="*/ 216 w 282"/>
                  <a:gd name="T43" fmla="*/ 18 h 138"/>
                  <a:gd name="T44" fmla="*/ 210 w 282"/>
                  <a:gd name="T45" fmla="*/ 12 h 138"/>
                  <a:gd name="T46" fmla="*/ 186 w 282"/>
                  <a:gd name="T47" fmla="*/ 48 h 138"/>
                  <a:gd name="T48" fmla="*/ 180 w 282"/>
                  <a:gd name="T49" fmla="*/ 42 h 138"/>
                  <a:gd name="T50" fmla="*/ 192 w 282"/>
                  <a:gd name="T51" fmla="*/ 54 h 138"/>
                  <a:gd name="T52" fmla="*/ 186 w 282"/>
                  <a:gd name="T53" fmla="*/ 84 h 138"/>
                  <a:gd name="T54" fmla="*/ 204 w 282"/>
                  <a:gd name="T55" fmla="*/ 108 h 138"/>
                  <a:gd name="T56" fmla="*/ 186 w 282"/>
                  <a:gd name="T57" fmla="*/ 108 h 138"/>
                  <a:gd name="T58" fmla="*/ 204 w 282"/>
                  <a:gd name="T59" fmla="*/ 114 h 138"/>
                  <a:gd name="T60" fmla="*/ 216 w 282"/>
                  <a:gd name="T61" fmla="*/ 132 h 138"/>
                  <a:gd name="T62" fmla="*/ 162 w 282"/>
                  <a:gd name="T63" fmla="*/ 114 h 138"/>
                  <a:gd name="T64" fmla="*/ 156 w 282"/>
                  <a:gd name="T65" fmla="*/ 126 h 138"/>
                  <a:gd name="T66" fmla="*/ 150 w 282"/>
                  <a:gd name="T67" fmla="*/ 114 h 138"/>
                  <a:gd name="T68" fmla="*/ 162 w 282"/>
                  <a:gd name="T69" fmla="*/ 84 h 138"/>
                  <a:gd name="T70" fmla="*/ 162 w 282"/>
                  <a:gd name="T71" fmla="*/ 78 h 138"/>
                  <a:gd name="T72" fmla="*/ 150 w 282"/>
                  <a:gd name="T73" fmla="*/ 72 h 138"/>
                  <a:gd name="T74" fmla="*/ 114 w 282"/>
                  <a:gd name="T75" fmla="*/ 54 h 138"/>
                  <a:gd name="T76" fmla="*/ 102 w 282"/>
                  <a:gd name="T77" fmla="*/ 30 h 138"/>
                  <a:gd name="T78" fmla="*/ 78 w 282"/>
                  <a:gd name="T79" fmla="*/ 30 h 138"/>
                  <a:gd name="T80" fmla="*/ 66 w 282"/>
                  <a:gd name="T81" fmla="*/ 48 h 138"/>
                  <a:gd name="T82" fmla="*/ 48 w 282"/>
                  <a:gd name="T83" fmla="*/ 42 h 138"/>
                  <a:gd name="T84" fmla="*/ 12 w 282"/>
                  <a:gd name="T85" fmla="*/ 78 h 138"/>
                  <a:gd name="T86" fmla="*/ 0 w 282"/>
                  <a:gd name="T87" fmla="*/ 42 h 138"/>
                  <a:gd name="T88" fmla="*/ 198 w 282"/>
                  <a:gd name="T89" fmla="*/ 0 h 138"/>
                  <a:gd name="T90" fmla="*/ 216 w 282"/>
                  <a:gd name="T91" fmla="*/ 0 h 138"/>
                  <a:gd name="T92" fmla="*/ 216 w 282"/>
                  <a:gd name="T93" fmla="*/ 6 h 1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82"/>
                  <a:gd name="T142" fmla="*/ 0 h 138"/>
                  <a:gd name="T143" fmla="*/ 282 w 282"/>
                  <a:gd name="T144" fmla="*/ 138 h 1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82" h="138">
                    <a:moveTo>
                      <a:pt x="216" y="0"/>
                    </a:moveTo>
                    <a:lnTo>
                      <a:pt x="246" y="96"/>
                    </a:lnTo>
                    <a:lnTo>
                      <a:pt x="282" y="84"/>
                    </a:lnTo>
                    <a:lnTo>
                      <a:pt x="282" y="120"/>
                    </a:lnTo>
                    <a:lnTo>
                      <a:pt x="276" y="120"/>
                    </a:lnTo>
                    <a:lnTo>
                      <a:pt x="276" y="102"/>
                    </a:lnTo>
                    <a:lnTo>
                      <a:pt x="270" y="120"/>
                    </a:lnTo>
                    <a:lnTo>
                      <a:pt x="258" y="126"/>
                    </a:lnTo>
                    <a:lnTo>
                      <a:pt x="258" y="132"/>
                    </a:lnTo>
                    <a:lnTo>
                      <a:pt x="246" y="138"/>
                    </a:lnTo>
                    <a:lnTo>
                      <a:pt x="234" y="108"/>
                    </a:lnTo>
                    <a:lnTo>
                      <a:pt x="228" y="114"/>
                    </a:lnTo>
                    <a:lnTo>
                      <a:pt x="210" y="102"/>
                    </a:lnTo>
                    <a:lnTo>
                      <a:pt x="216" y="96"/>
                    </a:lnTo>
                    <a:lnTo>
                      <a:pt x="210" y="90"/>
                    </a:lnTo>
                    <a:lnTo>
                      <a:pt x="222" y="90"/>
                    </a:lnTo>
                    <a:lnTo>
                      <a:pt x="216" y="78"/>
                    </a:lnTo>
                    <a:lnTo>
                      <a:pt x="204" y="78"/>
                    </a:lnTo>
                    <a:lnTo>
                      <a:pt x="210" y="72"/>
                    </a:lnTo>
                    <a:lnTo>
                      <a:pt x="210" y="48"/>
                    </a:lnTo>
                    <a:lnTo>
                      <a:pt x="198" y="48"/>
                    </a:lnTo>
                    <a:lnTo>
                      <a:pt x="216" y="18"/>
                    </a:lnTo>
                    <a:lnTo>
                      <a:pt x="210" y="12"/>
                    </a:lnTo>
                    <a:lnTo>
                      <a:pt x="186" y="48"/>
                    </a:lnTo>
                    <a:lnTo>
                      <a:pt x="180" y="42"/>
                    </a:lnTo>
                    <a:lnTo>
                      <a:pt x="192" y="54"/>
                    </a:lnTo>
                    <a:lnTo>
                      <a:pt x="186" y="84"/>
                    </a:lnTo>
                    <a:lnTo>
                      <a:pt x="204" y="108"/>
                    </a:lnTo>
                    <a:lnTo>
                      <a:pt x="186" y="108"/>
                    </a:lnTo>
                    <a:lnTo>
                      <a:pt x="204" y="114"/>
                    </a:lnTo>
                    <a:lnTo>
                      <a:pt x="216" y="132"/>
                    </a:lnTo>
                    <a:lnTo>
                      <a:pt x="162" y="114"/>
                    </a:lnTo>
                    <a:lnTo>
                      <a:pt x="156" y="126"/>
                    </a:lnTo>
                    <a:lnTo>
                      <a:pt x="150" y="114"/>
                    </a:lnTo>
                    <a:lnTo>
                      <a:pt x="162" y="84"/>
                    </a:lnTo>
                    <a:lnTo>
                      <a:pt x="162" y="78"/>
                    </a:lnTo>
                    <a:lnTo>
                      <a:pt x="150" y="72"/>
                    </a:lnTo>
                    <a:lnTo>
                      <a:pt x="114" y="54"/>
                    </a:lnTo>
                    <a:lnTo>
                      <a:pt x="102" y="30"/>
                    </a:lnTo>
                    <a:lnTo>
                      <a:pt x="78" y="30"/>
                    </a:lnTo>
                    <a:lnTo>
                      <a:pt x="66" y="48"/>
                    </a:lnTo>
                    <a:lnTo>
                      <a:pt x="48" y="42"/>
                    </a:lnTo>
                    <a:lnTo>
                      <a:pt x="12" y="78"/>
                    </a:lnTo>
                    <a:lnTo>
                      <a:pt x="0" y="42"/>
                    </a:lnTo>
                    <a:lnTo>
                      <a:pt x="198" y="0"/>
                    </a:lnTo>
                    <a:lnTo>
                      <a:pt x="216" y="0"/>
                    </a:lnTo>
                    <a:lnTo>
                      <a:pt x="216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10" name="Freeform 437"/>
              <p:cNvSpPr>
                <a:spLocks noChangeAspect="1"/>
              </p:cNvSpPr>
              <p:nvPr/>
            </p:nvSpPr>
            <p:spPr bwMode="auto">
              <a:xfrm>
                <a:off x="4203" y="1626"/>
                <a:ext cx="204" cy="102"/>
              </a:xfrm>
              <a:custGeom>
                <a:avLst/>
                <a:gdLst>
                  <a:gd name="T0" fmla="*/ 42 w 204"/>
                  <a:gd name="T1" fmla="*/ 30 h 102"/>
                  <a:gd name="T2" fmla="*/ 108 w 204"/>
                  <a:gd name="T3" fmla="*/ 18 h 102"/>
                  <a:gd name="T4" fmla="*/ 132 w 204"/>
                  <a:gd name="T5" fmla="*/ 0 h 102"/>
                  <a:gd name="T6" fmla="*/ 144 w 204"/>
                  <a:gd name="T7" fmla="*/ 18 h 102"/>
                  <a:gd name="T8" fmla="*/ 132 w 204"/>
                  <a:gd name="T9" fmla="*/ 42 h 102"/>
                  <a:gd name="T10" fmla="*/ 150 w 204"/>
                  <a:gd name="T11" fmla="*/ 48 h 102"/>
                  <a:gd name="T12" fmla="*/ 174 w 204"/>
                  <a:gd name="T13" fmla="*/ 78 h 102"/>
                  <a:gd name="T14" fmla="*/ 198 w 204"/>
                  <a:gd name="T15" fmla="*/ 66 h 102"/>
                  <a:gd name="T16" fmla="*/ 180 w 204"/>
                  <a:gd name="T17" fmla="*/ 48 h 102"/>
                  <a:gd name="T18" fmla="*/ 186 w 204"/>
                  <a:gd name="T19" fmla="*/ 48 h 102"/>
                  <a:gd name="T20" fmla="*/ 204 w 204"/>
                  <a:gd name="T21" fmla="*/ 78 h 102"/>
                  <a:gd name="T22" fmla="*/ 168 w 204"/>
                  <a:gd name="T23" fmla="*/ 96 h 102"/>
                  <a:gd name="T24" fmla="*/ 162 w 204"/>
                  <a:gd name="T25" fmla="*/ 78 h 102"/>
                  <a:gd name="T26" fmla="*/ 144 w 204"/>
                  <a:gd name="T27" fmla="*/ 102 h 102"/>
                  <a:gd name="T28" fmla="*/ 138 w 204"/>
                  <a:gd name="T29" fmla="*/ 96 h 102"/>
                  <a:gd name="T30" fmla="*/ 114 w 204"/>
                  <a:gd name="T31" fmla="*/ 72 h 102"/>
                  <a:gd name="T32" fmla="*/ 96 w 204"/>
                  <a:gd name="T33" fmla="*/ 78 h 102"/>
                  <a:gd name="T34" fmla="*/ 90 w 204"/>
                  <a:gd name="T35" fmla="*/ 72 h 102"/>
                  <a:gd name="T36" fmla="*/ 0 w 204"/>
                  <a:gd name="T37" fmla="*/ 96 h 102"/>
                  <a:gd name="T38" fmla="*/ 0 w 204"/>
                  <a:gd name="T39" fmla="*/ 42 h 102"/>
                  <a:gd name="T40" fmla="*/ 18 w 204"/>
                  <a:gd name="T41" fmla="*/ 36 h 102"/>
                  <a:gd name="T42" fmla="*/ 42 w 204"/>
                  <a:gd name="T43" fmla="*/ 30 h 10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4"/>
                  <a:gd name="T67" fmla="*/ 0 h 102"/>
                  <a:gd name="T68" fmla="*/ 204 w 204"/>
                  <a:gd name="T69" fmla="*/ 102 h 10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4" h="102">
                    <a:moveTo>
                      <a:pt x="42" y="30"/>
                    </a:moveTo>
                    <a:lnTo>
                      <a:pt x="108" y="18"/>
                    </a:lnTo>
                    <a:lnTo>
                      <a:pt x="132" y="0"/>
                    </a:lnTo>
                    <a:lnTo>
                      <a:pt x="144" y="18"/>
                    </a:lnTo>
                    <a:lnTo>
                      <a:pt x="132" y="42"/>
                    </a:lnTo>
                    <a:lnTo>
                      <a:pt x="150" y="48"/>
                    </a:lnTo>
                    <a:lnTo>
                      <a:pt x="174" y="78"/>
                    </a:lnTo>
                    <a:lnTo>
                      <a:pt x="198" y="66"/>
                    </a:lnTo>
                    <a:lnTo>
                      <a:pt x="180" y="48"/>
                    </a:lnTo>
                    <a:lnTo>
                      <a:pt x="186" y="48"/>
                    </a:lnTo>
                    <a:lnTo>
                      <a:pt x="204" y="78"/>
                    </a:lnTo>
                    <a:lnTo>
                      <a:pt x="168" y="96"/>
                    </a:lnTo>
                    <a:lnTo>
                      <a:pt x="162" y="78"/>
                    </a:lnTo>
                    <a:lnTo>
                      <a:pt x="144" y="102"/>
                    </a:lnTo>
                    <a:lnTo>
                      <a:pt x="138" y="96"/>
                    </a:lnTo>
                    <a:lnTo>
                      <a:pt x="114" y="72"/>
                    </a:lnTo>
                    <a:lnTo>
                      <a:pt x="96" y="78"/>
                    </a:lnTo>
                    <a:lnTo>
                      <a:pt x="90" y="72"/>
                    </a:lnTo>
                    <a:lnTo>
                      <a:pt x="0" y="96"/>
                    </a:lnTo>
                    <a:lnTo>
                      <a:pt x="0" y="42"/>
                    </a:lnTo>
                    <a:lnTo>
                      <a:pt x="18" y="36"/>
                    </a:lnTo>
                    <a:lnTo>
                      <a:pt x="42" y="3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11" name="Freeform 438"/>
              <p:cNvSpPr>
                <a:spLocks noChangeAspect="1"/>
              </p:cNvSpPr>
              <p:nvPr/>
            </p:nvSpPr>
            <p:spPr bwMode="auto">
              <a:xfrm>
                <a:off x="4203" y="1626"/>
                <a:ext cx="204" cy="102"/>
              </a:xfrm>
              <a:custGeom>
                <a:avLst/>
                <a:gdLst>
                  <a:gd name="T0" fmla="*/ 42 w 204"/>
                  <a:gd name="T1" fmla="*/ 30 h 102"/>
                  <a:gd name="T2" fmla="*/ 108 w 204"/>
                  <a:gd name="T3" fmla="*/ 18 h 102"/>
                  <a:gd name="T4" fmla="*/ 132 w 204"/>
                  <a:gd name="T5" fmla="*/ 0 h 102"/>
                  <a:gd name="T6" fmla="*/ 144 w 204"/>
                  <a:gd name="T7" fmla="*/ 18 h 102"/>
                  <a:gd name="T8" fmla="*/ 132 w 204"/>
                  <a:gd name="T9" fmla="*/ 42 h 102"/>
                  <a:gd name="T10" fmla="*/ 150 w 204"/>
                  <a:gd name="T11" fmla="*/ 48 h 102"/>
                  <a:gd name="T12" fmla="*/ 174 w 204"/>
                  <a:gd name="T13" fmla="*/ 78 h 102"/>
                  <a:gd name="T14" fmla="*/ 198 w 204"/>
                  <a:gd name="T15" fmla="*/ 66 h 102"/>
                  <a:gd name="T16" fmla="*/ 180 w 204"/>
                  <a:gd name="T17" fmla="*/ 48 h 102"/>
                  <a:gd name="T18" fmla="*/ 186 w 204"/>
                  <a:gd name="T19" fmla="*/ 48 h 102"/>
                  <a:gd name="T20" fmla="*/ 204 w 204"/>
                  <a:gd name="T21" fmla="*/ 78 h 102"/>
                  <a:gd name="T22" fmla="*/ 168 w 204"/>
                  <a:gd name="T23" fmla="*/ 96 h 102"/>
                  <a:gd name="T24" fmla="*/ 162 w 204"/>
                  <a:gd name="T25" fmla="*/ 78 h 102"/>
                  <a:gd name="T26" fmla="*/ 144 w 204"/>
                  <a:gd name="T27" fmla="*/ 102 h 102"/>
                  <a:gd name="T28" fmla="*/ 138 w 204"/>
                  <a:gd name="T29" fmla="*/ 96 h 102"/>
                  <a:gd name="T30" fmla="*/ 114 w 204"/>
                  <a:gd name="T31" fmla="*/ 72 h 102"/>
                  <a:gd name="T32" fmla="*/ 96 w 204"/>
                  <a:gd name="T33" fmla="*/ 78 h 102"/>
                  <a:gd name="T34" fmla="*/ 90 w 204"/>
                  <a:gd name="T35" fmla="*/ 72 h 102"/>
                  <a:gd name="T36" fmla="*/ 0 w 204"/>
                  <a:gd name="T37" fmla="*/ 96 h 102"/>
                  <a:gd name="T38" fmla="*/ 0 w 204"/>
                  <a:gd name="T39" fmla="*/ 42 h 102"/>
                  <a:gd name="T40" fmla="*/ 18 w 204"/>
                  <a:gd name="T41" fmla="*/ 36 h 102"/>
                  <a:gd name="T42" fmla="*/ 42 w 204"/>
                  <a:gd name="T43" fmla="*/ 30 h 102"/>
                  <a:gd name="T44" fmla="*/ 42 w 204"/>
                  <a:gd name="T45" fmla="*/ 36 h 10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4"/>
                  <a:gd name="T70" fmla="*/ 0 h 102"/>
                  <a:gd name="T71" fmla="*/ 204 w 204"/>
                  <a:gd name="T72" fmla="*/ 102 h 10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4" h="102">
                    <a:moveTo>
                      <a:pt x="42" y="30"/>
                    </a:moveTo>
                    <a:lnTo>
                      <a:pt x="108" y="18"/>
                    </a:lnTo>
                    <a:lnTo>
                      <a:pt x="132" y="0"/>
                    </a:lnTo>
                    <a:lnTo>
                      <a:pt x="144" y="18"/>
                    </a:lnTo>
                    <a:lnTo>
                      <a:pt x="132" y="42"/>
                    </a:lnTo>
                    <a:lnTo>
                      <a:pt x="150" y="48"/>
                    </a:lnTo>
                    <a:lnTo>
                      <a:pt x="174" y="78"/>
                    </a:lnTo>
                    <a:lnTo>
                      <a:pt x="198" y="66"/>
                    </a:lnTo>
                    <a:lnTo>
                      <a:pt x="180" y="48"/>
                    </a:lnTo>
                    <a:lnTo>
                      <a:pt x="186" y="48"/>
                    </a:lnTo>
                    <a:lnTo>
                      <a:pt x="204" y="78"/>
                    </a:lnTo>
                    <a:lnTo>
                      <a:pt x="168" y="96"/>
                    </a:lnTo>
                    <a:lnTo>
                      <a:pt x="162" y="78"/>
                    </a:lnTo>
                    <a:lnTo>
                      <a:pt x="144" y="102"/>
                    </a:lnTo>
                    <a:lnTo>
                      <a:pt x="138" y="96"/>
                    </a:lnTo>
                    <a:lnTo>
                      <a:pt x="114" y="72"/>
                    </a:lnTo>
                    <a:lnTo>
                      <a:pt x="96" y="78"/>
                    </a:lnTo>
                    <a:lnTo>
                      <a:pt x="90" y="72"/>
                    </a:lnTo>
                    <a:lnTo>
                      <a:pt x="0" y="96"/>
                    </a:lnTo>
                    <a:lnTo>
                      <a:pt x="0" y="42"/>
                    </a:lnTo>
                    <a:lnTo>
                      <a:pt x="18" y="36"/>
                    </a:lnTo>
                    <a:lnTo>
                      <a:pt x="42" y="30"/>
                    </a:lnTo>
                    <a:lnTo>
                      <a:pt x="42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12" name="Freeform 439"/>
              <p:cNvSpPr>
                <a:spLocks noChangeAspect="1"/>
              </p:cNvSpPr>
              <p:nvPr/>
            </p:nvSpPr>
            <p:spPr bwMode="auto">
              <a:xfrm>
                <a:off x="3447" y="1548"/>
                <a:ext cx="234" cy="324"/>
              </a:xfrm>
              <a:custGeom>
                <a:avLst/>
                <a:gdLst>
                  <a:gd name="T0" fmla="*/ 114 w 234"/>
                  <a:gd name="T1" fmla="*/ 312 h 324"/>
                  <a:gd name="T2" fmla="*/ 0 w 234"/>
                  <a:gd name="T3" fmla="*/ 324 h 324"/>
                  <a:gd name="T4" fmla="*/ 30 w 234"/>
                  <a:gd name="T5" fmla="*/ 252 h 324"/>
                  <a:gd name="T6" fmla="*/ 0 w 234"/>
                  <a:gd name="T7" fmla="*/ 174 h 324"/>
                  <a:gd name="T8" fmla="*/ 6 w 234"/>
                  <a:gd name="T9" fmla="*/ 96 h 324"/>
                  <a:gd name="T10" fmla="*/ 42 w 234"/>
                  <a:gd name="T11" fmla="*/ 48 h 324"/>
                  <a:gd name="T12" fmla="*/ 42 w 234"/>
                  <a:gd name="T13" fmla="*/ 78 h 324"/>
                  <a:gd name="T14" fmla="*/ 48 w 234"/>
                  <a:gd name="T15" fmla="*/ 66 h 324"/>
                  <a:gd name="T16" fmla="*/ 48 w 234"/>
                  <a:gd name="T17" fmla="*/ 84 h 324"/>
                  <a:gd name="T18" fmla="*/ 54 w 234"/>
                  <a:gd name="T19" fmla="*/ 42 h 324"/>
                  <a:gd name="T20" fmla="*/ 72 w 234"/>
                  <a:gd name="T21" fmla="*/ 30 h 324"/>
                  <a:gd name="T22" fmla="*/ 66 w 234"/>
                  <a:gd name="T23" fmla="*/ 18 h 324"/>
                  <a:gd name="T24" fmla="*/ 84 w 234"/>
                  <a:gd name="T25" fmla="*/ 0 h 324"/>
                  <a:gd name="T26" fmla="*/ 156 w 234"/>
                  <a:gd name="T27" fmla="*/ 24 h 324"/>
                  <a:gd name="T28" fmla="*/ 168 w 234"/>
                  <a:gd name="T29" fmla="*/ 48 h 324"/>
                  <a:gd name="T30" fmla="*/ 156 w 234"/>
                  <a:gd name="T31" fmla="*/ 48 h 324"/>
                  <a:gd name="T32" fmla="*/ 174 w 234"/>
                  <a:gd name="T33" fmla="*/ 72 h 324"/>
                  <a:gd name="T34" fmla="*/ 174 w 234"/>
                  <a:gd name="T35" fmla="*/ 102 h 324"/>
                  <a:gd name="T36" fmla="*/ 144 w 234"/>
                  <a:gd name="T37" fmla="*/ 132 h 324"/>
                  <a:gd name="T38" fmla="*/ 144 w 234"/>
                  <a:gd name="T39" fmla="*/ 156 h 324"/>
                  <a:gd name="T40" fmla="*/ 162 w 234"/>
                  <a:gd name="T41" fmla="*/ 162 h 324"/>
                  <a:gd name="T42" fmla="*/ 192 w 234"/>
                  <a:gd name="T43" fmla="*/ 120 h 324"/>
                  <a:gd name="T44" fmla="*/ 216 w 234"/>
                  <a:gd name="T45" fmla="*/ 138 h 324"/>
                  <a:gd name="T46" fmla="*/ 234 w 234"/>
                  <a:gd name="T47" fmla="*/ 198 h 324"/>
                  <a:gd name="T48" fmla="*/ 234 w 234"/>
                  <a:gd name="T49" fmla="*/ 222 h 324"/>
                  <a:gd name="T50" fmla="*/ 228 w 234"/>
                  <a:gd name="T51" fmla="*/ 234 h 324"/>
                  <a:gd name="T52" fmla="*/ 228 w 234"/>
                  <a:gd name="T53" fmla="*/ 222 h 324"/>
                  <a:gd name="T54" fmla="*/ 222 w 234"/>
                  <a:gd name="T55" fmla="*/ 228 h 324"/>
                  <a:gd name="T56" fmla="*/ 192 w 234"/>
                  <a:gd name="T57" fmla="*/ 300 h 324"/>
                  <a:gd name="T58" fmla="*/ 138 w 234"/>
                  <a:gd name="T59" fmla="*/ 312 h 324"/>
                  <a:gd name="T60" fmla="*/ 114 w 234"/>
                  <a:gd name="T61" fmla="*/ 312 h 32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34"/>
                  <a:gd name="T94" fmla="*/ 0 h 324"/>
                  <a:gd name="T95" fmla="*/ 234 w 234"/>
                  <a:gd name="T96" fmla="*/ 324 h 32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34" h="324">
                    <a:moveTo>
                      <a:pt x="114" y="312"/>
                    </a:moveTo>
                    <a:lnTo>
                      <a:pt x="0" y="324"/>
                    </a:lnTo>
                    <a:lnTo>
                      <a:pt x="30" y="252"/>
                    </a:lnTo>
                    <a:lnTo>
                      <a:pt x="0" y="174"/>
                    </a:lnTo>
                    <a:lnTo>
                      <a:pt x="6" y="96"/>
                    </a:lnTo>
                    <a:lnTo>
                      <a:pt x="42" y="48"/>
                    </a:lnTo>
                    <a:lnTo>
                      <a:pt x="42" y="78"/>
                    </a:lnTo>
                    <a:lnTo>
                      <a:pt x="48" y="66"/>
                    </a:lnTo>
                    <a:lnTo>
                      <a:pt x="48" y="84"/>
                    </a:lnTo>
                    <a:lnTo>
                      <a:pt x="54" y="42"/>
                    </a:lnTo>
                    <a:lnTo>
                      <a:pt x="72" y="30"/>
                    </a:lnTo>
                    <a:lnTo>
                      <a:pt x="66" y="18"/>
                    </a:lnTo>
                    <a:lnTo>
                      <a:pt x="84" y="0"/>
                    </a:lnTo>
                    <a:lnTo>
                      <a:pt x="156" y="24"/>
                    </a:lnTo>
                    <a:lnTo>
                      <a:pt x="168" y="48"/>
                    </a:lnTo>
                    <a:lnTo>
                      <a:pt x="156" y="48"/>
                    </a:lnTo>
                    <a:lnTo>
                      <a:pt x="174" y="72"/>
                    </a:lnTo>
                    <a:lnTo>
                      <a:pt x="174" y="102"/>
                    </a:lnTo>
                    <a:lnTo>
                      <a:pt x="144" y="132"/>
                    </a:lnTo>
                    <a:lnTo>
                      <a:pt x="144" y="156"/>
                    </a:lnTo>
                    <a:lnTo>
                      <a:pt x="162" y="162"/>
                    </a:lnTo>
                    <a:lnTo>
                      <a:pt x="192" y="120"/>
                    </a:lnTo>
                    <a:lnTo>
                      <a:pt x="216" y="138"/>
                    </a:lnTo>
                    <a:lnTo>
                      <a:pt x="234" y="198"/>
                    </a:lnTo>
                    <a:lnTo>
                      <a:pt x="234" y="222"/>
                    </a:lnTo>
                    <a:lnTo>
                      <a:pt x="228" y="234"/>
                    </a:lnTo>
                    <a:lnTo>
                      <a:pt x="228" y="222"/>
                    </a:lnTo>
                    <a:lnTo>
                      <a:pt x="222" y="228"/>
                    </a:lnTo>
                    <a:lnTo>
                      <a:pt x="192" y="300"/>
                    </a:lnTo>
                    <a:lnTo>
                      <a:pt x="138" y="312"/>
                    </a:lnTo>
                    <a:lnTo>
                      <a:pt x="114" y="312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13" name="Freeform 440"/>
              <p:cNvSpPr>
                <a:spLocks noChangeAspect="1"/>
              </p:cNvSpPr>
              <p:nvPr/>
            </p:nvSpPr>
            <p:spPr bwMode="auto">
              <a:xfrm>
                <a:off x="3447" y="1548"/>
                <a:ext cx="234" cy="324"/>
              </a:xfrm>
              <a:custGeom>
                <a:avLst/>
                <a:gdLst>
                  <a:gd name="T0" fmla="*/ 114 w 234"/>
                  <a:gd name="T1" fmla="*/ 312 h 324"/>
                  <a:gd name="T2" fmla="*/ 0 w 234"/>
                  <a:gd name="T3" fmla="*/ 324 h 324"/>
                  <a:gd name="T4" fmla="*/ 30 w 234"/>
                  <a:gd name="T5" fmla="*/ 252 h 324"/>
                  <a:gd name="T6" fmla="*/ 0 w 234"/>
                  <a:gd name="T7" fmla="*/ 174 h 324"/>
                  <a:gd name="T8" fmla="*/ 6 w 234"/>
                  <a:gd name="T9" fmla="*/ 96 h 324"/>
                  <a:gd name="T10" fmla="*/ 42 w 234"/>
                  <a:gd name="T11" fmla="*/ 48 h 324"/>
                  <a:gd name="T12" fmla="*/ 42 w 234"/>
                  <a:gd name="T13" fmla="*/ 78 h 324"/>
                  <a:gd name="T14" fmla="*/ 48 w 234"/>
                  <a:gd name="T15" fmla="*/ 66 h 324"/>
                  <a:gd name="T16" fmla="*/ 48 w 234"/>
                  <a:gd name="T17" fmla="*/ 84 h 324"/>
                  <a:gd name="T18" fmla="*/ 54 w 234"/>
                  <a:gd name="T19" fmla="*/ 42 h 324"/>
                  <a:gd name="T20" fmla="*/ 72 w 234"/>
                  <a:gd name="T21" fmla="*/ 30 h 324"/>
                  <a:gd name="T22" fmla="*/ 66 w 234"/>
                  <a:gd name="T23" fmla="*/ 18 h 324"/>
                  <a:gd name="T24" fmla="*/ 84 w 234"/>
                  <a:gd name="T25" fmla="*/ 0 h 324"/>
                  <a:gd name="T26" fmla="*/ 156 w 234"/>
                  <a:gd name="T27" fmla="*/ 24 h 324"/>
                  <a:gd name="T28" fmla="*/ 168 w 234"/>
                  <a:gd name="T29" fmla="*/ 48 h 324"/>
                  <a:gd name="T30" fmla="*/ 156 w 234"/>
                  <a:gd name="T31" fmla="*/ 48 h 324"/>
                  <a:gd name="T32" fmla="*/ 174 w 234"/>
                  <a:gd name="T33" fmla="*/ 72 h 324"/>
                  <a:gd name="T34" fmla="*/ 174 w 234"/>
                  <a:gd name="T35" fmla="*/ 102 h 324"/>
                  <a:gd name="T36" fmla="*/ 144 w 234"/>
                  <a:gd name="T37" fmla="*/ 132 h 324"/>
                  <a:gd name="T38" fmla="*/ 144 w 234"/>
                  <a:gd name="T39" fmla="*/ 156 h 324"/>
                  <a:gd name="T40" fmla="*/ 162 w 234"/>
                  <a:gd name="T41" fmla="*/ 162 h 324"/>
                  <a:gd name="T42" fmla="*/ 192 w 234"/>
                  <a:gd name="T43" fmla="*/ 120 h 324"/>
                  <a:gd name="T44" fmla="*/ 216 w 234"/>
                  <a:gd name="T45" fmla="*/ 138 h 324"/>
                  <a:gd name="T46" fmla="*/ 234 w 234"/>
                  <a:gd name="T47" fmla="*/ 198 h 324"/>
                  <a:gd name="T48" fmla="*/ 234 w 234"/>
                  <a:gd name="T49" fmla="*/ 222 h 324"/>
                  <a:gd name="T50" fmla="*/ 228 w 234"/>
                  <a:gd name="T51" fmla="*/ 234 h 324"/>
                  <a:gd name="T52" fmla="*/ 228 w 234"/>
                  <a:gd name="T53" fmla="*/ 222 h 324"/>
                  <a:gd name="T54" fmla="*/ 222 w 234"/>
                  <a:gd name="T55" fmla="*/ 228 h 324"/>
                  <a:gd name="T56" fmla="*/ 192 w 234"/>
                  <a:gd name="T57" fmla="*/ 300 h 324"/>
                  <a:gd name="T58" fmla="*/ 138 w 234"/>
                  <a:gd name="T59" fmla="*/ 312 h 324"/>
                  <a:gd name="T60" fmla="*/ 114 w 234"/>
                  <a:gd name="T61" fmla="*/ 312 h 324"/>
                  <a:gd name="T62" fmla="*/ 114 w 234"/>
                  <a:gd name="T63" fmla="*/ 318 h 3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4"/>
                  <a:gd name="T97" fmla="*/ 0 h 324"/>
                  <a:gd name="T98" fmla="*/ 234 w 234"/>
                  <a:gd name="T99" fmla="*/ 324 h 32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4" h="324">
                    <a:moveTo>
                      <a:pt x="114" y="312"/>
                    </a:moveTo>
                    <a:lnTo>
                      <a:pt x="0" y="324"/>
                    </a:lnTo>
                    <a:lnTo>
                      <a:pt x="30" y="252"/>
                    </a:lnTo>
                    <a:lnTo>
                      <a:pt x="0" y="174"/>
                    </a:lnTo>
                    <a:lnTo>
                      <a:pt x="6" y="96"/>
                    </a:lnTo>
                    <a:lnTo>
                      <a:pt x="42" y="48"/>
                    </a:lnTo>
                    <a:lnTo>
                      <a:pt x="42" y="78"/>
                    </a:lnTo>
                    <a:lnTo>
                      <a:pt x="48" y="66"/>
                    </a:lnTo>
                    <a:lnTo>
                      <a:pt x="48" y="84"/>
                    </a:lnTo>
                    <a:lnTo>
                      <a:pt x="54" y="42"/>
                    </a:lnTo>
                    <a:lnTo>
                      <a:pt x="72" y="30"/>
                    </a:lnTo>
                    <a:lnTo>
                      <a:pt x="66" y="18"/>
                    </a:lnTo>
                    <a:lnTo>
                      <a:pt x="84" y="0"/>
                    </a:lnTo>
                    <a:lnTo>
                      <a:pt x="156" y="24"/>
                    </a:lnTo>
                    <a:lnTo>
                      <a:pt x="168" y="48"/>
                    </a:lnTo>
                    <a:lnTo>
                      <a:pt x="156" y="48"/>
                    </a:lnTo>
                    <a:lnTo>
                      <a:pt x="174" y="72"/>
                    </a:lnTo>
                    <a:lnTo>
                      <a:pt x="174" y="102"/>
                    </a:lnTo>
                    <a:lnTo>
                      <a:pt x="144" y="132"/>
                    </a:lnTo>
                    <a:lnTo>
                      <a:pt x="144" y="156"/>
                    </a:lnTo>
                    <a:lnTo>
                      <a:pt x="162" y="162"/>
                    </a:lnTo>
                    <a:lnTo>
                      <a:pt x="192" y="120"/>
                    </a:lnTo>
                    <a:lnTo>
                      <a:pt x="216" y="138"/>
                    </a:lnTo>
                    <a:lnTo>
                      <a:pt x="234" y="198"/>
                    </a:lnTo>
                    <a:lnTo>
                      <a:pt x="234" y="222"/>
                    </a:lnTo>
                    <a:lnTo>
                      <a:pt x="228" y="234"/>
                    </a:lnTo>
                    <a:lnTo>
                      <a:pt x="228" y="222"/>
                    </a:lnTo>
                    <a:lnTo>
                      <a:pt x="222" y="228"/>
                    </a:lnTo>
                    <a:lnTo>
                      <a:pt x="192" y="300"/>
                    </a:lnTo>
                    <a:lnTo>
                      <a:pt x="138" y="312"/>
                    </a:lnTo>
                    <a:lnTo>
                      <a:pt x="114" y="312"/>
                    </a:lnTo>
                    <a:lnTo>
                      <a:pt x="114" y="3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14" name="Freeform 441"/>
              <p:cNvSpPr>
                <a:spLocks noChangeAspect="1"/>
              </p:cNvSpPr>
              <p:nvPr/>
            </p:nvSpPr>
            <p:spPr bwMode="auto">
              <a:xfrm>
                <a:off x="3219" y="1434"/>
                <a:ext cx="354" cy="180"/>
              </a:xfrm>
              <a:custGeom>
                <a:avLst/>
                <a:gdLst>
                  <a:gd name="T0" fmla="*/ 354 w 354"/>
                  <a:gd name="T1" fmla="*/ 96 h 180"/>
                  <a:gd name="T2" fmla="*/ 312 w 354"/>
                  <a:gd name="T3" fmla="*/ 96 h 180"/>
                  <a:gd name="T4" fmla="*/ 306 w 354"/>
                  <a:gd name="T5" fmla="*/ 108 h 180"/>
                  <a:gd name="T6" fmla="*/ 264 w 354"/>
                  <a:gd name="T7" fmla="*/ 96 h 180"/>
                  <a:gd name="T8" fmla="*/ 228 w 354"/>
                  <a:gd name="T9" fmla="*/ 108 h 180"/>
                  <a:gd name="T10" fmla="*/ 210 w 354"/>
                  <a:gd name="T11" fmla="*/ 138 h 180"/>
                  <a:gd name="T12" fmla="*/ 210 w 354"/>
                  <a:gd name="T13" fmla="*/ 114 h 180"/>
                  <a:gd name="T14" fmla="*/ 186 w 354"/>
                  <a:gd name="T15" fmla="*/ 132 h 180"/>
                  <a:gd name="T16" fmla="*/ 186 w 354"/>
                  <a:gd name="T17" fmla="*/ 114 h 180"/>
                  <a:gd name="T18" fmla="*/ 162 w 354"/>
                  <a:gd name="T19" fmla="*/ 180 h 180"/>
                  <a:gd name="T20" fmla="*/ 150 w 354"/>
                  <a:gd name="T21" fmla="*/ 180 h 180"/>
                  <a:gd name="T22" fmla="*/ 150 w 354"/>
                  <a:gd name="T23" fmla="*/ 162 h 180"/>
                  <a:gd name="T24" fmla="*/ 138 w 354"/>
                  <a:gd name="T25" fmla="*/ 162 h 180"/>
                  <a:gd name="T26" fmla="*/ 144 w 354"/>
                  <a:gd name="T27" fmla="*/ 138 h 180"/>
                  <a:gd name="T28" fmla="*/ 126 w 354"/>
                  <a:gd name="T29" fmla="*/ 120 h 180"/>
                  <a:gd name="T30" fmla="*/ 12 w 354"/>
                  <a:gd name="T31" fmla="*/ 96 h 180"/>
                  <a:gd name="T32" fmla="*/ 0 w 354"/>
                  <a:gd name="T33" fmla="*/ 84 h 180"/>
                  <a:gd name="T34" fmla="*/ 132 w 354"/>
                  <a:gd name="T35" fmla="*/ 0 h 180"/>
                  <a:gd name="T36" fmla="*/ 138 w 354"/>
                  <a:gd name="T37" fmla="*/ 6 h 180"/>
                  <a:gd name="T38" fmla="*/ 102 w 354"/>
                  <a:gd name="T39" fmla="*/ 42 h 180"/>
                  <a:gd name="T40" fmla="*/ 102 w 354"/>
                  <a:gd name="T41" fmla="*/ 60 h 180"/>
                  <a:gd name="T42" fmla="*/ 120 w 354"/>
                  <a:gd name="T43" fmla="*/ 42 h 180"/>
                  <a:gd name="T44" fmla="*/ 114 w 354"/>
                  <a:gd name="T45" fmla="*/ 54 h 180"/>
                  <a:gd name="T46" fmla="*/ 138 w 354"/>
                  <a:gd name="T47" fmla="*/ 48 h 180"/>
                  <a:gd name="T48" fmla="*/ 162 w 354"/>
                  <a:gd name="T49" fmla="*/ 72 h 180"/>
                  <a:gd name="T50" fmla="*/ 198 w 354"/>
                  <a:gd name="T51" fmla="*/ 78 h 180"/>
                  <a:gd name="T52" fmla="*/ 228 w 354"/>
                  <a:gd name="T53" fmla="*/ 54 h 180"/>
                  <a:gd name="T54" fmla="*/ 288 w 354"/>
                  <a:gd name="T55" fmla="*/ 42 h 180"/>
                  <a:gd name="T56" fmla="*/ 288 w 354"/>
                  <a:gd name="T57" fmla="*/ 66 h 180"/>
                  <a:gd name="T58" fmla="*/ 330 w 354"/>
                  <a:gd name="T59" fmla="*/ 60 h 180"/>
                  <a:gd name="T60" fmla="*/ 330 w 354"/>
                  <a:gd name="T61" fmla="*/ 78 h 180"/>
                  <a:gd name="T62" fmla="*/ 354 w 354"/>
                  <a:gd name="T63" fmla="*/ 96 h 18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54"/>
                  <a:gd name="T97" fmla="*/ 0 h 180"/>
                  <a:gd name="T98" fmla="*/ 354 w 354"/>
                  <a:gd name="T99" fmla="*/ 180 h 18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54" h="180">
                    <a:moveTo>
                      <a:pt x="354" y="96"/>
                    </a:moveTo>
                    <a:lnTo>
                      <a:pt x="312" y="96"/>
                    </a:lnTo>
                    <a:lnTo>
                      <a:pt x="306" y="108"/>
                    </a:lnTo>
                    <a:lnTo>
                      <a:pt x="264" y="96"/>
                    </a:lnTo>
                    <a:lnTo>
                      <a:pt x="228" y="108"/>
                    </a:lnTo>
                    <a:lnTo>
                      <a:pt x="210" y="138"/>
                    </a:lnTo>
                    <a:lnTo>
                      <a:pt x="210" y="114"/>
                    </a:lnTo>
                    <a:lnTo>
                      <a:pt x="186" y="132"/>
                    </a:lnTo>
                    <a:lnTo>
                      <a:pt x="186" y="114"/>
                    </a:lnTo>
                    <a:lnTo>
                      <a:pt x="162" y="180"/>
                    </a:lnTo>
                    <a:lnTo>
                      <a:pt x="150" y="180"/>
                    </a:lnTo>
                    <a:lnTo>
                      <a:pt x="150" y="162"/>
                    </a:lnTo>
                    <a:lnTo>
                      <a:pt x="138" y="162"/>
                    </a:lnTo>
                    <a:lnTo>
                      <a:pt x="144" y="138"/>
                    </a:lnTo>
                    <a:lnTo>
                      <a:pt x="126" y="120"/>
                    </a:lnTo>
                    <a:lnTo>
                      <a:pt x="12" y="96"/>
                    </a:lnTo>
                    <a:lnTo>
                      <a:pt x="0" y="84"/>
                    </a:lnTo>
                    <a:lnTo>
                      <a:pt x="132" y="0"/>
                    </a:lnTo>
                    <a:lnTo>
                      <a:pt x="138" y="6"/>
                    </a:lnTo>
                    <a:lnTo>
                      <a:pt x="102" y="42"/>
                    </a:lnTo>
                    <a:lnTo>
                      <a:pt x="102" y="60"/>
                    </a:lnTo>
                    <a:lnTo>
                      <a:pt x="120" y="42"/>
                    </a:lnTo>
                    <a:lnTo>
                      <a:pt x="114" y="54"/>
                    </a:lnTo>
                    <a:lnTo>
                      <a:pt x="138" y="48"/>
                    </a:lnTo>
                    <a:lnTo>
                      <a:pt x="162" y="72"/>
                    </a:lnTo>
                    <a:lnTo>
                      <a:pt x="198" y="78"/>
                    </a:lnTo>
                    <a:lnTo>
                      <a:pt x="228" y="54"/>
                    </a:lnTo>
                    <a:lnTo>
                      <a:pt x="288" y="42"/>
                    </a:lnTo>
                    <a:lnTo>
                      <a:pt x="288" y="66"/>
                    </a:lnTo>
                    <a:lnTo>
                      <a:pt x="330" y="60"/>
                    </a:lnTo>
                    <a:lnTo>
                      <a:pt x="330" y="78"/>
                    </a:lnTo>
                    <a:lnTo>
                      <a:pt x="354" y="96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15" name="Freeform 442"/>
              <p:cNvSpPr>
                <a:spLocks noChangeAspect="1"/>
              </p:cNvSpPr>
              <p:nvPr/>
            </p:nvSpPr>
            <p:spPr bwMode="auto">
              <a:xfrm>
                <a:off x="3219" y="1434"/>
                <a:ext cx="354" cy="180"/>
              </a:xfrm>
              <a:custGeom>
                <a:avLst/>
                <a:gdLst>
                  <a:gd name="T0" fmla="*/ 354 w 354"/>
                  <a:gd name="T1" fmla="*/ 96 h 180"/>
                  <a:gd name="T2" fmla="*/ 312 w 354"/>
                  <a:gd name="T3" fmla="*/ 96 h 180"/>
                  <a:gd name="T4" fmla="*/ 306 w 354"/>
                  <a:gd name="T5" fmla="*/ 108 h 180"/>
                  <a:gd name="T6" fmla="*/ 264 w 354"/>
                  <a:gd name="T7" fmla="*/ 96 h 180"/>
                  <a:gd name="T8" fmla="*/ 228 w 354"/>
                  <a:gd name="T9" fmla="*/ 108 h 180"/>
                  <a:gd name="T10" fmla="*/ 210 w 354"/>
                  <a:gd name="T11" fmla="*/ 138 h 180"/>
                  <a:gd name="T12" fmla="*/ 210 w 354"/>
                  <a:gd name="T13" fmla="*/ 114 h 180"/>
                  <a:gd name="T14" fmla="*/ 186 w 354"/>
                  <a:gd name="T15" fmla="*/ 132 h 180"/>
                  <a:gd name="T16" fmla="*/ 186 w 354"/>
                  <a:gd name="T17" fmla="*/ 114 h 180"/>
                  <a:gd name="T18" fmla="*/ 162 w 354"/>
                  <a:gd name="T19" fmla="*/ 180 h 180"/>
                  <a:gd name="T20" fmla="*/ 150 w 354"/>
                  <a:gd name="T21" fmla="*/ 180 h 180"/>
                  <a:gd name="T22" fmla="*/ 150 w 354"/>
                  <a:gd name="T23" fmla="*/ 162 h 180"/>
                  <a:gd name="T24" fmla="*/ 138 w 354"/>
                  <a:gd name="T25" fmla="*/ 162 h 180"/>
                  <a:gd name="T26" fmla="*/ 144 w 354"/>
                  <a:gd name="T27" fmla="*/ 138 h 180"/>
                  <a:gd name="T28" fmla="*/ 126 w 354"/>
                  <a:gd name="T29" fmla="*/ 120 h 180"/>
                  <a:gd name="T30" fmla="*/ 12 w 354"/>
                  <a:gd name="T31" fmla="*/ 96 h 180"/>
                  <a:gd name="T32" fmla="*/ 0 w 354"/>
                  <a:gd name="T33" fmla="*/ 84 h 180"/>
                  <a:gd name="T34" fmla="*/ 132 w 354"/>
                  <a:gd name="T35" fmla="*/ 0 h 180"/>
                  <a:gd name="T36" fmla="*/ 138 w 354"/>
                  <a:gd name="T37" fmla="*/ 6 h 180"/>
                  <a:gd name="T38" fmla="*/ 102 w 354"/>
                  <a:gd name="T39" fmla="*/ 42 h 180"/>
                  <a:gd name="T40" fmla="*/ 102 w 354"/>
                  <a:gd name="T41" fmla="*/ 60 h 180"/>
                  <a:gd name="T42" fmla="*/ 120 w 354"/>
                  <a:gd name="T43" fmla="*/ 42 h 180"/>
                  <a:gd name="T44" fmla="*/ 114 w 354"/>
                  <a:gd name="T45" fmla="*/ 54 h 180"/>
                  <a:gd name="T46" fmla="*/ 138 w 354"/>
                  <a:gd name="T47" fmla="*/ 48 h 180"/>
                  <a:gd name="T48" fmla="*/ 162 w 354"/>
                  <a:gd name="T49" fmla="*/ 72 h 180"/>
                  <a:gd name="T50" fmla="*/ 198 w 354"/>
                  <a:gd name="T51" fmla="*/ 78 h 180"/>
                  <a:gd name="T52" fmla="*/ 228 w 354"/>
                  <a:gd name="T53" fmla="*/ 54 h 180"/>
                  <a:gd name="T54" fmla="*/ 288 w 354"/>
                  <a:gd name="T55" fmla="*/ 42 h 180"/>
                  <a:gd name="T56" fmla="*/ 288 w 354"/>
                  <a:gd name="T57" fmla="*/ 66 h 180"/>
                  <a:gd name="T58" fmla="*/ 330 w 354"/>
                  <a:gd name="T59" fmla="*/ 60 h 180"/>
                  <a:gd name="T60" fmla="*/ 330 w 354"/>
                  <a:gd name="T61" fmla="*/ 78 h 180"/>
                  <a:gd name="T62" fmla="*/ 354 w 354"/>
                  <a:gd name="T63" fmla="*/ 96 h 180"/>
                  <a:gd name="T64" fmla="*/ 354 w 354"/>
                  <a:gd name="T65" fmla="*/ 102 h 1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54"/>
                  <a:gd name="T100" fmla="*/ 0 h 180"/>
                  <a:gd name="T101" fmla="*/ 354 w 354"/>
                  <a:gd name="T102" fmla="*/ 180 h 1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54" h="180">
                    <a:moveTo>
                      <a:pt x="354" y="96"/>
                    </a:moveTo>
                    <a:lnTo>
                      <a:pt x="312" y="96"/>
                    </a:lnTo>
                    <a:lnTo>
                      <a:pt x="306" y="108"/>
                    </a:lnTo>
                    <a:lnTo>
                      <a:pt x="264" y="96"/>
                    </a:lnTo>
                    <a:lnTo>
                      <a:pt x="228" y="108"/>
                    </a:lnTo>
                    <a:lnTo>
                      <a:pt x="210" y="138"/>
                    </a:lnTo>
                    <a:lnTo>
                      <a:pt x="210" y="114"/>
                    </a:lnTo>
                    <a:lnTo>
                      <a:pt x="186" y="132"/>
                    </a:lnTo>
                    <a:lnTo>
                      <a:pt x="186" y="114"/>
                    </a:lnTo>
                    <a:lnTo>
                      <a:pt x="162" y="180"/>
                    </a:lnTo>
                    <a:lnTo>
                      <a:pt x="150" y="180"/>
                    </a:lnTo>
                    <a:lnTo>
                      <a:pt x="150" y="162"/>
                    </a:lnTo>
                    <a:lnTo>
                      <a:pt x="138" y="162"/>
                    </a:lnTo>
                    <a:lnTo>
                      <a:pt x="144" y="138"/>
                    </a:lnTo>
                    <a:lnTo>
                      <a:pt x="126" y="120"/>
                    </a:lnTo>
                    <a:lnTo>
                      <a:pt x="12" y="96"/>
                    </a:lnTo>
                    <a:lnTo>
                      <a:pt x="0" y="84"/>
                    </a:lnTo>
                    <a:lnTo>
                      <a:pt x="132" y="0"/>
                    </a:lnTo>
                    <a:lnTo>
                      <a:pt x="138" y="6"/>
                    </a:lnTo>
                    <a:lnTo>
                      <a:pt x="102" y="42"/>
                    </a:lnTo>
                    <a:lnTo>
                      <a:pt x="102" y="60"/>
                    </a:lnTo>
                    <a:lnTo>
                      <a:pt x="120" y="42"/>
                    </a:lnTo>
                    <a:lnTo>
                      <a:pt x="114" y="54"/>
                    </a:lnTo>
                    <a:lnTo>
                      <a:pt x="138" y="48"/>
                    </a:lnTo>
                    <a:lnTo>
                      <a:pt x="162" y="72"/>
                    </a:lnTo>
                    <a:lnTo>
                      <a:pt x="198" y="78"/>
                    </a:lnTo>
                    <a:lnTo>
                      <a:pt x="228" y="54"/>
                    </a:lnTo>
                    <a:lnTo>
                      <a:pt x="288" y="42"/>
                    </a:lnTo>
                    <a:lnTo>
                      <a:pt x="288" y="66"/>
                    </a:lnTo>
                    <a:lnTo>
                      <a:pt x="330" y="60"/>
                    </a:lnTo>
                    <a:lnTo>
                      <a:pt x="330" y="78"/>
                    </a:lnTo>
                    <a:lnTo>
                      <a:pt x="354" y="96"/>
                    </a:lnTo>
                    <a:lnTo>
                      <a:pt x="354" y="10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16" name="Freeform 443"/>
              <p:cNvSpPr>
                <a:spLocks noChangeAspect="1"/>
              </p:cNvSpPr>
              <p:nvPr/>
            </p:nvSpPr>
            <p:spPr bwMode="auto">
              <a:xfrm>
                <a:off x="2853" y="1308"/>
                <a:ext cx="408" cy="450"/>
              </a:xfrm>
              <a:custGeom>
                <a:avLst/>
                <a:gdLst>
                  <a:gd name="T0" fmla="*/ 330 w 408"/>
                  <a:gd name="T1" fmla="*/ 444 h 450"/>
                  <a:gd name="T2" fmla="*/ 36 w 408"/>
                  <a:gd name="T3" fmla="*/ 450 h 450"/>
                  <a:gd name="T4" fmla="*/ 36 w 408"/>
                  <a:gd name="T5" fmla="*/ 312 h 450"/>
                  <a:gd name="T6" fmla="*/ 18 w 408"/>
                  <a:gd name="T7" fmla="*/ 288 h 450"/>
                  <a:gd name="T8" fmla="*/ 30 w 408"/>
                  <a:gd name="T9" fmla="*/ 264 h 450"/>
                  <a:gd name="T10" fmla="*/ 30 w 408"/>
                  <a:gd name="T11" fmla="*/ 258 h 450"/>
                  <a:gd name="T12" fmla="*/ 0 w 408"/>
                  <a:gd name="T13" fmla="*/ 30 h 450"/>
                  <a:gd name="T14" fmla="*/ 108 w 408"/>
                  <a:gd name="T15" fmla="*/ 30 h 450"/>
                  <a:gd name="T16" fmla="*/ 108 w 408"/>
                  <a:gd name="T17" fmla="*/ 0 h 450"/>
                  <a:gd name="T18" fmla="*/ 120 w 408"/>
                  <a:gd name="T19" fmla="*/ 0 h 450"/>
                  <a:gd name="T20" fmla="*/ 132 w 408"/>
                  <a:gd name="T21" fmla="*/ 48 h 450"/>
                  <a:gd name="T22" fmla="*/ 174 w 408"/>
                  <a:gd name="T23" fmla="*/ 54 h 450"/>
                  <a:gd name="T24" fmla="*/ 180 w 408"/>
                  <a:gd name="T25" fmla="*/ 66 h 450"/>
                  <a:gd name="T26" fmla="*/ 222 w 408"/>
                  <a:gd name="T27" fmla="*/ 54 h 450"/>
                  <a:gd name="T28" fmla="*/ 240 w 408"/>
                  <a:gd name="T29" fmla="*/ 60 h 450"/>
                  <a:gd name="T30" fmla="*/ 234 w 408"/>
                  <a:gd name="T31" fmla="*/ 66 h 450"/>
                  <a:gd name="T32" fmla="*/ 246 w 408"/>
                  <a:gd name="T33" fmla="*/ 66 h 450"/>
                  <a:gd name="T34" fmla="*/ 252 w 408"/>
                  <a:gd name="T35" fmla="*/ 84 h 450"/>
                  <a:gd name="T36" fmla="*/ 270 w 408"/>
                  <a:gd name="T37" fmla="*/ 72 h 450"/>
                  <a:gd name="T38" fmla="*/ 294 w 408"/>
                  <a:gd name="T39" fmla="*/ 96 h 450"/>
                  <a:gd name="T40" fmla="*/ 330 w 408"/>
                  <a:gd name="T41" fmla="*/ 78 h 450"/>
                  <a:gd name="T42" fmla="*/ 342 w 408"/>
                  <a:gd name="T43" fmla="*/ 90 h 450"/>
                  <a:gd name="T44" fmla="*/ 408 w 408"/>
                  <a:gd name="T45" fmla="*/ 90 h 450"/>
                  <a:gd name="T46" fmla="*/ 342 w 408"/>
                  <a:gd name="T47" fmla="*/ 132 h 450"/>
                  <a:gd name="T48" fmla="*/ 270 w 408"/>
                  <a:gd name="T49" fmla="*/ 198 h 450"/>
                  <a:gd name="T50" fmla="*/ 264 w 408"/>
                  <a:gd name="T51" fmla="*/ 204 h 450"/>
                  <a:gd name="T52" fmla="*/ 264 w 408"/>
                  <a:gd name="T53" fmla="*/ 252 h 450"/>
                  <a:gd name="T54" fmla="*/ 240 w 408"/>
                  <a:gd name="T55" fmla="*/ 264 h 450"/>
                  <a:gd name="T56" fmla="*/ 228 w 408"/>
                  <a:gd name="T57" fmla="*/ 288 h 450"/>
                  <a:gd name="T58" fmla="*/ 246 w 408"/>
                  <a:gd name="T59" fmla="*/ 300 h 450"/>
                  <a:gd name="T60" fmla="*/ 240 w 408"/>
                  <a:gd name="T61" fmla="*/ 354 h 450"/>
                  <a:gd name="T62" fmla="*/ 318 w 408"/>
                  <a:gd name="T63" fmla="*/ 408 h 450"/>
                  <a:gd name="T64" fmla="*/ 330 w 408"/>
                  <a:gd name="T65" fmla="*/ 444 h 4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8"/>
                  <a:gd name="T100" fmla="*/ 0 h 450"/>
                  <a:gd name="T101" fmla="*/ 408 w 408"/>
                  <a:gd name="T102" fmla="*/ 450 h 4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8" h="450">
                    <a:moveTo>
                      <a:pt x="330" y="444"/>
                    </a:moveTo>
                    <a:lnTo>
                      <a:pt x="36" y="450"/>
                    </a:lnTo>
                    <a:lnTo>
                      <a:pt x="36" y="312"/>
                    </a:lnTo>
                    <a:lnTo>
                      <a:pt x="18" y="288"/>
                    </a:lnTo>
                    <a:lnTo>
                      <a:pt x="30" y="264"/>
                    </a:lnTo>
                    <a:lnTo>
                      <a:pt x="30" y="258"/>
                    </a:lnTo>
                    <a:lnTo>
                      <a:pt x="0" y="30"/>
                    </a:lnTo>
                    <a:lnTo>
                      <a:pt x="108" y="30"/>
                    </a:lnTo>
                    <a:lnTo>
                      <a:pt x="108" y="0"/>
                    </a:lnTo>
                    <a:lnTo>
                      <a:pt x="120" y="0"/>
                    </a:lnTo>
                    <a:lnTo>
                      <a:pt x="132" y="48"/>
                    </a:lnTo>
                    <a:lnTo>
                      <a:pt x="174" y="54"/>
                    </a:lnTo>
                    <a:lnTo>
                      <a:pt x="180" y="66"/>
                    </a:lnTo>
                    <a:lnTo>
                      <a:pt x="222" y="54"/>
                    </a:lnTo>
                    <a:lnTo>
                      <a:pt x="240" y="60"/>
                    </a:lnTo>
                    <a:lnTo>
                      <a:pt x="234" y="66"/>
                    </a:lnTo>
                    <a:lnTo>
                      <a:pt x="246" y="66"/>
                    </a:lnTo>
                    <a:lnTo>
                      <a:pt x="252" y="84"/>
                    </a:lnTo>
                    <a:lnTo>
                      <a:pt x="270" y="72"/>
                    </a:lnTo>
                    <a:lnTo>
                      <a:pt x="294" y="96"/>
                    </a:lnTo>
                    <a:lnTo>
                      <a:pt x="330" y="78"/>
                    </a:lnTo>
                    <a:lnTo>
                      <a:pt x="342" y="90"/>
                    </a:lnTo>
                    <a:lnTo>
                      <a:pt x="408" y="90"/>
                    </a:lnTo>
                    <a:lnTo>
                      <a:pt x="342" y="132"/>
                    </a:lnTo>
                    <a:lnTo>
                      <a:pt x="270" y="198"/>
                    </a:lnTo>
                    <a:lnTo>
                      <a:pt x="264" y="204"/>
                    </a:lnTo>
                    <a:lnTo>
                      <a:pt x="264" y="252"/>
                    </a:lnTo>
                    <a:lnTo>
                      <a:pt x="240" y="264"/>
                    </a:lnTo>
                    <a:lnTo>
                      <a:pt x="228" y="288"/>
                    </a:lnTo>
                    <a:lnTo>
                      <a:pt x="246" y="300"/>
                    </a:lnTo>
                    <a:lnTo>
                      <a:pt x="240" y="354"/>
                    </a:lnTo>
                    <a:lnTo>
                      <a:pt x="318" y="408"/>
                    </a:lnTo>
                    <a:lnTo>
                      <a:pt x="330" y="444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17" name="Freeform 444"/>
              <p:cNvSpPr>
                <a:spLocks noChangeAspect="1"/>
              </p:cNvSpPr>
              <p:nvPr/>
            </p:nvSpPr>
            <p:spPr bwMode="auto">
              <a:xfrm>
                <a:off x="2853" y="1308"/>
                <a:ext cx="408" cy="450"/>
              </a:xfrm>
              <a:custGeom>
                <a:avLst/>
                <a:gdLst>
                  <a:gd name="T0" fmla="*/ 330 w 408"/>
                  <a:gd name="T1" fmla="*/ 444 h 450"/>
                  <a:gd name="T2" fmla="*/ 36 w 408"/>
                  <a:gd name="T3" fmla="*/ 450 h 450"/>
                  <a:gd name="T4" fmla="*/ 36 w 408"/>
                  <a:gd name="T5" fmla="*/ 312 h 450"/>
                  <a:gd name="T6" fmla="*/ 18 w 408"/>
                  <a:gd name="T7" fmla="*/ 288 h 450"/>
                  <a:gd name="T8" fmla="*/ 30 w 408"/>
                  <a:gd name="T9" fmla="*/ 264 h 450"/>
                  <a:gd name="T10" fmla="*/ 30 w 408"/>
                  <a:gd name="T11" fmla="*/ 258 h 450"/>
                  <a:gd name="T12" fmla="*/ 0 w 408"/>
                  <a:gd name="T13" fmla="*/ 30 h 450"/>
                  <a:gd name="T14" fmla="*/ 108 w 408"/>
                  <a:gd name="T15" fmla="*/ 30 h 450"/>
                  <a:gd name="T16" fmla="*/ 108 w 408"/>
                  <a:gd name="T17" fmla="*/ 0 h 450"/>
                  <a:gd name="T18" fmla="*/ 120 w 408"/>
                  <a:gd name="T19" fmla="*/ 0 h 450"/>
                  <a:gd name="T20" fmla="*/ 132 w 408"/>
                  <a:gd name="T21" fmla="*/ 48 h 450"/>
                  <a:gd name="T22" fmla="*/ 174 w 408"/>
                  <a:gd name="T23" fmla="*/ 54 h 450"/>
                  <a:gd name="T24" fmla="*/ 180 w 408"/>
                  <a:gd name="T25" fmla="*/ 66 h 450"/>
                  <a:gd name="T26" fmla="*/ 222 w 408"/>
                  <a:gd name="T27" fmla="*/ 54 h 450"/>
                  <a:gd name="T28" fmla="*/ 240 w 408"/>
                  <a:gd name="T29" fmla="*/ 60 h 450"/>
                  <a:gd name="T30" fmla="*/ 234 w 408"/>
                  <a:gd name="T31" fmla="*/ 66 h 450"/>
                  <a:gd name="T32" fmla="*/ 246 w 408"/>
                  <a:gd name="T33" fmla="*/ 66 h 450"/>
                  <a:gd name="T34" fmla="*/ 252 w 408"/>
                  <a:gd name="T35" fmla="*/ 84 h 450"/>
                  <a:gd name="T36" fmla="*/ 270 w 408"/>
                  <a:gd name="T37" fmla="*/ 72 h 450"/>
                  <a:gd name="T38" fmla="*/ 294 w 408"/>
                  <a:gd name="T39" fmla="*/ 96 h 450"/>
                  <a:gd name="T40" fmla="*/ 330 w 408"/>
                  <a:gd name="T41" fmla="*/ 78 h 450"/>
                  <a:gd name="T42" fmla="*/ 342 w 408"/>
                  <a:gd name="T43" fmla="*/ 90 h 450"/>
                  <a:gd name="T44" fmla="*/ 408 w 408"/>
                  <a:gd name="T45" fmla="*/ 90 h 450"/>
                  <a:gd name="T46" fmla="*/ 342 w 408"/>
                  <a:gd name="T47" fmla="*/ 132 h 450"/>
                  <a:gd name="T48" fmla="*/ 270 w 408"/>
                  <a:gd name="T49" fmla="*/ 198 h 450"/>
                  <a:gd name="T50" fmla="*/ 264 w 408"/>
                  <a:gd name="T51" fmla="*/ 204 h 450"/>
                  <a:gd name="T52" fmla="*/ 264 w 408"/>
                  <a:gd name="T53" fmla="*/ 252 h 450"/>
                  <a:gd name="T54" fmla="*/ 240 w 408"/>
                  <a:gd name="T55" fmla="*/ 264 h 450"/>
                  <a:gd name="T56" fmla="*/ 228 w 408"/>
                  <a:gd name="T57" fmla="*/ 288 h 450"/>
                  <a:gd name="T58" fmla="*/ 246 w 408"/>
                  <a:gd name="T59" fmla="*/ 300 h 450"/>
                  <a:gd name="T60" fmla="*/ 240 w 408"/>
                  <a:gd name="T61" fmla="*/ 354 h 450"/>
                  <a:gd name="T62" fmla="*/ 318 w 408"/>
                  <a:gd name="T63" fmla="*/ 408 h 450"/>
                  <a:gd name="T64" fmla="*/ 330 w 408"/>
                  <a:gd name="T65" fmla="*/ 444 h 450"/>
                  <a:gd name="T66" fmla="*/ 330 w 408"/>
                  <a:gd name="T67" fmla="*/ 450 h 45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8"/>
                  <a:gd name="T103" fmla="*/ 0 h 450"/>
                  <a:gd name="T104" fmla="*/ 408 w 408"/>
                  <a:gd name="T105" fmla="*/ 450 h 45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8" h="450">
                    <a:moveTo>
                      <a:pt x="330" y="444"/>
                    </a:moveTo>
                    <a:lnTo>
                      <a:pt x="36" y="450"/>
                    </a:lnTo>
                    <a:lnTo>
                      <a:pt x="36" y="312"/>
                    </a:lnTo>
                    <a:lnTo>
                      <a:pt x="18" y="288"/>
                    </a:lnTo>
                    <a:lnTo>
                      <a:pt x="30" y="264"/>
                    </a:lnTo>
                    <a:lnTo>
                      <a:pt x="30" y="258"/>
                    </a:lnTo>
                    <a:lnTo>
                      <a:pt x="0" y="30"/>
                    </a:lnTo>
                    <a:lnTo>
                      <a:pt x="108" y="30"/>
                    </a:lnTo>
                    <a:lnTo>
                      <a:pt x="108" y="0"/>
                    </a:lnTo>
                    <a:lnTo>
                      <a:pt x="120" y="0"/>
                    </a:lnTo>
                    <a:lnTo>
                      <a:pt x="132" y="48"/>
                    </a:lnTo>
                    <a:lnTo>
                      <a:pt x="174" y="54"/>
                    </a:lnTo>
                    <a:lnTo>
                      <a:pt x="180" y="66"/>
                    </a:lnTo>
                    <a:lnTo>
                      <a:pt x="222" y="54"/>
                    </a:lnTo>
                    <a:lnTo>
                      <a:pt x="240" y="60"/>
                    </a:lnTo>
                    <a:lnTo>
                      <a:pt x="234" y="66"/>
                    </a:lnTo>
                    <a:lnTo>
                      <a:pt x="246" y="66"/>
                    </a:lnTo>
                    <a:lnTo>
                      <a:pt x="252" y="84"/>
                    </a:lnTo>
                    <a:lnTo>
                      <a:pt x="270" y="72"/>
                    </a:lnTo>
                    <a:lnTo>
                      <a:pt x="294" y="96"/>
                    </a:lnTo>
                    <a:lnTo>
                      <a:pt x="330" y="78"/>
                    </a:lnTo>
                    <a:lnTo>
                      <a:pt x="342" y="90"/>
                    </a:lnTo>
                    <a:lnTo>
                      <a:pt x="408" y="90"/>
                    </a:lnTo>
                    <a:lnTo>
                      <a:pt x="342" y="132"/>
                    </a:lnTo>
                    <a:lnTo>
                      <a:pt x="270" y="198"/>
                    </a:lnTo>
                    <a:lnTo>
                      <a:pt x="264" y="204"/>
                    </a:lnTo>
                    <a:lnTo>
                      <a:pt x="264" y="252"/>
                    </a:lnTo>
                    <a:lnTo>
                      <a:pt x="240" y="264"/>
                    </a:lnTo>
                    <a:lnTo>
                      <a:pt x="228" y="288"/>
                    </a:lnTo>
                    <a:lnTo>
                      <a:pt x="246" y="300"/>
                    </a:lnTo>
                    <a:lnTo>
                      <a:pt x="240" y="354"/>
                    </a:lnTo>
                    <a:lnTo>
                      <a:pt x="318" y="408"/>
                    </a:lnTo>
                    <a:lnTo>
                      <a:pt x="330" y="444"/>
                    </a:lnTo>
                    <a:lnTo>
                      <a:pt x="330" y="45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18" name="Freeform 445"/>
              <p:cNvSpPr>
                <a:spLocks noChangeAspect="1"/>
              </p:cNvSpPr>
              <p:nvPr/>
            </p:nvSpPr>
            <p:spPr bwMode="auto">
              <a:xfrm>
                <a:off x="3207" y="2406"/>
                <a:ext cx="216" cy="378"/>
              </a:xfrm>
              <a:custGeom>
                <a:avLst/>
                <a:gdLst>
                  <a:gd name="T0" fmla="*/ 216 w 216"/>
                  <a:gd name="T1" fmla="*/ 360 h 378"/>
                  <a:gd name="T2" fmla="*/ 156 w 216"/>
                  <a:gd name="T3" fmla="*/ 366 h 378"/>
                  <a:gd name="T4" fmla="*/ 138 w 216"/>
                  <a:gd name="T5" fmla="*/ 378 h 378"/>
                  <a:gd name="T6" fmla="*/ 120 w 216"/>
                  <a:gd name="T7" fmla="*/ 342 h 378"/>
                  <a:gd name="T8" fmla="*/ 120 w 216"/>
                  <a:gd name="T9" fmla="*/ 318 h 378"/>
                  <a:gd name="T10" fmla="*/ 0 w 216"/>
                  <a:gd name="T11" fmla="*/ 324 h 378"/>
                  <a:gd name="T12" fmla="*/ 6 w 216"/>
                  <a:gd name="T13" fmla="*/ 276 h 378"/>
                  <a:gd name="T14" fmla="*/ 36 w 216"/>
                  <a:gd name="T15" fmla="*/ 234 h 378"/>
                  <a:gd name="T16" fmla="*/ 24 w 216"/>
                  <a:gd name="T17" fmla="*/ 228 h 378"/>
                  <a:gd name="T18" fmla="*/ 42 w 216"/>
                  <a:gd name="T19" fmla="*/ 222 h 378"/>
                  <a:gd name="T20" fmla="*/ 24 w 216"/>
                  <a:gd name="T21" fmla="*/ 204 h 378"/>
                  <a:gd name="T22" fmla="*/ 30 w 216"/>
                  <a:gd name="T23" fmla="*/ 198 h 378"/>
                  <a:gd name="T24" fmla="*/ 24 w 216"/>
                  <a:gd name="T25" fmla="*/ 198 h 378"/>
                  <a:gd name="T26" fmla="*/ 24 w 216"/>
                  <a:gd name="T27" fmla="*/ 174 h 378"/>
                  <a:gd name="T28" fmla="*/ 18 w 216"/>
                  <a:gd name="T29" fmla="*/ 168 h 378"/>
                  <a:gd name="T30" fmla="*/ 30 w 216"/>
                  <a:gd name="T31" fmla="*/ 150 h 378"/>
                  <a:gd name="T32" fmla="*/ 18 w 216"/>
                  <a:gd name="T33" fmla="*/ 144 h 378"/>
                  <a:gd name="T34" fmla="*/ 24 w 216"/>
                  <a:gd name="T35" fmla="*/ 132 h 378"/>
                  <a:gd name="T36" fmla="*/ 18 w 216"/>
                  <a:gd name="T37" fmla="*/ 132 h 378"/>
                  <a:gd name="T38" fmla="*/ 12 w 216"/>
                  <a:gd name="T39" fmla="*/ 114 h 378"/>
                  <a:gd name="T40" fmla="*/ 24 w 216"/>
                  <a:gd name="T41" fmla="*/ 114 h 378"/>
                  <a:gd name="T42" fmla="*/ 24 w 216"/>
                  <a:gd name="T43" fmla="*/ 90 h 378"/>
                  <a:gd name="T44" fmla="*/ 54 w 216"/>
                  <a:gd name="T45" fmla="*/ 54 h 378"/>
                  <a:gd name="T46" fmla="*/ 54 w 216"/>
                  <a:gd name="T47" fmla="*/ 30 h 378"/>
                  <a:gd name="T48" fmla="*/ 72 w 216"/>
                  <a:gd name="T49" fmla="*/ 6 h 378"/>
                  <a:gd name="T50" fmla="*/ 204 w 216"/>
                  <a:gd name="T51" fmla="*/ 0 h 378"/>
                  <a:gd name="T52" fmla="*/ 204 w 216"/>
                  <a:gd name="T53" fmla="*/ 246 h 378"/>
                  <a:gd name="T54" fmla="*/ 216 w 216"/>
                  <a:gd name="T55" fmla="*/ 330 h 378"/>
                  <a:gd name="T56" fmla="*/ 216 w 216"/>
                  <a:gd name="T57" fmla="*/ 360 h 37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16"/>
                  <a:gd name="T88" fmla="*/ 0 h 378"/>
                  <a:gd name="T89" fmla="*/ 216 w 216"/>
                  <a:gd name="T90" fmla="*/ 378 h 37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16" h="378">
                    <a:moveTo>
                      <a:pt x="216" y="360"/>
                    </a:moveTo>
                    <a:lnTo>
                      <a:pt x="156" y="366"/>
                    </a:lnTo>
                    <a:lnTo>
                      <a:pt x="138" y="378"/>
                    </a:lnTo>
                    <a:lnTo>
                      <a:pt x="120" y="342"/>
                    </a:lnTo>
                    <a:lnTo>
                      <a:pt x="120" y="318"/>
                    </a:lnTo>
                    <a:lnTo>
                      <a:pt x="0" y="324"/>
                    </a:lnTo>
                    <a:lnTo>
                      <a:pt x="6" y="276"/>
                    </a:lnTo>
                    <a:lnTo>
                      <a:pt x="36" y="234"/>
                    </a:lnTo>
                    <a:lnTo>
                      <a:pt x="24" y="228"/>
                    </a:lnTo>
                    <a:lnTo>
                      <a:pt x="42" y="222"/>
                    </a:lnTo>
                    <a:lnTo>
                      <a:pt x="24" y="204"/>
                    </a:lnTo>
                    <a:lnTo>
                      <a:pt x="30" y="198"/>
                    </a:lnTo>
                    <a:lnTo>
                      <a:pt x="24" y="198"/>
                    </a:lnTo>
                    <a:lnTo>
                      <a:pt x="24" y="174"/>
                    </a:lnTo>
                    <a:lnTo>
                      <a:pt x="18" y="168"/>
                    </a:lnTo>
                    <a:lnTo>
                      <a:pt x="30" y="150"/>
                    </a:lnTo>
                    <a:lnTo>
                      <a:pt x="18" y="144"/>
                    </a:lnTo>
                    <a:lnTo>
                      <a:pt x="24" y="132"/>
                    </a:lnTo>
                    <a:lnTo>
                      <a:pt x="18" y="132"/>
                    </a:lnTo>
                    <a:lnTo>
                      <a:pt x="12" y="114"/>
                    </a:lnTo>
                    <a:lnTo>
                      <a:pt x="24" y="114"/>
                    </a:lnTo>
                    <a:lnTo>
                      <a:pt x="24" y="90"/>
                    </a:lnTo>
                    <a:lnTo>
                      <a:pt x="54" y="54"/>
                    </a:lnTo>
                    <a:lnTo>
                      <a:pt x="54" y="30"/>
                    </a:lnTo>
                    <a:lnTo>
                      <a:pt x="72" y="6"/>
                    </a:lnTo>
                    <a:lnTo>
                      <a:pt x="204" y="0"/>
                    </a:lnTo>
                    <a:lnTo>
                      <a:pt x="204" y="246"/>
                    </a:lnTo>
                    <a:lnTo>
                      <a:pt x="216" y="330"/>
                    </a:lnTo>
                    <a:lnTo>
                      <a:pt x="216" y="360"/>
                    </a:lnTo>
                    <a:close/>
                  </a:path>
                </a:pathLst>
              </a:custGeom>
              <a:solidFill>
                <a:srgbClr val="FF4500"/>
              </a:solidFill>
              <a:ln w="9525">
                <a:solidFill>
                  <a:srgbClr val="FF4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19" name="Freeform 446"/>
              <p:cNvSpPr>
                <a:spLocks noChangeAspect="1"/>
              </p:cNvSpPr>
              <p:nvPr/>
            </p:nvSpPr>
            <p:spPr bwMode="auto">
              <a:xfrm>
                <a:off x="3207" y="2406"/>
                <a:ext cx="216" cy="378"/>
              </a:xfrm>
              <a:custGeom>
                <a:avLst/>
                <a:gdLst>
                  <a:gd name="T0" fmla="*/ 216 w 216"/>
                  <a:gd name="T1" fmla="*/ 360 h 378"/>
                  <a:gd name="T2" fmla="*/ 156 w 216"/>
                  <a:gd name="T3" fmla="*/ 366 h 378"/>
                  <a:gd name="T4" fmla="*/ 138 w 216"/>
                  <a:gd name="T5" fmla="*/ 378 h 378"/>
                  <a:gd name="T6" fmla="*/ 120 w 216"/>
                  <a:gd name="T7" fmla="*/ 342 h 378"/>
                  <a:gd name="T8" fmla="*/ 120 w 216"/>
                  <a:gd name="T9" fmla="*/ 318 h 378"/>
                  <a:gd name="T10" fmla="*/ 0 w 216"/>
                  <a:gd name="T11" fmla="*/ 324 h 378"/>
                  <a:gd name="T12" fmla="*/ 6 w 216"/>
                  <a:gd name="T13" fmla="*/ 276 h 378"/>
                  <a:gd name="T14" fmla="*/ 36 w 216"/>
                  <a:gd name="T15" fmla="*/ 234 h 378"/>
                  <a:gd name="T16" fmla="*/ 24 w 216"/>
                  <a:gd name="T17" fmla="*/ 228 h 378"/>
                  <a:gd name="T18" fmla="*/ 42 w 216"/>
                  <a:gd name="T19" fmla="*/ 222 h 378"/>
                  <a:gd name="T20" fmla="*/ 24 w 216"/>
                  <a:gd name="T21" fmla="*/ 204 h 378"/>
                  <a:gd name="T22" fmla="*/ 30 w 216"/>
                  <a:gd name="T23" fmla="*/ 198 h 378"/>
                  <a:gd name="T24" fmla="*/ 24 w 216"/>
                  <a:gd name="T25" fmla="*/ 198 h 378"/>
                  <a:gd name="T26" fmla="*/ 24 w 216"/>
                  <a:gd name="T27" fmla="*/ 174 h 378"/>
                  <a:gd name="T28" fmla="*/ 18 w 216"/>
                  <a:gd name="T29" fmla="*/ 168 h 378"/>
                  <a:gd name="T30" fmla="*/ 30 w 216"/>
                  <a:gd name="T31" fmla="*/ 150 h 378"/>
                  <a:gd name="T32" fmla="*/ 18 w 216"/>
                  <a:gd name="T33" fmla="*/ 144 h 378"/>
                  <a:gd name="T34" fmla="*/ 24 w 216"/>
                  <a:gd name="T35" fmla="*/ 132 h 378"/>
                  <a:gd name="T36" fmla="*/ 18 w 216"/>
                  <a:gd name="T37" fmla="*/ 132 h 378"/>
                  <a:gd name="T38" fmla="*/ 12 w 216"/>
                  <a:gd name="T39" fmla="*/ 114 h 378"/>
                  <a:gd name="T40" fmla="*/ 24 w 216"/>
                  <a:gd name="T41" fmla="*/ 114 h 378"/>
                  <a:gd name="T42" fmla="*/ 24 w 216"/>
                  <a:gd name="T43" fmla="*/ 90 h 378"/>
                  <a:gd name="T44" fmla="*/ 54 w 216"/>
                  <a:gd name="T45" fmla="*/ 54 h 378"/>
                  <a:gd name="T46" fmla="*/ 54 w 216"/>
                  <a:gd name="T47" fmla="*/ 30 h 378"/>
                  <a:gd name="T48" fmla="*/ 72 w 216"/>
                  <a:gd name="T49" fmla="*/ 6 h 378"/>
                  <a:gd name="T50" fmla="*/ 204 w 216"/>
                  <a:gd name="T51" fmla="*/ 0 h 378"/>
                  <a:gd name="T52" fmla="*/ 204 w 216"/>
                  <a:gd name="T53" fmla="*/ 246 h 378"/>
                  <a:gd name="T54" fmla="*/ 216 w 216"/>
                  <a:gd name="T55" fmla="*/ 330 h 378"/>
                  <a:gd name="T56" fmla="*/ 216 w 216"/>
                  <a:gd name="T57" fmla="*/ 360 h 378"/>
                  <a:gd name="T58" fmla="*/ 216 w 216"/>
                  <a:gd name="T59" fmla="*/ 366 h 37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16"/>
                  <a:gd name="T91" fmla="*/ 0 h 378"/>
                  <a:gd name="T92" fmla="*/ 216 w 216"/>
                  <a:gd name="T93" fmla="*/ 378 h 37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16" h="378">
                    <a:moveTo>
                      <a:pt x="216" y="360"/>
                    </a:moveTo>
                    <a:lnTo>
                      <a:pt x="156" y="366"/>
                    </a:lnTo>
                    <a:lnTo>
                      <a:pt x="138" y="378"/>
                    </a:lnTo>
                    <a:lnTo>
                      <a:pt x="120" y="342"/>
                    </a:lnTo>
                    <a:lnTo>
                      <a:pt x="120" y="318"/>
                    </a:lnTo>
                    <a:lnTo>
                      <a:pt x="0" y="324"/>
                    </a:lnTo>
                    <a:lnTo>
                      <a:pt x="6" y="276"/>
                    </a:lnTo>
                    <a:lnTo>
                      <a:pt x="36" y="234"/>
                    </a:lnTo>
                    <a:lnTo>
                      <a:pt x="24" y="228"/>
                    </a:lnTo>
                    <a:lnTo>
                      <a:pt x="42" y="222"/>
                    </a:lnTo>
                    <a:lnTo>
                      <a:pt x="24" y="204"/>
                    </a:lnTo>
                    <a:lnTo>
                      <a:pt x="30" y="198"/>
                    </a:lnTo>
                    <a:lnTo>
                      <a:pt x="24" y="198"/>
                    </a:lnTo>
                    <a:lnTo>
                      <a:pt x="24" y="174"/>
                    </a:lnTo>
                    <a:lnTo>
                      <a:pt x="18" y="168"/>
                    </a:lnTo>
                    <a:lnTo>
                      <a:pt x="30" y="150"/>
                    </a:lnTo>
                    <a:lnTo>
                      <a:pt x="18" y="144"/>
                    </a:lnTo>
                    <a:lnTo>
                      <a:pt x="24" y="132"/>
                    </a:lnTo>
                    <a:lnTo>
                      <a:pt x="18" y="132"/>
                    </a:lnTo>
                    <a:lnTo>
                      <a:pt x="12" y="114"/>
                    </a:lnTo>
                    <a:lnTo>
                      <a:pt x="24" y="114"/>
                    </a:lnTo>
                    <a:lnTo>
                      <a:pt x="24" y="90"/>
                    </a:lnTo>
                    <a:lnTo>
                      <a:pt x="54" y="54"/>
                    </a:lnTo>
                    <a:lnTo>
                      <a:pt x="54" y="30"/>
                    </a:lnTo>
                    <a:lnTo>
                      <a:pt x="72" y="6"/>
                    </a:lnTo>
                    <a:lnTo>
                      <a:pt x="204" y="0"/>
                    </a:lnTo>
                    <a:lnTo>
                      <a:pt x="204" y="246"/>
                    </a:lnTo>
                    <a:lnTo>
                      <a:pt x="216" y="330"/>
                    </a:lnTo>
                    <a:lnTo>
                      <a:pt x="216" y="360"/>
                    </a:lnTo>
                    <a:lnTo>
                      <a:pt x="216" y="36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20" name="Freeform 447"/>
              <p:cNvSpPr>
                <a:spLocks noChangeAspect="1"/>
              </p:cNvSpPr>
              <p:nvPr/>
            </p:nvSpPr>
            <p:spPr bwMode="auto">
              <a:xfrm>
                <a:off x="2931" y="1980"/>
                <a:ext cx="408" cy="354"/>
              </a:xfrm>
              <a:custGeom>
                <a:avLst/>
                <a:gdLst>
                  <a:gd name="T0" fmla="*/ 378 w 408"/>
                  <a:gd name="T1" fmla="*/ 354 h 354"/>
                  <a:gd name="T2" fmla="*/ 336 w 408"/>
                  <a:gd name="T3" fmla="*/ 354 h 354"/>
                  <a:gd name="T4" fmla="*/ 354 w 408"/>
                  <a:gd name="T5" fmla="*/ 336 h 354"/>
                  <a:gd name="T6" fmla="*/ 348 w 408"/>
                  <a:gd name="T7" fmla="*/ 318 h 354"/>
                  <a:gd name="T8" fmla="*/ 66 w 408"/>
                  <a:gd name="T9" fmla="*/ 324 h 354"/>
                  <a:gd name="T10" fmla="*/ 66 w 408"/>
                  <a:gd name="T11" fmla="*/ 120 h 354"/>
                  <a:gd name="T12" fmla="*/ 36 w 408"/>
                  <a:gd name="T13" fmla="*/ 90 h 354"/>
                  <a:gd name="T14" fmla="*/ 48 w 408"/>
                  <a:gd name="T15" fmla="*/ 66 h 354"/>
                  <a:gd name="T16" fmla="*/ 24 w 408"/>
                  <a:gd name="T17" fmla="*/ 54 h 354"/>
                  <a:gd name="T18" fmla="*/ 0 w 408"/>
                  <a:gd name="T19" fmla="*/ 6 h 354"/>
                  <a:gd name="T20" fmla="*/ 234 w 408"/>
                  <a:gd name="T21" fmla="*/ 0 h 354"/>
                  <a:gd name="T22" fmla="*/ 252 w 408"/>
                  <a:gd name="T23" fmla="*/ 18 h 354"/>
                  <a:gd name="T24" fmla="*/ 252 w 408"/>
                  <a:gd name="T25" fmla="*/ 60 h 354"/>
                  <a:gd name="T26" fmla="*/ 270 w 408"/>
                  <a:gd name="T27" fmla="*/ 78 h 354"/>
                  <a:gd name="T28" fmla="*/ 294 w 408"/>
                  <a:gd name="T29" fmla="*/ 102 h 354"/>
                  <a:gd name="T30" fmla="*/ 306 w 408"/>
                  <a:gd name="T31" fmla="*/ 132 h 354"/>
                  <a:gd name="T32" fmla="*/ 318 w 408"/>
                  <a:gd name="T33" fmla="*/ 126 h 354"/>
                  <a:gd name="T34" fmla="*/ 336 w 408"/>
                  <a:gd name="T35" fmla="*/ 132 h 354"/>
                  <a:gd name="T36" fmla="*/ 324 w 408"/>
                  <a:gd name="T37" fmla="*/ 186 h 354"/>
                  <a:gd name="T38" fmla="*/ 378 w 408"/>
                  <a:gd name="T39" fmla="*/ 222 h 354"/>
                  <a:gd name="T40" fmla="*/ 384 w 408"/>
                  <a:gd name="T41" fmla="*/ 252 h 354"/>
                  <a:gd name="T42" fmla="*/ 402 w 408"/>
                  <a:gd name="T43" fmla="*/ 276 h 354"/>
                  <a:gd name="T44" fmla="*/ 408 w 408"/>
                  <a:gd name="T45" fmla="*/ 306 h 354"/>
                  <a:gd name="T46" fmla="*/ 396 w 408"/>
                  <a:gd name="T47" fmla="*/ 306 h 354"/>
                  <a:gd name="T48" fmla="*/ 390 w 408"/>
                  <a:gd name="T49" fmla="*/ 312 h 354"/>
                  <a:gd name="T50" fmla="*/ 384 w 408"/>
                  <a:gd name="T51" fmla="*/ 306 h 354"/>
                  <a:gd name="T52" fmla="*/ 378 w 408"/>
                  <a:gd name="T53" fmla="*/ 354 h 3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08"/>
                  <a:gd name="T82" fmla="*/ 0 h 354"/>
                  <a:gd name="T83" fmla="*/ 408 w 408"/>
                  <a:gd name="T84" fmla="*/ 354 h 35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08" h="354">
                    <a:moveTo>
                      <a:pt x="378" y="354"/>
                    </a:moveTo>
                    <a:lnTo>
                      <a:pt x="336" y="354"/>
                    </a:lnTo>
                    <a:lnTo>
                      <a:pt x="354" y="336"/>
                    </a:lnTo>
                    <a:lnTo>
                      <a:pt x="348" y="318"/>
                    </a:lnTo>
                    <a:lnTo>
                      <a:pt x="66" y="324"/>
                    </a:lnTo>
                    <a:lnTo>
                      <a:pt x="66" y="120"/>
                    </a:lnTo>
                    <a:lnTo>
                      <a:pt x="36" y="90"/>
                    </a:lnTo>
                    <a:lnTo>
                      <a:pt x="48" y="66"/>
                    </a:lnTo>
                    <a:lnTo>
                      <a:pt x="24" y="54"/>
                    </a:lnTo>
                    <a:lnTo>
                      <a:pt x="0" y="6"/>
                    </a:lnTo>
                    <a:lnTo>
                      <a:pt x="234" y="0"/>
                    </a:lnTo>
                    <a:lnTo>
                      <a:pt x="252" y="18"/>
                    </a:lnTo>
                    <a:lnTo>
                      <a:pt x="252" y="60"/>
                    </a:lnTo>
                    <a:lnTo>
                      <a:pt x="270" y="78"/>
                    </a:lnTo>
                    <a:lnTo>
                      <a:pt x="294" y="102"/>
                    </a:lnTo>
                    <a:lnTo>
                      <a:pt x="306" y="132"/>
                    </a:lnTo>
                    <a:lnTo>
                      <a:pt x="318" y="126"/>
                    </a:lnTo>
                    <a:lnTo>
                      <a:pt x="336" y="132"/>
                    </a:lnTo>
                    <a:lnTo>
                      <a:pt x="324" y="186"/>
                    </a:lnTo>
                    <a:lnTo>
                      <a:pt x="378" y="222"/>
                    </a:lnTo>
                    <a:lnTo>
                      <a:pt x="384" y="252"/>
                    </a:lnTo>
                    <a:lnTo>
                      <a:pt x="402" y="276"/>
                    </a:lnTo>
                    <a:lnTo>
                      <a:pt x="408" y="306"/>
                    </a:lnTo>
                    <a:lnTo>
                      <a:pt x="396" y="306"/>
                    </a:lnTo>
                    <a:lnTo>
                      <a:pt x="390" y="312"/>
                    </a:lnTo>
                    <a:lnTo>
                      <a:pt x="384" y="306"/>
                    </a:lnTo>
                    <a:lnTo>
                      <a:pt x="378" y="354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21" name="Freeform 448"/>
              <p:cNvSpPr>
                <a:spLocks noChangeAspect="1"/>
              </p:cNvSpPr>
              <p:nvPr/>
            </p:nvSpPr>
            <p:spPr bwMode="auto">
              <a:xfrm>
                <a:off x="2931" y="1980"/>
                <a:ext cx="408" cy="360"/>
              </a:xfrm>
              <a:custGeom>
                <a:avLst/>
                <a:gdLst>
                  <a:gd name="T0" fmla="*/ 378 w 408"/>
                  <a:gd name="T1" fmla="*/ 354 h 360"/>
                  <a:gd name="T2" fmla="*/ 336 w 408"/>
                  <a:gd name="T3" fmla="*/ 354 h 360"/>
                  <a:gd name="T4" fmla="*/ 354 w 408"/>
                  <a:gd name="T5" fmla="*/ 336 h 360"/>
                  <a:gd name="T6" fmla="*/ 348 w 408"/>
                  <a:gd name="T7" fmla="*/ 318 h 360"/>
                  <a:gd name="T8" fmla="*/ 66 w 408"/>
                  <a:gd name="T9" fmla="*/ 324 h 360"/>
                  <a:gd name="T10" fmla="*/ 66 w 408"/>
                  <a:gd name="T11" fmla="*/ 120 h 360"/>
                  <a:gd name="T12" fmla="*/ 36 w 408"/>
                  <a:gd name="T13" fmla="*/ 90 h 360"/>
                  <a:gd name="T14" fmla="*/ 48 w 408"/>
                  <a:gd name="T15" fmla="*/ 66 h 360"/>
                  <a:gd name="T16" fmla="*/ 24 w 408"/>
                  <a:gd name="T17" fmla="*/ 54 h 360"/>
                  <a:gd name="T18" fmla="*/ 0 w 408"/>
                  <a:gd name="T19" fmla="*/ 6 h 360"/>
                  <a:gd name="T20" fmla="*/ 234 w 408"/>
                  <a:gd name="T21" fmla="*/ 0 h 360"/>
                  <a:gd name="T22" fmla="*/ 252 w 408"/>
                  <a:gd name="T23" fmla="*/ 18 h 360"/>
                  <a:gd name="T24" fmla="*/ 252 w 408"/>
                  <a:gd name="T25" fmla="*/ 60 h 360"/>
                  <a:gd name="T26" fmla="*/ 270 w 408"/>
                  <a:gd name="T27" fmla="*/ 78 h 360"/>
                  <a:gd name="T28" fmla="*/ 294 w 408"/>
                  <a:gd name="T29" fmla="*/ 102 h 360"/>
                  <a:gd name="T30" fmla="*/ 306 w 408"/>
                  <a:gd name="T31" fmla="*/ 132 h 360"/>
                  <a:gd name="T32" fmla="*/ 318 w 408"/>
                  <a:gd name="T33" fmla="*/ 126 h 360"/>
                  <a:gd name="T34" fmla="*/ 336 w 408"/>
                  <a:gd name="T35" fmla="*/ 132 h 360"/>
                  <a:gd name="T36" fmla="*/ 324 w 408"/>
                  <a:gd name="T37" fmla="*/ 186 h 360"/>
                  <a:gd name="T38" fmla="*/ 378 w 408"/>
                  <a:gd name="T39" fmla="*/ 222 h 360"/>
                  <a:gd name="T40" fmla="*/ 384 w 408"/>
                  <a:gd name="T41" fmla="*/ 252 h 360"/>
                  <a:gd name="T42" fmla="*/ 402 w 408"/>
                  <a:gd name="T43" fmla="*/ 276 h 360"/>
                  <a:gd name="T44" fmla="*/ 408 w 408"/>
                  <a:gd name="T45" fmla="*/ 306 h 360"/>
                  <a:gd name="T46" fmla="*/ 396 w 408"/>
                  <a:gd name="T47" fmla="*/ 306 h 360"/>
                  <a:gd name="T48" fmla="*/ 390 w 408"/>
                  <a:gd name="T49" fmla="*/ 312 h 360"/>
                  <a:gd name="T50" fmla="*/ 384 w 408"/>
                  <a:gd name="T51" fmla="*/ 306 h 360"/>
                  <a:gd name="T52" fmla="*/ 378 w 408"/>
                  <a:gd name="T53" fmla="*/ 354 h 360"/>
                  <a:gd name="T54" fmla="*/ 378 w 408"/>
                  <a:gd name="T55" fmla="*/ 360 h 36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08"/>
                  <a:gd name="T85" fmla="*/ 0 h 360"/>
                  <a:gd name="T86" fmla="*/ 408 w 408"/>
                  <a:gd name="T87" fmla="*/ 360 h 36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08" h="360">
                    <a:moveTo>
                      <a:pt x="378" y="354"/>
                    </a:moveTo>
                    <a:lnTo>
                      <a:pt x="336" y="354"/>
                    </a:lnTo>
                    <a:lnTo>
                      <a:pt x="354" y="336"/>
                    </a:lnTo>
                    <a:lnTo>
                      <a:pt x="348" y="318"/>
                    </a:lnTo>
                    <a:lnTo>
                      <a:pt x="66" y="324"/>
                    </a:lnTo>
                    <a:lnTo>
                      <a:pt x="66" y="120"/>
                    </a:lnTo>
                    <a:lnTo>
                      <a:pt x="36" y="90"/>
                    </a:lnTo>
                    <a:lnTo>
                      <a:pt x="48" y="66"/>
                    </a:lnTo>
                    <a:lnTo>
                      <a:pt x="24" y="54"/>
                    </a:lnTo>
                    <a:lnTo>
                      <a:pt x="0" y="6"/>
                    </a:lnTo>
                    <a:lnTo>
                      <a:pt x="234" y="0"/>
                    </a:lnTo>
                    <a:lnTo>
                      <a:pt x="252" y="18"/>
                    </a:lnTo>
                    <a:lnTo>
                      <a:pt x="252" y="60"/>
                    </a:lnTo>
                    <a:lnTo>
                      <a:pt x="270" y="78"/>
                    </a:lnTo>
                    <a:lnTo>
                      <a:pt x="294" y="102"/>
                    </a:lnTo>
                    <a:lnTo>
                      <a:pt x="306" y="132"/>
                    </a:lnTo>
                    <a:lnTo>
                      <a:pt x="318" y="126"/>
                    </a:lnTo>
                    <a:lnTo>
                      <a:pt x="336" y="132"/>
                    </a:lnTo>
                    <a:lnTo>
                      <a:pt x="324" y="186"/>
                    </a:lnTo>
                    <a:lnTo>
                      <a:pt x="378" y="222"/>
                    </a:lnTo>
                    <a:lnTo>
                      <a:pt x="384" y="252"/>
                    </a:lnTo>
                    <a:lnTo>
                      <a:pt x="402" y="276"/>
                    </a:lnTo>
                    <a:lnTo>
                      <a:pt x="408" y="306"/>
                    </a:lnTo>
                    <a:lnTo>
                      <a:pt x="396" y="306"/>
                    </a:lnTo>
                    <a:lnTo>
                      <a:pt x="390" y="312"/>
                    </a:lnTo>
                    <a:lnTo>
                      <a:pt x="384" y="306"/>
                    </a:lnTo>
                    <a:lnTo>
                      <a:pt x="378" y="354"/>
                    </a:lnTo>
                    <a:lnTo>
                      <a:pt x="378" y="36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22" name="Freeform 449"/>
              <p:cNvSpPr>
                <a:spLocks noChangeAspect="1"/>
              </p:cNvSpPr>
              <p:nvPr/>
            </p:nvSpPr>
            <p:spPr bwMode="auto">
              <a:xfrm>
                <a:off x="1863" y="1224"/>
                <a:ext cx="636" cy="402"/>
              </a:xfrm>
              <a:custGeom>
                <a:avLst/>
                <a:gdLst>
                  <a:gd name="T0" fmla="*/ 612 w 636"/>
                  <a:gd name="T1" fmla="*/ 330 h 402"/>
                  <a:gd name="T2" fmla="*/ 606 w 636"/>
                  <a:gd name="T3" fmla="*/ 402 h 402"/>
                  <a:gd name="T4" fmla="*/ 222 w 636"/>
                  <a:gd name="T5" fmla="*/ 354 h 402"/>
                  <a:gd name="T6" fmla="*/ 216 w 636"/>
                  <a:gd name="T7" fmla="*/ 390 h 402"/>
                  <a:gd name="T8" fmla="*/ 204 w 636"/>
                  <a:gd name="T9" fmla="*/ 366 h 402"/>
                  <a:gd name="T10" fmla="*/ 192 w 636"/>
                  <a:gd name="T11" fmla="*/ 384 h 402"/>
                  <a:gd name="T12" fmla="*/ 150 w 636"/>
                  <a:gd name="T13" fmla="*/ 372 h 402"/>
                  <a:gd name="T14" fmla="*/ 144 w 636"/>
                  <a:gd name="T15" fmla="*/ 384 h 402"/>
                  <a:gd name="T16" fmla="*/ 126 w 636"/>
                  <a:gd name="T17" fmla="*/ 378 h 402"/>
                  <a:gd name="T18" fmla="*/ 114 w 636"/>
                  <a:gd name="T19" fmla="*/ 384 h 402"/>
                  <a:gd name="T20" fmla="*/ 108 w 636"/>
                  <a:gd name="T21" fmla="*/ 354 h 402"/>
                  <a:gd name="T22" fmla="*/ 90 w 636"/>
                  <a:gd name="T23" fmla="*/ 342 h 402"/>
                  <a:gd name="T24" fmla="*/ 84 w 636"/>
                  <a:gd name="T25" fmla="*/ 282 h 402"/>
                  <a:gd name="T26" fmla="*/ 72 w 636"/>
                  <a:gd name="T27" fmla="*/ 270 h 402"/>
                  <a:gd name="T28" fmla="*/ 54 w 636"/>
                  <a:gd name="T29" fmla="*/ 288 h 402"/>
                  <a:gd name="T30" fmla="*/ 42 w 636"/>
                  <a:gd name="T31" fmla="*/ 276 h 402"/>
                  <a:gd name="T32" fmla="*/ 72 w 636"/>
                  <a:gd name="T33" fmla="*/ 198 h 402"/>
                  <a:gd name="T34" fmla="*/ 48 w 636"/>
                  <a:gd name="T35" fmla="*/ 186 h 402"/>
                  <a:gd name="T36" fmla="*/ 24 w 636"/>
                  <a:gd name="T37" fmla="*/ 138 h 402"/>
                  <a:gd name="T38" fmla="*/ 6 w 636"/>
                  <a:gd name="T39" fmla="*/ 120 h 402"/>
                  <a:gd name="T40" fmla="*/ 12 w 636"/>
                  <a:gd name="T41" fmla="*/ 108 h 402"/>
                  <a:gd name="T42" fmla="*/ 0 w 636"/>
                  <a:gd name="T43" fmla="*/ 78 h 402"/>
                  <a:gd name="T44" fmla="*/ 18 w 636"/>
                  <a:gd name="T45" fmla="*/ 0 h 402"/>
                  <a:gd name="T46" fmla="*/ 342 w 636"/>
                  <a:gd name="T47" fmla="*/ 60 h 402"/>
                  <a:gd name="T48" fmla="*/ 636 w 636"/>
                  <a:gd name="T49" fmla="*/ 96 h 402"/>
                  <a:gd name="T50" fmla="*/ 618 w 636"/>
                  <a:gd name="T51" fmla="*/ 300 h 402"/>
                  <a:gd name="T52" fmla="*/ 612 w 636"/>
                  <a:gd name="T53" fmla="*/ 330 h 40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36"/>
                  <a:gd name="T82" fmla="*/ 0 h 402"/>
                  <a:gd name="T83" fmla="*/ 636 w 636"/>
                  <a:gd name="T84" fmla="*/ 402 h 40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36" h="402">
                    <a:moveTo>
                      <a:pt x="612" y="330"/>
                    </a:moveTo>
                    <a:lnTo>
                      <a:pt x="606" y="402"/>
                    </a:lnTo>
                    <a:lnTo>
                      <a:pt x="222" y="354"/>
                    </a:lnTo>
                    <a:lnTo>
                      <a:pt x="216" y="390"/>
                    </a:lnTo>
                    <a:lnTo>
                      <a:pt x="204" y="366"/>
                    </a:lnTo>
                    <a:lnTo>
                      <a:pt x="192" y="384"/>
                    </a:lnTo>
                    <a:lnTo>
                      <a:pt x="150" y="372"/>
                    </a:lnTo>
                    <a:lnTo>
                      <a:pt x="144" y="384"/>
                    </a:lnTo>
                    <a:lnTo>
                      <a:pt x="126" y="378"/>
                    </a:lnTo>
                    <a:lnTo>
                      <a:pt x="114" y="384"/>
                    </a:lnTo>
                    <a:lnTo>
                      <a:pt x="108" y="354"/>
                    </a:lnTo>
                    <a:lnTo>
                      <a:pt x="90" y="342"/>
                    </a:lnTo>
                    <a:lnTo>
                      <a:pt x="84" y="282"/>
                    </a:lnTo>
                    <a:lnTo>
                      <a:pt x="72" y="270"/>
                    </a:lnTo>
                    <a:lnTo>
                      <a:pt x="54" y="288"/>
                    </a:lnTo>
                    <a:lnTo>
                      <a:pt x="42" y="276"/>
                    </a:lnTo>
                    <a:lnTo>
                      <a:pt x="72" y="198"/>
                    </a:lnTo>
                    <a:lnTo>
                      <a:pt x="48" y="186"/>
                    </a:lnTo>
                    <a:lnTo>
                      <a:pt x="24" y="138"/>
                    </a:lnTo>
                    <a:lnTo>
                      <a:pt x="6" y="120"/>
                    </a:lnTo>
                    <a:lnTo>
                      <a:pt x="12" y="108"/>
                    </a:lnTo>
                    <a:lnTo>
                      <a:pt x="0" y="78"/>
                    </a:lnTo>
                    <a:lnTo>
                      <a:pt x="18" y="0"/>
                    </a:lnTo>
                    <a:lnTo>
                      <a:pt x="342" y="60"/>
                    </a:lnTo>
                    <a:lnTo>
                      <a:pt x="636" y="96"/>
                    </a:lnTo>
                    <a:lnTo>
                      <a:pt x="618" y="300"/>
                    </a:lnTo>
                    <a:lnTo>
                      <a:pt x="612" y="33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23" name="Freeform 450"/>
              <p:cNvSpPr>
                <a:spLocks noChangeAspect="1"/>
              </p:cNvSpPr>
              <p:nvPr/>
            </p:nvSpPr>
            <p:spPr bwMode="auto">
              <a:xfrm>
                <a:off x="1863" y="1224"/>
                <a:ext cx="636" cy="402"/>
              </a:xfrm>
              <a:custGeom>
                <a:avLst/>
                <a:gdLst>
                  <a:gd name="T0" fmla="*/ 612 w 636"/>
                  <a:gd name="T1" fmla="*/ 330 h 402"/>
                  <a:gd name="T2" fmla="*/ 606 w 636"/>
                  <a:gd name="T3" fmla="*/ 402 h 402"/>
                  <a:gd name="T4" fmla="*/ 222 w 636"/>
                  <a:gd name="T5" fmla="*/ 354 h 402"/>
                  <a:gd name="T6" fmla="*/ 216 w 636"/>
                  <a:gd name="T7" fmla="*/ 390 h 402"/>
                  <a:gd name="T8" fmla="*/ 204 w 636"/>
                  <a:gd name="T9" fmla="*/ 366 h 402"/>
                  <a:gd name="T10" fmla="*/ 192 w 636"/>
                  <a:gd name="T11" fmla="*/ 384 h 402"/>
                  <a:gd name="T12" fmla="*/ 150 w 636"/>
                  <a:gd name="T13" fmla="*/ 372 h 402"/>
                  <a:gd name="T14" fmla="*/ 144 w 636"/>
                  <a:gd name="T15" fmla="*/ 384 h 402"/>
                  <a:gd name="T16" fmla="*/ 126 w 636"/>
                  <a:gd name="T17" fmla="*/ 378 h 402"/>
                  <a:gd name="T18" fmla="*/ 114 w 636"/>
                  <a:gd name="T19" fmla="*/ 384 h 402"/>
                  <a:gd name="T20" fmla="*/ 108 w 636"/>
                  <a:gd name="T21" fmla="*/ 354 h 402"/>
                  <a:gd name="T22" fmla="*/ 90 w 636"/>
                  <a:gd name="T23" fmla="*/ 342 h 402"/>
                  <a:gd name="T24" fmla="*/ 84 w 636"/>
                  <a:gd name="T25" fmla="*/ 282 h 402"/>
                  <a:gd name="T26" fmla="*/ 72 w 636"/>
                  <a:gd name="T27" fmla="*/ 270 h 402"/>
                  <a:gd name="T28" fmla="*/ 54 w 636"/>
                  <a:gd name="T29" fmla="*/ 288 h 402"/>
                  <a:gd name="T30" fmla="*/ 42 w 636"/>
                  <a:gd name="T31" fmla="*/ 276 h 402"/>
                  <a:gd name="T32" fmla="*/ 72 w 636"/>
                  <a:gd name="T33" fmla="*/ 198 h 402"/>
                  <a:gd name="T34" fmla="*/ 48 w 636"/>
                  <a:gd name="T35" fmla="*/ 186 h 402"/>
                  <a:gd name="T36" fmla="*/ 24 w 636"/>
                  <a:gd name="T37" fmla="*/ 138 h 402"/>
                  <a:gd name="T38" fmla="*/ 6 w 636"/>
                  <a:gd name="T39" fmla="*/ 120 h 402"/>
                  <a:gd name="T40" fmla="*/ 12 w 636"/>
                  <a:gd name="T41" fmla="*/ 108 h 402"/>
                  <a:gd name="T42" fmla="*/ 0 w 636"/>
                  <a:gd name="T43" fmla="*/ 78 h 402"/>
                  <a:gd name="T44" fmla="*/ 18 w 636"/>
                  <a:gd name="T45" fmla="*/ 0 h 402"/>
                  <a:gd name="T46" fmla="*/ 342 w 636"/>
                  <a:gd name="T47" fmla="*/ 60 h 402"/>
                  <a:gd name="T48" fmla="*/ 636 w 636"/>
                  <a:gd name="T49" fmla="*/ 96 h 402"/>
                  <a:gd name="T50" fmla="*/ 618 w 636"/>
                  <a:gd name="T51" fmla="*/ 300 h 402"/>
                  <a:gd name="T52" fmla="*/ 612 w 636"/>
                  <a:gd name="T53" fmla="*/ 330 h 402"/>
                  <a:gd name="T54" fmla="*/ 612 w 636"/>
                  <a:gd name="T55" fmla="*/ 336 h 4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36"/>
                  <a:gd name="T85" fmla="*/ 0 h 402"/>
                  <a:gd name="T86" fmla="*/ 636 w 636"/>
                  <a:gd name="T87" fmla="*/ 402 h 40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36" h="402">
                    <a:moveTo>
                      <a:pt x="612" y="330"/>
                    </a:moveTo>
                    <a:lnTo>
                      <a:pt x="606" y="402"/>
                    </a:lnTo>
                    <a:lnTo>
                      <a:pt x="222" y="354"/>
                    </a:lnTo>
                    <a:lnTo>
                      <a:pt x="216" y="390"/>
                    </a:lnTo>
                    <a:lnTo>
                      <a:pt x="204" y="366"/>
                    </a:lnTo>
                    <a:lnTo>
                      <a:pt x="192" y="384"/>
                    </a:lnTo>
                    <a:lnTo>
                      <a:pt x="150" y="372"/>
                    </a:lnTo>
                    <a:lnTo>
                      <a:pt x="144" y="384"/>
                    </a:lnTo>
                    <a:lnTo>
                      <a:pt x="126" y="378"/>
                    </a:lnTo>
                    <a:lnTo>
                      <a:pt x="114" y="384"/>
                    </a:lnTo>
                    <a:lnTo>
                      <a:pt x="108" y="354"/>
                    </a:lnTo>
                    <a:lnTo>
                      <a:pt x="90" y="342"/>
                    </a:lnTo>
                    <a:lnTo>
                      <a:pt x="84" y="282"/>
                    </a:lnTo>
                    <a:lnTo>
                      <a:pt x="72" y="270"/>
                    </a:lnTo>
                    <a:lnTo>
                      <a:pt x="54" y="288"/>
                    </a:lnTo>
                    <a:lnTo>
                      <a:pt x="42" y="276"/>
                    </a:lnTo>
                    <a:lnTo>
                      <a:pt x="72" y="198"/>
                    </a:lnTo>
                    <a:lnTo>
                      <a:pt x="48" y="186"/>
                    </a:lnTo>
                    <a:lnTo>
                      <a:pt x="24" y="138"/>
                    </a:lnTo>
                    <a:lnTo>
                      <a:pt x="6" y="120"/>
                    </a:lnTo>
                    <a:lnTo>
                      <a:pt x="12" y="108"/>
                    </a:lnTo>
                    <a:lnTo>
                      <a:pt x="0" y="78"/>
                    </a:lnTo>
                    <a:lnTo>
                      <a:pt x="18" y="0"/>
                    </a:lnTo>
                    <a:lnTo>
                      <a:pt x="342" y="60"/>
                    </a:lnTo>
                    <a:lnTo>
                      <a:pt x="636" y="96"/>
                    </a:lnTo>
                    <a:lnTo>
                      <a:pt x="618" y="300"/>
                    </a:lnTo>
                    <a:lnTo>
                      <a:pt x="612" y="330"/>
                    </a:lnTo>
                    <a:lnTo>
                      <a:pt x="612" y="3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24" name="Freeform 451"/>
              <p:cNvSpPr>
                <a:spLocks noChangeAspect="1"/>
              </p:cNvSpPr>
              <p:nvPr/>
            </p:nvSpPr>
            <p:spPr bwMode="auto">
              <a:xfrm>
                <a:off x="2445" y="1782"/>
                <a:ext cx="510" cy="252"/>
              </a:xfrm>
              <a:custGeom>
                <a:avLst/>
                <a:gdLst>
                  <a:gd name="T0" fmla="*/ 444 w 510"/>
                  <a:gd name="T1" fmla="*/ 60 h 252"/>
                  <a:gd name="T2" fmla="*/ 474 w 510"/>
                  <a:gd name="T3" fmla="*/ 150 h 252"/>
                  <a:gd name="T4" fmla="*/ 486 w 510"/>
                  <a:gd name="T5" fmla="*/ 204 h 252"/>
                  <a:gd name="T6" fmla="*/ 510 w 510"/>
                  <a:gd name="T7" fmla="*/ 252 h 252"/>
                  <a:gd name="T8" fmla="*/ 108 w 510"/>
                  <a:gd name="T9" fmla="*/ 240 h 252"/>
                  <a:gd name="T10" fmla="*/ 108 w 510"/>
                  <a:gd name="T11" fmla="*/ 210 h 252"/>
                  <a:gd name="T12" fmla="*/ 114 w 510"/>
                  <a:gd name="T13" fmla="*/ 162 h 252"/>
                  <a:gd name="T14" fmla="*/ 0 w 510"/>
                  <a:gd name="T15" fmla="*/ 150 h 252"/>
                  <a:gd name="T16" fmla="*/ 12 w 510"/>
                  <a:gd name="T17" fmla="*/ 0 h 252"/>
                  <a:gd name="T18" fmla="*/ 324 w 510"/>
                  <a:gd name="T19" fmla="*/ 18 h 252"/>
                  <a:gd name="T20" fmla="*/ 354 w 510"/>
                  <a:gd name="T21" fmla="*/ 36 h 252"/>
                  <a:gd name="T22" fmla="*/ 396 w 510"/>
                  <a:gd name="T23" fmla="*/ 30 h 252"/>
                  <a:gd name="T24" fmla="*/ 444 w 510"/>
                  <a:gd name="T25" fmla="*/ 60 h 2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10"/>
                  <a:gd name="T40" fmla="*/ 0 h 252"/>
                  <a:gd name="T41" fmla="*/ 510 w 510"/>
                  <a:gd name="T42" fmla="*/ 252 h 2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10" h="252">
                    <a:moveTo>
                      <a:pt x="444" y="60"/>
                    </a:moveTo>
                    <a:lnTo>
                      <a:pt x="474" y="150"/>
                    </a:lnTo>
                    <a:lnTo>
                      <a:pt x="486" y="204"/>
                    </a:lnTo>
                    <a:lnTo>
                      <a:pt x="510" y="252"/>
                    </a:lnTo>
                    <a:lnTo>
                      <a:pt x="108" y="240"/>
                    </a:lnTo>
                    <a:lnTo>
                      <a:pt x="108" y="210"/>
                    </a:lnTo>
                    <a:lnTo>
                      <a:pt x="114" y="162"/>
                    </a:lnTo>
                    <a:lnTo>
                      <a:pt x="0" y="150"/>
                    </a:lnTo>
                    <a:lnTo>
                      <a:pt x="12" y="0"/>
                    </a:lnTo>
                    <a:lnTo>
                      <a:pt x="324" y="18"/>
                    </a:lnTo>
                    <a:lnTo>
                      <a:pt x="354" y="36"/>
                    </a:lnTo>
                    <a:lnTo>
                      <a:pt x="396" y="30"/>
                    </a:lnTo>
                    <a:lnTo>
                      <a:pt x="444" y="6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25" name="Freeform 452"/>
              <p:cNvSpPr>
                <a:spLocks noChangeAspect="1"/>
              </p:cNvSpPr>
              <p:nvPr/>
            </p:nvSpPr>
            <p:spPr bwMode="auto">
              <a:xfrm>
                <a:off x="2445" y="1782"/>
                <a:ext cx="510" cy="252"/>
              </a:xfrm>
              <a:custGeom>
                <a:avLst/>
                <a:gdLst>
                  <a:gd name="T0" fmla="*/ 444 w 510"/>
                  <a:gd name="T1" fmla="*/ 60 h 252"/>
                  <a:gd name="T2" fmla="*/ 474 w 510"/>
                  <a:gd name="T3" fmla="*/ 150 h 252"/>
                  <a:gd name="T4" fmla="*/ 486 w 510"/>
                  <a:gd name="T5" fmla="*/ 204 h 252"/>
                  <a:gd name="T6" fmla="*/ 510 w 510"/>
                  <a:gd name="T7" fmla="*/ 252 h 252"/>
                  <a:gd name="T8" fmla="*/ 108 w 510"/>
                  <a:gd name="T9" fmla="*/ 240 h 252"/>
                  <a:gd name="T10" fmla="*/ 108 w 510"/>
                  <a:gd name="T11" fmla="*/ 210 h 252"/>
                  <a:gd name="T12" fmla="*/ 114 w 510"/>
                  <a:gd name="T13" fmla="*/ 162 h 252"/>
                  <a:gd name="T14" fmla="*/ 0 w 510"/>
                  <a:gd name="T15" fmla="*/ 150 h 252"/>
                  <a:gd name="T16" fmla="*/ 12 w 510"/>
                  <a:gd name="T17" fmla="*/ 0 h 252"/>
                  <a:gd name="T18" fmla="*/ 324 w 510"/>
                  <a:gd name="T19" fmla="*/ 18 h 252"/>
                  <a:gd name="T20" fmla="*/ 354 w 510"/>
                  <a:gd name="T21" fmla="*/ 36 h 252"/>
                  <a:gd name="T22" fmla="*/ 396 w 510"/>
                  <a:gd name="T23" fmla="*/ 30 h 252"/>
                  <a:gd name="T24" fmla="*/ 444 w 510"/>
                  <a:gd name="T25" fmla="*/ 60 h 252"/>
                  <a:gd name="T26" fmla="*/ 444 w 510"/>
                  <a:gd name="T27" fmla="*/ 66 h 2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0"/>
                  <a:gd name="T43" fmla="*/ 0 h 252"/>
                  <a:gd name="T44" fmla="*/ 510 w 510"/>
                  <a:gd name="T45" fmla="*/ 252 h 25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0" h="252">
                    <a:moveTo>
                      <a:pt x="444" y="60"/>
                    </a:moveTo>
                    <a:lnTo>
                      <a:pt x="474" y="150"/>
                    </a:lnTo>
                    <a:lnTo>
                      <a:pt x="486" y="204"/>
                    </a:lnTo>
                    <a:lnTo>
                      <a:pt x="510" y="252"/>
                    </a:lnTo>
                    <a:lnTo>
                      <a:pt x="108" y="240"/>
                    </a:lnTo>
                    <a:lnTo>
                      <a:pt x="108" y="210"/>
                    </a:lnTo>
                    <a:lnTo>
                      <a:pt x="114" y="162"/>
                    </a:lnTo>
                    <a:lnTo>
                      <a:pt x="0" y="150"/>
                    </a:lnTo>
                    <a:lnTo>
                      <a:pt x="12" y="0"/>
                    </a:lnTo>
                    <a:lnTo>
                      <a:pt x="324" y="18"/>
                    </a:lnTo>
                    <a:lnTo>
                      <a:pt x="354" y="36"/>
                    </a:lnTo>
                    <a:lnTo>
                      <a:pt x="396" y="30"/>
                    </a:lnTo>
                    <a:lnTo>
                      <a:pt x="444" y="60"/>
                    </a:lnTo>
                    <a:lnTo>
                      <a:pt x="444" y="6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26" name="Freeform 453"/>
              <p:cNvSpPr>
                <a:spLocks noChangeAspect="1"/>
              </p:cNvSpPr>
              <p:nvPr/>
            </p:nvSpPr>
            <p:spPr bwMode="auto">
              <a:xfrm>
                <a:off x="1485" y="1698"/>
                <a:ext cx="396" cy="606"/>
              </a:xfrm>
              <a:custGeom>
                <a:avLst/>
                <a:gdLst>
                  <a:gd name="T0" fmla="*/ 252 w 396"/>
                  <a:gd name="T1" fmla="*/ 606 h 606"/>
                  <a:gd name="T2" fmla="*/ 0 w 396"/>
                  <a:gd name="T3" fmla="*/ 234 h 606"/>
                  <a:gd name="T4" fmla="*/ 60 w 396"/>
                  <a:gd name="T5" fmla="*/ 0 h 606"/>
                  <a:gd name="T6" fmla="*/ 96 w 396"/>
                  <a:gd name="T7" fmla="*/ 12 h 606"/>
                  <a:gd name="T8" fmla="*/ 228 w 396"/>
                  <a:gd name="T9" fmla="*/ 42 h 606"/>
                  <a:gd name="T10" fmla="*/ 396 w 396"/>
                  <a:gd name="T11" fmla="*/ 78 h 606"/>
                  <a:gd name="T12" fmla="*/ 318 w 396"/>
                  <a:gd name="T13" fmla="*/ 462 h 606"/>
                  <a:gd name="T14" fmla="*/ 300 w 396"/>
                  <a:gd name="T15" fmla="*/ 534 h 606"/>
                  <a:gd name="T16" fmla="*/ 276 w 396"/>
                  <a:gd name="T17" fmla="*/ 522 h 606"/>
                  <a:gd name="T18" fmla="*/ 264 w 396"/>
                  <a:gd name="T19" fmla="*/ 528 h 606"/>
                  <a:gd name="T20" fmla="*/ 252 w 396"/>
                  <a:gd name="T21" fmla="*/ 600 h 606"/>
                  <a:gd name="T22" fmla="*/ 252 w 396"/>
                  <a:gd name="T23" fmla="*/ 606 h 60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6"/>
                  <a:gd name="T37" fmla="*/ 0 h 606"/>
                  <a:gd name="T38" fmla="*/ 396 w 396"/>
                  <a:gd name="T39" fmla="*/ 606 h 60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6" h="606">
                    <a:moveTo>
                      <a:pt x="252" y="606"/>
                    </a:moveTo>
                    <a:lnTo>
                      <a:pt x="0" y="234"/>
                    </a:lnTo>
                    <a:lnTo>
                      <a:pt x="60" y="0"/>
                    </a:lnTo>
                    <a:lnTo>
                      <a:pt x="96" y="12"/>
                    </a:lnTo>
                    <a:lnTo>
                      <a:pt x="228" y="42"/>
                    </a:lnTo>
                    <a:lnTo>
                      <a:pt x="396" y="78"/>
                    </a:lnTo>
                    <a:lnTo>
                      <a:pt x="318" y="462"/>
                    </a:lnTo>
                    <a:lnTo>
                      <a:pt x="300" y="534"/>
                    </a:lnTo>
                    <a:lnTo>
                      <a:pt x="276" y="522"/>
                    </a:lnTo>
                    <a:lnTo>
                      <a:pt x="264" y="528"/>
                    </a:lnTo>
                    <a:lnTo>
                      <a:pt x="252" y="600"/>
                    </a:lnTo>
                    <a:lnTo>
                      <a:pt x="252" y="606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27" name="Freeform 454"/>
              <p:cNvSpPr>
                <a:spLocks noChangeAspect="1"/>
              </p:cNvSpPr>
              <p:nvPr/>
            </p:nvSpPr>
            <p:spPr bwMode="auto">
              <a:xfrm>
                <a:off x="1485" y="1698"/>
                <a:ext cx="396" cy="612"/>
              </a:xfrm>
              <a:custGeom>
                <a:avLst/>
                <a:gdLst>
                  <a:gd name="T0" fmla="*/ 252 w 396"/>
                  <a:gd name="T1" fmla="*/ 606 h 612"/>
                  <a:gd name="T2" fmla="*/ 0 w 396"/>
                  <a:gd name="T3" fmla="*/ 234 h 612"/>
                  <a:gd name="T4" fmla="*/ 60 w 396"/>
                  <a:gd name="T5" fmla="*/ 0 h 612"/>
                  <a:gd name="T6" fmla="*/ 96 w 396"/>
                  <a:gd name="T7" fmla="*/ 12 h 612"/>
                  <a:gd name="T8" fmla="*/ 228 w 396"/>
                  <a:gd name="T9" fmla="*/ 42 h 612"/>
                  <a:gd name="T10" fmla="*/ 396 w 396"/>
                  <a:gd name="T11" fmla="*/ 78 h 612"/>
                  <a:gd name="T12" fmla="*/ 318 w 396"/>
                  <a:gd name="T13" fmla="*/ 462 h 612"/>
                  <a:gd name="T14" fmla="*/ 300 w 396"/>
                  <a:gd name="T15" fmla="*/ 534 h 612"/>
                  <a:gd name="T16" fmla="*/ 276 w 396"/>
                  <a:gd name="T17" fmla="*/ 522 h 612"/>
                  <a:gd name="T18" fmla="*/ 264 w 396"/>
                  <a:gd name="T19" fmla="*/ 528 h 612"/>
                  <a:gd name="T20" fmla="*/ 252 w 396"/>
                  <a:gd name="T21" fmla="*/ 600 h 612"/>
                  <a:gd name="T22" fmla="*/ 252 w 396"/>
                  <a:gd name="T23" fmla="*/ 606 h 612"/>
                  <a:gd name="T24" fmla="*/ 252 w 396"/>
                  <a:gd name="T25" fmla="*/ 612 h 6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6"/>
                  <a:gd name="T40" fmla="*/ 0 h 612"/>
                  <a:gd name="T41" fmla="*/ 396 w 396"/>
                  <a:gd name="T42" fmla="*/ 612 h 6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6" h="612">
                    <a:moveTo>
                      <a:pt x="252" y="606"/>
                    </a:moveTo>
                    <a:lnTo>
                      <a:pt x="0" y="234"/>
                    </a:lnTo>
                    <a:lnTo>
                      <a:pt x="60" y="0"/>
                    </a:lnTo>
                    <a:lnTo>
                      <a:pt x="96" y="12"/>
                    </a:lnTo>
                    <a:lnTo>
                      <a:pt x="228" y="42"/>
                    </a:lnTo>
                    <a:lnTo>
                      <a:pt x="396" y="78"/>
                    </a:lnTo>
                    <a:lnTo>
                      <a:pt x="318" y="462"/>
                    </a:lnTo>
                    <a:lnTo>
                      <a:pt x="300" y="534"/>
                    </a:lnTo>
                    <a:lnTo>
                      <a:pt x="276" y="522"/>
                    </a:lnTo>
                    <a:lnTo>
                      <a:pt x="264" y="528"/>
                    </a:lnTo>
                    <a:lnTo>
                      <a:pt x="252" y="600"/>
                    </a:lnTo>
                    <a:lnTo>
                      <a:pt x="252" y="606"/>
                    </a:lnTo>
                    <a:lnTo>
                      <a:pt x="252" y="6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28" name="Freeform 455"/>
              <p:cNvSpPr>
                <a:spLocks noChangeAspect="1"/>
              </p:cNvSpPr>
              <p:nvPr/>
            </p:nvSpPr>
            <p:spPr bwMode="auto">
              <a:xfrm>
                <a:off x="4233" y="1446"/>
                <a:ext cx="102" cy="210"/>
              </a:xfrm>
              <a:custGeom>
                <a:avLst/>
                <a:gdLst>
                  <a:gd name="T0" fmla="*/ 102 w 102"/>
                  <a:gd name="T1" fmla="*/ 162 h 210"/>
                  <a:gd name="T2" fmla="*/ 102 w 102"/>
                  <a:gd name="T3" fmla="*/ 180 h 210"/>
                  <a:gd name="T4" fmla="*/ 78 w 102"/>
                  <a:gd name="T5" fmla="*/ 198 h 210"/>
                  <a:gd name="T6" fmla="*/ 12 w 102"/>
                  <a:gd name="T7" fmla="*/ 210 h 210"/>
                  <a:gd name="T8" fmla="*/ 0 w 102"/>
                  <a:gd name="T9" fmla="*/ 144 h 210"/>
                  <a:gd name="T10" fmla="*/ 6 w 102"/>
                  <a:gd name="T11" fmla="*/ 90 h 210"/>
                  <a:gd name="T12" fmla="*/ 24 w 102"/>
                  <a:gd name="T13" fmla="*/ 66 h 210"/>
                  <a:gd name="T14" fmla="*/ 18 w 102"/>
                  <a:gd name="T15" fmla="*/ 24 h 210"/>
                  <a:gd name="T16" fmla="*/ 18 w 102"/>
                  <a:gd name="T17" fmla="*/ 6 h 210"/>
                  <a:gd name="T18" fmla="*/ 36 w 102"/>
                  <a:gd name="T19" fmla="*/ 0 h 210"/>
                  <a:gd name="T20" fmla="*/ 78 w 102"/>
                  <a:gd name="T21" fmla="*/ 138 h 210"/>
                  <a:gd name="T22" fmla="*/ 96 w 102"/>
                  <a:gd name="T23" fmla="*/ 162 h 210"/>
                  <a:gd name="T24" fmla="*/ 102 w 102"/>
                  <a:gd name="T25" fmla="*/ 162 h 2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2"/>
                  <a:gd name="T40" fmla="*/ 0 h 210"/>
                  <a:gd name="T41" fmla="*/ 102 w 102"/>
                  <a:gd name="T42" fmla="*/ 210 h 2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2" h="210">
                    <a:moveTo>
                      <a:pt x="102" y="162"/>
                    </a:moveTo>
                    <a:lnTo>
                      <a:pt x="102" y="180"/>
                    </a:lnTo>
                    <a:lnTo>
                      <a:pt x="78" y="198"/>
                    </a:lnTo>
                    <a:lnTo>
                      <a:pt x="12" y="210"/>
                    </a:lnTo>
                    <a:lnTo>
                      <a:pt x="0" y="144"/>
                    </a:lnTo>
                    <a:lnTo>
                      <a:pt x="6" y="90"/>
                    </a:lnTo>
                    <a:lnTo>
                      <a:pt x="24" y="66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36" y="0"/>
                    </a:lnTo>
                    <a:lnTo>
                      <a:pt x="78" y="138"/>
                    </a:lnTo>
                    <a:lnTo>
                      <a:pt x="96" y="162"/>
                    </a:lnTo>
                    <a:lnTo>
                      <a:pt x="102" y="162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29" name="Freeform 456"/>
              <p:cNvSpPr>
                <a:spLocks noChangeAspect="1"/>
              </p:cNvSpPr>
              <p:nvPr/>
            </p:nvSpPr>
            <p:spPr bwMode="auto">
              <a:xfrm>
                <a:off x="4233" y="1446"/>
                <a:ext cx="102" cy="210"/>
              </a:xfrm>
              <a:custGeom>
                <a:avLst/>
                <a:gdLst>
                  <a:gd name="T0" fmla="*/ 102 w 102"/>
                  <a:gd name="T1" fmla="*/ 162 h 210"/>
                  <a:gd name="T2" fmla="*/ 102 w 102"/>
                  <a:gd name="T3" fmla="*/ 180 h 210"/>
                  <a:gd name="T4" fmla="*/ 78 w 102"/>
                  <a:gd name="T5" fmla="*/ 198 h 210"/>
                  <a:gd name="T6" fmla="*/ 12 w 102"/>
                  <a:gd name="T7" fmla="*/ 210 h 210"/>
                  <a:gd name="T8" fmla="*/ 0 w 102"/>
                  <a:gd name="T9" fmla="*/ 144 h 210"/>
                  <a:gd name="T10" fmla="*/ 6 w 102"/>
                  <a:gd name="T11" fmla="*/ 90 h 210"/>
                  <a:gd name="T12" fmla="*/ 24 w 102"/>
                  <a:gd name="T13" fmla="*/ 66 h 210"/>
                  <a:gd name="T14" fmla="*/ 18 w 102"/>
                  <a:gd name="T15" fmla="*/ 24 h 210"/>
                  <a:gd name="T16" fmla="*/ 18 w 102"/>
                  <a:gd name="T17" fmla="*/ 6 h 210"/>
                  <a:gd name="T18" fmla="*/ 36 w 102"/>
                  <a:gd name="T19" fmla="*/ 0 h 210"/>
                  <a:gd name="T20" fmla="*/ 78 w 102"/>
                  <a:gd name="T21" fmla="*/ 138 h 210"/>
                  <a:gd name="T22" fmla="*/ 96 w 102"/>
                  <a:gd name="T23" fmla="*/ 162 h 210"/>
                  <a:gd name="T24" fmla="*/ 102 w 102"/>
                  <a:gd name="T25" fmla="*/ 162 h 210"/>
                  <a:gd name="T26" fmla="*/ 102 w 102"/>
                  <a:gd name="T27" fmla="*/ 168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2"/>
                  <a:gd name="T43" fmla="*/ 0 h 210"/>
                  <a:gd name="T44" fmla="*/ 102 w 102"/>
                  <a:gd name="T45" fmla="*/ 210 h 21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2" h="210">
                    <a:moveTo>
                      <a:pt x="102" y="162"/>
                    </a:moveTo>
                    <a:lnTo>
                      <a:pt x="102" y="180"/>
                    </a:lnTo>
                    <a:lnTo>
                      <a:pt x="78" y="198"/>
                    </a:lnTo>
                    <a:lnTo>
                      <a:pt x="12" y="210"/>
                    </a:lnTo>
                    <a:lnTo>
                      <a:pt x="0" y="144"/>
                    </a:lnTo>
                    <a:lnTo>
                      <a:pt x="6" y="90"/>
                    </a:lnTo>
                    <a:lnTo>
                      <a:pt x="24" y="66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36" y="0"/>
                    </a:lnTo>
                    <a:lnTo>
                      <a:pt x="78" y="138"/>
                    </a:lnTo>
                    <a:lnTo>
                      <a:pt x="96" y="162"/>
                    </a:lnTo>
                    <a:lnTo>
                      <a:pt x="102" y="162"/>
                    </a:lnTo>
                    <a:lnTo>
                      <a:pt x="102" y="16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30" name="Freeform 457"/>
              <p:cNvSpPr>
                <a:spLocks noChangeAspect="1"/>
              </p:cNvSpPr>
              <p:nvPr/>
            </p:nvSpPr>
            <p:spPr bwMode="auto">
              <a:xfrm>
                <a:off x="4125" y="1794"/>
                <a:ext cx="84" cy="186"/>
              </a:xfrm>
              <a:custGeom>
                <a:avLst/>
                <a:gdLst>
                  <a:gd name="T0" fmla="*/ 72 w 84"/>
                  <a:gd name="T1" fmla="*/ 24 h 186"/>
                  <a:gd name="T2" fmla="*/ 60 w 84"/>
                  <a:gd name="T3" fmla="*/ 54 h 186"/>
                  <a:gd name="T4" fmla="*/ 78 w 84"/>
                  <a:gd name="T5" fmla="*/ 60 h 186"/>
                  <a:gd name="T6" fmla="*/ 84 w 84"/>
                  <a:gd name="T7" fmla="*/ 108 h 186"/>
                  <a:gd name="T8" fmla="*/ 78 w 84"/>
                  <a:gd name="T9" fmla="*/ 90 h 186"/>
                  <a:gd name="T10" fmla="*/ 78 w 84"/>
                  <a:gd name="T11" fmla="*/ 114 h 186"/>
                  <a:gd name="T12" fmla="*/ 54 w 84"/>
                  <a:gd name="T13" fmla="*/ 180 h 186"/>
                  <a:gd name="T14" fmla="*/ 48 w 84"/>
                  <a:gd name="T15" fmla="*/ 186 h 186"/>
                  <a:gd name="T16" fmla="*/ 48 w 84"/>
                  <a:gd name="T17" fmla="*/ 168 h 186"/>
                  <a:gd name="T18" fmla="*/ 6 w 84"/>
                  <a:gd name="T19" fmla="*/ 156 h 186"/>
                  <a:gd name="T20" fmla="*/ 0 w 84"/>
                  <a:gd name="T21" fmla="*/ 138 h 186"/>
                  <a:gd name="T22" fmla="*/ 6 w 84"/>
                  <a:gd name="T23" fmla="*/ 126 h 186"/>
                  <a:gd name="T24" fmla="*/ 36 w 84"/>
                  <a:gd name="T25" fmla="*/ 90 h 186"/>
                  <a:gd name="T26" fmla="*/ 6 w 84"/>
                  <a:gd name="T27" fmla="*/ 60 h 186"/>
                  <a:gd name="T28" fmla="*/ 0 w 84"/>
                  <a:gd name="T29" fmla="*/ 30 h 186"/>
                  <a:gd name="T30" fmla="*/ 18 w 84"/>
                  <a:gd name="T31" fmla="*/ 0 h 186"/>
                  <a:gd name="T32" fmla="*/ 72 w 84"/>
                  <a:gd name="T33" fmla="*/ 24 h 1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186"/>
                  <a:gd name="T53" fmla="*/ 84 w 84"/>
                  <a:gd name="T54" fmla="*/ 186 h 1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186">
                    <a:moveTo>
                      <a:pt x="72" y="24"/>
                    </a:moveTo>
                    <a:lnTo>
                      <a:pt x="60" y="54"/>
                    </a:lnTo>
                    <a:lnTo>
                      <a:pt x="78" y="60"/>
                    </a:lnTo>
                    <a:lnTo>
                      <a:pt x="84" y="108"/>
                    </a:lnTo>
                    <a:lnTo>
                      <a:pt x="78" y="90"/>
                    </a:lnTo>
                    <a:lnTo>
                      <a:pt x="78" y="114"/>
                    </a:lnTo>
                    <a:lnTo>
                      <a:pt x="54" y="180"/>
                    </a:lnTo>
                    <a:lnTo>
                      <a:pt x="48" y="186"/>
                    </a:lnTo>
                    <a:lnTo>
                      <a:pt x="48" y="168"/>
                    </a:lnTo>
                    <a:lnTo>
                      <a:pt x="6" y="156"/>
                    </a:lnTo>
                    <a:lnTo>
                      <a:pt x="0" y="138"/>
                    </a:lnTo>
                    <a:lnTo>
                      <a:pt x="6" y="126"/>
                    </a:lnTo>
                    <a:lnTo>
                      <a:pt x="36" y="90"/>
                    </a:lnTo>
                    <a:lnTo>
                      <a:pt x="6" y="60"/>
                    </a:lnTo>
                    <a:lnTo>
                      <a:pt x="0" y="30"/>
                    </a:lnTo>
                    <a:lnTo>
                      <a:pt x="18" y="0"/>
                    </a:lnTo>
                    <a:lnTo>
                      <a:pt x="72" y="24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31" name="Freeform 458"/>
              <p:cNvSpPr>
                <a:spLocks noChangeAspect="1"/>
              </p:cNvSpPr>
              <p:nvPr/>
            </p:nvSpPr>
            <p:spPr bwMode="auto">
              <a:xfrm>
                <a:off x="4125" y="1794"/>
                <a:ext cx="84" cy="186"/>
              </a:xfrm>
              <a:custGeom>
                <a:avLst/>
                <a:gdLst>
                  <a:gd name="T0" fmla="*/ 72 w 84"/>
                  <a:gd name="T1" fmla="*/ 24 h 186"/>
                  <a:gd name="T2" fmla="*/ 60 w 84"/>
                  <a:gd name="T3" fmla="*/ 54 h 186"/>
                  <a:gd name="T4" fmla="*/ 78 w 84"/>
                  <a:gd name="T5" fmla="*/ 60 h 186"/>
                  <a:gd name="T6" fmla="*/ 84 w 84"/>
                  <a:gd name="T7" fmla="*/ 108 h 186"/>
                  <a:gd name="T8" fmla="*/ 78 w 84"/>
                  <a:gd name="T9" fmla="*/ 90 h 186"/>
                  <a:gd name="T10" fmla="*/ 78 w 84"/>
                  <a:gd name="T11" fmla="*/ 114 h 186"/>
                  <a:gd name="T12" fmla="*/ 54 w 84"/>
                  <a:gd name="T13" fmla="*/ 180 h 186"/>
                  <a:gd name="T14" fmla="*/ 48 w 84"/>
                  <a:gd name="T15" fmla="*/ 186 h 186"/>
                  <a:gd name="T16" fmla="*/ 48 w 84"/>
                  <a:gd name="T17" fmla="*/ 168 h 186"/>
                  <a:gd name="T18" fmla="*/ 6 w 84"/>
                  <a:gd name="T19" fmla="*/ 156 h 186"/>
                  <a:gd name="T20" fmla="*/ 0 w 84"/>
                  <a:gd name="T21" fmla="*/ 138 h 186"/>
                  <a:gd name="T22" fmla="*/ 6 w 84"/>
                  <a:gd name="T23" fmla="*/ 126 h 186"/>
                  <a:gd name="T24" fmla="*/ 36 w 84"/>
                  <a:gd name="T25" fmla="*/ 90 h 186"/>
                  <a:gd name="T26" fmla="*/ 6 w 84"/>
                  <a:gd name="T27" fmla="*/ 60 h 186"/>
                  <a:gd name="T28" fmla="*/ 0 w 84"/>
                  <a:gd name="T29" fmla="*/ 30 h 186"/>
                  <a:gd name="T30" fmla="*/ 18 w 84"/>
                  <a:gd name="T31" fmla="*/ 0 h 186"/>
                  <a:gd name="T32" fmla="*/ 72 w 84"/>
                  <a:gd name="T33" fmla="*/ 24 h 186"/>
                  <a:gd name="T34" fmla="*/ 72 w 84"/>
                  <a:gd name="T35" fmla="*/ 30 h 18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4"/>
                  <a:gd name="T55" fmla="*/ 0 h 186"/>
                  <a:gd name="T56" fmla="*/ 84 w 84"/>
                  <a:gd name="T57" fmla="*/ 186 h 18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4" h="186">
                    <a:moveTo>
                      <a:pt x="72" y="24"/>
                    </a:moveTo>
                    <a:lnTo>
                      <a:pt x="60" y="54"/>
                    </a:lnTo>
                    <a:lnTo>
                      <a:pt x="78" y="60"/>
                    </a:lnTo>
                    <a:lnTo>
                      <a:pt x="84" y="108"/>
                    </a:lnTo>
                    <a:lnTo>
                      <a:pt x="78" y="90"/>
                    </a:lnTo>
                    <a:lnTo>
                      <a:pt x="78" y="114"/>
                    </a:lnTo>
                    <a:lnTo>
                      <a:pt x="54" y="180"/>
                    </a:lnTo>
                    <a:lnTo>
                      <a:pt x="48" y="186"/>
                    </a:lnTo>
                    <a:lnTo>
                      <a:pt x="48" y="168"/>
                    </a:lnTo>
                    <a:lnTo>
                      <a:pt x="6" y="156"/>
                    </a:lnTo>
                    <a:lnTo>
                      <a:pt x="0" y="138"/>
                    </a:lnTo>
                    <a:lnTo>
                      <a:pt x="6" y="126"/>
                    </a:lnTo>
                    <a:lnTo>
                      <a:pt x="36" y="90"/>
                    </a:lnTo>
                    <a:lnTo>
                      <a:pt x="6" y="60"/>
                    </a:lnTo>
                    <a:lnTo>
                      <a:pt x="0" y="30"/>
                    </a:lnTo>
                    <a:lnTo>
                      <a:pt x="18" y="0"/>
                    </a:lnTo>
                    <a:lnTo>
                      <a:pt x="72" y="24"/>
                    </a:lnTo>
                    <a:lnTo>
                      <a:pt x="72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32" name="Freeform 459"/>
              <p:cNvSpPr>
                <a:spLocks noChangeAspect="1"/>
              </p:cNvSpPr>
              <p:nvPr/>
            </p:nvSpPr>
            <p:spPr bwMode="auto">
              <a:xfrm>
                <a:off x="2049" y="2214"/>
                <a:ext cx="432" cy="444"/>
              </a:xfrm>
              <a:custGeom>
                <a:avLst/>
                <a:gdLst>
                  <a:gd name="T0" fmla="*/ 426 w 432"/>
                  <a:gd name="T1" fmla="*/ 78 h 444"/>
                  <a:gd name="T2" fmla="*/ 396 w 432"/>
                  <a:gd name="T3" fmla="*/ 426 h 444"/>
                  <a:gd name="T4" fmla="*/ 162 w 432"/>
                  <a:gd name="T5" fmla="*/ 408 h 444"/>
                  <a:gd name="T6" fmla="*/ 168 w 432"/>
                  <a:gd name="T7" fmla="*/ 420 h 444"/>
                  <a:gd name="T8" fmla="*/ 60 w 432"/>
                  <a:gd name="T9" fmla="*/ 408 h 444"/>
                  <a:gd name="T10" fmla="*/ 54 w 432"/>
                  <a:gd name="T11" fmla="*/ 444 h 444"/>
                  <a:gd name="T12" fmla="*/ 0 w 432"/>
                  <a:gd name="T13" fmla="*/ 438 h 444"/>
                  <a:gd name="T14" fmla="*/ 12 w 432"/>
                  <a:gd name="T15" fmla="*/ 354 h 444"/>
                  <a:gd name="T16" fmla="*/ 60 w 432"/>
                  <a:gd name="T17" fmla="*/ 0 h 444"/>
                  <a:gd name="T18" fmla="*/ 432 w 432"/>
                  <a:gd name="T19" fmla="*/ 36 h 444"/>
                  <a:gd name="T20" fmla="*/ 426 w 432"/>
                  <a:gd name="T21" fmla="*/ 78 h 4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2"/>
                  <a:gd name="T34" fmla="*/ 0 h 444"/>
                  <a:gd name="T35" fmla="*/ 432 w 432"/>
                  <a:gd name="T36" fmla="*/ 444 h 4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2" h="444">
                    <a:moveTo>
                      <a:pt x="426" y="78"/>
                    </a:moveTo>
                    <a:lnTo>
                      <a:pt x="396" y="426"/>
                    </a:lnTo>
                    <a:lnTo>
                      <a:pt x="162" y="408"/>
                    </a:lnTo>
                    <a:lnTo>
                      <a:pt x="168" y="420"/>
                    </a:lnTo>
                    <a:lnTo>
                      <a:pt x="60" y="408"/>
                    </a:lnTo>
                    <a:lnTo>
                      <a:pt x="54" y="444"/>
                    </a:lnTo>
                    <a:lnTo>
                      <a:pt x="0" y="438"/>
                    </a:lnTo>
                    <a:lnTo>
                      <a:pt x="12" y="354"/>
                    </a:lnTo>
                    <a:lnTo>
                      <a:pt x="60" y="0"/>
                    </a:lnTo>
                    <a:lnTo>
                      <a:pt x="432" y="36"/>
                    </a:lnTo>
                    <a:lnTo>
                      <a:pt x="426" y="78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33" name="Freeform 460"/>
              <p:cNvSpPr>
                <a:spLocks noChangeAspect="1"/>
              </p:cNvSpPr>
              <p:nvPr/>
            </p:nvSpPr>
            <p:spPr bwMode="auto">
              <a:xfrm>
                <a:off x="2049" y="2214"/>
                <a:ext cx="432" cy="444"/>
              </a:xfrm>
              <a:custGeom>
                <a:avLst/>
                <a:gdLst>
                  <a:gd name="T0" fmla="*/ 426 w 432"/>
                  <a:gd name="T1" fmla="*/ 78 h 444"/>
                  <a:gd name="T2" fmla="*/ 396 w 432"/>
                  <a:gd name="T3" fmla="*/ 426 h 444"/>
                  <a:gd name="T4" fmla="*/ 162 w 432"/>
                  <a:gd name="T5" fmla="*/ 408 h 444"/>
                  <a:gd name="T6" fmla="*/ 168 w 432"/>
                  <a:gd name="T7" fmla="*/ 420 h 444"/>
                  <a:gd name="T8" fmla="*/ 60 w 432"/>
                  <a:gd name="T9" fmla="*/ 408 h 444"/>
                  <a:gd name="T10" fmla="*/ 54 w 432"/>
                  <a:gd name="T11" fmla="*/ 444 h 444"/>
                  <a:gd name="T12" fmla="*/ 0 w 432"/>
                  <a:gd name="T13" fmla="*/ 438 h 444"/>
                  <a:gd name="T14" fmla="*/ 12 w 432"/>
                  <a:gd name="T15" fmla="*/ 354 h 444"/>
                  <a:gd name="T16" fmla="*/ 60 w 432"/>
                  <a:gd name="T17" fmla="*/ 0 h 444"/>
                  <a:gd name="T18" fmla="*/ 432 w 432"/>
                  <a:gd name="T19" fmla="*/ 36 h 444"/>
                  <a:gd name="T20" fmla="*/ 426 w 432"/>
                  <a:gd name="T21" fmla="*/ 78 h 444"/>
                  <a:gd name="T22" fmla="*/ 426 w 432"/>
                  <a:gd name="T23" fmla="*/ 84 h 4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2"/>
                  <a:gd name="T37" fmla="*/ 0 h 444"/>
                  <a:gd name="T38" fmla="*/ 432 w 432"/>
                  <a:gd name="T39" fmla="*/ 444 h 4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2" h="444">
                    <a:moveTo>
                      <a:pt x="426" y="78"/>
                    </a:moveTo>
                    <a:lnTo>
                      <a:pt x="396" y="426"/>
                    </a:lnTo>
                    <a:lnTo>
                      <a:pt x="162" y="408"/>
                    </a:lnTo>
                    <a:lnTo>
                      <a:pt x="168" y="420"/>
                    </a:lnTo>
                    <a:lnTo>
                      <a:pt x="60" y="408"/>
                    </a:lnTo>
                    <a:lnTo>
                      <a:pt x="54" y="444"/>
                    </a:lnTo>
                    <a:lnTo>
                      <a:pt x="0" y="438"/>
                    </a:lnTo>
                    <a:lnTo>
                      <a:pt x="12" y="354"/>
                    </a:lnTo>
                    <a:lnTo>
                      <a:pt x="60" y="0"/>
                    </a:lnTo>
                    <a:lnTo>
                      <a:pt x="432" y="36"/>
                    </a:lnTo>
                    <a:lnTo>
                      <a:pt x="426" y="78"/>
                    </a:lnTo>
                    <a:lnTo>
                      <a:pt x="426" y="8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34" name="Freeform 461"/>
              <p:cNvSpPr>
                <a:spLocks noChangeAspect="1"/>
              </p:cNvSpPr>
              <p:nvPr/>
            </p:nvSpPr>
            <p:spPr bwMode="auto">
              <a:xfrm>
                <a:off x="3843" y="1500"/>
                <a:ext cx="372" cy="324"/>
              </a:xfrm>
              <a:custGeom>
                <a:avLst/>
                <a:gdLst>
                  <a:gd name="T0" fmla="*/ 360 w 372"/>
                  <a:gd name="T1" fmla="*/ 168 h 324"/>
                  <a:gd name="T2" fmla="*/ 360 w 372"/>
                  <a:gd name="T3" fmla="*/ 222 h 324"/>
                  <a:gd name="T4" fmla="*/ 372 w 372"/>
                  <a:gd name="T5" fmla="*/ 288 h 324"/>
                  <a:gd name="T6" fmla="*/ 366 w 372"/>
                  <a:gd name="T7" fmla="*/ 306 h 324"/>
                  <a:gd name="T8" fmla="*/ 360 w 372"/>
                  <a:gd name="T9" fmla="*/ 324 h 324"/>
                  <a:gd name="T10" fmla="*/ 354 w 372"/>
                  <a:gd name="T11" fmla="*/ 318 h 324"/>
                  <a:gd name="T12" fmla="*/ 300 w 372"/>
                  <a:gd name="T13" fmla="*/ 294 h 324"/>
                  <a:gd name="T14" fmla="*/ 282 w 372"/>
                  <a:gd name="T15" fmla="*/ 282 h 324"/>
                  <a:gd name="T16" fmla="*/ 252 w 372"/>
                  <a:gd name="T17" fmla="*/ 252 h 324"/>
                  <a:gd name="T18" fmla="*/ 6 w 372"/>
                  <a:gd name="T19" fmla="*/ 300 h 324"/>
                  <a:gd name="T20" fmla="*/ 0 w 372"/>
                  <a:gd name="T21" fmla="*/ 282 h 324"/>
                  <a:gd name="T22" fmla="*/ 42 w 372"/>
                  <a:gd name="T23" fmla="*/ 234 h 324"/>
                  <a:gd name="T24" fmla="*/ 30 w 372"/>
                  <a:gd name="T25" fmla="*/ 192 h 324"/>
                  <a:gd name="T26" fmla="*/ 78 w 372"/>
                  <a:gd name="T27" fmla="*/ 180 h 324"/>
                  <a:gd name="T28" fmla="*/ 114 w 372"/>
                  <a:gd name="T29" fmla="*/ 180 h 324"/>
                  <a:gd name="T30" fmla="*/ 156 w 372"/>
                  <a:gd name="T31" fmla="*/ 168 h 324"/>
                  <a:gd name="T32" fmla="*/ 180 w 372"/>
                  <a:gd name="T33" fmla="*/ 144 h 324"/>
                  <a:gd name="T34" fmla="*/ 174 w 372"/>
                  <a:gd name="T35" fmla="*/ 120 h 324"/>
                  <a:gd name="T36" fmla="*/ 174 w 372"/>
                  <a:gd name="T37" fmla="*/ 108 h 324"/>
                  <a:gd name="T38" fmla="*/ 168 w 372"/>
                  <a:gd name="T39" fmla="*/ 114 h 324"/>
                  <a:gd name="T40" fmla="*/ 162 w 372"/>
                  <a:gd name="T41" fmla="*/ 102 h 324"/>
                  <a:gd name="T42" fmla="*/ 210 w 372"/>
                  <a:gd name="T43" fmla="*/ 36 h 324"/>
                  <a:gd name="T44" fmla="*/ 234 w 372"/>
                  <a:gd name="T45" fmla="*/ 12 h 324"/>
                  <a:gd name="T46" fmla="*/ 312 w 372"/>
                  <a:gd name="T47" fmla="*/ 0 h 324"/>
                  <a:gd name="T48" fmla="*/ 324 w 372"/>
                  <a:gd name="T49" fmla="*/ 72 h 324"/>
                  <a:gd name="T50" fmla="*/ 336 w 372"/>
                  <a:gd name="T51" fmla="*/ 108 h 324"/>
                  <a:gd name="T52" fmla="*/ 342 w 372"/>
                  <a:gd name="T53" fmla="*/ 108 h 324"/>
                  <a:gd name="T54" fmla="*/ 354 w 372"/>
                  <a:gd name="T55" fmla="*/ 162 h 324"/>
                  <a:gd name="T56" fmla="*/ 360 w 372"/>
                  <a:gd name="T57" fmla="*/ 168 h 32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72"/>
                  <a:gd name="T88" fmla="*/ 0 h 324"/>
                  <a:gd name="T89" fmla="*/ 372 w 372"/>
                  <a:gd name="T90" fmla="*/ 324 h 32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72" h="324">
                    <a:moveTo>
                      <a:pt x="360" y="168"/>
                    </a:moveTo>
                    <a:lnTo>
                      <a:pt x="360" y="222"/>
                    </a:lnTo>
                    <a:lnTo>
                      <a:pt x="372" y="288"/>
                    </a:lnTo>
                    <a:lnTo>
                      <a:pt x="366" y="306"/>
                    </a:lnTo>
                    <a:lnTo>
                      <a:pt x="360" y="324"/>
                    </a:lnTo>
                    <a:lnTo>
                      <a:pt x="354" y="318"/>
                    </a:lnTo>
                    <a:lnTo>
                      <a:pt x="300" y="294"/>
                    </a:lnTo>
                    <a:lnTo>
                      <a:pt x="282" y="282"/>
                    </a:lnTo>
                    <a:lnTo>
                      <a:pt x="252" y="252"/>
                    </a:lnTo>
                    <a:lnTo>
                      <a:pt x="6" y="300"/>
                    </a:lnTo>
                    <a:lnTo>
                      <a:pt x="0" y="282"/>
                    </a:lnTo>
                    <a:lnTo>
                      <a:pt x="42" y="234"/>
                    </a:lnTo>
                    <a:lnTo>
                      <a:pt x="30" y="192"/>
                    </a:lnTo>
                    <a:lnTo>
                      <a:pt x="78" y="180"/>
                    </a:lnTo>
                    <a:lnTo>
                      <a:pt x="114" y="180"/>
                    </a:lnTo>
                    <a:lnTo>
                      <a:pt x="156" y="168"/>
                    </a:lnTo>
                    <a:lnTo>
                      <a:pt x="180" y="144"/>
                    </a:lnTo>
                    <a:lnTo>
                      <a:pt x="174" y="120"/>
                    </a:lnTo>
                    <a:lnTo>
                      <a:pt x="174" y="108"/>
                    </a:lnTo>
                    <a:lnTo>
                      <a:pt x="168" y="114"/>
                    </a:lnTo>
                    <a:lnTo>
                      <a:pt x="162" y="102"/>
                    </a:lnTo>
                    <a:lnTo>
                      <a:pt x="210" y="36"/>
                    </a:lnTo>
                    <a:lnTo>
                      <a:pt x="234" y="12"/>
                    </a:lnTo>
                    <a:lnTo>
                      <a:pt x="312" y="0"/>
                    </a:lnTo>
                    <a:lnTo>
                      <a:pt x="324" y="72"/>
                    </a:lnTo>
                    <a:lnTo>
                      <a:pt x="336" y="108"/>
                    </a:lnTo>
                    <a:lnTo>
                      <a:pt x="342" y="108"/>
                    </a:lnTo>
                    <a:lnTo>
                      <a:pt x="354" y="162"/>
                    </a:lnTo>
                    <a:lnTo>
                      <a:pt x="360" y="168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35" name="Freeform 462"/>
              <p:cNvSpPr>
                <a:spLocks noChangeAspect="1"/>
              </p:cNvSpPr>
              <p:nvPr/>
            </p:nvSpPr>
            <p:spPr bwMode="auto">
              <a:xfrm>
                <a:off x="3843" y="1500"/>
                <a:ext cx="372" cy="324"/>
              </a:xfrm>
              <a:custGeom>
                <a:avLst/>
                <a:gdLst>
                  <a:gd name="T0" fmla="*/ 360 w 372"/>
                  <a:gd name="T1" fmla="*/ 168 h 324"/>
                  <a:gd name="T2" fmla="*/ 360 w 372"/>
                  <a:gd name="T3" fmla="*/ 222 h 324"/>
                  <a:gd name="T4" fmla="*/ 372 w 372"/>
                  <a:gd name="T5" fmla="*/ 288 h 324"/>
                  <a:gd name="T6" fmla="*/ 366 w 372"/>
                  <a:gd name="T7" fmla="*/ 306 h 324"/>
                  <a:gd name="T8" fmla="*/ 360 w 372"/>
                  <a:gd name="T9" fmla="*/ 324 h 324"/>
                  <a:gd name="T10" fmla="*/ 354 w 372"/>
                  <a:gd name="T11" fmla="*/ 318 h 324"/>
                  <a:gd name="T12" fmla="*/ 300 w 372"/>
                  <a:gd name="T13" fmla="*/ 294 h 324"/>
                  <a:gd name="T14" fmla="*/ 282 w 372"/>
                  <a:gd name="T15" fmla="*/ 282 h 324"/>
                  <a:gd name="T16" fmla="*/ 252 w 372"/>
                  <a:gd name="T17" fmla="*/ 252 h 324"/>
                  <a:gd name="T18" fmla="*/ 6 w 372"/>
                  <a:gd name="T19" fmla="*/ 300 h 324"/>
                  <a:gd name="T20" fmla="*/ 0 w 372"/>
                  <a:gd name="T21" fmla="*/ 282 h 324"/>
                  <a:gd name="T22" fmla="*/ 42 w 372"/>
                  <a:gd name="T23" fmla="*/ 234 h 324"/>
                  <a:gd name="T24" fmla="*/ 30 w 372"/>
                  <a:gd name="T25" fmla="*/ 192 h 324"/>
                  <a:gd name="T26" fmla="*/ 78 w 372"/>
                  <a:gd name="T27" fmla="*/ 180 h 324"/>
                  <a:gd name="T28" fmla="*/ 114 w 372"/>
                  <a:gd name="T29" fmla="*/ 180 h 324"/>
                  <a:gd name="T30" fmla="*/ 156 w 372"/>
                  <a:gd name="T31" fmla="*/ 168 h 324"/>
                  <a:gd name="T32" fmla="*/ 180 w 372"/>
                  <a:gd name="T33" fmla="*/ 144 h 324"/>
                  <a:gd name="T34" fmla="*/ 174 w 372"/>
                  <a:gd name="T35" fmla="*/ 120 h 324"/>
                  <a:gd name="T36" fmla="*/ 174 w 372"/>
                  <a:gd name="T37" fmla="*/ 108 h 324"/>
                  <a:gd name="T38" fmla="*/ 168 w 372"/>
                  <a:gd name="T39" fmla="*/ 114 h 324"/>
                  <a:gd name="T40" fmla="*/ 162 w 372"/>
                  <a:gd name="T41" fmla="*/ 102 h 324"/>
                  <a:gd name="T42" fmla="*/ 210 w 372"/>
                  <a:gd name="T43" fmla="*/ 36 h 324"/>
                  <a:gd name="T44" fmla="*/ 234 w 372"/>
                  <a:gd name="T45" fmla="*/ 12 h 324"/>
                  <a:gd name="T46" fmla="*/ 312 w 372"/>
                  <a:gd name="T47" fmla="*/ 0 h 324"/>
                  <a:gd name="T48" fmla="*/ 324 w 372"/>
                  <a:gd name="T49" fmla="*/ 72 h 324"/>
                  <a:gd name="T50" fmla="*/ 336 w 372"/>
                  <a:gd name="T51" fmla="*/ 108 h 324"/>
                  <a:gd name="T52" fmla="*/ 342 w 372"/>
                  <a:gd name="T53" fmla="*/ 108 h 324"/>
                  <a:gd name="T54" fmla="*/ 354 w 372"/>
                  <a:gd name="T55" fmla="*/ 162 h 324"/>
                  <a:gd name="T56" fmla="*/ 360 w 372"/>
                  <a:gd name="T57" fmla="*/ 168 h 324"/>
                  <a:gd name="T58" fmla="*/ 360 w 372"/>
                  <a:gd name="T59" fmla="*/ 174 h 32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72"/>
                  <a:gd name="T91" fmla="*/ 0 h 324"/>
                  <a:gd name="T92" fmla="*/ 372 w 372"/>
                  <a:gd name="T93" fmla="*/ 324 h 32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72" h="324">
                    <a:moveTo>
                      <a:pt x="360" y="168"/>
                    </a:moveTo>
                    <a:lnTo>
                      <a:pt x="360" y="222"/>
                    </a:lnTo>
                    <a:lnTo>
                      <a:pt x="372" y="288"/>
                    </a:lnTo>
                    <a:lnTo>
                      <a:pt x="366" y="306"/>
                    </a:lnTo>
                    <a:lnTo>
                      <a:pt x="360" y="324"/>
                    </a:lnTo>
                    <a:lnTo>
                      <a:pt x="354" y="318"/>
                    </a:lnTo>
                    <a:lnTo>
                      <a:pt x="300" y="294"/>
                    </a:lnTo>
                    <a:lnTo>
                      <a:pt x="282" y="282"/>
                    </a:lnTo>
                    <a:lnTo>
                      <a:pt x="252" y="252"/>
                    </a:lnTo>
                    <a:lnTo>
                      <a:pt x="6" y="300"/>
                    </a:lnTo>
                    <a:lnTo>
                      <a:pt x="0" y="282"/>
                    </a:lnTo>
                    <a:lnTo>
                      <a:pt x="42" y="234"/>
                    </a:lnTo>
                    <a:lnTo>
                      <a:pt x="30" y="192"/>
                    </a:lnTo>
                    <a:lnTo>
                      <a:pt x="78" y="180"/>
                    </a:lnTo>
                    <a:lnTo>
                      <a:pt x="114" y="180"/>
                    </a:lnTo>
                    <a:lnTo>
                      <a:pt x="156" y="168"/>
                    </a:lnTo>
                    <a:lnTo>
                      <a:pt x="180" y="144"/>
                    </a:lnTo>
                    <a:lnTo>
                      <a:pt x="174" y="120"/>
                    </a:lnTo>
                    <a:lnTo>
                      <a:pt x="174" y="108"/>
                    </a:lnTo>
                    <a:lnTo>
                      <a:pt x="168" y="114"/>
                    </a:lnTo>
                    <a:lnTo>
                      <a:pt x="162" y="102"/>
                    </a:lnTo>
                    <a:lnTo>
                      <a:pt x="210" y="36"/>
                    </a:lnTo>
                    <a:lnTo>
                      <a:pt x="234" y="12"/>
                    </a:lnTo>
                    <a:lnTo>
                      <a:pt x="312" y="0"/>
                    </a:lnTo>
                    <a:lnTo>
                      <a:pt x="324" y="72"/>
                    </a:lnTo>
                    <a:lnTo>
                      <a:pt x="336" y="108"/>
                    </a:lnTo>
                    <a:lnTo>
                      <a:pt x="342" y="108"/>
                    </a:lnTo>
                    <a:lnTo>
                      <a:pt x="354" y="162"/>
                    </a:lnTo>
                    <a:lnTo>
                      <a:pt x="360" y="168"/>
                    </a:lnTo>
                    <a:lnTo>
                      <a:pt x="360" y="17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36" name="Freeform 463"/>
              <p:cNvSpPr>
                <a:spLocks noChangeAspect="1"/>
              </p:cNvSpPr>
              <p:nvPr/>
            </p:nvSpPr>
            <p:spPr bwMode="auto">
              <a:xfrm>
                <a:off x="4155" y="2172"/>
                <a:ext cx="36" cy="54"/>
              </a:xfrm>
              <a:custGeom>
                <a:avLst/>
                <a:gdLst>
                  <a:gd name="T0" fmla="*/ 0 w 36"/>
                  <a:gd name="T1" fmla="*/ 0 h 54"/>
                  <a:gd name="T2" fmla="*/ 36 w 36"/>
                  <a:gd name="T3" fmla="*/ 54 h 54"/>
                  <a:gd name="T4" fmla="*/ 0 w 36"/>
                  <a:gd name="T5" fmla="*/ 0 h 54"/>
                  <a:gd name="T6" fmla="*/ 0 w 36"/>
                  <a:gd name="T7" fmla="*/ 6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4"/>
                  <a:gd name="T14" fmla="*/ 36 w 36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4">
                    <a:moveTo>
                      <a:pt x="0" y="0"/>
                    </a:moveTo>
                    <a:lnTo>
                      <a:pt x="36" y="54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37" name="Freeform 464"/>
              <p:cNvSpPr>
                <a:spLocks noChangeAspect="1"/>
              </p:cNvSpPr>
              <p:nvPr/>
            </p:nvSpPr>
            <p:spPr bwMode="auto">
              <a:xfrm>
                <a:off x="3651" y="2178"/>
                <a:ext cx="528" cy="234"/>
              </a:xfrm>
              <a:custGeom>
                <a:avLst/>
                <a:gdLst>
                  <a:gd name="T0" fmla="*/ 528 w 528"/>
                  <a:gd name="T1" fmla="*/ 66 h 234"/>
                  <a:gd name="T2" fmla="*/ 510 w 528"/>
                  <a:gd name="T3" fmla="*/ 90 h 234"/>
                  <a:gd name="T4" fmla="*/ 486 w 528"/>
                  <a:gd name="T5" fmla="*/ 96 h 234"/>
                  <a:gd name="T6" fmla="*/ 486 w 528"/>
                  <a:gd name="T7" fmla="*/ 78 h 234"/>
                  <a:gd name="T8" fmla="*/ 474 w 528"/>
                  <a:gd name="T9" fmla="*/ 84 h 234"/>
                  <a:gd name="T10" fmla="*/ 480 w 528"/>
                  <a:gd name="T11" fmla="*/ 96 h 234"/>
                  <a:gd name="T12" fmla="*/ 450 w 528"/>
                  <a:gd name="T13" fmla="*/ 90 h 234"/>
                  <a:gd name="T14" fmla="*/ 486 w 528"/>
                  <a:gd name="T15" fmla="*/ 102 h 234"/>
                  <a:gd name="T16" fmla="*/ 474 w 528"/>
                  <a:gd name="T17" fmla="*/ 126 h 234"/>
                  <a:gd name="T18" fmla="*/ 456 w 528"/>
                  <a:gd name="T19" fmla="*/ 126 h 234"/>
                  <a:gd name="T20" fmla="*/ 474 w 528"/>
                  <a:gd name="T21" fmla="*/ 132 h 234"/>
                  <a:gd name="T22" fmla="*/ 492 w 528"/>
                  <a:gd name="T23" fmla="*/ 120 h 234"/>
                  <a:gd name="T24" fmla="*/ 504 w 528"/>
                  <a:gd name="T25" fmla="*/ 126 h 234"/>
                  <a:gd name="T26" fmla="*/ 492 w 528"/>
                  <a:gd name="T27" fmla="*/ 144 h 234"/>
                  <a:gd name="T28" fmla="*/ 486 w 528"/>
                  <a:gd name="T29" fmla="*/ 138 h 234"/>
                  <a:gd name="T30" fmla="*/ 462 w 528"/>
                  <a:gd name="T31" fmla="*/ 156 h 234"/>
                  <a:gd name="T32" fmla="*/ 456 w 528"/>
                  <a:gd name="T33" fmla="*/ 150 h 234"/>
                  <a:gd name="T34" fmla="*/ 450 w 528"/>
                  <a:gd name="T35" fmla="*/ 168 h 234"/>
                  <a:gd name="T36" fmla="*/ 438 w 528"/>
                  <a:gd name="T37" fmla="*/ 150 h 234"/>
                  <a:gd name="T38" fmla="*/ 444 w 528"/>
                  <a:gd name="T39" fmla="*/ 168 h 234"/>
                  <a:gd name="T40" fmla="*/ 426 w 528"/>
                  <a:gd name="T41" fmla="*/ 192 h 234"/>
                  <a:gd name="T42" fmla="*/ 420 w 528"/>
                  <a:gd name="T43" fmla="*/ 222 h 234"/>
                  <a:gd name="T44" fmla="*/ 414 w 528"/>
                  <a:gd name="T45" fmla="*/ 210 h 234"/>
                  <a:gd name="T46" fmla="*/ 414 w 528"/>
                  <a:gd name="T47" fmla="*/ 228 h 234"/>
                  <a:gd name="T48" fmla="*/ 378 w 528"/>
                  <a:gd name="T49" fmla="*/ 234 h 234"/>
                  <a:gd name="T50" fmla="*/ 372 w 528"/>
                  <a:gd name="T51" fmla="*/ 228 h 234"/>
                  <a:gd name="T52" fmla="*/ 294 w 528"/>
                  <a:gd name="T53" fmla="*/ 174 h 234"/>
                  <a:gd name="T54" fmla="*/ 228 w 528"/>
                  <a:gd name="T55" fmla="*/ 186 h 234"/>
                  <a:gd name="T56" fmla="*/ 210 w 528"/>
                  <a:gd name="T57" fmla="*/ 162 h 234"/>
                  <a:gd name="T58" fmla="*/ 120 w 528"/>
                  <a:gd name="T59" fmla="*/ 168 h 234"/>
                  <a:gd name="T60" fmla="*/ 78 w 528"/>
                  <a:gd name="T61" fmla="*/ 192 h 234"/>
                  <a:gd name="T62" fmla="*/ 0 w 528"/>
                  <a:gd name="T63" fmla="*/ 204 h 234"/>
                  <a:gd name="T64" fmla="*/ 0 w 528"/>
                  <a:gd name="T65" fmla="*/ 186 h 234"/>
                  <a:gd name="T66" fmla="*/ 18 w 528"/>
                  <a:gd name="T67" fmla="*/ 180 h 234"/>
                  <a:gd name="T68" fmla="*/ 30 w 528"/>
                  <a:gd name="T69" fmla="*/ 156 h 234"/>
                  <a:gd name="T70" fmla="*/ 78 w 528"/>
                  <a:gd name="T71" fmla="*/ 132 h 234"/>
                  <a:gd name="T72" fmla="*/ 96 w 528"/>
                  <a:gd name="T73" fmla="*/ 108 h 234"/>
                  <a:gd name="T74" fmla="*/ 102 w 528"/>
                  <a:gd name="T75" fmla="*/ 114 h 234"/>
                  <a:gd name="T76" fmla="*/ 132 w 528"/>
                  <a:gd name="T77" fmla="*/ 96 h 234"/>
                  <a:gd name="T78" fmla="*/ 150 w 528"/>
                  <a:gd name="T79" fmla="*/ 78 h 234"/>
                  <a:gd name="T80" fmla="*/ 150 w 528"/>
                  <a:gd name="T81" fmla="*/ 54 h 234"/>
                  <a:gd name="T82" fmla="*/ 498 w 528"/>
                  <a:gd name="T83" fmla="*/ 0 h 234"/>
                  <a:gd name="T84" fmla="*/ 516 w 528"/>
                  <a:gd name="T85" fmla="*/ 30 h 234"/>
                  <a:gd name="T86" fmla="*/ 504 w 528"/>
                  <a:gd name="T87" fmla="*/ 18 h 234"/>
                  <a:gd name="T88" fmla="*/ 510 w 528"/>
                  <a:gd name="T89" fmla="*/ 24 h 234"/>
                  <a:gd name="T90" fmla="*/ 492 w 528"/>
                  <a:gd name="T91" fmla="*/ 18 h 234"/>
                  <a:gd name="T92" fmla="*/ 498 w 528"/>
                  <a:gd name="T93" fmla="*/ 30 h 234"/>
                  <a:gd name="T94" fmla="*/ 486 w 528"/>
                  <a:gd name="T95" fmla="*/ 30 h 234"/>
                  <a:gd name="T96" fmla="*/ 492 w 528"/>
                  <a:gd name="T97" fmla="*/ 36 h 234"/>
                  <a:gd name="T98" fmla="*/ 480 w 528"/>
                  <a:gd name="T99" fmla="*/ 30 h 234"/>
                  <a:gd name="T100" fmla="*/ 480 w 528"/>
                  <a:gd name="T101" fmla="*/ 42 h 234"/>
                  <a:gd name="T102" fmla="*/ 468 w 528"/>
                  <a:gd name="T103" fmla="*/ 48 h 234"/>
                  <a:gd name="T104" fmla="*/ 456 w 528"/>
                  <a:gd name="T105" fmla="*/ 24 h 234"/>
                  <a:gd name="T106" fmla="*/ 462 w 528"/>
                  <a:gd name="T107" fmla="*/ 54 h 234"/>
                  <a:gd name="T108" fmla="*/ 504 w 528"/>
                  <a:gd name="T109" fmla="*/ 42 h 234"/>
                  <a:gd name="T110" fmla="*/ 504 w 528"/>
                  <a:gd name="T111" fmla="*/ 66 h 234"/>
                  <a:gd name="T112" fmla="*/ 510 w 528"/>
                  <a:gd name="T113" fmla="*/ 66 h 234"/>
                  <a:gd name="T114" fmla="*/ 516 w 528"/>
                  <a:gd name="T115" fmla="*/ 42 h 234"/>
                  <a:gd name="T116" fmla="*/ 528 w 528"/>
                  <a:gd name="T117" fmla="*/ 66 h 23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28"/>
                  <a:gd name="T178" fmla="*/ 0 h 234"/>
                  <a:gd name="T179" fmla="*/ 528 w 528"/>
                  <a:gd name="T180" fmla="*/ 234 h 23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28" h="234">
                    <a:moveTo>
                      <a:pt x="528" y="66"/>
                    </a:moveTo>
                    <a:lnTo>
                      <a:pt x="510" y="90"/>
                    </a:lnTo>
                    <a:lnTo>
                      <a:pt x="486" y="96"/>
                    </a:lnTo>
                    <a:lnTo>
                      <a:pt x="486" y="78"/>
                    </a:lnTo>
                    <a:lnTo>
                      <a:pt x="474" y="84"/>
                    </a:lnTo>
                    <a:lnTo>
                      <a:pt x="480" y="96"/>
                    </a:lnTo>
                    <a:lnTo>
                      <a:pt x="450" y="90"/>
                    </a:lnTo>
                    <a:lnTo>
                      <a:pt x="486" y="102"/>
                    </a:lnTo>
                    <a:lnTo>
                      <a:pt x="474" y="126"/>
                    </a:lnTo>
                    <a:lnTo>
                      <a:pt x="456" y="126"/>
                    </a:lnTo>
                    <a:lnTo>
                      <a:pt x="474" y="132"/>
                    </a:lnTo>
                    <a:lnTo>
                      <a:pt x="492" y="120"/>
                    </a:lnTo>
                    <a:lnTo>
                      <a:pt x="504" y="126"/>
                    </a:lnTo>
                    <a:lnTo>
                      <a:pt x="492" y="144"/>
                    </a:lnTo>
                    <a:lnTo>
                      <a:pt x="486" y="138"/>
                    </a:lnTo>
                    <a:lnTo>
                      <a:pt x="462" y="156"/>
                    </a:lnTo>
                    <a:lnTo>
                      <a:pt x="456" y="150"/>
                    </a:lnTo>
                    <a:lnTo>
                      <a:pt x="450" y="168"/>
                    </a:lnTo>
                    <a:lnTo>
                      <a:pt x="438" y="150"/>
                    </a:lnTo>
                    <a:lnTo>
                      <a:pt x="444" y="168"/>
                    </a:lnTo>
                    <a:lnTo>
                      <a:pt x="426" y="192"/>
                    </a:lnTo>
                    <a:lnTo>
                      <a:pt x="420" y="222"/>
                    </a:lnTo>
                    <a:lnTo>
                      <a:pt x="414" y="210"/>
                    </a:lnTo>
                    <a:lnTo>
                      <a:pt x="414" y="228"/>
                    </a:lnTo>
                    <a:lnTo>
                      <a:pt x="378" y="234"/>
                    </a:lnTo>
                    <a:lnTo>
                      <a:pt x="372" y="228"/>
                    </a:lnTo>
                    <a:lnTo>
                      <a:pt x="294" y="174"/>
                    </a:lnTo>
                    <a:lnTo>
                      <a:pt x="228" y="186"/>
                    </a:lnTo>
                    <a:lnTo>
                      <a:pt x="210" y="162"/>
                    </a:lnTo>
                    <a:lnTo>
                      <a:pt x="120" y="168"/>
                    </a:lnTo>
                    <a:lnTo>
                      <a:pt x="78" y="192"/>
                    </a:lnTo>
                    <a:lnTo>
                      <a:pt x="0" y="204"/>
                    </a:lnTo>
                    <a:lnTo>
                      <a:pt x="0" y="186"/>
                    </a:lnTo>
                    <a:lnTo>
                      <a:pt x="18" y="180"/>
                    </a:lnTo>
                    <a:lnTo>
                      <a:pt x="30" y="156"/>
                    </a:lnTo>
                    <a:lnTo>
                      <a:pt x="78" y="132"/>
                    </a:lnTo>
                    <a:lnTo>
                      <a:pt x="96" y="108"/>
                    </a:lnTo>
                    <a:lnTo>
                      <a:pt x="102" y="114"/>
                    </a:lnTo>
                    <a:lnTo>
                      <a:pt x="132" y="96"/>
                    </a:lnTo>
                    <a:lnTo>
                      <a:pt x="150" y="78"/>
                    </a:lnTo>
                    <a:lnTo>
                      <a:pt x="150" y="54"/>
                    </a:lnTo>
                    <a:lnTo>
                      <a:pt x="498" y="0"/>
                    </a:lnTo>
                    <a:lnTo>
                      <a:pt x="516" y="30"/>
                    </a:lnTo>
                    <a:lnTo>
                      <a:pt x="504" y="18"/>
                    </a:lnTo>
                    <a:lnTo>
                      <a:pt x="510" y="24"/>
                    </a:lnTo>
                    <a:lnTo>
                      <a:pt x="492" y="18"/>
                    </a:lnTo>
                    <a:lnTo>
                      <a:pt x="498" y="30"/>
                    </a:lnTo>
                    <a:lnTo>
                      <a:pt x="486" y="30"/>
                    </a:lnTo>
                    <a:lnTo>
                      <a:pt x="492" y="36"/>
                    </a:lnTo>
                    <a:lnTo>
                      <a:pt x="480" y="30"/>
                    </a:lnTo>
                    <a:lnTo>
                      <a:pt x="480" y="42"/>
                    </a:lnTo>
                    <a:lnTo>
                      <a:pt x="468" y="48"/>
                    </a:lnTo>
                    <a:lnTo>
                      <a:pt x="456" y="24"/>
                    </a:lnTo>
                    <a:lnTo>
                      <a:pt x="462" y="54"/>
                    </a:lnTo>
                    <a:lnTo>
                      <a:pt x="504" y="42"/>
                    </a:lnTo>
                    <a:lnTo>
                      <a:pt x="504" y="66"/>
                    </a:lnTo>
                    <a:lnTo>
                      <a:pt x="510" y="66"/>
                    </a:lnTo>
                    <a:lnTo>
                      <a:pt x="516" y="42"/>
                    </a:lnTo>
                    <a:lnTo>
                      <a:pt x="528" y="66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38" name="Freeform 465"/>
              <p:cNvSpPr>
                <a:spLocks noChangeAspect="1"/>
              </p:cNvSpPr>
              <p:nvPr/>
            </p:nvSpPr>
            <p:spPr bwMode="auto">
              <a:xfrm>
                <a:off x="3651" y="2178"/>
                <a:ext cx="528" cy="234"/>
              </a:xfrm>
              <a:custGeom>
                <a:avLst/>
                <a:gdLst>
                  <a:gd name="T0" fmla="*/ 528 w 528"/>
                  <a:gd name="T1" fmla="*/ 66 h 234"/>
                  <a:gd name="T2" fmla="*/ 510 w 528"/>
                  <a:gd name="T3" fmla="*/ 90 h 234"/>
                  <a:gd name="T4" fmla="*/ 486 w 528"/>
                  <a:gd name="T5" fmla="*/ 96 h 234"/>
                  <a:gd name="T6" fmla="*/ 486 w 528"/>
                  <a:gd name="T7" fmla="*/ 78 h 234"/>
                  <a:gd name="T8" fmla="*/ 474 w 528"/>
                  <a:gd name="T9" fmla="*/ 84 h 234"/>
                  <a:gd name="T10" fmla="*/ 480 w 528"/>
                  <a:gd name="T11" fmla="*/ 96 h 234"/>
                  <a:gd name="T12" fmla="*/ 450 w 528"/>
                  <a:gd name="T13" fmla="*/ 90 h 234"/>
                  <a:gd name="T14" fmla="*/ 486 w 528"/>
                  <a:gd name="T15" fmla="*/ 102 h 234"/>
                  <a:gd name="T16" fmla="*/ 474 w 528"/>
                  <a:gd name="T17" fmla="*/ 126 h 234"/>
                  <a:gd name="T18" fmla="*/ 456 w 528"/>
                  <a:gd name="T19" fmla="*/ 126 h 234"/>
                  <a:gd name="T20" fmla="*/ 474 w 528"/>
                  <a:gd name="T21" fmla="*/ 132 h 234"/>
                  <a:gd name="T22" fmla="*/ 492 w 528"/>
                  <a:gd name="T23" fmla="*/ 120 h 234"/>
                  <a:gd name="T24" fmla="*/ 504 w 528"/>
                  <a:gd name="T25" fmla="*/ 126 h 234"/>
                  <a:gd name="T26" fmla="*/ 492 w 528"/>
                  <a:gd name="T27" fmla="*/ 144 h 234"/>
                  <a:gd name="T28" fmla="*/ 486 w 528"/>
                  <a:gd name="T29" fmla="*/ 138 h 234"/>
                  <a:gd name="T30" fmla="*/ 462 w 528"/>
                  <a:gd name="T31" fmla="*/ 156 h 234"/>
                  <a:gd name="T32" fmla="*/ 456 w 528"/>
                  <a:gd name="T33" fmla="*/ 150 h 234"/>
                  <a:gd name="T34" fmla="*/ 450 w 528"/>
                  <a:gd name="T35" fmla="*/ 168 h 234"/>
                  <a:gd name="T36" fmla="*/ 438 w 528"/>
                  <a:gd name="T37" fmla="*/ 150 h 234"/>
                  <a:gd name="T38" fmla="*/ 444 w 528"/>
                  <a:gd name="T39" fmla="*/ 168 h 234"/>
                  <a:gd name="T40" fmla="*/ 426 w 528"/>
                  <a:gd name="T41" fmla="*/ 192 h 234"/>
                  <a:gd name="T42" fmla="*/ 420 w 528"/>
                  <a:gd name="T43" fmla="*/ 222 h 234"/>
                  <a:gd name="T44" fmla="*/ 414 w 528"/>
                  <a:gd name="T45" fmla="*/ 210 h 234"/>
                  <a:gd name="T46" fmla="*/ 414 w 528"/>
                  <a:gd name="T47" fmla="*/ 228 h 234"/>
                  <a:gd name="T48" fmla="*/ 378 w 528"/>
                  <a:gd name="T49" fmla="*/ 234 h 234"/>
                  <a:gd name="T50" fmla="*/ 372 w 528"/>
                  <a:gd name="T51" fmla="*/ 228 h 234"/>
                  <a:gd name="T52" fmla="*/ 294 w 528"/>
                  <a:gd name="T53" fmla="*/ 174 h 234"/>
                  <a:gd name="T54" fmla="*/ 228 w 528"/>
                  <a:gd name="T55" fmla="*/ 186 h 234"/>
                  <a:gd name="T56" fmla="*/ 210 w 528"/>
                  <a:gd name="T57" fmla="*/ 162 h 234"/>
                  <a:gd name="T58" fmla="*/ 120 w 528"/>
                  <a:gd name="T59" fmla="*/ 168 h 234"/>
                  <a:gd name="T60" fmla="*/ 78 w 528"/>
                  <a:gd name="T61" fmla="*/ 192 h 234"/>
                  <a:gd name="T62" fmla="*/ 0 w 528"/>
                  <a:gd name="T63" fmla="*/ 204 h 234"/>
                  <a:gd name="T64" fmla="*/ 0 w 528"/>
                  <a:gd name="T65" fmla="*/ 186 h 234"/>
                  <a:gd name="T66" fmla="*/ 18 w 528"/>
                  <a:gd name="T67" fmla="*/ 180 h 234"/>
                  <a:gd name="T68" fmla="*/ 30 w 528"/>
                  <a:gd name="T69" fmla="*/ 156 h 234"/>
                  <a:gd name="T70" fmla="*/ 78 w 528"/>
                  <a:gd name="T71" fmla="*/ 132 h 234"/>
                  <a:gd name="T72" fmla="*/ 96 w 528"/>
                  <a:gd name="T73" fmla="*/ 108 h 234"/>
                  <a:gd name="T74" fmla="*/ 102 w 528"/>
                  <a:gd name="T75" fmla="*/ 114 h 234"/>
                  <a:gd name="T76" fmla="*/ 132 w 528"/>
                  <a:gd name="T77" fmla="*/ 96 h 234"/>
                  <a:gd name="T78" fmla="*/ 150 w 528"/>
                  <a:gd name="T79" fmla="*/ 78 h 234"/>
                  <a:gd name="T80" fmla="*/ 150 w 528"/>
                  <a:gd name="T81" fmla="*/ 54 h 234"/>
                  <a:gd name="T82" fmla="*/ 498 w 528"/>
                  <a:gd name="T83" fmla="*/ 0 h 234"/>
                  <a:gd name="T84" fmla="*/ 516 w 528"/>
                  <a:gd name="T85" fmla="*/ 30 h 234"/>
                  <a:gd name="T86" fmla="*/ 504 w 528"/>
                  <a:gd name="T87" fmla="*/ 18 h 234"/>
                  <a:gd name="T88" fmla="*/ 510 w 528"/>
                  <a:gd name="T89" fmla="*/ 24 h 234"/>
                  <a:gd name="T90" fmla="*/ 492 w 528"/>
                  <a:gd name="T91" fmla="*/ 18 h 234"/>
                  <a:gd name="T92" fmla="*/ 498 w 528"/>
                  <a:gd name="T93" fmla="*/ 30 h 234"/>
                  <a:gd name="T94" fmla="*/ 486 w 528"/>
                  <a:gd name="T95" fmla="*/ 30 h 234"/>
                  <a:gd name="T96" fmla="*/ 492 w 528"/>
                  <a:gd name="T97" fmla="*/ 36 h 234"/>
                  <a:gd name="T98" fmla="*/ 480 w 528"/>
                  <a:gd name="T99" fmla="*/ 30 h 234"/>
                  <a:gd name="T100" fmla="*/ 480 w 528"/>
                  <a:gd name="T101" fmla="*/ 42 h 234"/>
                  <a:gd name="T102" fmla="*/ 468 w 528"/>
                  <a:gd name="T103" fmla="*/ 48 h 234"/>
                  <a:gd name="T104" fmla="*/ 456 w 528"/>
                  <a:gd name="T105" fmla="*/ 24 h 234"/>
                  <a:gd name="T106" fmla="*/ 462 w 528"/>
                  <a:gd name="T107" fmla="*/ 54 h 234"/>
                  <a:gd name="T108" fmla="*/ 504 w 528"/>
                  <a:gd name="T109" fmla="*/ 42 h 234"/>
                  <a:gd name="T110" fmla="*/ 504 w 528"/>
                  <a:gd name="T111" fmla="*/ 66 h 234"/>
                  <a:gd name="T112" fmla="*/ 510 w 528"/>
                  <a:gd name="T113" fmla="*/ 66 h 234"/>
                  <a:gd name="T114" fmla="*/ 516 w 528"/>
                  <a:gd name="T115" fmla="*/ 42 h 234"/>
                  <a:gd name="T116" fmla="*/ 528 w 528"/>
                  <a:gd name="T117" fmla="*/ 66 h 234"/>
                  <a:gd name="T118" fmla="*/ 528 w 528"/>
                  <a:gd name="T119" fmla="*/ 72 h 23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28"/>
                  <a:gd name="T181" fmla="*/ 0 h 234"/>
                  <a:gd name="T182" fmla="*/ 528 w 528"/>
                  <a:gd name="T183" fmla="*/ 234 h 23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28" h="234">
                    <a:moveTo>
                      <a:pt x="528" y="66"/>
                    </a:moveTo>
                    <a:lnTo>
                      <a:pt x="510" y="90"/>
                    </a:lnTo>
                    <a:lnTo>
                      <a:pt x="486" y="96"/>
                    </a:lnTo>
                    <a:lnTo>
                      <a:pt x="486" y="78"/>
                    </a:lnTo>
                    <a:lnTo>
                      <a:pt x="474" y="84"/>
                    </a:lnTo>
                    <a:lnTo>
                      <a:pt x="480" y="96"/>
                    </a:lnTo>
                    <a:lnTo>
                      <a:pt x="450" y="90"/>
                    </a:lnTo>
                    <a:lnTo>
                      <a:pt x="486" y="102"/>
                    </a:lnTo>
                    <a:lnTo>
                      <a:pt x="474" y="126"/>
                    </a:lnTo>
                    <a:lnTo>
                      <a:pt x="456" y="126"/>
                    </a:lnTo>
                    <a:lnTo>
                      <a:pt x="474" y="132"/>
                    </a:lnTo>
                    <a:lnTo>
                      <a:pt x="492" y="120"/>
                    </a:lnTo>
                    <a:lnTo>
                      <a:pt x="504" y="126"/>
                    </a:lnTo>
                    <a:lnTo>
                      <a:pt x="492" y="144"/>
                    </a:lnTo>
                    <a:lnTo>
                      <a:pt x="486" y="138"/>
                    </a:lnTo>
                    <a:lnTo>
                      <a:pt x="462" y="156"/>
                    </a:lnTo>
                    <a:lnTo>
                      <a:pt x="456" y="150"/>
                    </a:lnTo>
                    <a:lnTo>
                      <a:pt x="450" y="168"/>
                    </a:lnTo>
                    <a:lnTo>
                      <a:pt x="438" y="150"/>
                    </a:lnTo>
                    <a:lnTo>
                      <a:pt x="444" y="168"/>
                    </a:lnTo>
                    <a:lnTo>
                      <a:pt x="426" y="192"/>
                    </a:lnTo>
                    <a:lnTo>
                      <a:pt x="420" y="222"/>
                    </a:lnTo>
                    <a:lnTo>
                      <a:pt x="414" y="210"/>
                    </a:lnTo>
                    <a:lnTo>
                      <a:pt x="414" y="228"/>
                    </a:lnTo>
                    <a:lnTo>
                      <a:pt x="378" y="234"/>
                    </a:lnTo>
                    <a:lnTo>
                      <a:pt x="372" y="228"/>
                    </a:lnTo>
                    <a:lnTo>
                      <a:pt x="294" y="174"/>
                    </a:lnTo>
                    <a:lnTo>
                      <a:pt x="228" y="186"/>
                    </a:lnTo>
                    <a:lnTo>
                      <a:pt x="210" y="162"/>
                    </a:lnTo>
                    <a:lnTo>
                      <a:pt x="120" y="168"/>
                    </a:lnTo>
                    <a:lnTo>
                      <a:pt x="78" y="192"/>
                    </a:lnTo>
                    <a:lnTo>
                      <a:pt x="0" y="204"/>
                    </a:lnTo>
                    <a:lnTo>
                      <a:pt x="0" y="186"/>
                    </a:lnTo>
                    <a:lnTo>
                      <a:pt x="18" y="180"/>
                    </a:lnTo>
                    <a:lnTo>
                      <a:pt x="30" y="156"/>
                    </a:lnTo>
                    <a:lnTo>
                      <a:pt x="78" y="132"/>
                    </a:lnTo>
                    <a:lnTo>
                      <a:pt x="96" y="108"/>
                    </a:lnTo>
                    <a:lnTo>
                      <a:pt x="102" y="114"/>
                    </a:lnTo>
                    <a:lnTo>
                      <a:pt x="132" y="96"/>
                    </a:lnTo>
                    <a:lnTo>
                      <a:pt x="150" y="78"/>
                    </a:lnTo>
                    <a:lnTo>
                      <a:pt x="150" y="54"/>
                    </a:lnTo>
                    <a:lnTo>
                      <a:pt x="498" y="0"/>
                    </a:lnTo>
                    <a:lnTo>
                      <a:pt x="516" y="30"/>
                    </a:lnTo>
                    <a:lnTo>
                      <a:pt x="504" y="18"/>
                    </a:lnTo>
                    <a:lnTo>
                      <a:pt x="510" y="24"/>
                    </a:lnTo>
                    <a:lnTo>
                      <a:pt x="492" y="18"/>
                    </a:lnTo>
                    <a:lnTo>
                      <a:pt x="498" y="30"/>
                    </a:lnTo>
                    <a:lnTo>
                      <a:pt x="486" y="30"/>
                    </a:lnTo>
                    <a:lnTo>
                      <a:pt x="492" y="36"/>
                    </a:lnTo>
                    <a:lnTo>
                      <a:pt x="480" y="30"/>
                    </a:lnTo>
                    <a:lnTo>
                      <a:pt x="480" y="42"/>
                    </a:lnTo>
                    <a:lnTo>
                      <a:pt x="468" y="48"/>
                    </a:lnTo>
                    <a:lnTo>
                      <a:pt x="456" y="24"/>
                    </a:lnTo>
                    <a:lnTo>
                      <a:pt x="462" y="54"/>
                    </a:lnTo>
                    <a:lnTo>
                      <a:pt x="504" y="42"/>
                    </a:lnTo>
                    <a:lnTo>
                      <a:pt x="504" y="66"/>
                    </a:lnTo>
                    <a:lnTo>
                      <a:pt x="510" y="66"/>
                    </a:lnTo>
                    <a:lnTo>
                      <a:pt x="516" y="42"/>
                    </a:lnTo>
                    <a:lnTo>
                      <a:pt x="528" y="66"/>
                    </a:lnTo>
                    <a:lnTo>
                      <a:pt x="528" y="7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39" name="Freeform 466"/>
              <p:cNvSpPr>
                <a:spLocks noChangeAspect="1"/>
              </p:cNvSpPr>
              <p:nvPr/>
            </p:nvSpPr>
            <p:spPr bwMode="auto">
              <a:xfrm>
                <a:off x="4149" y="217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40" name="Freeform 467"/>
              <p:cNvSpPr>
                <a:spLocks noChangeAspect="1"/>
              </p:cNvSpPr>
              <p:nvPr/>
            </p:nvSpPr>
            <p:spPr bwMode="auto">
              <a:xfrm>
                <a:off x="2475" y="1320"/>
                <a:ext cx="408" cy="252"/>
              </a:xfrm>
              <a:custGeom>
                <a:avLst/>
                <a:gdLst>
                  <a:gd name="T0" fmla="*/ 408 w 408"/>
                  <a:gd name="T1" fmla="*/ 252 h 252"/>
                  <a:gd name="T2" fmla="*/ 0 w 408"/>
                  <a:gd name="T3" fmla="*/ 234 h 252"/>
                  <a:gd name="T4" fmla="*/ 6 w 408"/>
                  <a:gd name="T5" fmla="*/ 204 h 252"/>
                  <a:gd name="T6" fmla="*/ 24 w 408"/>
                  <a:gd name="T7" fmla="*/ 0 h 252"/>
                  <a:gd name="T8" fmla="*/ 378 w 408"/>
                  <a:gd name="T9" fmla="*/ 18 h 252"/>
                  <a:gd name="T10" fmla="*/ 408 w 408"/>
                  <a:gd name="T11" fmla="*/ 246 h 252"/>
                  <a:gd name="T12" fmla="*/ 408 w 408"/>
                  <a:gd name="T13" fmla="*/ 252 h 2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8"/>
                  <a:gd name="T22" fmla="*/ 0 h 252"/>
                  <a:gd name="T23" fmla="*/ 408 w 408"/>
                  <a:gd name="T24" fmla="*/ 252 h 2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8" h="252">
                    <a:moveTo>
                      <a:pt x="408" y="252"/>
                    </a:moveTo>
                    <a:lnTo>
                      <a:pt x="0" y="234"/>
                    </a:lnTo>
                    <a:lnTo>
                      <a:pt x="6" y="204"/>
                    </a:lnTo>
                    <a:lnTo>
                      <a:pt x="24" y="0"/>
                    </a:lnTo>
                    <a:lnTo>
                      <a:pt x="378" y="18"/>
                    </a:lnTo>
                    <a:lnTo>
                      <a:pt x="408" y="246"/>
                    </a:lnTo>
                    <a:lnTo>
                      <a:pt x="408" y="252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41" name="Freeform 468"/>
              <p:cNvSpPr>
                <a:spLocks noChangeAspect="1"/>
              </p:cNvSpPr>
              <p:nvPr/>
            </p:nvSpPr>
            <p:spPr bwMode="auto">
              <a:xfrm>
                <a:off x="2475" y="1320"/>
                <a:ext cx="408" cy="258"/>
              </a:xfrm>
              <a:custGeom>
                <a:avLst/>
                <a:gdLst>
                  <a:gd name="T0" fmla="*/ 408 w 408"/>
                  <a:gd name="T1" fmla="*/ 252 h 258"/>
                  <a:gd name="T2" fmla="*/ 0 w 408"/>
                  <a:gd name="T3" fmla="*/ 234 h 258"/>
                  <a:gd name="T4" fmla="*/ 6 w 408"/>
                  <a:gd name="T5" fmla="*/ 204 h 258"/>
                  <a:gd name="T6" fmla="*/ 24 w 408"/>
                  <a:gd name="T7" fmla="*/ 0 h 258"/>
                  <a:gd name="T8" fmla="*/ 378 w 408"/>
                  <a:gd name="T9" fmla="*/ 18 h 258"/>
                  <a:gd name="T10" fmla="*/ 408 w 408"/>
                  <a:gd name="T11" fmla="*/ 246 h 258"/>
                  <a:gd name="T12" fmla="*/ 408 w 408"/>
                  <a:gd name="T13" fmla="*/ 252 h 258"/>
                  <a:gd name="T14" fmla="*/ 408 w 408"/>
                  <a:gd name="T15" fmla="*/ 258 h 2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8"/>
                  <a:gd name="T25" fmla="*/ 0 h 258"/>
                  <a:gd name="T26" fmla="*/ 408 w 408"/>
                  <a:gd name="T27" fmla="*/ 258 h 2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8" h="258">
                    <a:moveTo>
                      <a:pt x="408" y="252"/>
                    </a:moveTo>
                    <a:lnTo>
                      <a:pt x="0" y="234"/>
                    </a:lnTo>
                    <a:lnTo>
                      <a:pt x="6" y="204"/>
                    </a:lnTo>
                    <a:lnTo>
                      <a:pt x="24" y="0"/>
                    </a:lnTo>
                    <a:lnTo>
                      <a:pt x="378" y="18"/>
                    </a:lnTo>
                    <a:lnTo>
                      <a:pt x="408" y="246"/>
                    </a:lnTo>
                    <a:lnTo>
                      <a:pt x="408" y="252"/>
                    </a:lnTo>
                    <a:lnTo>
                      <a:pt x="408" y="25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42" name="Freeform 469"/>
              <p:cNvSpPr>
                <a:spLocks noChangeAspect="1"/>
              </p:cNvSpPr>
              <p:nvPr/>
            </p:nvSpPr>
            <p:spPr bwMode="auto">
              <a:xfrm>
                <a:off x="3561" y="1806"/>
                <a:ext cx="258" cy="294"/>
              </a:xfrm>
              <a:custGeom>
                <a:avLst/>
                <a:gdLst>
                  <a:gd name="T0" fmla="*/ 258 w 258"/>
                  <a:gd name="T1" fmla="*/ 102 h 294"/>
                  <a:gd name="T2" fmla="*/ 252 w 258"/>
                  <a:gd name="T3" fmla="*/ 108 h 294"/>
                  <a:gd name="T4" fmla="*/ 258 w 258"/>
                  <a:gd name="T5" fmla="*/ 132 h 294"/>
                  <a:gd name="T6" fmla="*/ 252 w 258"/>
                  <a:gd name="T7" fmla="*/ 186 h 294"/>
                  <a:gd name="T8" fmla="*/ 210 w 258"/>
                  <a:gd name="T9" fmla="*/ 222 h 294"/>
                  <a:gd name="T10" fmla="*/ 204 w 258"/>
                  <a:gd name="T11" fmla="*/ 246 h 294"/>
                  <a:gd name="T12" fmla="*/ 186 w 258"/>
                  <a:gd name="T13" fmla="*/ 246 h 294"/>
                  <a:gd name="T14" fmla="*/ 186 w 258"/>
                  <a:gd name="T15" fmla="*/ 276 h 294"/>
                  <a:gd name="T16" fmla="*/ 168 w 258"/>
                  <a:gd name="T17" fmla="*/ 294 h 294"/>
                  <a:gd name="T18" fmla="*/ 162 w 258"/>
                  <a:gd name="T19" fmla="*/ 294 h 294"/>
                  <a:gd name="T20" fmla="*/ 144 w 258"/>
                  <a:gd name="T21" fmla="*/ 270 h 294"/>
                  <a:gd name="T22" fmla="*/ 96 w 258"/>
                  <a:gd name="T23" fmla="*/ 288 h 294"/>
                  <a:gd name="T24" fmla="*/ 60 w 258"/>
                  <a:gd name="T25" fmla="*/ 276 h 294"/>
                  <a:gd name="T26" fmla="*/ 48 w 258"/>
                  <a:gd name="T27" fmla="*/ 258 h 294"/>
                  <a:gd name="T28" fmla="*/ 24 w 258"/>
                  <a:gd name="T29" fmla="*/ 258 h 294"/>
                  <a:gd name="T30" fmla="*/ 0 w 258"/>
                  <a:gd name="T31" fmla="*/ 54 h 294"/>
                  <a:gd name="T32" fmla="*/ 24 w 258"/>
                  <a:gd name="T33" fmla="*/ 54 h 294"/>
                  <a:gd name="T34" fmla="*/ 78 w 258"/>
                  <a:gd name="T35" fmla="*/ 42 h 294"/>
                  <a:gd name="T36" fmla="*/ 78 w 258"/>
                  <a:gd name="T37" fmla="*/ 48 h 294"/>
                  <a:gd name="T38" fmla="*/ 120 w 258"/>
                  <a:gd name="T39" fmla="*/ 54 h 294"/>
                  <a:gd name="T40" fmla="*/ 108 w 258"/>
                  <a:gd name="T41" fmla="*/ 66 h 294"/>
                  <a:gd name="T42" fmla="*/ 138 w 258"/>
                  <a:gd name="T43" fmla="*/ 66 h 294"/>
                  <a:gd name="T44" fmla="*/ 186 w 258"/>
                  <a:gd name="T45" fmla="*/ 48 h 294"/>
                  <a:gd name="T46" fmla="*/ 198 w 258"/>
                  <a:gd name="T47" fmla="*/ 24 h 294"/>
                  <a:gd name="T48" fmla="*/ 240 w 258"/>
                  <a:gd name="T49" fmla="*/ 0 h 294"/>
                  <a:gd name="T50" fmla="*/ 258 w 258"/>
                  <a:gd name="T51" fmla="*/ 90 h 294"/>
                  <a:gd name="T52" fmla="*/ 258 w 258"/>
                  <a:gd name="T53" fmla="*/ 102 h 29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58"/>
                  <a:gd name="T82" fmla="*/ 0 h 294"/>
                  <a:gd name="T83" fmla="*/ 258 w 258"/>
                  <a:gd name="T84" fmla="*/ 294 h 29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58" h="294">
                    <a:moveTo>
                      <a:pt x="258" y="102"/>
                    </a:moveTo>
                    <a:lnTo>
                      <a:pt x="252" y="108"/>
                    </a:lnTo>
                    <a:lnTo>
                      <a:pt x="258" y="132"/>
                    </a:lnTo>
                    <a:lnTo>
                      <a:pt x="252" y="186"/>
                    </a:lnTo>
                    <a:lnTo>
                      <a:pt x="210" y="222"/>
                    </a:lnTo>
                    <a:lnTo>
                      <a:pt x="204" y="246"/>
                    </a:lnTo>
                    <a:lnTo>
                      <a:pt x="186" y="246"/>
                    </a:lnTo>
                    <a:lnTo>
                      <a:pt x="186" y="276"/>
                    </a:lnTo>
                    <a:lnTo>
                      <a:pt x="168" y="294"/>
                    </a:lnTo>
                    <a:lnTo>
                      <a:pt x="162" y="294"/>
                    </a:lnTo>
                    <a:lnTo>
                      <a:pt x="144" y="270"/>
                    </a:lnTo>
                    <a:lnTo>
                      <a:pt x="96" y="288"/>
                    </a:lnTo>
                    <a:lnTo>
                      <a:pt x="60" y="276"/>
                    </a:lnTo>
                    <a:lnTo>
                      <a:pt x="48" y="258"/>
                    </a:lnTo>
                    <a:lnTo>
                      <a:pt x="24" y="258"/>
                    </a:lnTo>
                    <a:lnTo>
                      <a:pt x="0" y="54"/>
                    </a:lnTo>
                    <a:lnTo>
                      <a:pt x="24" y="54"/>
                    </a:lnTo>
                    <a:lnTo>
                      <a:pt x="78" y="42"/>
                    </a:lnTo>
                    <a:lnTo>
                      <a:pt x="78" y="48"/>
                    </a:lnTo>
                    <a:lnTo>
                      <a:pt x="120" y="54"/>
                    </a:lnTo>
                    <a:lnTo>
                      <a:pt x="108" y="66"/>
                    </a:lnTo>
                    <a:lnTo>
                      <a:pt x="138" y="66"/>
                    </a:lnTo>
                    <a:lnTo>
                      <a:pt x="186" y="48"/>
                    </a:lnTo>
                    <a:lnTo>
                      <a:pt x="198" y="24"/>
                    </a:lnTo>
                    <a:lnTo>
                      <a:pt x="240" y="0"/>
                    </a:lnTo>
                    <a:lnTo>
                      <a:pt x="258" y="90"/>
                    </a:lnTo>
                    <a:lnTo>
                      <a:pt x="258" y="102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43" name="Freeform 470"/>
              <p:cNvSpPr>
                <a:spLocks noChangeAspect="1"/>
              </p:cNvSpPr>
              <p:nvPr/>
            </p:nvSpPr>
            <p:spPr bwMode="auto">
              <a:xfrm>
                <a:off x="3561" y="1806"/>
                <a:ext cx="258" cy="294"/>
              </a:xfrm>
              <a:custGeom>
                <a:avLst/>
                <a:gdLst>
                  <a:gd name="T0" fmla="*/ 258 w 258"/>
                  <a:gd name="T1" fmla="*/ 102 h 294"/>
                  <a:gd name="T2" fmla="*/ 252 w 258"/>
                  <a:gd name="T3" fmla="*/ 108 h 294"/>
                  <a:gd name="T4" fmla="*/ 258 w 258"/>
                  <a:gd name="T5" fmla="*/ 132 h 294"/>
                  <a:gd name="T6" fmla="*/ 252 w 258"/>
                  <a:gd name="T7" fmla="*/ 186 h 294"/>
                  <a:gd name="T8" fmla="*/ 210 w 258"/>
                  <a:gd name="T9" fmla="*/ 222 h 294"/>
                  <a:gd name="T10" fmla="*/ 204 w 258"/>
                  <a:gd name="T11" fmla="*/ 246 h 294"/>
                  <a:gd name="T12" fmla="*/ 186 w 258"/>
                  <a:gd name="T13" fmla="*/ 246 h 294"/>
                  <a:gd name="T14" fmla="*/ 186 w 258"/>
                  <a:gd name="T15" fmla="*/ 276 h 294"/>
                  <a:gd name="T16" fmla="*/ 168 w 258"/>
                  <a:gd name="T17" fmla="*/ 294 h 294"/>
                  <a:gd name="T18" fmla="*/ 162 w 258"/>
                  <a:gd name="T19" fmla="*/ 294 h 294"/>
                  <a:gd name="T20" fmla="*/ 144 w 258"/>
                  <a:gd name="T21" fmla="*/ 270 h 294"/>
                  <a:gd name="T22" fmla="*/ 96 w 258"/>
                  <a:gd name="T23" fmla="*/ 288 h 294"/>
                  <a:gd name="T24" fmla="*/ 60 w 258"/>
                  <a:gd name="T25" fmla="*/ 276 h 294"/>
                  <a:gd name="T26" fmla="*/ 48 w 258"/>
                  <a:gd name="T27" fmla="*/ 258 h 294"/>
                  <a:gd name="T28" fmla="*/ 24 w 258"/>
                  <a:gd name="T29" fmla="*/ 258 h 294"/>
                  <a:gd name="T30" fmla="*/ 0 w 258"/>
                  <a:gd name="T31" fmla="*/ 54 h 294"/>
                  <a:gd name="T32" fmla="*/ 24 w 258"/>
                  <a:gd name="T33" fmla="*/ 54 h 294"/>
                  <a:gd name="T34" fmla="*/ 78 w 258"/>
                  <a:gd name="T35" fmla="*/ 42 h 294"/>
                  <a:gd name="T36" fmla="*/ 78 w 258"/>
                  <a:gd name="T37" fmla="*/ 48 h 294"/>
                  <a:gd name="T38" fmla="*/ 120 w 258"/>
                  <a:gd name="T39" fmla="*/ 54 h 294"/>
                  <a:gd name="T40" fmla="*/ 108 w 258"/>
                  <a:gd name="T41" fmla="*/ 66 h 294"/>
                  <a:gd name="T42" fmla="*/ 138 w 258"/>
                  <a:gd name="T43" fmla="*/ 66 h 294"/>
                  <a:gd name="T44" fmla="*/ 186 w 258"/>
                  <a:gd name="T45" fmla="*/ 48 h 294"/>
                  <a:gd name="T46" fmla="*/ 198 w 258"/>
                  <a:gd name="T47" fmla="*/ 24 h 294"/>
                  <a:gd name="T48" fmla="*/ 240 w 258"/>
                  <a:gd name="T49" fmla="*/ 0 h 294"/>
                  <a:gd name="T50" fmla="*/ 258 w 258"/>
                  <a:gd name="T51" fmla="*/ 90 h 294"/>
                  <a:gd name="T52" fmla="*/ 258 w 258"/>
                  <a:gd name="T53" fmla="*/ 102 h 294"/>
                  <a:gd name="T54" fmla="*/ 258 w 258"/>
                  <a:gd name="T55" fmla="*/ 108 h 29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58"/>
                  <a:gd name="T85" fmla="*/ 0 h 294"/>
                  <a:gd name="T86" fmla="*/ 258 w 258"/>
                  <a:gd name="T87" fmla="*/ 294 h 29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58" h="294">
                    <a:moveTo>
                      <a:pt x="258" y="102"/>
                    </a:moveTo>
                    <a:lnTo>
                      <a:pt x="252" y="108"/>
                    </a:lnTo>
                    <a:lnTo>
                      <a:pt x="258" y="132"/>
                    </a:lnTo>
                    <a:lnTo>
                      <a:pt x="252" y="186"/>
                    </a:lnTo>
                    <a:lnTo>
                      <a:pt x="210" y="222"/>
                    </a:lnTo>
                    <a:lnTo>
                      <a:pt x="204" y="246"/>
                    </a:lnTo>
                    <a:lnTo>
                      <a:pt x="186" y="246"/>
                    </a:lnTo>
                    <a:lnTo>
                      <a:pt x="186" y="276"/>
                    </a:lnTo>
                    <a:lnTo>
                      <a:pt x="168" y="294"/>
                    </a:lnTo>
                    <a:lnTo>
                      <a:pt x="162" y="294"/>
                    </a:lnTo>
                    <a:lnTo>
                      <a:pt x="144" y="270"/>
                    </a:lnTo>
                    <a:lnTo>
                      <a:pt x="96" y="288"/>
                    </a:lnTo>
                    <a:lnTo>
                      <a:pt x="60" y="276"/>
                    </a:lnTo>
                    <a:lnTo>
                      <a:pt x="48" y="258"/>
                    </a:lnTo>
                    <a:lnTo>
                      <a:pt x="24" y="258"/>
                    </a:lnTo>
                    <a:lnTo>
                      <a:pt x="0" y="54"/>
                    </a:lnTo>
                    <a:lnTo>
                      <a:pt x="24" y="54"/>
                    </a:lnTo>
                    <a:lnTo>
                      <a:pt x="78" y="42"/>
                    </a:lnTo>
                    <a:lnTo>
                      <a:pt x="78" y="48"/>
                    </a:lnTo>
                    <a:lnTo>
                      <a:pt x="120" y="54"/>
                    </a:lnTo>
                    <a:lnTo>
                      <a:pt x="108" y="66"/>
                    </a:lnTo>
                    <a:lnTo>
                      <a:pt x="138" y="66"/>
                    </a:lnTo>
                    <a:lnTo>
                      <a:pt x="186" y="48"/>
                    </a:lnTo>
                    <a:lnTo>
                      <a:pt x="198" y="24"/>
                    </a:lnTo>
                    <a:lnTo>
                      <a:pt x="240" y="0"/>
                    </a:lnTo>
                    <a:lnTo>
                      <a:pt x="258" y="90"/>
                    </a:lnTo>
                    <a:lnTo>
                      <a:pt x="258" y="102"/>
                    </a:lnTo>
                    <a:lnTo>
                      <a:pt x="258" y="10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44" name="Freeform 471"/>
              <p:cNvSpPr>
                <a:spLocks noChangeAspect="1"/>
              </p:cNvSpPr>
              <p:nvPr/>
            </p:nvSpPr>
            <p:spPr bwMode="auto">
              <a:xfrm>
                <a:off x="2475" y="2250"/>
                <a:ext cx="534" cy="282"/>
              </a:xfrm>
              <a:custGeom>
                <a:avLst/>
                <a:gdLst>
                  <a:gd name="T0" fmla="*/ 522 w 534"/>
                  <a:gd name="T1" fmla="*/ 54 h 282"/>
                  <a:gd name="T2" fmla="*/ 534 w 534"/>
                  <a:gd name="T3" fmla="*/ 144 h 282"/>
                  <a:gd name="T4" fmla="*/ 534 w 534"/>
                  <a:gd name="T5" fmla="*/ 282 h 282"/>
                  <a:gd name="T6" fmla="*/ 486 w 534"/>
                  <a:gd name="T7" fmla="*/ 252 h 282"/>
                  <a:gd name="T8" fmla="*/ 414 w 534"/>
                  <a:gd name="T9" fmla="*/ 276 h 282"/>
                  <a:gd name="T10" fmla="*/ 396 w 534"/>
                  <a:gd name="T11" fmla="*/ 258 h 282"/>
                  <a:gd name="T12" fmla="*/ 384 w 534"/>
                  <a:gd name="T13" fmla="*/ 264 h 282"/>
                  <a:gd name="T14" fmla="*/ 378 w 534"/>
                  <a:gd name="T15" fmla="*/ 258 h 282"/>
                  <a:gd name="T16" fmla="*/ 366 w 534"/>
                  <a:gd name="T17" fmla="*/ 276 h 282"/>
                  <a:gd name="T18" fmla="*/ 360 w 534"/>
                  <a:gd name="T19" fmla="*/ 258 h 282"/>
                  <a:gd name="T20" fmla="*/ 348 w 534"/>
                  <a:gd name="T21" fmla="*/ 270 h 282"/>
                  <a:gd name="T22" fmla="*/ 330 w 534"/>
                  <a:gd name="T23" fmla="*/ 252 h 282"/>
                  <a:gd name="T24" fmla="*/ 318 w 534"/>
                  <a:gd name="T25" fmla="*/ 264 h 282"/>
                  <a:gd name="T26" fmla="*/ 300 w 534"/>
                  <a:gd name="T27" fmla="*/ 240 h 282"/>
                  <a:gd name="T28" fmla="*/ 276 w 534"/>
                  <a:gd name="T29" fmla="*/ 246 h 282"/>
                  <a:gd name="T30" fmla="*/ 234 w 534"/>
                  <a:gd name="T31" fmla="*/ 234 h 282"/>
                  <a:gd name="T32" fmla="*/ 222 w 534"/>
                  <a:gd name="T33" fmla="*/ 216 h 282"/>
                  <a:gd name="T34" fmla="*/ 204 w 534"/>
                  <a:gd name="T35" fmla="*/ 216 h 282"/>
                  <a:gd name="T36" fmla="*/ 180 w 534"/>
                  <a:gd name="T37" fmla="*/ 204 h 282"/>
                  <a:gd name="T38" fmla="*/ 192 w 534"/>
                  <a:gd name="T39" fmla="*/ 54 h 282"/>
                  <a:gd name="T40" fmla="*/ 0 w 534"/>
                  <a:gd name="T41" fmla="*/ 42 h 282"/>
                  <a:gd name="T42" fmla="*/ 6 w 534"/>
                  <a:gd name="T43" fmla="*/ 0 h 282"/>
                  <a:gd name="T44" fmla="*/ 66 w 534"/>
                  <a:gd name="T45" fmla="*/ 6 h 282"/>
                  <a:gd name="T46" fmla="*/ 522 w 534"/>
                  <a:gd name="T47" fmla="*/ 18 h 282"/>
                  <a:gd name="T48" fmla="*/ 522 w 534"/>
                  <a:gd name="T49" fmla="*/ 42 h 282"/>
                  <a:gd name="T50" fmla="*/ 522 w 534"/>
                  <a:gd name="T51" fmla="*/ 54 h 28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4"/>
                  <a:gd name="T79" fmla="*/ 0 h 282"/>
                  <a:gd name="T80" fmla="*/ 534 w 534"/>
                  <a:gd name="T81" fmla="*/ 282 h 28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4" h="282">
                    <a:moveTo>
                      <a:pt x="522" y="54"/>
                    </a:moveTo>
                    <a:lnTo>
                      <a:pt x="534" y="144"/>
                    </a:lnTo>
                    <a:lnTo>
                      <a:pt x="534" y="282"/>
                    </a:lnTo>
                    <a:lnTo>
                      <a:pt x="486" y="252"/>
                    </a:lnTo>
                    <a:lnTo>
                      <a:pt x="414" y="276"/>
                    </a:lnTo>
                    <a:lnTo>
                      <a:pt x="396" y="258"/>
                    </a:lnTo>
                    <a:lnTo>
                      <a:pt x="384" y="264"/>
                    </a:lnTo>
                    <a:lnTo>
                      <a:pt x="378" y="258"/>
                    </a:lnTo>
                    <a:lnTo>
                      <a:pt x="366" y="276"/>
                    </a:lnTo>
                    <a:lnTo>
                      <a:pt x="360" y="258"/>
                    </a:lnTo>
                    <a:lnTo>
                      <a:pt x="348" y="270"/>
                    </a:lnTo>
                    <a:lnTo>
                      <a:pt x="330" y="252"/>
                    </a:lnTo>
                    <a:lnTo>
                      <a:pt x="318" y="264"/>
                    </a:lnTo>
                    <a:lnTo>
                      <a:pt x="300" y="240"/>
                    </a:lnTo>
                    <a:lnTo>
                      <a:pt x="276" y="246"/>
                    </a:lnTo>
                    <a:lnTo>
                      <a:pt x="234" y="234"/>
                    </a:lnTo>
                    <a:lnTo>
                      <a:pt x="222" y="216"/>
                    </a:lnTo>
                    <a:lnTo>
                      <a:pt x="204" y="216"/>
                    </a:lnTo>
                    <a:lnTo>
                      <a:pt x="180" y="204"/>
                    </a:lnTo>
                    <a:lnTo>
                      <a:pt x="192" y="54"/>
                    </a:lnTo>
                    <a:lnTo>
                      <a:pt x="0" y="42"/>
                    </a:lnTo>
                    <a:lnTo>
                      <a:pt x="6" y="0"/>
                    </a:lnTo>
                    <a:lnTo>
                      <a:pt x="66" y="6"/>
                    </a:lnTo>
                    <a:lnTo>
                      <a:pt x="522" y="18"/>
                    </a:lnTo>
                    <a:lnTo>
                      <a:pt x="522" y="42"/>
                    </a:lnTo>
                    <a:lnTo>
                      <a:pt x="522" y="54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45" name="Freeform 472"/>
              <p:cNvSpPr>
                <a:spLocks noChangeAspect="1"/>
              </p:cNvSpPr>
              <p:nvPr/>
            </p:nvSpPr>
            <p:spPr bwMode="auto">
              <a:xfrm>
                <a:off x="2475" y="2250"/>
                <a:ext cx="534" cy="282"/>
              </a:xfrm>
              <a:custGeom>
                <a:avLst/>
                <a:gdLst>
                  <a:gd name="T0" fmla="*/ 522 w 534"/>
                  <a:gd name="T1" fmla="*/ 54 h 282"/>
                  <a:gd name="T2" fmla="*/ 534 w 534"/>
                  <a:gd name="T3" fmla="*/ 144 h 282"/>
                  <a:gd name="T4" fmla="*/ 534 w 534"/>
                  <a:gd name="T5" fmla="*/ 282 h 282"/>
                  <a:gd name="T6" fmla="*/ 486 w 534"/>
                  <a:gd name="T7" fmla="*/ 252 h 282"/>
                  <a:gd name="T8" fmla="*/ 414 w 534"/>
                  <a:gd name="T9" fmla="*/ 276 h 282"/>
                  <a:gd name="T10" fmla="*/ 396 w 534"/>
                  <a:gd name="T11" fmla="*/ 258 h 282"/>
                  <a:gd name="T12" fmla="*/ 384 w 534"/>
                  <a:gd name="T13" fmla="*/ 264 h 282"/>
                  <a:gd name="T14" fmla="*/ 378 w 534"/>
                  <a:gd name="T15" fmla="*/ 258 h 282"/>
                  <a:gd name="T16" fmla="*/ 366 w 534"/>
                  <a:gd name="T17" fmla="*/ 276 h 282"/>
                  <a:gd name="T18" fmla="*/ 360 w 534"/>
                  <a:gd name="T19" fmla="*/ 258 h 282"/>
                  <a:gd name="T20" fmla="*/ 348 w 534"/>
                  <a:gd name="T21" fmla="*/ 270 h 282"/>
                  <a:gd name="T22" fmla="*/ 330 w 534"/>
                  <a:gd name="T23" fmla="*/ 252 h 282"/>
                  <a:gd name="T24" fmla="*/ 318 w 534"/>
                  <a:gd name="T25" fmla="*/ 264 h 282"/>
                  <a:gd name="T26" fmla="*/ 300 w 534"/>
                  <a:gd name="T27" fmla="*/ 240 h 282"/>
                  <a:gd name="T28" fmla="*/ 276 w 534"/>
                  <a:gd name="T29" fmla="*/ 246 h 282"/>
                  <a:gd name="T30" fmla="*/ 234 w 534"/>
                  <a:gd name="T31" fmla="*/ 234 h 282"/>
                  <a:gd name="T32" fmla="*/ 222 w 534"/>
                  <a:gd name="T33" fmla="*/ 216 h 282"/>
                  <a:gd name="T34" fmla="*/ 204 w 534"/>
                  <a:gd name="T35" fmla="*/ 216 h 282"/>
                  <a:gd name="T36" fmla="*/ 180 w 534"/>
                  <a:gd name="T37" fmla="*/ 204 h 282"/>
                  <a:gd name="T38" fmla="*/ 192 w 534"/>
                  <a:gd name="T39" fmla="*/ 54 h 282"/>
                  <a:gd name="T40" fmla="*/ 0 w 534"/>
                  <a:gd name="T41" fmla="*/ 42 h 282"/>
                  <a:gd name="T42" fmla="*/ 6 w 534"/>
                  <a:gd name="T43" fmla="*/ 0 h 282"/>
                  <a:gd name="T44" fmla="*/ 66 w 534"/>
                  <a:gd name="T45" fmla="*/ 6 h 282"/>
                  <a:gd name="T46" fmla="*/ 522 w 534"/>
                  <a:gd name="T47" fmla="*/ 18 h 282"/>
                  <a:gd name="T48" fmla="*/ 522 w 534"/>
                  <a:gd name="T49" fmla="*/ 42 h 282"/>
                  <a:gd name="T50" fmla="*/ 522 w 534"/>
                  <a:gd name="T51" fmla="*/ 54 h 282"/>
                  <a:gd name="T52" fmla="*/ 522 w 534"/>
                  <a:gd name="T53" fmla="*/ 60 h 28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34"/>
                  <a:gd name="T82" fmla="*/ 0 h 282"/>
                  <a:gd name="T83" fmla="*/ 534 w 534"/>
                  <a:gd name="T84" fmla="*/ 282 h 28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34" h="282">
                    <a:moveTo>
                      <a:pt x="522" y="54"/>
                    </a:moveTo>
                    <a:lnTo>
                      <a:pt x="534" y="144"/>
                    </a:lnTo>
                    <a:lnTo>
                      <a:pt x="534" y="282"/>
                    </a:lnTo>
                    <a:lnTo>
                      <a:pt x="486" y="252"/>
                    </a:lnTo>
                    <a:lnTo>
                      <a:pt x="414" y="276"/>
                    </a:lnTo>
                    <a:lnTo>
                      <a:pt x="396" y="258"/>
                    </a:lnTo>
                    <a:lnTo>
                      <a:pt x="384" y="264"/>
                    </a:lnTo>
                    <a:lnTo>
                      <a:pt x="378" y="258"/>
                    </a:lnTo>
                    <a:lnTo>
                      <a:pt x="366" y="276"/>
                    </a:lnTo>
                    <a:lnTo>
                      <a:pt x="360" y="258"/>
                    </a:lnTo>
                    <a:lnTo>
                      <a:pt x="348" y="270"/>
                    </a:lnTo>
                    <a:lnTo>
                      <a:pt x="330" y="252"/>
                    </a:lnTo>
                    <a:lnTo>
                      <a:pt x="318" y="264"/>
                    </a:lnTo>
                    <a:lnTo>
                      <a:pt x="300" y="240"/>
                    </a:lnTo>
                    <a:lnTo>
                      <a:pt x="276" y="246"/>
                    </a:lnTo>
                    <a:lnTo>
                      <a:pt x="234" y="234"/>
                    </a:lnTo>
                    <a:lnTo>
                      <a:pt x="222" y="216"/>
                    </a:lnTo>
                    <a:lnTo>
                      <a:pt x="204" y="216"/>
                    </a:lnTo>
                    <a:lnTo>
                      <a:pt x="180" y="204"/>
                    </a:lnTo>
                    <a:lnTo>
                      <a:pt x="192" y="54"/>
                    </a:lnTo>
                    <a:lnTo>
                      <a:pt x="0" y="42"/>
                    </a:lnTo>
                    <a:lnTo>
                      <a:pt x="6" y="0"/>
                    </a:lnTo>
                    <a:lnTo>
                      <a:pt x="66" y="6"/>
                    </a:lnTo>
                    <a:lnTo>
                      <a:pt x="522" y="18"/>
                    </a:lnTo>
                    <a:lnTo>
                      <a:pt x="522" y="42"/>
                    </a:lnTo>
                    <a:lnTo>
                      <a:pt x="522" y="54"/>
                    </a:lnTo>
                    <a:lnTo>
                      <a:pt x="522" y="6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46" name="Freeform 473"/>
              <p:cNvSpPr>
                <a:spLocks noChangeAspect="1"/>
              </p:cNvSpPr>
              <p:nvPr/>
            </p:nvSpPr>
            <p:spPr bwMode="auto">
              <a:xfrm>
                <a:off x="1311" y="1326"/>
                <a:ext cx="492" cy="414"/>
              </a:xfrm>
              <a:custGeom>
                <a:avLst/>
                <a:gdLst>
                  <a:gd name="T0" fmla="*/ 234 w 492"/>
                  <a:gd name="T1" fmla="*/ 372 h 414"/>
                  <a:gd name="T2" fmla="*/ 0 w 492"/>
                  <a:gd name="T3" fmla="*/ 312 h 414"/>
                  <a:gd name="T4" fmla="*/ 0 w 492"/>
                  <a:gd name="T5" fmla="*/ 240 h 414"/>
                  <a:gd name="T6" fmla="*/ 42 w 492"/>
                  <a:gd name="T7" fmla="*/ 186 h 414"/>
                  <a:gd name="T8" fmla="*/ 96 w 492"/>
                  <a:gd name="T9" fmla="*/ 54 h 414"/>
                  <a:gd name="T10" fmla="*/ 108 w 492"/>
                  <a:gd name="T11" fmla="*/ 0 h 414"/>
                  <a:gd name="T12" fmla="*/ 138 w 492"/>
                  <a:gd name="T13" fmla="*/ 6 h 414"/>
                  <a:gd name="T14" fmla="*/ 132 w 492"/>
                  <a:gd name="T15" fmla="*/ 12 h 414"/>
                  <a:gd name="T16" fmla="*/ 162 w 492"/>
                  <a:gd name="T17" fmla="*/ 30 h 414"/>
                  <a:gd name="T18" fmla="*/ 156 w 492"/>
                  <a:gd name="T19" fmla="*/ 66 h 414"/>
                  <a:gd name="T20" fmla="*/ 180 w 492"/>
                  <a:gd name="T21" fmla="*/ 78 h 414"/>
                  <a:gd name="T22" fmla="*/ 210 w 492"/>
                  <a:gd name="T23" fmla="*/ 72 h 414"/>
                  <a:gd name="T24" fmla="*/ 240 w 492"/>
                  <a:gd name="T25" fmla="*/ 90 h 414"/>
                  <a:gd name="T26" fmla="*/ 366 w 492"/>
                  <a:gd name="T27" fmla="*/ 90 h 414"/>
                  <a:gd name="T28" fmla="*/ 474 w 492"/>
                  <a:gd name="T29" fmla="*/ 114 h 414"/>
                  <a:gd name="T30" fmla="*/ 492 w 492"/>
                  <a:gd name="T31" fmla="*/ 150 h 414"/>
                  <a:gd name="T32" fmla="*/ 432 w 492"/>
                  <a:gd name="T33" fmla="*/ 234 h 414"/>
                  <a:gd name="T34" fmla="*/ 444 w 492"/>
                  <a:gd name="T35" fmla="*/ 252 h 414"/>
                  <a:gd name="T36" fmla="*/ 402 w 492"/>
                  <a:gd name="T37" fmla="*/ 414 h 414"/>
                  <a:gd name="T38" fmla="*/ 270 w 492"/>
                  <a:gd name="T39" fmla="*/ 384 h 414"/>
                  <a:gd name="T40" fmla="*/ 234 w 492"/>
                  <a:gd name="T41" fmla="*/ 372 h 4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2"/>
                  <a:gd name="T64" fmla="*/ 0 h 414"/>
                  <a:gd name="T65" fmla="*/ 492 w 492"/>
                  <a:gd name="T66" fmla="*/ 414 h 4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2" h="414">
                    <a:moveTo>
                      <a:pt x="234" y="372"/>
                    </a:moveTo>
                    <a:lnTo>
                      <a:pt x="0" y="312"/>
                    </a:lnTo>
                    <a:lnTo>
                      <a:pt x="0" y="240"/>
                    </a:lnTo>
                    <a:lnTo>
                      <a:pt x="42" y="186"/>
                    </a:lnTo>
                    <a:lnTo>
                      <a:pt x="96" y="54"/>
                    </a:lnTo>
                    <a:lnTo>
                      <a:pt x="108" y="0"/>
                    </a:lnTo>
                    <a:lnTo>
                      <a:pt x="138" y="6"/>
                    </a:lnTo>
                    <a:lnTo>
                      <a:pt x="132" y="12"/>
                    </a:lnTo>
                    <a:lnTo>
                      <a:pt x="162" y="30"/>
                    </a:lnTo>
                    <a:lnTo>
                      <a:pt x="156" y="66"/>
                    </a:lnTo>
                    <a:lnTo>
                      <a:pt x="180" y="78"/>
                    </a:lnTo>
                    <a:lnTo>
                      <a:pt x="210" y="72"/>
                    </a:lnTo>
                    <a:lnTo>
                      <a:pt x="240" y="90"/>
                    </a:lnTo>
                    <a:lnTo>
                      <a:pt x="366" y="90"/>
                    </a:lnTo>
                    <a:lnTo>
                      <a:pt x="474" y="114"/>
                    </a:lnTo>
                    <a:lnTo>
                      <a:pt x="492" y="150"/>
                    </a:lnTo>
                    <a:lnTo>
                      <a:pt x="432" y="234"/>
                    </a:lnTo>
                    <a:lnTo>
                      <a:pt x="444" y="252"/>
                    </a:lnTo>
                    <a:lnTo>
                      <a:pt x="402" y="414"/>
                    </a:lnTo>
                    <a:lnTo>
                      <a:pt x="270" y="384"/>
                    </a:lnTo>
                    <a:lnTo>
                      <a:pt x="234" y="372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47" name="Freeform 474"/>
              <p:cNvSpPr>
                <a:spLocks noChangeAspect="1"/>
              </p:cNvSpPr>
              <p:nvPr/>
            </p:nvSpPr>
            <p:spPr bwMode="auto">
              <a:xfrm>
                <a:off x="1311" y="1326"/>
                <a:ext cx="492" cy="414"/>
              </a:xfrm>
              <a:custGeom>
                <a:avLst/>
                <a:gdLst>
                  <a:gd name="T0" fmla="*/ 234 w 492"/>
                  <a:gd name="T1" fmla="*/ 372 h 414"/>
                  <a:gd name="T2" fmla="*/ 0 w 492"/>
                  <a:gd name="T3" fmla="*/ 312 h 414"/>
                  <a:gd name="T4" fmla="*/ 0 w 492"/>
                  <a:gd name="T5" fmla="*/ 240 h 414"/>
                  <a:gd name="T6" fmla="*/ 42 w 492"/>
                  <a:gd name="T7" fmla="*/ 186 h 414"/>
                  <a:gd name="T8" fmla="*/ 96 w 492"/>
                  <a:gd name="T9" fmla="*/ 54 h 414"/>
                  <a:gd name="T10" fmla="*/ 108 w 492"/>
                  <a:gd name="T11" fmla="*/ 0 h 414"/>
                  <a:gd name="T12" fmla="*/ 138 w 492"/>
                  <a:gd name="T13" fmla="*/ 6 h 414"/>
                  <a:gd name="T14" fmla="*/ 132 w 492"/>
                  <a:gd name="T15" fmla="*/ 12 h 414"/>
                  <a:gd name="T16" fmla="*/ 162 w 492"/>
                  <a:gd name="T17" fmla="*/ 30 h 414"/>
                  <a:gd name="T18" fmla="*/ 156 w 492"/>
                  <a:gd name="T19" fmla="*/ 66 h 414"/>
                  <a:gd name="T20" fmla="*/ 180 w 492"/>
                  <a:gd name="T21" fmla="*/ 78 h 414"/>
                  <a:gd name="T22" fmla="*/ 210 w 492"/>
                  <a:gd name="T23" fmla="*/ 72 h 414"/>
                  <a:gd name="T24" fmla="*/ 240 w 492"/>
                  <a:gd name="T25" fmla="*/ 90 h 414"/>
                  <a:gd name="T26" fmla="*/ 366 w 492"/>
                  <a:gd name="T27" fmla="*/ 90 h 414"/>
                  <a:gd name="T28" fmla="*/ 474 w 492"/>
                  <a:gd name="T29" fmla="*/ 114 h 414"/>
                  <a:gd name="T30" fmla="*/ 492 w 492"/>
                  <a:gd name="T31" fmla="*/ 150 h 414"/>
                  <a:gd name="T32" fmla="*/ 432 w 492"/>
                  <a:gd name="T33" fmla="*/ 234 h 414"/>
                  <a:gd name="T34" fmla="*/ 444 w 492"/>
                  <a:gd name="T35" fmla="*/ 252 h 414"/>
                  <a:gd name="T36" fmla="*/ 402 w 492"/>
                  <a:gd name="T37" fmla="*/ 414 h 414"/>
                  <a:gd name="T38" fmla="*/ 270 w 492"/>
                  <a:gd name="T39" fmla="*/ 384 h 414"/>
                  <a:gd name="T40" fmla="*/ 234 w 492"/>
                  <a:gd name="T41" fmla="*/ 372 h 414"/>
                  <a:gd name="T42" fmla="*/ 234 w 492"/>
                  <a:gd name="T43" fmla="*/ 378 h 4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92"/>
                  <a:gd name="T67" fmla="*/ 0 h 414"/>
                  <a:gd name="T68" fmla="*/ 492 w 492"/>
                  <a:gd name="T69" fmla="*/ 414 h 41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92" h="414">
                    <a:moveTo>
                      <a:pt x="234" y="372"/>
                    </a:moveTo>
                    <a:lnTo>
                      <a:pt x="0" y="312"/>
                    </a:lnTo>
                    <a:lnTo>
                      <a:pt x="0" y="240"/>
                    </a:lnTo>
                    <a:lnTo>
                      <a:pt x="42" y="186"/>
                    </a:lnTo>
                    <a:lnTo>
                      <a:pt x="96" y="54"/>
                    </a:lnTo>
                    <a:lnTo>
                      <a:pt x="108" y="0"/>
                    </a:lnTo>
                    <a:lnTo>
                      <a:pt x="138" y="6"/>
                    </a:lnTo>
                    <a:lnTo>
                      <a:pt x="132" y="12"/>
                    </a:lnTo>
                    <a:lnTo>
                      <a:pt x="162" y="30"/>
                    </a:lnTo>
                    <a:lnTo>
                      <a:pt x="156" y="66"/>
                    </a:lnTo>
                    <a:lnTo>
                      <a:pt x="180" y="78"/>
                    </a:lnTo>
                    <a:lnTo>
                      <a:pt x="210" y="72"/>
                    </a:lnTo>
                    <a:lnTo>
                      <a:pt x="240" y="90"/>
                    </a:lnTo>
                    <a:lnTo>
                      <a:pt x="366" y="90"/>
                    </a:lnTo>
                    <a:lnTo>
                      <a:pt x="474" y="114"/>
                    </a:lnTo>
                    <a:lnTo>
                      <a:pt x="492" y="150"/>
                    </a:lnTo>
                    <a:lnTo>
                      <a:pt x="432" y="234"/>
                    </a:lnTo>
                    <a:lnTo>
                      <a:pt x="444" y="252"/>
                    </a:lnTo>
                    <a:lnTo>
                      <a:pt x="402" y="414"/>
                    </a:lnTo>
                    <a:lnTo>
                      <a:pt x="270" y="384"/>
                    </a:lnTo>
                    <a:lnTo>
                      <a:pt x="234" y="372"/>
                    </a:lnTo>
                    <a:lnTo>
                      <a:pt x="234" y="37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48" name="Freeform 475"/>
              <p:cNvSpPr>
                <a:spLocks noChangeAspect="1"/>
              </p:cNvSpPr>
              <p:nvPr/>
            </p:nvSpPr>
            <p:spPr bwMode="auto">
              <a:xfrm>
                <a:off x="3801" y="1752"/>
                <a:ext cx="360" cy="228"/>
              </a:xfrm>
              <a:custGeom>
                <a:avLst/>
                <a:gdLst>
                  <a:gd name="T0" fmla="*/ 42 w 360"/>
                  <a:gd name="T1" fmla="*/ 30 h 228"/>
                  <a:gd name="T2" fmla="*/ 48 w 360"/>
                  <a:gd name="T3" fmla="*/ 48 h 228"/>
                  <a:gd name="T4" fmla="*/ 294 w 360"/>
                  <a:gd name="T5" fmla="*/ 0 h 228"/>
                  <a:gd name="T6" fmla="*/ 324 w 360"/>
                  <a:gd name="T7" fmla="*/ 30 h 228"/>
                  <a:gd name="T8" fmla="*/ 342 w 360"/>
                  <a:gd name="T9" fmla="*/ 42 h 228"/>
                  <a:gd name="T10" fmla="*/ 324 w 360"/>
                  <a:gd name="T11" fmla="*/ 72 h 228"/>
                  <a:gd name="T12" fmla="*/ 330 w 360"/>
                  <a:gd name="T13" fmla="*/ 102 h 228"/>
                  <a:gd name="T14" fmla="*/ 360 w 360"/>
                  <a:gd name="T15" fmla="*/ 132 h 228"/>
                  <a:gd name="T16" fmla="*/ 330 w 360"/>
                  <a:gd name="T17" fmla="*/ 168 h 228"/>
                  <a:gd name="T18" fmla="*/ 306 w 360"/>
                  <a:gd name="T19" fmla="*/ 180 h 228"/>
                  <a:gd name="T20" fmla="*/ 288 w 360"/>
                  <a:gd name="T21" fmla="*/ 180 h 228"/>
                  <a:gd name="T22" fmla="*/ 90 w 360"/>
                  <a:gd name="T23" fmla="*/ 222 h 228"/>
                  <a:gd name="T24" fmla="*/ 78 w 360"/>
                  <a:gd name="T25" fmla="*/ 222 h 228"/>
                  <a:gd name="T26" fmla="*/ 30 w 360"/>
                  <a:gd name="T27" fmla="*/ 228 h 228"/>
                  <a:gd name="T28" fmla="*/ 18 w 360"/>
                  <a:gd name="T29" fmla="*/ 156 h 228"/>
                  <a:gd name="T30" fmla="*/ 18 w 360"/>
                  <a:gd name="T31" fmla="*/ 144 h 228"/>
                  <a:gd name="T32" fmla="*/ 0 w 360"/>
                  <a:gd name="T33" fmla="*/ 54 h 228"/>
                  <a:gd name="T34" fmla="*/ 42 w 360"/>
                  <a:gd name="T35" fmla="*/ 30 h 2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60"/>
                  <a:gd name="T55" fmla="*/ 0 h 228"/>
                  <a:gd name="T56" fmla="*/ 360 w 360"/>
                  <a:gd name="T57" fmla="*/ 228 h 22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60" h="228">
                    <a:moveTo>
                      <a:pt x="42" y="30"/>
                    </a:moveTo>
                    <a:lnTo>
                      <a:pt x="48" y="48"/>
                    </a:lnTo>
                    <a:lnTo>
                      <a:pt x="294" y="0"/>
                    </a:lnTo>
                    <a:lnTo>
                      <a:pt x="324" y="30"/>
                    </a:lnTo>
                    <a:lnTo>
                      <a:pt x="342" y="42"/>
                    </a:lnTo>
                    <a:lnTo>
                      <a:pt x="324" y="72"/>
                    </a:lnTo>
                    <a:lnTo>
                      <a:pt x="330" y="102"/>
                    </a:lnTo>
                    <a:lnTo>
                      <a:pt x="360" y="132"/>
                    </a:lnTo>
                    <a:lnTo>
                      <a:pt x="330" y="168"/>
                    </a:lnTo>
                    <a:lnTo>
                      <a:pt x="306" y="180"/>
                    </a:lnTo>
                    <a:lnTo>
                      <a:pt x="288" y="180"/>
                    </a:lnTo>
                    <a:lnTo>
                      <a:pt x="90" y="222"/>
                    </a:lnTo>
                    <a:lnTo>
                      <a:pt x="78" y="222"/>
                    </a:lnTo>
                    <a:lnTo>
                      <a:pt x="30" y="228"/>
                    </a:lnTo>
                    <a:lnTo>
                      <a:pt x="18" y="156"/>
                    </a:lnTo>
                    <a:lnTo>
                      <a:pt x="18" y="144"/>
                    </a:lnTo>
                    <a:lnTo>
                      <a:pt x="0" y="54"/>
                    </a:lnTo>
                    <a:lnTo>
                      <a:pt x="42" y="30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49" name="Freeform 476"/>
              <p:cNvSpPr>
                <a:spLocks noChangeAspect="1"/>
              </p:cNvSpPr>
              <p:nvPr/>
            </p:nvSpPr>
            <p:spPr bwMode="auto">
              <a:xfrm>
                <a:off x="3801" y="1752"/>
                <a:ext cx="360" cy="228"/>
              </a:xfrm>
              <a:custGeom>
                <a:avLst/>
                <a:gdLst>
                  <a:gd name="T0" fmla="*/ 42 w 360"/>
                  <a:gd name="T1" fmla="*/ 30 h 228"/>
                  <a:gd name="T2" fmla="*/ 48 w 360"/>
                  <a:gd name="T3" fmla="*/ 48 h 228"/>
                  <a:gd name="T4" fmla="*/ 294 w 360"/>
                  <a:gd name="T5" fmla="*/ 0 h 228"/>
                  <a:gd name="T6" fmla="*/ 324 w 360"/>
                  <a:gd name="T7" fmla="*/ 30 h 228"/>
                  <a:gd name="T8" fmla="*/ 342 w 360"/>
                  <a:gd name="T9" fmla="*/ 42 h 228"/>
                  <a:gd name="T10" fmla="*/ 324 w 360"/>
                  <a:gd name="T11" fmla="*/ 72 h 228"/>
                  <a:gd name="T12" fmla="*/ 330 w 360"/>
                  <a:gd name="T13" fmla="*/ 102 h 228"/>
                  <a:gd name="T14" fmla="*/ 360 w 360"/>
                  <a:gd name="T15" fmla="*/ 132 h 228"/>
                  <a:gd name="T16" fmla="*/ 330 w 360"/>
                  <a:gd name="T17" fmla="*/ 168 h 228"/>
                  <a:gd name="T18" fmla="*/ 306 w 360"/>
                  <a:gd name="T19" fmla="*/ 180 h 228"/>
                  <a:gd name="T20" fmla="*/ 288 w 360"/>
                  <a:gd name="T21" fmla="*/ 180 h 228"/>
                  <a:gd name="T22" fmla="*/ 90 w 360"/>
                  <a:gd name="T23" fmla="*/ 222 h 228"/>
                  <a:gd name="T24" fmla="*/ 78 w 360"/>
                  <a:gd name="T25" fmla="*/ 222 h 228"/>
                  <a:gd name="T26" fmla="*/ 30 w 360"/>
                  <a:gd name="T27" fmla="*/ 228 h 228"/>
                  <a:gd name="T28" fmla="*/ 18 w 360"/>
                  <a:gd name="T29" fmla="*/ 156 h 228"/>
                  <a:gd name="T30" fmla="*/ 18 w 360"/>
                  <a:gd name="T31" fmla="*/ 144 h 228"/>
                  <a:gd name="T32" fmla="*/ 0 w 360"/>
                  <a:gd name="T33" fmla="*/ 54 h 228"/>
                  <a:gd name="T34" fmla="*/ 42 w 360"/>
                  <a:gd name="T35" fmla="*/ 30 h 228"/>
                  <a:gd name="T36" fmla="*/ 42 w 360"/>
                  <a:gd name="T37" fmla="*/ 36 h 2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60"/>
                  <a:gd name="T58" fmla="*/ 0 h 228"/>
                  <a:gd name="T59" fmla="*/ 360 w 360"/>
                  <a:gd name="T60" fmla="*/ 228 h 2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60" h="228">
                    <a:moveTo>
                      <a:pt x="42" y="30"/>
                    </a:moveTo>
                    <a:lnTo>
                      <a:pt x="48" y="48"/>
                    </a:lnTo>
                    <a:lnTo>
                      <a:pt x="294" y="0"/>
                    </a:lnTo>
                    <a:lnTo>
                      <a:pt x="324" y="30"/>
                    </a:lnTo>
                    <a:lnTo>
                      <a:pt x="342" y="42"/>
                    </a:lnTo>
                    <a:lnTo>
                      <a:pt x="324" y="72"/>
                    </a:lnTo>
                    <a:lnTo>
                      <a:pt x="330" y="102"/>
                    </a:lnTo>
                    <a:lnTo>
                      <a:pt x="360" y="132"/>
                    </a:lnTo>
                    <a:lnTo>
                      <a:pt x="330" y="168"/>
                    </a:lnTo>
                    <a:lnTo>
                      <a:pt x="306" y="180"/>
                    </a:lnTo>
                    <a:lnTo>
                      <a:pt x="288" y="180"/>
                    </a:lnTo>
                    <a:lnTo>
                      <a:pt x="90" y="222"/>
                    </a:lnTo>
                    <a:lnTo>
                      <a:pt x="78" y="222"/>
                    </a:lnTo>
                    <a:lnTo>
                      <a:pt x="30" y="228"/>
                    </a:lnTo>
                    <a:lnTo>
                      <a:pt x="18" y="156"/>
                    </a:lnTo>
                    <a:lnTo>
                      <a:pt x="18" y="144"/>
                    </a:lnTo>
                    <a:lnTo>
                      <a:pt x="0" y="54"/>
                    </a:lnTo>
                    <a:lnTo>
                      <a:pt x="42" y="30"/>
                    </a:lnTo>
                    <a:lnTo>
                      <a:pt x="42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50" name="Freeform 477"/>
              <p:cNvSpPr>
                <a:spLocks noChangeAspect="1"/>
              </p:cNvSpPr>
              <p:nvPr/>
            </p:nvSpPr>
            <p:spPr bwMode="auto">
              <a:xfrm>
                <a:off x="4299" y="1698"/>
                <a:ext cx="48" cy="54"/>
              </a:xfrm>
              <a:custGeom>
                <a:avLst/>
                <a:gdLst>
                  <a:gd name="T0" fmla="*/ 48 w 48"/>
                  <a:gd name="T1" fmla="*/ 30 h 54"/>
                  <a:gd name="T2" fmla="*/ 36 w 48"/>
                  <a:gd name="T3" fmla="*/ 42 h 54"/>
                  <a:gd name="T4" fmla="*/ 30 w 48"/>
                  <a:gd name="T5" fmla="*/ 24 h 54"/>
                  <a:gd name="T6" fmla="*/ 30 w 48"/>
                  <a:gd name="T7" fmla="*/ 48 h 54"/>
                  <a:gd name="T8" fmla="*/ 6 w 48"/>
                  <a:gd name="T9" fmla="*/ 54 h 54"/>
                  <a:gd name="T10" fmla="*/ 0 w 48"/>
                  <a:gd name="T11" fmla="*/ 6 h 54"/>
                  <a:gd name="T12" fmla="*/ 18 w 48"/>
                  <a:gd name="T13" fmla="*/ 0 h 54"/>
                  <a:gd name="T14" fmla="*/ 42 w 48"/>
                  <a:gd name="T15" fmla="*/ 24 h 54"/>
                  <a:gd name="T16" fmla="*/ 48 w 48"/>
                  <a:gd name="T17" fmla="*/ 3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54"/>
                  <a:gd name="T29" fmla="*/ 48 w 48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54">
                    <a:moveTo>
                      <a:pt x="48" y="30"/>
                    </a:moveTo>
                    <a:lnTo>
                      <a:pt x="36" y="42"/>
                    </a:lnTo>
                    <a:lnTo>
                      <a:pt x="30" y="24"/>
                    </a:lnTo>
                    <a:lnTo>
                      <a:pt x="30" y="48"/>
                    </a:lnTo>
                    <a:lnTo>
                      <a:pt x="6" y="54"/>
                    </a:lnTo>
                    <a:lnTo>
                      <a:pt x="0" y="6"/>
                    </a:lnTo>
                    <a:lnTo>
                      <a:pt x="18" y="0"/>
                    </a:lnTo>
                    <a:lnTo>
                      <a:pt x="42" y="24"/>
                    </a:lnTo>
                    <a:lnTo>
                      <a:pt x="48" y="3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51" name="Freeform 478"/>
              <p:cNvSpPr>
                <a:spLocks noChangeAspect="1"/>
              </p:cNvSpPr>
              <p:nvPr/>
            </p:nvSpPr>
            <p:spPr bwMode="auto">
              <a:xfrm>
                <a:off x="4299" y="1698"/>
                <a:ext cx="48" cy="54"/>
              </a:xfrm>
              <a:custGeom>
                <a:avLst/>
                <a:gdLst>
                  <a:gd name="T0" fmla="*/ 48 w 48"/>
                  <a:gd name="T1" fmla="*/ 30 h 54"/>
                  <a:gd name="T2" fmla="*/ 36 w 48"/>
                  <a:gd name="T3" fmla="*/ 42 h 54"/>
                  <a:gd name="T4" fmla="*/ 30 w 48"/>
                  <a:gd name="T5" fmla="*/ 24 h 54"/>
                  <a:gd name="T6" fmla="*/ 30 w 48"/>
                  <a:gd name="T7" fmla="*/ 48 h 54"/>
                  <a:gd name="T8" fmla="*/ 6 w 48"/>
                  <a:gd name="T9" fmla="*/ 54 h 54"/>
                  <a:gd name="T10" fmla="*/ 0 w 48"/>
                  <a:gd name="T11" fmla="*/ 6 h 54"/>
                  <a:gd name="T12" fmla="*/ 18 w 48"/>
                  <a:gd name="T13" fmla="*/ 0 h 54"/>
                  <a:gd name="T14" fmla="*/ 42 w 48"/>
                  <a:gd name="T15" fmla="*/ 24 h 54"/>
                  <a:gd name="T16" fmla="*/ 48 w 48"/>
                  <a:gd name="T17" fmla="*/ 30 h 54"/>
                  <a:gd name="T18" fmla="*/ 48 w 48"/>
                  <a:gd name="T19" fmla="*/ 36 h 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"/>
                  <a:gd name="T31" fmla="*/ 0 h 54"/>
                  <a:gd name="T32" fmla="*/ 48 w 48"/>
                  <a:gd name="T33" fmla="*/ 54 h 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" h="54">
                    <a:moveTo>
                      <a:pt x="48" y="30"/>
                    </a:moveTo>
                    <a:lnTo>
                      <a:pt x="36" y="42"/>
                    </a:lnTo>
                    <a:lnTo>
                      <a:pt x="30" y="24"/>
                    </a:lnTo>
                    <a:lnTo>
                      <a:pt x="30" y="48"/>
                    </a:lnTo>
                    <a:lnTo>
                      <a:pt x="6" y="54"/>
                    </a:lnTo>
                    <a:lnTo>
                      <a:pt x="0" y="6"/>
                    </a:lnTo>
                    <a:lnTo>
                      <a:pt x="18" y="0"/>
                    </a:lnTo>
                    <a:lnTo>
                      <a:pt x="42" y="24"/>
                    </a:lnTo>
                    <a:lnTo>
                      <a:pt x="48" y="30"/>
                    </a:lnTo>
                    <a:lnTo>
                      <a:pt x="48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52" name="Freeform 479"/>
              <p:cNvSpPr>
                <a:spLocks noChangeAspect="1"/>
              </p:cNvSpPr>
              <p:nvPr/>
            </p:nvSpPr>
            <p:spPr bwMode="auto">
              <a:xfrm>
                <a:off x="3717" y="2340"/>
                <a:ext cx="312" cy="240"/>
              </a:xfrm>
              <a:custGeom>
                <a:avLst/>
                <a:gdLst>
                  <a:gd name="T0" fmla="*/ 312 w 312"/>
                  <a:gd name="T1" fmla="*/ 72 h 240"/>
                  <a:gd name="T2" fmla="*/ 276 w 312"/>
                  <a:gd name="T3" fmla="*/ 120 h 240"/>
                  <a:gd name="T4" fmla="*/ 282 w 312"/>
                  <a:gd name="T5" fmla="*/ 132 h 240"/>
                  <a:gd name="T6" fmla="*/ 246 w 312"/>
                  <a:gd name="T7" fmla="*/ 174 h 240"/>
                  <a:gd name="T8" fmla="*/ 240 w 312"/>
                  <a:gd name="T9" fmla="*/ 168 h 240"/>
                  <a:gd name="T10" fmla="*/ 240 w 312"/>
                  <a:gd name="T11" fmla="*/ 180 h 240"/>
                  <a:gd name="T12" fmla="*/ 204 w 312"/>
                  <a:gd name="T13" fmla="*/ 198 h 240"/>
                  <a:gd name="T14" fmla="*/ 204 w 312"/>
                  <a:gd name="T15" fmla="*/ 216 h 240"/>
                  <a:gd name="T16" fmla="*/ 186 w 312"/>
                  <a:gd name="T17" fmla="*/ 204 h 240"/>
                  <a:gd name="T18" fmla="*/ 198 w 312"/>
                  <a:gd name="T19" fmla="*/ 222 h 240"/>
                  <a:gd name="T20" fmla="*/ 186 w 312"/>
                  <a:gd name="T21" fmla="*/ 240 h 240"/>
                  <a:gd name="T22" fmla="*/ 168 w 312"/>
                  <a:gd name="T23" fmla="*/ 234 h 240"/>
                  <a:gd name="T24" fmla="*/ 138 w 312"/>
                  <a:gd name="T25" fmla="*/ 168 h 240"/>
                  <a:gd name="T26" fmla="*/ 60 w 312"/>
                  <a:gd name="T27" fmla="*/ 108 h 240"/>
                  <a:gd name="T28" fmla="*/ 30 w 312"/>
                  <a:gd name="T29" fmla="*/ 72 h 240"/>
                  <a:gd name="T30" fmla="*/ 0 w 312"/>
                  <a:gd name="T31" fmla="*/ 54 h 240"/>
                  <a:gd name="T32" fmla="*/ 12 w 312"/>
                  <a:gd name="T33" fmla="*/ 30 h 240"/>
                  <a:gd name="T34" fmla="*/ 54 w 312"/>
                  <a:gd name="T35" fmla="*/ 6 h 240"/>
                  <a:gd name="T36" fmla="*/ 144 w 312"/>
                  <a:gd name="T37" fmla="*/ 0 h 240"/>
                  <a:gd name="T38" fmla="*/ 162 w 312"/>
                  <a:gd name="T39" fmla="*/ 24 h 240"/>
                  <a:gd name="T40" fmla="*/ 228 w 312"/>
                  <a:gd name="T41" fmla="*/ 12 h 240"/>
                  <a:gd name="T42" fmla="*/ 306 w 312"/>
                  <a:gd name="T43" fmla="*/ 66 h 240"/>
                  <a:gd name="T44" fmla="*/ 312 w 312"/>
                  <a:gd name="T45" fmla="*/ 72 h 24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12"/>
                  <a:gd name="T70" fmla="*/ 0 h 240"/>
                  <a:gd name="T71" fmla="*/ 312 w 312"/>
                  <a:gd name="T72" fmla="*/ 240 h 24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12" h="240">
                    <a:moveTo>
                      <a:pt x="312" y="72"/>
                    </a:moveTo>
                    <a:lnTo>
                      <a:pt x="276" y="120"/>
                    </a:lnTo>
                    <a:lnTo>
                      <a:pt x="282" y="132"/>
                    </a:lnTo>
                    <a:lnTo>
                      <a:pt x="246" y="174"/>
                    </a:lnTo>
                    <a:lnTo>
                      <a:pt x="240" y="168"/>
                    </a:lnTo>
                    <a:lnTo>
                      <a:pt x="240" y="180"/>
                    </a:lnTo>
                    <a:lnTo>
                      <a:pt x="204" y="198"/>
                    </a:lnTo>
                    <a:lnTo>
                      <a:pt x="204" y="216"/>
                    </a:lnTo>
                    <a:lnTo>
                      <a:pt x="186" y="204"/>
                    </a:lnTo>
                    <a:lnTo>
                      <a:pt x="198" y="222"/>
                    </a:lnTo>
                    <a:lnTo>
                      <a:pt x="186" y="240"/>
                    </a:lnTo>
                    <a:lnTo>
                      <a:pt x="168" y="234"/>
                    </a:lnTo>
                    <a:lnTo>
                      <a:pt x="138" y="168"/>
                    </a:lnTo>
                    <a:lnTo>
                      <a:pt x="60" y="108"/>
                    </a:lnTo>
                    <a:lnTo>
                      <a:pt x="30" y="72"/>
                    </a:lnTo>
                    <a:lnTo>
                      <a:pt x="0" y="54"/>
                    </a:lnTo>
                    <a:lnTo>
                      <a:pt x="12" y="30"/>
                    </a:lnTo>
                    <a:lnTo>
                      <a:pt x="54" y="6"/>
                    </a:lnTo>
                    <a:lnTo>
                      <a:pt x="144" y="0"/>
                    </a:lnTo>
                    <a:lnTo>
                      <a:pt x="162" y="24"/>
                    </a:lnTo>
                    <a:lnTo>
                      <a:pt x="228" y="12"/>
                    </a:lnTo>
                    <a:lnTo>
                      <a:pt x="306" y="66"/>
                    </a:lnTo>
                    <a:lnTo>
                      <a:pt x="312" y="72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53" name="Freeform 480"/>
              <p:cNvSpPr>
                <a:spLocks noChangeAspect="1"/>
              </p:cNvSpPr>
              <p:nvPr/>
            </p:nvSpPr>
            <p:spPr bwMode="auto">
              <a:xfrm>
                <a:off x="3717" y="2340"/>
                <a:ext cx="312" cy="240"/>
              </a:xfrm>
              <a:custGeom>
                <a:avLst/>
                <a:gdLst>
                  <a:gd name="T0" fmla="*/ 312 w 312"/>
                  <a:gd name="T1" fmla="*/ 72 h 240"/>
                  <a:gd name="T2" fmla="*/ 276 w 312"/>
                  <a:gd name="T3" fmla="*/ 120 h 240"/>
                  <a:gd name="T4" fmla="*/ 282 w 312"/>
                  <a:gd name="T5" fmla="*/ 132 h 240"/>
                  <a:gd name="T6" fmla="*/ 246 w 312"/>
                  <a:gd name="T7" fmla="*/ 174 h 240"/>
                  <a:gd name="T8" fmla="*/ 240 w 312"/>
                  <a:gd name="T9" fmla="*/ 168 h 240"/>
                  <a:gd name="T10" fmla="*/ 240 w 312"/>
                  <a:gd name="T11" fmla="*/ 180 h 240"/>
                  <a:gd name="T12" fmla="*/ 204 w 312"/>
                  <a:gd name="T13" fmla="*/ 198 h 240"/>
                  <a:gd name="T14" fmla="*/ 204 w 312"/>
                  <a:gd name="T15" fmla="*/ 216 h 240"/>
                  <a:gd name="T16" fmla="*/ 186 w 312"/>
                  <a:gd name="T17" fmla="*/ 204 h 240"/>
                  <a:gd name="T18" fmla="*/ 198 w 312"/>
                  <a:gd name="T19" fmla="*/ 222 h 240"/>
                  <a:gd name="T20" fmla="*/ 186 w 312"/>
                  <a:gd name="T21" fmla="*/ 240 h 240"/>
                  <a:gd name="T22" fmla="*/ 168 w 312"/>
                  <a:gd name="T23" fmla="*/ 234 h 240"/>
                  <a:gd name="T24" fmla="*/ 138 w 312"/>
                  <a:gd name="T25" fmla="*/ 168 h 240"/>
                  <a:gd name="T26" fmla="*/ 60 w 312"/>
                  <a:gd name="T27" fmla="*/ 108 h 240"/>
                  <a:gd name="T28" fmla="*/ 30 w 312"/>
                  <a:gd name="T29" fmla="*/ 72 h 240"/>
                  <a:gd name="T30" fmla="*/ 0 w 312"/>
                  <a:gd name="T31" fmla="*/ 54 h 240"/>
                  <a:gd name="T32" fmla="*/ 12 w 312"/>
                  <a:gd name="T33" fmla="*/ 30 h 240"/>
                  <a:gd name="T34" fmla="*/ 54 w 312"/>
                  <a:gd name="T35" fmla="*/ 6 h 240"/>
                  <a:gd name="T36" fmla="*/ 144 w 312"/>
                  <a:gd name="T37" fmla="*/ 0 h 240"/>
                  <a:gd name="T38" fmla="*/ 162 w 312"/>
                  <a:gd name="T39" fmla="*/ 24 h 240"/>
                  <a:gd name="T40" fmla="*/ 228 w 312"/>
                  <a:gd name="T41" fmla="*/ 12 h 240"/>
                  <a:gd name="T42" fmla="*/ 306 w 312"/>
                  <a:gd name="T43" fmla="*/ 66 h 240"/>
                  <a:gd name="T44" fmla="*/ 312 w 312"/>
                  <a:gd name="T45" fmla="*/ 72 h 240"/>
                  <a:gd name="T46" fmla="*/ 312 w 312"/>
                  <a:gd name="T47" fmla="*/ 78 h 24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12"/>
                  <a:gd name="T73" fmla="*/ 0 h 240"/>
                  <a:gd name="T74" fmla="*/ 312 w 312"/>
                  <a:gd name="T75" fmla="*/ 240 h 24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12" h="240">
                    <a:moveTo>
                      <a:pt x="312" y="72"/>
                    </a:moveTo>
                    <a:lnTo>
                      <a:pt x="276" y="120"/>
                    </a:lnTo>
                    <a:lnTo>
                      <a:pt x="282" y="132"/>
                    </a:lnTo>
                    <a:lnTo>
                      <a:pt x="246" y="174"/>
                    </a:lnTo>
                    <a:lnTo>
                      <a:pt x="240" y="168"/>
                    </a:lnTo>
                    <a:lnTo>
                      <a:pt x="240" y="180"/>
                    </a:lnTo>
                    <a:lnTo>
                      <a:pt x="204" y="198"/>
                    </a:lnTo>
                    <a:lnTo>
                      <a:pt x="204" y="216"/>
                    </a:lnTo>
                    <a:lnTo>
                      <a:pt x="186" y="204"/>
                    </a:lnTo>
                    <a:lnTo>
                      <a:pt x="198" y="222"/>
                    </a:lnTo>
                    <a:lnTo>
                      <a:pt x="186" y="240"/>
                    </a:lnTo>
                    <a:lnTo>
                      <a:pt x="168" y="234"/>
                    </a:lnTo>
                    <a:lnTo>
                      <a:pt x="138" y="168"/>
                    </a:lnTo>
                    <a:lnTo>
                      <a:pt x="60" y="108"/>
                    </a:lnTo>
                    <a:lnTo>
                      <a:pt x="30" y="72"/>
                    </a:lnTo>
                    <a:lnTo>
                      <a:pt x="0" y="54"/>
                    </a:lnTo>
                    <a:lnTo>
                      <a:pt x="12" y="30"/>
                    </a:lnTo>
                    <a:lnTo>
                      <a:pt x="54" y="6"/>
                    </a:lnTo>
                    <a:lnTo>
                      <a:pt x="144" y="0"/>
                    </a:lnTo>
                    <a:lnTo>
                      <a:pt x="162" y="24"/>
                    </a:lnTo>
                    <a:lnTo>
                      <a:pt x="228" y="12"/>
                    </a:lnTo>
                    <a:lnTo>
                      <a:pt x="306" y="66"/>
                    </a:lnTo>
                    <a:lnTo>
                      <a:pt x="312" y="72"/>
                    </a:lnTo>
                    <a:lnTo>
                      <a:pt x="312" y="7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54" name="Freeform 481"/>
              <p:cNvSpPr>
                <a:spLocks noChangeAspect="1"/>
              </p:cNvSpPr>
              <p:nvPr/>
            </p:nvSpPr>
            <p:spPr bwMode="auto">
              <a:xfrm>
                <a:off x="2457" y="1554"/>
                <a:ext cx="432" cy="288"/>
              </a:xfrm>
              <a:custGeom>
                <a:avLst/>
                <a:gdLst>
                  <a:gd name="T0" fmla="*/ 432 w 432"/>
                  <a:gd name="T1" fmla="*/ 204 h 288"/>
                  <a:gd name="T2" fmla="*/ 426 w 432"/>
                  <a:gd name="T3" fmla="*/ 210 h 288"/>
                  <a:gd name="T4" fmla="*/ 432 w 432"/>
                  <a:gd name="T5" fmla="*/ 234 h 288"/>
                  <a:gd name="T6" fmla="*/ 420 w 432"/>
                  <a:gd name="T7" fmla="*/ 264 h 288"/>
                  <a:gd name="T8" fmla="*/ 432 w 432"/>
                  <a:gd name="T9" fmla="*/ 288 h 288"/>
                  <a:gd name="T10" fmla="*/ 384 w 432"/>
                  <a:gd name="T11" fmla="*/ 258 h 288"/>
                  <a:gd name="T12" fmla="*/ 342 w 432"/>
                  <a:gd name="T13" fmla="*/ 264 h 288"/>
                  <a:gd name="T14" fmla="*/ 312 w 432"/>
                  <a:gd name="T15" fmla="*/ 246 h 288"/>
                  <a:gd name="T16" fmla="*/ 0 w 432"/>
                  <a:gd name="T17" fmla="*/ 228 h 288"/>
                  <a:gd name="T18" fmla="*/ 0 w 432"/>
                  <a:gd name="T19" fmla="*/ 186 h 288"/>
                  <a:gd name="T20" fmla="*/ 12 w 432"/>
                  <a:gd name="T21" fmla="*/ 72 h 288"/>
                  <a:gd name="T22" fmla="*/ 18 w 432"/>
                  <a:gd name="T23" fmla="*/ 0 h 288"/>
                  <a:gd name="T24" fmla="*/ 426 w 432"/>
                  <a:gd name="T25" fmla="*/ 18 h 288"/>
                  <a:gd name="T26" fmla="*/ 414 w 432"/>
                  <a:gd name="T27" fmla="*/ 42 h 288"/>
                  <a:gd name="T28" fmla="*/ 432 w 432"/>
                  <a:gd name="T29" fmla="*/ 66 h 288"/>
                  <a:gd name="T30" fmla="*/ 432 w 432"/>
                  <a:gd name="T31" fmla="*/ 180 h 288"/>
                  <a:gd name="T32" fmla="*/ 432 w 432"/>
                  <a:gd name="T33" fmla="*/ 204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2"/>
                  <a:gd name="T52" fmla="*/ 0 h 288"/>
                  <a:gd name="T53" fmla="*/ 432 w 432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2" h="288">
                    <a:moveTo>
                      <a:pt x="432" y="204"/>
                    </a:moveTo>
                    <a:lnTo>
                      <a:pt x="426" y="210"/>
                    </a:lnTo>
                    <a:lnTo>
                      <a:pt x="432" y="234"/>
                    </a:lnTo>
                    <a:lnTo>
                      <a:pt x="420" y="264"/>
                    </a:lnTo>
                    <a:lnTo>
                      <a:pt x="432" y="288"/>
                    </a:lnTo>
                    <a:lnTo>
                      <a:pt x="384" y="258"/>
                    </a:lnTo>
                    <a:lnTo>
                      <a:pt x="342" y="264"/>
                    </a:lnTo>
                    <a:lnTo>
                      <a:pt x="312" y="246"/>
                    </a:lnTo>
                    <a:lnTo>
                      <a:pt x="0" y="228"/>
                    </a:lnTo>
                    <a:lnTo>
                      <a:pt x="0" y="186"/>
                    </a:lnTo>
                    <a:lnTo>
                      <a:pt x="12" y="72"/>
                    </a:lnTo>
                    <a:lnTo>
                      <a:pt x="18" y="0"/>
                    </a:lnTo>
                    <a:lnTo>
                      <a:pt x="426" y="18"/>
                    </a:lnTo>
                    <a:lnTo>
                      <a:pt x="414" y="42"/>
                    </a:lnTo>
                    <a:lnTo>
                      <a:pt x="432" y="66"/>
                    </a:lnTo>
                    <a:lnTo>
                      <a:pt x="432" y="180"/>
                    </a:lnTo>
                    <a:lnTo>
                      <a:pt x="432" y="204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55" name="Freeform 482"/>
              <p:cNvSpPr>
                <a:spLocks noChangeAspect="1"/>
              </p:cNvSpPr>
              <p:nvPr/>
            </p:nvSpPr>
            <p:spPr bwMode="auto">
              <a:xfrm>
                <a:off x="2457" y="1554"/>
                <a:ext cx="432" cy="288"/>
              </a:xfrm>
              <a:custGeom>
                <a:avLst/>
                <a:gdLst>
                  <a:gd name="T0" fmla="*/ 432 w 432"/>
                  <a:gd name="T1" fmla="*/ 204 h 288"/>
                  <a:gd name="T2" fmla="*/ 426 w 432"/>
                  <a:gd name="T3" fmla="*/ 210 h 288"/>
                  <a:gd name="T4" fmla="*/ 432 w 432"/>
                  <a:gd name="T5" fmla="*/ 234 h 288"/>
                  <a:gd name="T6" fmla="*/ 420 w 432"/>
                  <a:gd name="T7" fmla="*/ 264 h 288"/>
                  <a:gd name="T8" fmla="*/ 432 w 432"/>
                  <a:gd name="T9" fmla="*/ 288 h 288"/>
                  <a:gd name="T10" fmla="*/ 384 w 432"/>
                  <a:gd name="T11" fmla="*/ 258 h 288"/>
                  <a:gd name="T12" fmla="*/ 342 w 432"/>
                  <a:gd name="T13" fmla="*/ 264 h 288"/>
                  <a:gd name="T14" fmla="*/ 312 w 432"/>
                  <a:gd name="T15" fmla="*/ 246 h 288"/>
                  <a:gd name="T16" fmla="*/ 0 w 432"/>
                  <a:gd name="T17" fmla="*/ 228 h 288"/>
                  <a:gd name="T18" fmla="*/ 0 w 432"/>
                  <a:gd name="T19" fmla="*/ 186 h 288"/>
                  <a:gd name="T20" fmla="*/ 12 w 432"/>
                  <a:gd name="T21" fmla="*/ 72 h 288"/>
                  <a:gd name="T22" fmla="*/ 18 w 432"/>
                  <a:gd name="T23" fmla="*/ 0 h 288"/>
                  <a:gd name="T24" fmla="*/ 426 w 432"/>
                  <a:gd name="T25" fmla="*/ 18 h 288"/>
                  <a:gd name="T26" fmla="*/ 414 w 432"/>
                  <a:gd name="T27" fmla="*/ 42 h 288"/>
                  <a:gd name="T28" fmla="*/ 432 w 432"/>
                  <a:gd name="T29" fmla="*/ 66 h 288"/>
                  <a:gd name="T30" fmla="*/ 432 w 432"/>
                  <a:gd name="T31" fmla="*/ 180 h 288"/>
                  <a:gd name="T32" fmla="*/ 432 w 432"/>
                  <a:gd name="T33" fmla="*/ 204 h 288"/>
                  <a:gd name="T34" fmla="*/ 432 w 432"/>
                  <a:gd name="T35" fmla="*/ 210 h 2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32"/>
                  <a:gd name="T55" fmla="*/ 0 h 288"/>
                  <a:gd name="T56" fmla="*/ 432 w 432"/>
                  <a:gd name="T57" fmla="*/ 288 h 2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32" h="288">
                    <a:moveTo>
                      <a:pt x="432" y="204"/>
                    </a:moveTo>
                    <a:lnTo>
                      <a:pt x="426" y="210"/>
                    </a:lnTo>
                    <a:lnTo>
                      <a:pt x="432" y="234"/>
                    </a:lnTo>
                    <a:lnTo>
                      <a:pt x="420" y="264"/>
                    </a:lnTo>
                    <a:lnTo>
                      <a:pt x="432" y="288"/>
                    </a:lnTo>
                    <a:lnTo>
                      <a:pt x="384" y="258"/>
                    </a:lnTo>
                    <a:lnTo>
                      <a:pt x="342" y="264"/>
                    </a:lnTo>
                    <a:lnTo>
                      <a:pt x="312" y="246"/>
                    </a:lnTo>
                    <a:lnTo>
                      <a:pt x="0" y="228"/>
                    </a:lnTo>
                    <a:lnTo>
                      <a:pt x="0" y="186"/>
                    </a:lnTo>
                    <a:lnTo>
                      <a:pt x="12" y="72"/>
                    </a:lnTo>
                    <a:lnTo>
                      <a:pt x="18" y="0"/>
                    </a:lnTo>
                    <a:lnTo>
                      <a:pt x="426" y="18"/>
                    </a:lnTo>
                    <a:lnTo>
                      <a:pt x="414" y="42"/>
                    </a:lnTo>
                    <a:lnTo>
                      <a:pt x="432" y="66"/>
                    </a:lnTo>
                    <a:lnTo>
                      <a:pt x="432" y="180"/>
                    </a:lnTo>
                    <a:lnTo>
                      <a:pt x="432" y="204"/>
                    </a:lnTo>
                    <a:lnTo>
                      <a:pt x="432" y="2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56" name="Freeform 483"/>
              <p:cNvSpPr>
                <a:spLocks noChangeAspect="1"/>
              </p:cNvSpPr>
              <p:nvPr/>
            </p:nvSpPr>
            <p:spPr bwMode="auto">
              <a:xfrm>
                <a:off x="3279" y="2232"/>
                <a:ext cx="522" cy="180"/>
              </a:xfrm>
              <a:custGeom>
                <a:avLst/>
                <a:gdLst>
                  <a:gd name="T0" fmla="*/ 522 w 522"/>
                  <a:gd name="T1" fmla="*/ 0 h 180"/>
                  <a:gd name="T2" fmla="*/ 522 w 522"/>
                  <a:gd name="T3" fmla="*/ 24 h 180"/>
                  <a:gd name="T4" fmla="*/ 504 w 522"/>
                  <a:gd name="T5" fmla="*/ 42 h 180"/>
                  <a:gd name="T6" fmla="*/ 474 w 522"/>
                  <a:gd name="T7" fmla="*/ 60 h 180"/>
                  <a:gd name="T8" fmla="*/ 468 w 522"/>
                  <a:gd name="T9" fmla="*/ 54 h 180"/>
                  <a:gd name="T10" fmla="*/ 450 w 522"/>
                  <a:gd name="T11" fmla="*/ 78 h 180"/>
                  <a:gd name="T12" fmla="*/ 402 w 522"/>
                  <a:gd name="T13" fmla="*/ 102 h 180"/>
                  <a:gd name="T14" fmla="*/ 390 w 522"/>
                  <a:gd name="T15" fmla="*/ 126 h 180"/>
                  <a:gd name="T16" fmla="*/ 372 w 522"/>
                  <a:gd name="T17" fmla="*/ 132 h 180"/>
                  <a:gd name="T18" fmla="*/ 372 w 522"/>
                  <a:gd name="T19" fmla="*/ 150 h 180"/>
                  <a:gd name="T20" fmla="*/ 294 w 522"/>
                  <a:gd name="T21" fmla="*/ 162 h 180"/>
                  <a:gd name="T22" fmla="*/ 132 w 522"/>
                  <a:gd name="T23" fmla="*/ 174 h 180"/>
                  <a:gd name="T24" fmla="*/ 0 w 522"/>
                  <a:gd name="T25" fmla="*/ 180 h 180"/>
                  <a:gd name="T26" fmla="*/ 12 w 522"/>
                  <a:gd name="T27" fmla="*/ 168 h 180"/>
                  <a:gd name="T28" fmla="*/ 0 w 522"/>
                  <a:gd name="T29" fmla="*/ 150 h 180"/>
                  <a:gd name="T30" fmla="*/ 18 w 522"/>
                  <a:gd name="T31" fmla="*/ 138 h 180"/>
                  <a:gd name="T32" fmla="*/ 18 w 522"/>
                  <a:gd name="T33" fmla="*/ 126 h 180"/>
                  <a:gd name="T34" fmla="*/ 30 w 522"/>
                  <a:gd name="T35" fmla="*/ 108 h 180"/>
                  <a:gd name="T36" fmla="*/ 30 w 522"/>
                  <a:gd name="T37" fmla="*/ 102 h 180"/>
                  <a:gd name="T38" fmla="*/ 36 w 522"/>
                  <a:gd name="T39" fmla="*/ 54 h 180"/>
                  <a:gd name="T40" fmla="*/ 42 w 522"/>
                  <a:gd name="T41" fmla="*/ 60 h 180"/>
                  <a:gd name="T42" fmla="*/ 126 w 522"/>
                  <a:gd name="T43" fmla="*/ 54 h 180"/>
                  <a:gd name="T44" fmla="*/ 126 w 522"/>
                  <a:gd name="T45" fmla="*/ 42 h 180"/>
                  <a:gd name="T46" fmla="*/ 402 w 522"/>
                  <a:gd name="T47" fmla="*/ 18 h 180"/>
                  <a:gd name="T48" fmla="*/ 522 w 522"/>
                  <a:gd name="T49" fmla="*/ 0 h 18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2"/>
                  <a:gd name="T76" fmla="*/ 0 h 180"/>
                  <a:gd name="T77" fmla="*/ 522 w 522"/>
                  <a:gd name="T78" fmla="*/ 180 h 18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2" h="180">
                    <a:moveTo>
                      <a:pt x="522" y="0"/>
                    </a:moveTo>
                    <a:lnTo>
                      <a:pt x="522" y="24"/>
                    </a:lnTo>
                    <a:lnTo>
                      <a:pt x="504" y="42"/>
                    </a:lnTo>
                    <a:lnTo>
                      <a:pt x="474" y="60"/>
                    </a:lnTo>
                    <a:lnTo>
                      <a:pt x="468" y="54"/>
                    </a:lnTo>
                    <a:lnTo>
                      <a:pt x="450" y="78"/>
                    </a:lnTo>
                    <a:lnTo>
                      <a:pt x="402" y="102"/>
                    </a:lnTo>
                    <a:lnTo>
                      <a:pt x="390" y="126"/>
                    </a:lnTo>
                    <a:lnTo>
                      <a:pt x="372" y="132"/>
                    </a:lnTo>
                    <a:lnTo>
                      <a:pt x="372" y="150"/>
                    </a:lnTo>
                    <a:lnTo>
                      <a:pt x="294" y="162"/>
                    </a:lnTo>
                    <a:lnTo>
                      <a:pt x="132" y="174"/>
                    </a:lnTo>
                    <a:lnTo>
                      <a:pt x="0" y="180"/>
                    </a:lnTo>
                    <a:lnTo>
                      <a:pt x="12" y="168"/>
                    </a:lnTo>
                    <a:lnTo>
                      <a:pt x="0" y="150"/>
                    </a:lnTo>
                    <a:lnTo>
                      <a:pt x="18" y="138"/>
                    </a:lnTo>
                    <a:lnTo>
                      <a:pt x="18" y="126"/>
                    </a:lnTo>
                    <a:lnTo>
                      <a:pt x="30" y="108"/>
                    </a:lnTo>
                    <a:lnTo>
                      <a:pt x="30" y="102"/>
                    </a:lnTo>
                    <a:lnTo>
                      <a:pt x="36" y="54"/>
                    </a:lnTo>
                    <a:lnTo>
                      <a:pt x="42" y="60"/>
                    </a:lnTo>
                    <a:lnTo>
                      <a:pt x="126" y="54"/>
                    </a:lnTo>
                    <a:lnTo>
                      <a:pt x="126" y="42"/>
                    </a:lnTo>
                    <a:lnTo>
                      <a:pt x="402" y="18"/>
                    </a:lnTo>
                    <a:lnTo>
                      <a:pt x="522" y="0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57" name="Freeform 484"/>
              <p:cNvSpPr>
                <a:spLocks noChangeAspect="1"/>
              </p:cNvSpPr>
              <p:nvPr/>
            </p:nvSpPr>
            <p:spPr bwMode="auto">
              <a:xfrm>
                <a:off x="3279" y="2232"/>
                <a:ext cx="522" cy="180"/>
              </a:xfrm>
              <a:custGeom>
                <a:avLst/>
                <a:gdLst>
                  <a:gd name="T0" fmla="*/ 522 w 522"/>
                  <a:gd name="T1" fmla="*/ 0 h 180"/>
                  <a:gd name="T2" fmla="*/ 522 w 522"/>
                  <a:gd name="T3" fmla="*/ 24 h 180"/>
                  <a:gd name="T4" fmla="*/ 504 w 522"/>
                  <a:gd name="T5" fmla="*/ 42 h 180"/>
                  <a:gd name="T6" fmla="*/ 474 w 522"/>
                  <a:gd name="T7" fmla="*/ 60 h 180"/>
                  <a:gd name="T8" fmla="*/ 468 w 522"/>
                  <a:gd name="T9" fmla="*/ 54 h 180"/>
                  <a:gd name="T10" fmla="*/ 450 w 522"/>
                  <a:gd name="T11" fmla="*/ 78 h 180"/>
                  <a:gd name="T12" fmla="*/ 402 w 522"/>
                  <a:gd name="T13" fmla="*/ 102 h 180"/>
                  <a:gd name="T14" fmla="*/ 390 w 522"/>
                  <a:gd name="T15" fmla="*/ 126 h 180"/>
                  <a:gd name="T16" fmla="*/ 372 w 522"/>
                  <a:gd name="T17" fmla="*/ 132 h 180"/>
                  <a:gd name="T18" fmla="*/ 372 w 522"/>
                  <a:gd name="T19" fmla="*/ 150 h 180"/>
                  <a:gd name="T20" fmla="*/ 294 w 522"/>
                  <a:gd name="T21" fmla="*/ 162 h 180"/>
                  <a:gd name="T22" fmla="*/ 132 w 522"/>
                  <a:gd name="T23" fmla="*/ 174 h 180"/>
                  <a:gd name="T24" fmla="*/ 0 w 522"/>
                  <a:gd name="T25" fmla="*/ 180 h 180"/>
                  <a:gd name="T26" fmla="*/ 12 w 522"/>
                  <a:gd name="T27" fmla="*/ 168 h 180"/>
                  <a:gd name="T28" fmla="*/ 0 w 522"/>
                  <a:gd name="T29" fmla="*/ 150 h 180"/>
                  <a:gd name="T30" fmla="*/ 18 w 522"/>
                  <a:gd name="T31" fmla="*/ 138 h 180"/>
                  <a:gd name="T32" fmla="*/ 18 w 522"/>
                  <a:gd name="T33" fmla="*/ 126 h 180"/>
                  <a:gd name="T34" fmla="*/ 30 w 522"/>
                  <a:gd name="T35" fmla="*/ 108 h 180"/>
                  <a:gd name="T36" fmla="*/ 30 w 522"/>
                  <a:gd name="T37" fmla="*/ 102 h 180"/>
                  <a:gd name="T38" fmla="*/ 36 w 522"/>
                  <a:gd name="T39" fmla="*/ 54 h 180"/>
                  <a:gd name="T40" fmla="*/ 42 w 522"/>
                  <a:gd name="T41" fmla="*/ 60 h 180"/>
                  <a:gd name="T42" fmla="*/ 126 w 522"/>
                  <a:gd name="T43" fmla="*/ 54 h 180"/>
                  <a:gd name="T44" fmla="*/ 126 w 522"/>
                  <a:gd name="T45" fmla="*/ 42 h 180"/>
                  <a:gd name="T46" fmla="*/ 402 w 522"/>
                  <a:gd name="T47" fmla="*/ 18 h 180"/>
                  <a:gd name="T48" fmla="*/ 522 w 522"/>
                  <a:gd name="T49" fmla="*/ 0 h 180"/>
                  <a:gd name="T50" fmla="*/ 522 w 522"/>
                  <a:gd name="T51" fmla="*/ 6 h 1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180"/>
                  <a:gd name="T80" fmla="*/ 522 w 522"/>
                  <a:gd name="T81" fmla="*/ 180 h 18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180">
                    <a:moveTo>
                      <a:pt x="522" y="0"/>
                    </a:moveTo>
                    <a:lnTo>
                      <a:pt x="522" y="24"/>
                    </a:lnTo>
                    <a:lnTo>
                      <a:pt x="504" y="42"/>
                    </a:lnTo>
                    <a:lnTo>
                      <a:pt x="474" y="60"/>
                    </a:lnTo>
                    <a:lnTo>
                      <a:pt x="468" y="54"/>
                    </a:lnTo>
                    <a:lnTo>
                      <a:pt x="450" y="78"/>
                    </a:lnTo>
                    <a:lnTo>
                      <a:pt x="402" y="102"/>
                    </a:lnTo>
                    <a:lnTo>
                      <a:pt x="390" y="126"/>
                    </a:lnTo>
                    <a:lnTo>
                      <a:pt x="372" y="132"/>
                    </a:lnTo>
                    <a:lnTo>
                      <a:pt x="372" y="150"/>
                    </a:lnTo>
                    <a:lnTo>
                      <a:pt x="294" y="162"/>
                    </a:lnTo>
                    <a:lnTo>
                      <a:pt x="132" y="174"/>
                    </a:lnTo>
                    <a:lnTo>
                      <a:pt x="0" y="180"/>
                    </a:lnTo>
                    <a:lnTo>
                      <a:pt x="12" y="168"/>
                    </a:lnTo>
                    <a:lnTo>
                      <a:pt x="0" y="150"/>
                    </a:lnTo>
                    <a:lnTo>
                      <a:pt x="18" y="138"/>
                    </a:lnTo>
                    <a:lnTo>
                      <a:pt x="18" y="126"/>
                    </a:lnTo>
                    <a:lnTo>
                      <a:pt x="30" y="108"/>
                    </a:lnTo>
                    <a:lnTo>
                      <a:pt x="30" y="102"/>
                    </a:lnTo>
                    <a:lnTo>
                      <a:pt x="36" y="54"/>
                    </a:lnTo>
                    <a:lnTo>
                      <a:pt x="42" y="60"/>
                    </a:lnTo>
                    <a:lnTo>
                      <a:pt x="126" y="54"/>
                    </a:lnTo>
                    <a:lnTo>
                      <a:pt x="126" y="42"/>
                    </a:lnTo>
                    <a:lnTo>
                      <a:pt x="402" y="18"/>
                    </a:lnTo>
                    <a:lnTo>
                      <a:pt x="522" y="0"/>
                    </a:lnTo>
                    <a:lnTo>
                      <a:pt x="522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58" name="Freeform 485"/>
              <p:cNvSpPr>
                <a:spLocks noChangeAspect="1"/>
              </p:cNvSpPr>
              <p:nvPr/>
            </p:nvSpPr>
            <p:spPr bwMode="auto">
              <a:xfrm>
                <a:off x="2211" y="2292"/>
                <a:ext cx="864" cy="834"/>
              </a:xfrm>
              <a:custGeom>
                <a:avLst/>
                <a:gdLst>
                  <a:gd name="T0" fmla="*/ 828 w 864"/>
                  <a:gd name="T1" fmla="*/ 246 h 834"/>
                  <a:gd name="T2" fmla="*/ 864 w 864"/>
                  <a:gd name="T3" fmla="*/ 438 h 834"/>
                  <a:gd name="T4" fmla="*/ 858 w 864"/>
                  <a:gd name="T5" fmla="*/ 516 h 834"/>
                  <a:gd name="T6" fmla="*/ 846 w 864"/>
                  <a:gd name="T7" fmla="*/ 540 h 834"/>
                  <a:gd name="T8" fmla="*/ 804 w 864"/>
                  <a:gd name="T9" fmla="*/ 558 h 834"/>
                  <a:gd name="T10" fmla="*/ 792 w 864"/>
                  <a:gd name="T11" fmla="*/ 534 h 834"/>
                  <a:gd name="T12" fmla="*/ 768 w 864"/>
                  <a:gd name="T13" fmla="*/ 540 h 834"/>
                  <a:gd name="T14" fmla="*/ 756 w 864"/>
                  <a:gd name="T15" fmla="*/ 582 h 834"/>
                  <a:gd name="T16" fmla="*/ 678 w 864"/>
                  <a:gd name="T17" fmla="*/ 648 h 834"/>
                  <a:gd name="T18" fmla="*/ 684 w 864"/>
                  <a:gd name="T19" fmla="*/ 630 h 834"/>
                  <a:gd name="T20" fmla="*/ 678 w 864"/>
                  <a:gd name="T21" fmla="*/ 630 h 834"/>
                  <a:gd name="T22" fmla="*/ 666 w 864"/>
                  <a:gd name="T23" fmla="*/ 630 h 834"/>
                  <a:gd name="T24" fmla="*/ 660 w 864"/>
                  <a:gd name="T25" fmla="*/ 642 h 834"/>
                  <a:gd name="T26" fmla="*/ 654 w 864"/>
                  <a:gd name="T27" fmla="*/ 654 h 834"/>
                  <a:gd name="T28" fmla="*/ 642 w 864"/>
                  <a:gd name="T29" fmla="*/ 660 h 834"/>
                  <a:gd name="T30" fmla="*/ 636 w 864"/>
                  <a:gd name="T31" fmla="*/ 654 h 834"/>
                  <a:gd name="T32" fmla="*/ 624 w 864"/>
                  <a:gd name="T33" fmla="*/ 684 h 834"/>
                  <a:gd name="T34" fmla="*/ 606 w 864"/>
                  <a:gd name="T35" fmla="*/ 690 h 834"/>
                  <a:gd name="T36" fmla="*/ 612 w 864"/>
                  <a:gd name="T37" fmla="*/ 702 h 834"/>
                  <a:gd name="T38" fmla="*/ 594 w 864"/>
                  <a:gd name="T39" fmla="*/ 732 h 834"/>
                  <a:gd name="T40" fmla="*/ 588 w 864"/>
                  <a:gd name="T41" fmla="*/ 732 h 834"/>
                  <a:gd name="T42" fmla="*/ 576 w 864"/>
                  <a:gd name="T43" fmla="*/ 732 h 834"/>
                  <a:gd name="T44" fmla="*/ 594 w 864"/>
                  <a:gd name="T45" fmla="*/ 768 h 834"/>
                  <a:gd name="T46" fmla="*/ 546 w 864"/>
                  <a:gd name="T47" fmla="*/ 828 h 834"/>
                  <a:gd name="T48" fmla="*/ 462 w 864"/>
                  <a:gd name="T49" fmla="*/ 750 h 834"/>
                  <a:gd name="T50" fmla="*/ 408 w 864"/>
                  <a:gd name="T51" fmla="*/ 654 h 834"/>
                  <a:gd name="T52" fmla="*/ 336 w 864"/>
                  <a:gd name="T53" fmla="*/ 534 h 834"/>
                  <a:gd name="T54" fmla="*/ 252 w 864"/>
                  <a:gd name="T55" fmla="*/ 528 h 834"/>
                  <a:gd name="T56" fmla="*/ 216 w 864"/>
                  <a:gd name="T57" fmla="*/ 582 h 834"/>
                  <a:gd name="T58" fmla="*/ 126 w 864"/>
                  <a:gd name="T59" fmla="*/ 528 h 834"/>
                  <a:gd name="T60" fmla="*/ 6 w 864"/>
                  <a:gd name="T61" fmla="*/ 342 h 834"/>
                  <a:gd name="T62" fmla="*/ 234 w 864"/>
                  <a:gd name="T63" fmla="*/ 348 h 834"/>
                  <a:gd name="T64" fmla="*/ 456 w 864"/>
                  <a:gd name="T65" fmla="*/ 12 h 834"/>
                  <a:gd name="T66" fmla="*/ 468 w 864"/>
                  <a:gd name="T67" fmla="*/ 174 h 834"/>
                  <a:gd name="T68" fmla="*/ 498 w 864"/>
                  <a:gd name="T69" fmla="*/ 192 h 834"/>
                  <a:gd name="T70" fmla="*/ 564 w 864"/>
                  <a:gd name="T71" fmla="*/ 198 h 834"/>
                  <a:gd name="T72" fmla="*/ 594 w 864"/>
                  <a:gd name="T73" fmla="*/ 210 h 834"/>
                  <a:gd name="T74" fmla="*/ 624 w 864"/>
                  <a:gd name="T75" fmla="*/ 216 h 834"/>
                  <a:gd name="T76" fmla="*/ 642 w 864"/>
                  <a:gd name="T77" fmla="*/ 216 h 834"/>
                  <a:gd name="T78" fmla="*/ 660 w 864"/>
                  <a:gd name="T79" fmla="*/ 216 h 834"/>
                  <a:gd name="T80" fmla="*/ 750 w 864"/>
                  <a:gd name="T81" fmla="*/ 210 h 834"/>
                  <a:gd name="T82" fmla="*/ 798 w 864"/>
                  <a:gd name="T83" fmla="*/ 234 h 83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64"/>
                  <a:gd name="T127" fmla="*/ 0 h 834"/>
                  <a:gd name="T128" fmla="*/ 864 w 864"/>
                  <a:gd name="T129" fmla="*/ 834 h 83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64" h="834">
                    <a:moveTo>
                      <a:pt x="798" y="234"/>
                    </a:moveTo>
                    <a:lnTo>
                      <a:pt x="828" y="246"/>
                    </a:lnTo>
                    <a:lnTo>
                      <a:pt x="828" y="366"/>
                    </a:lnTo>
                    <a:lnTo>
                      <a:pt x="864" y="438"/>
                    </a:lnTo>
                    <a:lnTo>
                      <a:pt x="852" y="474"/>
                    </a:lnTo>
                    <a:lnTo>
                      <a:pt x="858" y="516"/>
                    </a:lnTo>
                    <a:lnTo>
                      <a:pt x="840" y="534"/>
                    </a:lnTo>
                    <a:lnTo>
                      <a:pt x="846" y="540"/>
                    </a:lnTo>
                    <a:lnTo>
                      <a:pt x="786" y="570"/>
                    </a:lnTo>
                    <a:lnTo>
                      <a:pt x="804" y="558"/>
                    </a:lnTo>
                    <a:lnTo>
                      <a:pt x="786" y="558"/>
                    </a:lnTo>
                    <a:lnTo>
                      <a:pt x="792" y="534"/>
                    </a:lnTo>
                    <a:lnTo>
                      <a:pt x="774" y="546"/>
                    </a:lnTo>
                    <a:lnTo>
                      <a:pt x="768" y="540"/>
                    </a:lnTo>
                    <a:lnTo>
                      <a:pt x="774" y="576"/>
                    </a:lnTo>
                    <a:lnTo>
                      <a:pt x="756" y="582"/>
                    </a:lnTo>
                    <a:lnTo>
                      <a:pt x="756" y="600"/>
                    </a:lnTo>
                    <a:lnTo>
                      <a:pt x="678" y="648"/>
                    </a:lnTo>
                    <a:lnTo>
                      <a:pt x="720" y="618"/>
                    </a:lnTo>
                    <a:lnTo>
                      <a:pt x="684" y="630"/>
                    </a:lnTo>
                    <a:lnTo>
                      <a:pt x="684" y="618"/>
                    </a:lnTo>
                    <a:lnTo>
                      <a:pt x="678" y="630"/>
                    </a:lnTo>
                    <a:lnTo>
                      <a:pt x="672" y="624"/>
                    </a:lnTo>
                    <a:lnTo>
                      <a:pt x="666" y="630"/>
                    </a:lnTo>
                    <a:lnTo>
                      <a:pt x="654" y="624"/>
                    </a:lnTo>
                    <a:lnTo>
                      <a:pt x="660" y="642"/>
                    </a:lnTo>
                    <a:lnTo>
                      <a:pt x="672" y="642"/>
                    </a:lnTo>
                    <a:lnTo>
                      <a:pt x="654" y="654"/>
                    </a:lnTo>
                    <a:lnTo>
                      <a:pt x="642" y="636"/>
                    </a:lnTo>
                    <a:lnTo>
                      <a:pt x="642" y="660"/>
                    </a:lnTo>
                    <a:lnTo>
                      <a:pt x="636" y="666"/>
                    </a:lnTo>
                    <a:lnTo>
                      <a:pt x="636" y="654"/>
                    </a:lnTo>
                    <a:lnTo>
                      <a:pt x="612" y="672"/>
                    </a:lnTo>
                    <a:lnTo>
                      <a:pt x="624" y="684"/>
                    </a:lnTo>
                    <a:lnTo>
                      <a:pt x="594" y="684"/>
                    </a:lnTo>
                    <a:lnTo>
                      <a:pt x="606" y="690"/>
                    </a:lnTo>
                    <a:lnTo>
                      <a:pt x="606" y="702"/>
                    </a:lnTo>
                    <a:lnTo>
                      <a:pt x="612" y="702"/>
                    </a:lnTo>
                    <a:lnTo>
                      <a:pt x="600" y="732"/>
                    </a:lnTo>
                    <a:lnTo>
                      <a:pt x="594" y="732"/>
                    </a:lnTo>
                    <a:lnTo>
                      <a:pt x="594" y="720"/>
                    </a:lnTo>
                    <a:lnTo>
                      <a:pt x="588" y="732"/>
                    </a:lnTo>
                    <a:lnTo>
                      <a:pt x="576" y="720"/>
                    </a:lnTo>
                    <a:lnTo>
                      <a:pt x="576" y="732"/>
                    </a:lnTo>
                    <a:lnTo>
                      <a:pt x="600" y="732"/>
                    </a:lnTo>
                    <a:lnTo>
                      <a:pt x="594" y="768"/>
                    </a:lnTo>
                    <a:lnTo>
                      <a:pt x="618" y="834"/>
                    </a:lnTo>
                    <a:lnTo>
                      <a:pt x="546" y="828"/>
                    </a:lnTo>
                    <a:lnTo>
                      <a:pt x="480" y="798"/>
                    </a:lnTo>
                    <a:lnTo>
                      <a:pt x="462" y="750"/>
                    </a:lnTo>
                    <a:lnTo>
                      <a:pt x="456" y="702"/>
                    </a:lnTo>
                    <a:lnTo>
                      <a:pt x="408" y="654"/>
                    </a:lnTo>
                    <a:lnTo>
                      <a:pt x="372" y="570"/>
                    </a:lnTo>
                    <a:lnTo>
                      <a:pt x="336" y="534"/>
                    </a:lnTo>
                    <a:lnTo>
                      <a:pt x="276" y="516"/>
                    </a:lnTo>
                    <a:lnTo>
                      <a:pt x="252" y="528"/>
                    </a:lnTo>
                    <a:lnTo>
                      <a:pt x="234" y="564"/>
                    </a:lnTo>
                    <a:lnTo>
                      <a:pt x="216" y="582"/>
                    </a:lnTo>
                    <a:lnTo>
                      <a:pt x="198" y="576"/>
                    </a:lnTo>
                    <a:lnTo>
                      <a:pt x="126" y="528"/>
                    </a:lnTo>
                    <a:lnTo>
                      <a:pt x="108" y="450"/>
                    </a:lnTo>
                    <a:lnTo>
                      <a:pt x="6" y="342"/>
                    </a:lnTo>
                    <a:lnTo>
                      <a:pt x="0" y="330"/>
                    </a:lnTo>
                    <a:lnTo>
                      <a:pt x="234" y="348"/>
                    </a:lnTo>
                    <a:lnTo>
                      <a:pt x="264" y="0"/>
                    </a:lnTo>
                    <a:lnTo>
                      <a:pt x="456" y="12"/>
                    </a:lnTo>
                    <a:lnTo>
                      <a:pt x="444" y="162"/>
                    </a:lnTo>
                    <a:lnTo>
                      <a:pt x="468" y="174"/>
                    </a:lnTo>
                    <a:lnTo>
                      <a:pt x="486" y="174"/>
                    </a:lnTo>
                    <a:lnTo>
                      <a:pt x="498" y="192"/>
                    </a:lnTo>
                    <a:lnTo>
                      <a:pt x="540" y="204"/>
                    </a:lnTo>
                    <a:lnTo>
                      <a:pt x="564" y="198"/>
                    </a:lnTo>
                    <a:lnTo>
                      <a:pt x="582" y="222"/>
                    </a:lnTo>
                    <a:lnTo>
                      <a:pt x="594" y="210"/>
                    </a:lnTo>
                    <a:lnTo>
                      <a:pt x="612" y="228"/>
                    </a:lnTo>
                    <a:lnTo>
                      <a:pt x="624" y="216"/>
                    </a:lnTo>
                    <a:lnTo>
                      <a:pt x="630" y="234"/>
                    </a:lnTo>
                    <a:lnTo>
                      <a:pt x="642" y="216"/>
                    </a:lnTo>
                    <a:lnTo>
                      <a:pt x="648" y="222"/>
                    </a:lnTo>
                    <a:lnTo>
                      <a:pt x="660" y="216"/>
                    </a:lnTo>
                    <a:lnTo>
                      <a:pt x="678" y="234"/>
                    </a:lnTo>
                    <a:lnTo>
                      <a:pt x="750" y="210"/>
                    </a:lnTo>
                    <a:lnTo>
                      <a:pt x="798" y="240"/>
                    </a:lnTo>
                    <a:lnTo>
                      <a:pt x="798" y="234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59" name="Freeform 486"/>
              <p:cNvSpPr>
                <a:spLocks noChangeAspect="1"/>
              </p:cNvSpPr>
              <p:nvPr/>
            </p:nvSpPr>
            <p:spPr bwMode="auto">
              <a:xfrm>
                <a:off x="2211" y="2292"/>
                <a:ext cx="864" cy="834"/>
              </a:xfrm>
              <a:custGeom>
                <a:avLst/>
                <a:gdLst>
                  <a:gd name="T0" fmla="*/ 828 w 864"/>
                  <a:gd name="T1" fmla="*/ 246 h 834"/>
                  <a:gd name="T2" fmla="*/ 864 w 864"/>
                  <a:gd name="T3" fmla="*/ 438 h 834"/>
                  <a:gd name="T4" fmla="*/ 858 w 864"/>
                  <a:gd name="T5" fmla="*/ 516 h 834"/>
                  <a:gd name="T6" fmla="*/ 846 w 864"/>
                  <a:gd name="T7" fmla="*/ 540 h 834"/>
                  <a:gd name="T8" fmla="*/ 804 w 864"/>
                  <a:gd name="T9" fmla="*/ 558 h 834"/>
                  <a:gd name="T10" fmla="*/ 792 w 864"/>
                  <a:gd name="T11" fmla="*/ 534 h 834"/>
                  <a:gd name="T12" fmla="*/ 768 w 864"/>
                  <a:gd name="T13" fmla="*/ 540 h 834"/>
                  <a:gd name="T14" fmla="*/ 756 w 864"/>
                  <a:gd name="T15" fmla="*/ 582 h 834"/>
                  <a:gd name="T16" fmla="*/ 678 w 864"/>
                  <a:gd name="T17" fmla="*/ 648 h 834"/>
                  <a:gd name="T18" fmla="*/ 684 w 864"/>
                  <a:gd name="T19" fmla="*/ 630 h 834"/>
                  <a:gd name="T20" fmla="*/ 678 w 864"/>
                  <a:gd name="T21" fmla="*/ 630 h 834"/>
                  <a:gd name="T22" fmla="*/ 666 w 864"/>
                  <a:gd name="T23" fmla="*/ 630 h 834"/>
                  <a:gd name="T24" fmla="*/ 660 w 864"/>
                  <a:gd name="T25" fmla="*/ 642 h 834"/>
                  <a:gd name="T26" fmla="*/ 654 w 864"/>
                  <a:gd name="T27" fmla="*/ 654 h 834"/>
                  <a:gd name="T28" fmla="*/ 642 w 864"/>
                  <a:gd name="T29" fmla="*/ 660 h 834"/>
                  <a:gd name="T30" fmla="*/ 636 w 864"/>
                  <a:gd name="T31" fmla="*/ 654 h 834"/>
                  <a:gd name="T32" fmla="*/ 624 w 864"/>
                  <a:gd name="T33" fmla="*/ 684 h 834"/>
                  <a:gd name="T34" fmla="*/ 606 w 864"/>
                  <a:gd name="T35" fmla="*/ 690 h 834"/>
                  <a:gd name="T36" fmla="*/ 612 w 864"/>
                  <a:gd name="T37" fmla="*/ 702 h 834"/>
                  <a:gd name="T38" fmla="*/ 594 w 864"/>
                  <a:gd name="T39" fmla="*/ 732 h 834"/>
                  <a:gd name="T40" fmla="*/ 588 w 864"/>
                  <a:gd name="T41" fmla="*/ 732 h 834"/>
                  <a:gd name="T42" fmla="*/ 576 w 864"/>
                  <a:gd name="T43" fmla="*/ 732 h 834"/>
                  <a:gd name="T44" fmla="*/ 594 w 864"/>
                  <a:gd name="T45" fmla="*/ 768 h 834"/>
                  <a:gd name="T46" fmla="*/ 546 w 864"/>
                  <a:gd name="T47" fmla="*/ 828 h 834"/>
                  <a:gd name="T48" fmla="*/ 462 w 864"/>
                  <a:gd name="T49" fmla="*/ 750 h 834"/>
                  <a:gd name="T50" fmla="*/ 408 w 864"/>
                  <a:gd name="T51" fmla="*/ 654 h 834"/>
                  <a:gd name="T52" fmla="*/ 336 w 864"/>
                  <a:gd name="T53" fmla="*/ 534 h 834"/>
                  <a:gd name="T54" fmla="*/ 252 w 864"/>
                  <a:gd name="T55" fmla="*/ 528 h 834"/>
                  <a:gd name="T56" fmla="*/ 216 w 864"/>
                  <a:gd name="T57" fmla="*/ 582 h 834"/>
                  <a:gd name="T58" fmla="*/ 126 w 864"/>
                  <a:gd name="T59" fmla="*/ 528 h 834"/>
                  <a:gd name="T60" fmla="*/ 6 w 864"/>
                  <a:gd name="T61" fmla="*/ 342 h 834"/>
                  <a:gd name="T62" fmla="*/ 234 w 864"/>
                  <a:gd name="T63" fmla="*/ 348 h 834"/>
                  <a:gd name="T64" fmla="*/ 456 w 864"/>
                  <a:gd name="T65" fmla="*/ 12 h 834"/>
                  <a:gd name="T66" fmla="*/ 468 w 864"/>
                  <a:gd name="T67" fmla="*/ 174 h 834"/>
                  <a:gd name="T68" fmla="*/ 498 w 864"/>
                  <a:gd name="T69" fmla="*/ 192 h 834"/>
                  <a:gd name="T70" fmla="*/ 564 w 864"/>
                  <a:gd name="T71" fmla="*/ 198 h 834"/>
                  <a:gd name="T72" fmla="*/ 594 w 864"/>
                  <a:gd name="T73" fmla="*/ 210 h 834"/>
                  <a:gd name="T74" fmla="*/ 624 w 864"/>
                  <a:gd name="T75" fmla="*/ 216 h 834"/>
                  <a:gd name="T76" fmla="*/ 642 w 864"/>
                  <a:gd name="T77" fmla="*/ 216 h 834"/>
                  <a:gd name="T78" fmla="*/ 660 w 864"/>
                  <a:gd name="T79" fmla="*/ 216 h 834"/>
                  <a:gd name="T80" fmla="*/ 750 w 864"/>
                  <a:gd name="T81" fmla="*/ 210 h 834"/>
                  <a:gd name="T82" fmla="*/ 798 w 864"/>
                  <a:gd name="T83" fmla="*/ 234 h 83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64"/>
                  <a:gd name="T127" fmla="*/ 0 h 834"/>
                  <a:gd name="T128" fmla="*/ 864 w 864"/>
                  <a:gd name="T129" fmla="*/ 834 h 83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64" h="834">
                    <a:moveTo>
                      <a:pt x="798" y="234"/>
                    </a:moveTo>
                    <a:lnTo>
                      <a:pt x="828" y="246"/>
                    </a:lnTo>
                    <a:lnTo>
                      <a:pt x="828" y="366"/>
                    </a:lnTo>
                    <a:lnTo>
                      <a:pt x="864" y="438"/>
                    </a:lnTo>
                    <a:lnTo>
                      <a:pt x="852" y="474"/>
                    </a:lnTo>
                    <a:lnTo>
                      <a:pt x="858" y="516"/>
                    </a:lnTo>
                    <a:lnTo>
                      <a:pt x="840" y="534"/>
                    </a:lnTo>
                    <a:lnTo>
                      <a:pt x="846" y="540"/>
                    </a:lnTo>
                    <a:lnTo>
                      <a:pt x="786" y="570"/>
                    </a:lnTo>
                    <a:lnTo>
                      <a:pt x="804" y="558"/>
                    </a:lnTo>
                    <a:lnTo>
                      <a:pt x="786" y="558"/>
                    </a:lnTo>
                    <a:lnTo>
                      <a:pt x="792" y="534"/>
                    </a:lnTo>
                    <a:lnTo>
                      <a:pt x="774" y="546"/>
                    </a:lnTo>
                    <a:lnTo>
                      <a:pt x="768" y="540"/>
                    </a:lnTo>
                    <a:lnTo>
                      <a:pt x="774" y="576"/>
                    </a:lnTo>
                    <a:lnTo>
                      <a:pt x="756" y="582"/>
                    </a:lnTo>
                    <a:lnTo>
                      <a:pt x="756" y="600"/>
                    </a:lnTo>
                    <a:lnTo>
                      <a:pt x="678" y="648"/>
                    </a:lnTo>
                    <a:lnTo>
                      <a:pt x="720" y="618"/>
                    </a:lnTo>
                    <a:lnTo>
                      <a:pt x="684" y="630"/>
                    </a:lnTo>
                    <a:lnTo>
                      <a:pt x="684" y="618"/>
                    </a:lnTo>
                    <a:lnTo>
                      <a:pt x="678" y="630"/>
                    </a:lnTo>
                    <a:lnTo>
                      <a:pt x="672" y="624"/>
                    </a:lnTo>
                    <a:lnTo>
                      <a:pt x="666" y="630"/>
                    </a:lnTo>
                    <a:lnTo>
                      <a:pt x="654" y="624"/>
                    </a:lnTo>
                    <a:lnTo>
                      <a:pt x="660" y="642"/>
                    </a:lnTo>
                    <a:lnTo>
                      <a:pt x="672" y="642"/>
                    </a:lnTo>
                    <a:lnTo>
                      <a:pt x="654" y="654"/>
                    </a:lnTo>
                    <a:lnTo>
                      <a:pt x="642" y="636"/>
                    </a:lnTo>
                    <a:lnTo>
                      <a:pt x="642" y="660"/>
                    </a:lnTo>
                    <a:lnTo>
                      <a:pt x="636" y="666"/>
                    </a:lnTo>
                    <a:lnTo>
                      <a:pt x="636" y="654"/>
                    </a:lnTo>
                    <a:lnTo>
                      <a:pt x="612" y="672"/>
                    </a:lnTo>
                    <a:lnTo>
                      <a:pt x="624" y="684"/>
                    </a:lnTo>
                    <a:lnTo>
                      <a:pt x="594" y="684"/>
                    </a:lnTo>
                    <a:lnTo>
                      <a:pt x="606" y="690"/>
                    </a:lnTo>
                    <a:lnTo>
                      <a:pt x="606" y="702"/>
                    </a:lnTo>
                    <a:lnTo>
                      <a:pt x="612" y="702"/>
                    </a:lnTo>
                    <a:lnTo>
                      <a:pt x="600" y="732"/>
                    </a:lnTo>
                    <a:lnTo>
                      <a:pt x="594" y="732"/>
                    </a:lnTo>
                    <a:lnTo>
                      <a:pt x="594" y="720"/>
                    </a:lnTo>
                    <a:lnTo>
                      <a:pt x="588" y="732"/>
                    </a:lnTo>
                    <a:lnTo>
                      <a:pt x="576" y="720"/>
                    </a:lnTo>
                    <a:lnTo>
                      <a:pt x="576" y="732"/>
                    </a:lnTo>
                    <a:lnTo>
                      <a:pt x="600" y="732"/>
                    </a:lnTo>
                    <a:lnTo>
                      <a:pt x="594" y="768"/>
                    </a:lnTo>
                    <a:lnTo>
                      <a:pt x="618" y="834"/>
                    </a:lnTo>
                    <a:lnTo>
                      <a:pt x="546" y="828"/>
                    </a:lnTo>
                    <a:lnTo>
                      <a:pt x="480" y="798"/>
                    </a:lnTo>
                    <a:lnTo>
                      <a:pt x="462" y="750"/>
                    </a:lnTo>
                    <a:lnTo>
                      <a:pt x="456" y="702"/>
                    </a:lnTo>
                    <a:lnTo>
                      <a:pt x="408" y="654"/>
                    </a:lnTo>
                    <a:lnTo>
                      <a:pt x="372" y="570"/>
                    </a:lnTo>
                    <a:lnTo>
                      <a:pt x="336" y="534"/>
                    </a:lnTo>
                    <a:lnTo>
                      <a:pt x="276" y="516"/>
                    </a:lnTo>
                    <a:lnTo>
                      <a:pt x="252" y="528"/>
                    </a:lnTo>
                    <a:lnTo>
                      <a:pt x="234" y="564"/>
                    </a:lnTo>
                    <a:lnTo>
                      <a:pt x="216" y="582"/>
                    </a:lnTo>
                    <a:lnTo>
                      <a:pt x="198" y="576"/>
                    </a:lnTo>
                    <a:lnTo>
                      <a:pt x="126" y="528"/>
                    </a:lnTo>
                    <a:lnTo>
                      <a:pt x="108" y="450"/>
                    </a:lnTo>
                    <a:lnTo>
                      <a:pt x="6" y="342"/>
                    </a:lnTo>
                    <a:lnTo>
                      <a:pt x="0" y="330"/>
                    </a:lnTo>
                    <a:lnTo>
                      <a:pt x="234" y="348"/>
                    </a:lnTo>
                    <a:lnTo>
                      <a:pt x="264" y="0"/>
                    </a:lnTo>
                    <a:lnTo>
                      <a:pt x="456" y="12"/>
                    </a:lnTo>
                    <a:lnTo>
                      <a:pt x="444" y="162"/>
                    </a:lnTo>
                    <a:lnTo>
                      <a:pt x="468" y="174"/>
                    </a:lnTo>
                    <a:lnTo>
                      <a:pt x="486" y="174"/>
                    </a:lnTo>
                    <a:lnTo>
                      <a:pt x="498" y="192"/>
                    </a:lnTo>
                    <a:lnTo>
                      <a:pt x="540" y="204"/>
                    </a:lnTo>
                    <a:lnTo>
                      <a:pt x="564" y="198"/>
                    </a:lnTo>
                    <a:lnTo>
                      <a:pt x="582" y="222"/>
                    </a:lnTo>
                    <a:lnTo>
                      <a:pt x="594" y="210"/>
                    </a:lnTo>
                    <a:lnTo>
                      <a:pt x="612" y="228"/>
                    </a:lnTo>
                    <a:lnTo>
                      <a:pt x="624" y="216"/>
                    </a:lnTo>
                    <a:lnTo>
                      <a:pt x="630" y="234"/>
                    </a:lnTo>
                    <a:lnTo>
                      <a:pt x="642" y="216"/>
                    </a:lnTo>
                    <a:lnTo>
                      <a:pt x="648" y="222"/>
                    </a:lnTo>
                    <a:lnTo>
                      <a:pt x="660" y="216"/>
                    </a:lnTo>
                    <a:lnTo>
                      <a:pt x="678" y="234"/>
                    </a:lnTo>
                    <a:lnTo>
                      <a:pt x="750" y="210"/>
                    </a:lnTo>
                    <a:lnTo>
                      <a:pt x="798" y="240"/>
                    </a:lnTo>
                    <a:lnTo>
                      <a:pt x="798" y="234"/>
                    </a:lnTo>
                    <a:lnTo>
                      <a:pt x="798" y="24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60" name="Freeform 487"/>
              <p:cNvSpPr>
                <a:spLocks noChangeAspect="1"/>
              </p:cNvSpPr>
              <p:nvPr/>
            </p:nvSpPr>
            <p:spPr bwMode="auto">
              <a:xfrm>
                <a:off x="1803" y="1776"/>
                <a:ext cx="348" cy="438"/>
              </a:xfrm>
              <a:custGeom>
                <a:avLst/>
                <a:gdLst>
                  <a:gd name="T0" fmla="*/ 306 w 348"/>
                  <a:gd name="T1" fmla="*/ 438 h 438"/>
                  <a:gd name="T2" fmla="*/ 0 w 348"/>
                  <a:gd name="T3" fmla="*/ 384 h 438"/>
                  <a:gd name="T4" fmla="*/ 78 w 348"/>
                  <a:gd name="T5" fmla="*/ 0 h 438"/>
                  <a:gd name="T6" fmla="*/ 132 w 348"/>
                  <a:gd name="T7" fmla="*/ 12 h 438"/>
                  <a:gd name="T8" fmla="*/ 246 w 348"/>
                  <a:gd name="T9" fmla="*/ 30 h 438"/>
                  <a:gd name="T10" fmla="*/ 234 w 348"/>
                  <a:gd name="T11" fmla="*/ 108 h 438"/>
                  <a:gd name="T12" fmla="*/ 348 w 348"/>
                  <a:gd name="T13" fmla="*/ 126 h 438"/>
                  <a:gd name="T14" fmla="*/ 312 w 348"/>
                  <a:gd name="T15" fmla="*/ 390 h 438"/>
                  <a:gd name="T16" fmla="*/ 306 w 348"/>
                  <a:gd name="T17" fmla="*/ 438 h 4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8"/>
                  <a:gd name="T28" fmla="*/ 0 h 438"/>
                  <a:gd name="T29" fmla="*/ 348 w 348"/>
                  <a:gd name="T30" fmla="*/ 438 h 4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8" h="438">
                    <a:moveTo>
                      <a:pt x="306" y="438"/>
                    </a:moveTo>
                    <a:lnTo>
                      <a:pt x="0" y="384"/>
                    </a:lnTo>
                    <a:lnTo>
                      <a:pt x="78" y="0"/>
                    </a:lnTo>
                    <a:lnTo>
                      <a:pt x="132" y="12"/>
                    </a:lnTo>
                    <a:lnTo>
                      <a:pt x="246" y="30"/>
                    </a:lnTo>
                    <a:lnTo>
                      <a:pt x="234" y="108"/>
                    </a:lnTo>
                    <a:lnTo>
                      <a:pt x="348" y="126"/>
                    </a:lnTo>
                    <a:lnTo>
                      <a:pt x="312" y="390"/>
                    </a:lnTo>
                    <a:lnTo>
                      <a:pt x="306" y="438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61" name="Freeform 488"/>
              <p:cNvSpPr>
                <a:spLocks noChangeAspect="1"/>
              </p:cNvSpPr>
              <p:nvPr/>
            </p:nvSpPr>
            <p:spPr bwMode="auto">
              <a:xfrm>
                <a:off x="1803" y="1776"/>
                <a:ext cx="348" cy="444"/>
              </a:xfrm>
              <a:custGeom>
                <a:avLst/>
                <a:gdLst>
                  <a:gd name="T0" fmla="*/ 306 w 348"/>
                  <a:gd name="T1" fmla="*/ 438 h 444"/>
                  <a:gd name="T2" fmla="*/ 0 w 348"/>
                  <a:gd name="T3" fmla="*/ 384 h 444"/>
                  <a:gd name="T4" fmla="*/ 78 w 348"/>
                  <a:gd name="T5" fmla="*/ 0 h 444"/>
                  <a:gd name="T6" fmla="*/ 132 w 348"/>
                  <a:gd name="T7" fmla="*/ 12 h 444"/>
                  <a:gd name="T8" fmla="*/ 246 w 348"/>
                  <a:gd name="T9" fmla="*/ 30 h 444"/>
                  <a:gd name="T10" fmla="*/ 234 w 348"/>
                  <a:gd name="T11" fmla="*/ 108 h 444"/>
                  <a:gd name="T12" fmla="*/ 348 w 348"/>
                  <a:gd name="T13" fmla="*/ 126 h 444"/>
                  <a:gd name="T14" fmla="*/ 312 w 348"/>
                  <a:gd name="T15" fmla="*/ 390 h 444"/>
                  <a:gd name="T16" fmla="*/ 306 w 348"/>
                  <a:gd name="T17" fmla="*/ 438 h 444"/>
                  <a:gd name="T18" fmla="*/ 306 w 348"/>
                  <a:gd name="T19" fmla="*/ 444 h 4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8"/>
                  <a:gd name="T31" fmla="*/ 0 h 444"/>
                  <a:gd name="T32" fmla="*/ 348 w 348"/>
                  <a:gd name="T33" fmla="*/ 444 h 4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8" h="444">
                    <a:moveTo>
                      <a:pt x="306" y="438"/>
                    </a:moveTo>
                    <a:lnTo>
                      <a:pt x="0" y="384"/>
                    </a:lnTo>
                    <a:lnTo>
                      <a:pt x="78" y="0"/>
                    </a:lnTo>
                    <a:lnTo>
                      <a:pt x="132" y="12"/>
                    </a:lnTo>
                    <a:lnTo>
                      <a:pt x="246" y="30"/>
                    </a:lnTo>
                    <a:lnTo>
                      <a:pt x="234" y="108"/>
                    </a:lnTo>
                    <a:lnTo>
                      <a:pt x="348" y="126"/>
                    </a:lnTo>
                    <a:lnTo>
                      <a:pt x="312" y="390"/>
                    </a:lnTo>
                    <a:lnTo>
                      <a:pt x="306" y="438"/>
                    </a:lnTo>
                    <a:lnTo>
                      <a:pt x="306" y="44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62" name="Freeform 489"/>
              <p:cNvSpPr>
                <a:spLocks noChangeAspect="1"/>
              </p:cNvSpPr>
              <p:nvPr/>
            </p:nvSpPr>
            <p:spPr bwMode="auto">
              <a:xfrm>
                <a:off x="4155" y="1470"/>
                <a:ext cx="102" cy="198"/>
              </a:xfrm>
              <a:custGeom>
                <a:avLst/>
                <a:gdLst>
                  <a:gd name="T0" fmla="*/ 90 w 102"/>
                  <a:gd name="T1" fmla="*/ 186 h 198"/>
                  <a:gd name="T2" fmla="*/ 66 w 102"/>
                  <a:gd name="T3" fmla="*/ 192 h 198"/>
                  <a:gd name="T4" fmla="*/ 48 w 102"/>
                  <a:gd name="T5" fmla="*/ 198 h 198"/>
                  <a:gd name="T6" fmla="*/ 42 w 102"/>
                  <a:gd name="T7" fmla="*/ 192 h 198"/>
                  <a:gd name="T8" fmla="*/ 30 w 102"/>
                  <a:gd name="T9" fmla="*/ 138 h 198"/>
                  <a:gd name="T10" fmla="*/ 24 w 102"/>
                  <a:gd name="T11" fmla="*/ 138 h 198"/>
                  <a:gd name="T12" fmla="*/ 12 w 102"/>
                  <a:gd name="T13" fmla="*/ 102 h 198"/>
                  <a:gd name="T14" fmla="*/ 0 w 102"/>
                  <a:gd name="T15" fmla="*/ 30 h 198"/>
                  <a:gd name="T16" fmla="*/ 96 w 102"/>
                  <a:gd name="T17" fmla="*/ 0 h 198"/>
                  <a:gd name="T18" fmla="*/ 102 w 102"/>
                  <a:gd name="T19" fmla="*/ 42 h 198"/>
                  <a:gd name="T20" fmla="*/ 84 w 102"/>
                  <a:gd name="T21" fmla="*/ 66 h 198"/>
                  <a:gd name="T22" fmla="*/ 78 w 102"/>
                  <a:gd name="T23" fmla="*/ 120 h 198"/>
                  <a:gd name="T24" fmla="*/ 90 w 102"/>
                  <a:gd name="T25" fmla="*/ 186 h 1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2"/>
                  <a:gd name="T40" fmla="*/ 0 h 198"/>
                  <a:gd name="T41" fmla="*/ 102 w 102"/>
                  <a:gd name="T42" fmla="*/ 198 h 19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2" h="198">
                    <a:moveTo>
                      <a:pt x="90" y="186"/>
                    </a:moveTo>
                    <a:lnTo>
                      <a:pt x="66" y="192"/>
                    </a:lnTo>
                    <a:lnTo>
                      <a:pt x="48" y="198"/>
                    </a:lnTo>
                    <a:lnTo>
                      <a:pt x="42" y="192"/>
                    </a:lnTo>
                    <a:lnTo>
                      <a:pt x="30" y="138"/>
                    </a:lnTo>
                    <a:lnTo>
                      <a:pt x="24" y="138"/>
                    </a:lnTo>
                    <a:lnTo>
                      <a:pt x="12" y="102"/>
                    </a:lnTo>
                    <a:lnTo>
                      <a:pt x="0" y="30"/>
                    </a:lnTo>
                    <a:lnTo>
                      <a:pt x="96" y="0"/>
                    </a:lnTo>
                    <a:lnTo>
                      <a:pt x="102" y="42"/>
                    </a:lnTo>
                    <a:lnTo>
                      <a:pt x="84" y="66"/>
                    </a:lnTo>
                    <a:lnTo>
                      <a:pt x="78" y="120"/>
                    </a:lnTo>
                    <a:lnTo>
                      <a:pt x="90" y="186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63" name="Freeform 490"/>
              <p:cNvSpPr>
                <a:spLocks noChangeAspect="1"/>
              </p:cNvSpPr>
              <p:nvPr/>
            </p:nvSpPr>
            <p:spPr bwMode="auto">
              <a:xfrm>
                <a:off x="4155" y="1470"/>
                <a:ext cx="102" cy="198"/>
              </a:xfrm>
              <a:custGeom>
                <a:avLst/>
                <a:gdLst>
                  <a:gd name="T0" fmla="*/ 90 w 102"/>
                  <a:gd name="T1" fmla="*/ 186 h 198"/>
                  <a:gd name="T2" fmla="*/ 66 w 102"/>
                  <a:gd name="T3" fmla="*/ 192 h 198"/>
                  <a:gd name="T4" fmla="*/ 48 w 102"/>
                  <a:gd name="T5" fmla="*/ 198 h 198"/>
                  <a:gd name="T6" fmla="*/ 42 w 102"/>
                  <a:gd name="T7" fmla="*/ 192 h 198"/>
                  <a:gd name="T8" fmla="*/ 30 w 102"/>
                  <a:gd name="T9" fmla="*/ 138 h 198"/>
                  <a:gd name="T10" fmla="*/ 24 w 102"/>
                  <a:gd name="T11" fmla="*/ 138 h 198"/>
                  <a:gd name="T12" fmla="*/ 12 w 102"/>
                  <a:gd name="T13" fmla="*/ 102 h 198"/>
                  <a:gd name="T14" fmla="*/ 0 w 102"/>
                  <a:gd name="T15" fmla="*/ 30 h 198"/>
                  <a:gd name="T16" fmla="*/ 96 w 102"/>
                  <a:gd name="T17" fmla="*/ 0 h 198"/>
                  <a:gd name="T18" fmla="*/ 102 w 102"/>
                  <a:gd name="T19" fmla="*/ 42 h 198"/>
                  <a:gd name="T20" fmla="*/ 84 w 102"/>
                  <a:gd name="T21" fmla="*/ 66 h 198"/>
                  <a:gd name="T22" fmla="*/ 78 w 102"/>
                  <a:gd name="T23" fmla="*/ 120 h 198"/>
                  <a:gd name="T24" fmla="*/ 90 w 102"/>
                  <a:gd name="T25" fmla="*/ 186 h 198"/>
                  <a:gd name="T26" fmla="*/ 90 w 102"/>
                  <a:gd name="T27" fmla="*/ 192 h 1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2"/>
                  <a:gd name="T43" fmla="*/ 0 h 198"/>
                  <a:gd name="T44" fmla="*/ 102 w 102"/>
                  <a:gd name="T45" fmla="*/ 198 h 1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2" h="198">
                    <a:moveTo>
                      <a:pt x="90" y="186"/>
                    </a:moveTo>
                    <a:lnTo>
                      <a:pt x="66" y="192"/>
                    </a:lnTo>
                    <a:lnTo>
                      <a:pt x="48" y="198"/>
                    </a:lnTo>
                    <a:lnTo>
                      <a:pt x="42" y="192"/>
                    </a:lnTo>
                    <a:lnTo>
                      <a:pt x="30" y="138"/>
                    </a:lnTo>
                    <a:lnTo>
                      <a:pt x="24" y="138"/>
                    </a:lnTo>
                    <a:lnTo>
                      <a:pt x="12" y="102"/>
                    </a:lnTo>
                    <a:lnTo>
                      <a:pt x="0" y="30"/>
                    </a:lnTo>
                    <a:lnTo>
                      <a:pt x="96" y="0"/>
                    </a:lnTo>
                    <a:lnTo>
                      <a:pt x="102" y="42"/>
                    </a:lnTo>
                    <a:lnTo>
                      <a:pt x="84" y="66"/>
                    </a:lnTo>
                    <a:lnTo>
                      <a:pt x="78" y="120"/>
                    </a:lnTo>
                    <a:lnTo>
                      <a:pt x="90" y="186"/>
                    </a:lnTo>
                    <a:lnTo>
                      <a:pt x="90" y="19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64" name="Freeform 491"/>
              <p:cNvSpPr>
                <a:spLocks noChangeAspect="1"/>
              </p:cNvSpPr>
              <p:nvPr/>
            </p:nvSpPr>
            <p:spPr bwMode="auto">
              <a:xfrm>
                <a:off x="4167" y="2052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0 w 6"/>
                  <a:gd name="T5" fmla="*/ 0 h 18"/>
                  <a:gd name="T6" fmla="*/ 6 w 6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8"/>
                  <a:gd name="T14" fmla="*/ 6 w 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65" name="Freeform 492"/>
              <p:cNvSpPr>
                <a:spLocks noChangeAspect="1"/>
              </p:cNvSpPr>
              <p:nvPr/>
            </p:nvSpPr>
            <p:spPr bwMode="auto">
              <a:xfrm>
                <a:off x="4167" y="2052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0 w 6"/>
                  <a:gd name="T5" fmla="*/ 0 h 18"/>
                  <a:gd name="T6" fmla="*/ 6 w 6"/>
                  <a:gd name="T7" fmla="*/ 0 h 18"/>
                  <a:gd name="T8" fmla="*/ 6 w 6"/>
                  <a:gd name="T9" fmla="*/ 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8"/>
                  <a:gd name="T17" fmla="*/ 6 w 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66" name="Freeform 493"/>
              <p:cNvSpPr>
                <a:spLocks noChangeAspect="1"/>
              </p:cNvSpPr>
              <p:nvPr/>
            </p:nvSpPr>
            <p:spPr bwMode="auto">
              <a:xfrm>
                <a:off x="4137" y="2052"/>
                <a:ext cx="24" cy="78"/>
              </a:xfrm>
              <a:custGeom>
                <a:avLst/>
                <a:gdLst>
                  <a:gd name="T0" fmla="*/ 24 w 24"/>
                  <a:gd name="T1" fmla="*/ 0 h 78"/>
                  <a:gd name="T2" fmla="*/ 6 w 24"/>
                  <a:gd name="T3" fmla="*/ 78 h 78"/>
                  <a:gd name="T4" fmla="*/ 0 w 24"/>
                  <a:gd name="T5" fmla="*/ 54 h 78"/>
                  <a:gd name="T6" fmla="*/ 12 w 24"/>
                  <a:gd name="T7" fmla="*/ 12 h 78"/>
                  <a:gd name="T8" fmla="*/ 12 w 24"/>
                  <a:gd name="T9" fmla="*/ 6 h 78"/>
                  <a:gd name="T10" fmla="*/ 24 w 24"/>
                  <a:gd name="T11" fmla="*/ 0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78"/>
                  <a:gd name="T20" fmla="*/ 24 w 24"/>
                  <a:gd name="T21" fmla="*/ 78 h 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78">
                    <a:moveTo>
                      <a:pt x="24" y="0"/>
                    </a:moveTo>
                    <a:lnTo>
                      <a:pt x="6" y="78"/>
                    </a:lnTo>
                    <a:lnTo>
                      <a:pt x="0" y="54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67" name="Freeform 494"/>
              <p:cNvSpPr>
                <a:spLocks noChangeAspect="1"/>
              </p:cNvSpPr>
              <p:nvPr/>
            </p:nvSpPr>
            <p:spPr bwMode="auto">
              <a:xfrm>
                <a:off x="4137" y="2052"/>
                <a:ext cx="24" cy="78"/>
              </a:xfrm>
              <a:custGeom>
                <a:avLst/>
                <a:gdLst>
                  <a:gd name="T0" fmla="*/ 24 w 24"/>
                  <a:gd name="T1" fmla="*/ 0 h 78"/>
                  <a:gd name="T2" fmla="*/ 6 w 24"/>
                  <a:gd name="T3" fmla="*/ 78 h 78"/>
                  <a:gd name="T4" fmla="*/ 0 w 24"/>
                  <a:gd name="T5" fmla="*/ 54 h 78"/>
                  <a:gd name="T6" fmla="*/ 12 w 24"/>
                  <a:gd name="T7" fmla="*/ 12 h 78"/>
                  <a:gd name="T8" fmla="*/ 12 w 24"/>
                  <a:gd name="T9" fmla="*/ 6 h 78"/>
                  <a:gd name="T10" fmla="*/ 24 w 24"/>
                  <a:gd name="T11" fmla="*/ 0 h 78"/>
                  <a:gd name="T12" fmla="*/ 24 w 24"/>
                  <a:gd name="T13" fmla="*/ 6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78"/>
                  <a:gd name="T23" fmla="*/ 24 w 24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78">
                    <a:moveTo>
                      <a:pt x="24" y="0"/>
                    </a:moveTo>
                    <a:lnTo>
                      <a:pt x="6" y="78"/>
                    </a:lnTo>
                    <a:lnTo>
                      <a:pt x="0" y="54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24" y="0"/>
                    </a:lnTo>
                    <a:lnTo>
                      <a:pt x="24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68" name="Freeform 495"/>
              <p:cNvSpPr>
                <a:spLocks noChangeAspect="1"/>
              </p:cNvSpPr>
              <p:nvPr/>
            </p:nvSpPr>
            <p:spPr bwMode="auto">
              <a:xfrm>
                <a:off x="3681" y="1980"/>
                <a:ext cx="474" cy="270"/>
              </a:xfrm>
              <a:custGeom>
                <a:avLst/>
                <a:gdLst>
                  <a:gd name="T0" fmla="*/ 474 w 474"/>
                  <a:gd name="T1" fmla="*/ 192 h 270"/>
                  <a:gd name="T2" fmla="*/ 468 w 474"/>
                  <a:gd name="T3" fmla="*/ 186 h 270"/>
                  <a:gd name="T4" fmla="*/ 474 w 474"/>
                  <a:gd name="T5" fmla="*/ 192 h 270"/>
                  <a:gd name="T6" fmla="*/ 468 w 474"/>
                  <a:gd name="T7" fmla="*/ 198 h 270"/>
                  <a:gd name="T8" fmla="*/ 120 w 474"/>
                  <a:gd name="T9" fmla="*/ 252 h 270"/>
                  <a:gd name="T10" fmla="*/ 0 w 474"/>
                  <a:gd name="T11" fmla="*/ 270 h 270"/>
                  <a:gd name="T12" fmla="*/ 30 w 474"/>
                  <a:gd name="T13" fmla="*/ 258 h 270"/>
                  <a:gd name="T14" fmla="*/ 90 w 474"/>
                  <a:gd name="T15" fmla="*/ 186 h 270"/>
                  <a:gd name="T16" fmla="*/ 96 w 474"/>
                  <a:gd name="T17" fmla="*/ 198 h 270"/>
                  <a:gd name="T18" fmla="*/ 114 w 474"/>
                  <a:gd name="T19" fmla="*/ 210 h 270"/>
                  <a:gd name="T20" fmla="*/ 186 w 474"/>
                  <a:gd name="T21" fmla="*/ 180 h 270"/>
                  <a:gd name="T22" fmla="*/ 198 w 474"/>
                  <a:gd name="T23" fmla="*/ 162 h 270"/>
                  <a:gd name="T24" fmla="*/ 192 w 474"/>
                  <a:gd name="T25" fmla="*/ 156 h 270"/>
                  <a:gd name="T26" fmla="*/ 216 w 474"/>
                  <a:gd name="T27" fmla="*/ 84 h 270"/>
                  <a:gd name="T28" fmla="*/ 240 w 474"/>
                  <a:gd name="T29" fmla="*/ 90 h 270"/>
                  <a:gd name="T30" fmla="*/ 252 w 474"/>
                  <a:gd name="T31" fmla="*/ 60 h 270"/>
                  <a:gd name="T32" fmla="*/ 264 w 474"/>
                  <a:gd name="T33" fmla="*/ 60 h 270"/>
                  <a:gd name="T34" fmla="*/ 282 w 474"/>
                  <a:gd name="T35" fmla="*/ 24 h 270"/>
                  <a:gd name="T36" fmla="*/ 282 w 474"/>
                  <a:gd name="T37" fmla="*/ 0 h 270"/>
                  <a:gd name="T38" fmla="*/ 318 w 474"/>
                  <a:gd name="T39" fmla="*/ 18 h 270"/>
                  <a:gd name="T40" fmla="*/ 324 w 474"/>
                  <a:gd name="T41" fmla="*/ 6 h 270"/>
                  <a:gd name="T42" fmla="*/ 360 w 474"/>
                  <a:gd name="T43" fmla="*/ 24 h 270"/>
                  <a:gd name="T44" fmla="*/ 372 w 474"/>
                  <a:gd name="T45" fmla="*/ 36 h 270"/>
                  <a:gd name="T46" fmla="*/ 360 w 474"/>
                  <a:gd name="T47" fmla="*/ 66 h 270"/>
                  <a:gd name="T48" fmla="*/ 366 w 474"/>
                  <a:gd name="T49" fmla="*/ 78 h 270"/>
                  <a:gd name="T50" fmla="*/ 372 w 474"/>
                  <a:gd name="T51" fmla="*/ 66 h 270"/>
                  <a:gd name="T52" fmla="*/ 384 w 474"/>
                  <a:gd name="T53" fmla="*/ 84 h 270"/>
                  <a:gd name="T54" fmla="*/ 432 w 474"/>
                  <a:gd name="T55" fmla="*/ 96 h 270"/>
                  <a:gd name="T56" fmla="*/ 426 w 474"/>
                  <a:gd name="T57" fmla="*/ 120 h 270"/>
                  <a:gd name="T58" fmla="*/ 390 w 474"/>
                  <a:gd name="T59" fmla="*/ 96 h 270"/>
                  <a:gd name="T60" fmla="*/ 420 w 474"/>
                  <a:gd name="T61" fmla="*/ 120 h 270"/>
                  <a:gd name="T62" fmla="*/ 432 w 474"/>
                  <a:gd name="T63" fmla="*/ 120 h 270"/>
                  <a:gd name="T64" fmla="*/ 426 w 474"/>
                  <a:gd name="T65" fmla="*/ 126 h 270"/>
                  <a:gd name="T66" fmla="*/ 438 w 474"/>
                  <a:gd name="T67" fmla="*/ 132 h 270"/>
                  <a:gd name="T68" fmla="*/ 438 w 474"/>
                  <a:gd name="T69" fmla="*/ 138 h 270"/>
                  <a:gd name="T70" fmla="*/ 426 w 474"/>
                  <a:gd name="T71" fmla="*/ 138 h 270"/>
                  <a:gd name="T72" fmla="*/ 432 w 474"/>
                  <a:gd name="T73" fmla="*/ 150 h 270"/>
                  <a:gd name="T74" fmla="*/ 402 w 474"/>
                  <a:gd name="T75" fmla="*/ 132 h 270"/>
                  <a:gd name="T76" fmla="*/ 444 w 474"/>
                  <a:gd name="T77" fmla="*/ 162 h 270"/>
                  <a:gd name="T78" fmla="*/ 438 w 474"/>
                  <a:gd name="T79" fmla="*/ 168 h 270"/>
                  <a:gd name="T80" fmla="*/ 402 w 474"/>
                  <a:gd name="T81" fmla="*/ 150 h 270"/>
                  <a:gd name="T82" fmla="*/ 396 w 474"/>
                  <a:gd name="T83" fmla="*/ 156 h 270"/>
                  <a:gd name="T84" fmla="*/ 414 w 474"/>
                  <a:gd name="T85" fmla="*/ 156 h 270"/>
                  <a:gd name="T86" fmla="*/ 432 w 474"/>
                  <a:gd name="T87" fmla="*/ 174 h 270"/>
                  <a:gd name="T88" fmla="*/ 462 w 474"/>
                  <a:gd name="T89" fmla="*/ 168 h 270"/>
                  <a:gd name="T90" fmla="*/ 474 w 474"/>
                  <a:gd name="T91" fmla="*/ 192 h 27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74"/>
                  <a:gd name="T139" fmla="*/ 0 h 270"/>
                  <a:gd name="T140" fmla="*/ 474 w 474"/>
                  <a:gd name="T141" fmla="*/ 270 h 27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74" h="270">
                    <a:moveTo>
                      <a:pt x="474" y="192"/>
                    </a:moveTo>
                    <a:lnTo>
                      <a:pt x="468" y="186"/>
                    </a:lnTo>
                    <a:lnTo>
                      <a:pt x="474" y="192"/>
                    </a:lnTo>
                    <a:lnTo>
                      <a:pt x="468" y="198"/>
                    </a:lnTo>
                    <a:lnTo>
                      <a:pt x="120" y="252"/>
                    </a:lnTo>
                    <a:lnTo>
                      <a:pt x="0" y="270"/>
                    </a:lnTo>
                    <a:lnTo>
                      <a:pt x="30" y="258"/>
                    </a:lnTo>
                    <a:lnTo>
                      <a:pt x="90" y="186"/>
                    </a:lnTo>
                    <a:lnTo>
                      <a:pt x="96" y="198"/>
                    </a:lnTo>
                    <a:lnTo>
                      <a:pt x="114" y="210"/>
                    </a:lnTo>
                    <a:lnTo>
                      <a:pt x="186" y="180"/>
                    </a:lnTo>
                    <a:lnTo>
                      <a:pt x="198" y="162"/>
                    </a:lnTo>
                    <a:lnTo>
                      <a:pt x="192" y="156"/>
                    </a:lnTo>
                    <a:lnTo>
                      <a:pt x="216" y="84"/>
                    </a:lnTo>
                    <a:lnTo>
                      <a:pt x="240" y="90"/>
                    </a:lnTo>
                    <a:lnTo>
                      <a:pt x="252" y="60"/>
                    </a:lnTo>
                    <a:lnTo>
                      <a:pt x="264" y="60"/>
                    </a:lnTo>
                    <a:lnTo>
                      <a:pt x="282" y="24"/>
                    </a:lnTo>
                    <a:lnTo>
                      <a:pt x="282" y="0"/>
                    </a:lnTo>
                    <a:lnTo>
                      <a:pt x="318" y="18"/>
                    </a:lnTo>
                    <a:lnTo>
                      <a:pt x="324" y="6"/>
                    </a:lnTo>
                    <a:lnTo>
                      <a:pt x="360" y="24"/>
                    </a:lnTo>
                    <a:lnTo>
                      <a:pt x="372" y="36"/>
                    </a:lnTo>
                    <a:lnTo>
                      <a:pt x="360" y="66"/>
                    </a:lnTo>
                    <a:lnTo>
                      <a:pt x="366" y="78"/>
                    </a:lnTo>
                    <a:lnTo>
                      <a:pt x="372" y="66"/>
                    </a:lnTo>
                    <a:lnTo>
                      <a:pt x="384" y="84"/>
                    </a:lnTo>
                    <a:lnTo>
                      <a:pt x="432" y="96"/>
                    </a:lnTo>
                    <a:lnTo>
                      <a:pt x="426" y="120"/>
                    </a:lnTo>
                    <a:lnTo>
                      <a:pt x="390" y="96"/>
                    </a:lnTo>
                    <a:lnTo>
                      <a:pt x="420" y="120"/>
                    </a:lnTo>
                    <a:lnTo>
                      <a:pt x="432" y="120"/>
                    </a:lnTo>
                    <a:lnTo>
                      <a:pt x="426" y="126"/>
                    </a:lnTo>
                    <a:lnTo>
                      <a:pt x="438" y="132"/>
                    </a:lnTo>
                    <a:lnTo>
                      <a:pt x="438" y="138"/>
                    </a:lnTo>
                    <a:lnTo>
                      <a:pt x="426" y="138"/>
                    </a:lnTo>
                    <a:lnTo>
                      <a:pt x="432" y="150"/>
                    </a:lnTo>
                    <a:lnTo>
                      <a:pt x="402" y="132"/>
                    </a:lnTo>
                    <a:lnTo>
                      <a:pt x="444" y="162"/>
                    </a:lnTo>
                    <a:lnTo>
                      <a:pt x="438" y="168"/>
                    </a:lnTo>
                    <a:lnTo>
                      <a:pt x="402" y="150"/>
                    </a:lnTo>
                    <a:lnTo>
                      <a:pt x="396" y="156"/>
                    </a:lnTo>
                    <a:lnTo>
                      <a:pt x="414" y="156"/>
                    </a:lnTo>
                    <a:lnTo>
                      <a:pt x="432" y="174"/>
                    </a:lnTo>
                    <a:lnTo>
                      <a:pt x="462" y="168"/>
                    </a:lnTo>
                    <a:lnTo>
                      <a:pt x="474" y="192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69" name="Freeform 496"/>
              <p:cNvSpPr>
                <a:spLocks noChangeAspect="1"/>
              </p:cNvSpPr>
              <p:nvPr/>
            </p:nvSpPr>
            <p:spPr bwMode="auto">
              <a:xfrm>
                <a:off x="3681" y="1980"/>
                <a:ext cx="474" cy="270"/>
              </a:xfrm>
              <a:custGeom>
                <a:avLst/>
                <a:gdLst>
                  <a:gd name="T0" fmla="*/ 474 w 474"/>
                  <a:gd name="T1" fmla="*/ 192 h 270"/>
                  <a:gd name="T2" fmla="*/ 468 w 474"/>
                  <a:gd name="T3" fmla="*/ 186 h 270"/>
                  <a:gd name="T4" fmla="*/ 474 w 474"/>
                  <a:gd name="T5" fmla="*/ 192 h 270"/>
                  <a:gd name="T6" fmla="*/ 468 w 474"/>
                  <a:gd name="T7" fmla="*/ 198 h 270"/>
                  <a:gd name="T8" fmla="*/ 120 w 474"/>
                  <a:gd name="T9" fmla="*/ 252 h 270"/>
                  <a:gd name="T10" fmla="*/ 0 w 474"/>
                  <a:gd name="T11" fmla="*/ 270 h 270"/>
                  <a:gd name="T12" fmla="*/ 30 w 474"/>
                  <a:gd name="T13" fmla="*/ 258 h 270"/>
                  <a:gd name="T14" fmla="*/ 90 w 474"/>
                  <a:gd name="T15" fmla="*/ 186 h 270"/>
                  <a:gd name="T16" fmla="*/ 96 w 474"/>
                  <a:gd name="T17" fmla="*/ 198 h 270"/>
                  <a:gd name="T18" fmla="*/ 114 w 474"/>
                  <a:gd name="T19" fmla="*/ 210 h 270"/>
                  <a:gd name="T20" fmla="*/ 186 w 474"/>
                  <a:gd name="T21" fmla="*/ 180 h 270"/>
                  <a:gd name="T22" fmla="*/ 198 w 474"/>
                  <a:gd name="T23" fmla="*/ 162 h 270"/>
                  <a:gd name="T24" fmla="*/ 192 w 474"/>
                  <a:gd name="T25" fmla="*/ 156 h 270"/>
                  <a:gd name="T26" fmla="*/ 216 w 474"/>
                  <a:gd name="T27" fmla="*/ 84 h 270"/>
                  <a:gd name="T28" fmla="*/ 240 w 474"/>
                  <a:gd name="T29" fmla="*/ 90 h 270"/>
                  <a:gd name="T30" fmla="*/ 252 w 474"/>
                  <a:gd name="T31" fmla="*/ 60 h 270"/>
                  <a:gd name="T32" fmla="*/ 264 w 474"/>
                  <a:gd name="T33" fmla="*/ 60 h 270"/>
                  <a:gd name="T34" fmla="*/ 282 w 474"/>
                  <a:gd name="T35" fmla="*/ 24 h 270"/>
                  <a:gd name="T36" fmla="*/ 282 w 474"/>
                  <a:gd name="T37" fmla="*/ 0 h 270"/>
                  <a:gd name="T38" fmla="*/ 318 w 474"/>
                  <a:gd name="T39" fmla="*/ 18 h 270"/>
                  <a:gd name="T40" fmla="*/ 324 w 474"/>
                  <a:gd name="T41" fmla="*/ 6 h 270"/>
                  <a:gd name="T42" fmla="*/ 360 w 474"/>
                  <a:gd name="T43" fmla="*/ 24 h 270"/>
                  <a:gd name="T44" fmla="*/ 372 w 474"/>
                  <a:gd name="T45" fmla="*/ 36 h 270"/>
                  <a:gd name="T46" fmla="*/ 360 w 474"/>
                  <a:gd name="T47" fmla="*/ 66 h 270"/>
                  <a:gd name="T48" fmla="*/ 366 w 474"/>
                  <a:gd name="T49" fmla="*/ 78 h 270"/>
                  <a:gd name="T50" fmla="*/ 372 w 474"/>
                  <a:gd name="T51" fmla="*/ 66 h 270"/>
                  <a:gd name="T52" fmla="*/ 384 w 474"/>
                  <a:gd name="T53" fmla="*/ 84 h 270"/>
                  <a:gd name="T54" fmla="*/ 432 w 474"/>
                  <a:gd name="T55" fmla="*/ 96 h 270"/>
                  <a:gd name="T56" fmla="*/ 426 w 474"/>
                  <a:gd name="T57" fmla="*/ 120 h 270"/>
                  <a:gd name="T58" fmla="*/ 390 w 474"/>
                  <a:gd name="T59" fmla="*/ 96 h 270"/>
                  <a:gd name="T60" fmla="*/ 420 w 474"/>
                  <a:gd name="T61" fmla="*/ 120 h 270"/>
                  <a:gd name="T62" fmla="*/ 432 w 474"/>
                  <a:gd name="T63" fmla="*/ 120 h 270"/>
                  <a:gd name="T64" fmla="*/ 426 w 474"/>
                  <a:gd name="T65" fmla="*/ 126 h 270"/>
                  <a:gd name="T66" fmla="*/ 438 w 474"/>
                  <a:gd name="T67" fmla="*/ 132 h 270"/>
                  <a:gd name="T68" fmla="*/ 438 w 474"/>
                  <a:gd name="T69" fmla="*/ 138 h 270"/>
                  <a:gd name="T70" fmla="*/ 426 w 474"/>
                  <a:gd name="T71" fmla="*/ 138 h 270"/>
                  <a:gd name="T72" fmla="*/ 432 w 474"/>
                  <a:gd name="T73" fmla="*/ 150 h 270"/>
                  <a:gd name="T74" fmla="*/ 402 w 474"/>
                  <a:gd name="T75" fmla="*/ 132 h 270"/>
                  <a:gd name="T76" fmla="*/ 444 w 474"/>
                  <a:gd name="T77" fmla="*/ 162 h 270"/>
                  <a:gd name="T78" fmla="*/ 438 w 474"/>
                  <a:gd name="T79" fmla="*/ 168 h 270"/>
                  <a:gd name="T80" fmla="*/ 402 w 474"/>
                  <a:gd name="T81" fmla="*/ 150 h 270"/>
                  <a:gd name="T82" fmla="*/ 396 w 474"/>
                  <a:gd name="T83" fmla="*/ 156 h 270"/>
                  <a:gd name="T84" fmla="*/ 414 w 474"/>
                  <a:gd name="T85" fmla="*/ 156 h 270"/>
                  <a:gd name="T86" fmla="*/ 432 w 474"/>
                  <a:gd name="T87" fmla="*/ 174 h 270"/>
                  <a:gd name="T88" fmla="*/ 462 w 474"/>
                  <a:gd name="T89" fmla="*/ 168 h 270"/>
                  <a:gd name="T90" fmla="*/ 474 w 474"/>
                  <a:gd name="T91" fmla="*/ 192 h 270"/>
                  <a:gd name="T92" fmla="*/ 474 w 474"/>
                  <a:gd name="T93" fmla="*/ 198 h 27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4"/>
                  <a:gd name="T142" fmla="*/ 0 h 270"/>
                  <a:gd name="T143" fmla="*/ 474 w 474"/>
                  <a:gd name="T144" fmla="*/ 270 h 27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4" h="270">
                    <a:moveTo>
                      <a:pt x="474" y="192"/>
                    </a:moveTo>
                    <a:lnTo>
                      <a:pt x="468" y="186"/>
                    </a:lnTo>
                    <a:lnTo>
                      <a:pt x="474" y="192"/>
                    </a:lnTo>
                    <a:lnTo>
                      <a:pt x="468" y="198"/>
                    </a:lnTo>
                    <a:lnTo>
                      <a:pt x="120" y="252"/>
                    </a:lnTo>
                    <a:lnTo>
                      <a:pt x="0" y="270"/>
                    </a:lnTo>
                    <a:lnTo>
                      <a:pt x="30" y="258"/>
                    </a:lnTo>
                    <a:lnTo>
                      <a:pt x="90" y="186"/>
                    </a:lnTo>
                    <a:lnTo>
                      <a:pt x="96" y="198"/>
                    </a:lnTo>
                    <a:lnTo>
                      <a:pt x="114" y="210"/>
                    </a:lnTo>
                    <a:lnTo>
                      <a:pt x="186" y="180"/>
                    </a:lnTo>
                    <a:lnTo>
                      <a:pt x="198" y="162"/>
                    </a:lnTo>
                    <a:lnTo>
                      <a:pt x="192" y="156"/>
                    </a:lnTo>
                    <a:lnTo>
                      <a:pt x="216" y="84"/>
                    </a:lnTo>
                    <a:lnTo>
                      <a:pt x="240" y="90"/>
                    </a:lnTo>
                    <a:lnTo>
                      <a:pt x="252" y="60"/>
                    </a:lnTo>
                    <a:lnTo>
                      <a:pt x="264" y="60"/>
                    </a:lnTo>
                    <a:lnTo>
                      <a:pt x="282" y="24"/>
                    </a:lnTo>
                    <a:lnTo>
                      <a:pt x="282" y="0"/>
                    </a:lnTo>
                    <a:lnTo>
                      <a:pt x="318" y="18"/>
                    </a:lnTo>
                    <a:lnTo>
                      <a:pt x="324" y="6"/>
                    </a:lnTo>
                    <a:lnTo>
                      <a:pt x="360" y="24"/>
                    </a:lnTo>
                    <a:lnTo>
                      <a:pt x="372" y="36"/>
                    </a:lnTo>
                    <a:lnTo>
                      <a:pt x="360" y="66"/>
                    </a:lnTo>
                    <a:lnTo>
                      <a:pt x="366" y="78"/>
                    </a:lnTo>
                    <a:lnTo>
                      <a:pt x="372" y="66"/>
                    </a:lnTo>
                    <a:lnTo>
                      <a:pt x="384" y="84"/>
                    </a:lnTo>
                    <a:lnTo>
                      <a:pt x="432" y="96"/>
                    </a:lnTo>
                    <a:lnTo>
                      <a:pt x="426" y="120"/>
                    </a:lnTo>
                    <a:lnTo>
                      <a:pt x="390" y="96"/>
                    </a:lnTo>
                    <a:lnTo>
                      <a:pt x="420" y="120"/>
                    </a:lnTo>
                    <a:lnTo>
                      <a:pt x="432" y="120"/>
                    </a:lnTo>
                    <a:lnTo>
                      <a:pt x="426" y="126"/>
                    </a:lnTo>
                    <a:lnTo>
                      <a:pt x="438" y="132"/>
                    </a:lnTo>
                    <a:lnTo>
                      <a:pt x="438" y="138"/>
                    </a:lnTo>
                    <a:lnTo>
                      <a:pt x="426" y="138"/>
                    </a:lnTo>
                    <a:lnTo>
                      <a:pt x="432" y="150"/>
                    </a:lnTo>
                    <a:lnTo>
                      <a:pt x="402" y="132"/>
                    </a:lnTo>
                    <a:lnTo>
                      <a:pt x="444" y="162"/>
                    </a:lnTo>
                    <a:lnTo>
                      <a:pt x="438" y="168"/>
                    </a:lnTo>
                    <a:lnTo>
                      <a:pt x="402" y="150"/>
                    </a:lnTo>
                    <a:lnTo>
                      <a:pt x="396" y="156"/>
                    </a:lnTo>
                    <a:lnTo>
                      <a:pt x="414" y="156"/>
                    </a:lnTo>
                    <a:lnTo>
                      <a:pt x="432" y="174"/>
                    </a:lnTo>
                    <a:lnTo>
                      <a:pt x="462" y="168"/>
                    </a:lnTo>
                    <a:lnTo>
                      <a:pt x="474" y="192"/>
                    </a:lnTo>
                    <a:lnTo>
                      <a:pt x="474" y="19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70" name="Freeform 497"/>
              <p:cNvSpPr>
                <a:spLocks noChangeAspect="1"/>
              </p:cNvSpPr>
              <p:nvPr/>
            </p:nvSpPr>
            <p:spPr bwMode="auto">
              <a:xfrm>
                <a:off x="1419" y="1140"/>
                <a:ext cx="408" cy="300"/>
              </a:xfrm>
              <a:custGeom>
                <a:avLst/>
                <a:gdLst>
                  <a:gd name="T0" fmla="*/ 30 w 408"/>
                  <a:gd name="T1" fmla="*/ 192 h 300"/>
                  <a:gd name="T2" fmla="*/ 0 w 408"/>
                  <a:gd name="T3" fmla="*/ 180 h 300"/>
                  <a:gd name="T4" fmla="*/ 6 w 408"/>
                  <a:gd name="T5" fmla="*/ 156 h 300"/>
                  <a:gd name="T6" fmla="*/ 6 w 408"/>
                  <a:gd name="T7" fmla="*/ 174 h 300"/>
                  <a:gd name="T8" fmla="*/ 18 w 408"/>
                  <a:gd name="T9" fmla="*/ 150 h 300"/>
                  <a:gd name="T10" fmla="*/ 6 w 408"/>
                  <a:gd name="T11" fmla="*/ 150 h 300"/>
                  <a:gd name="T12" fmla="*/ 12 w 408"/>
                  <a:gd name="T13" fmla="*/ 132 h 300"/>
                  <a:gd name="T14" fmla="*/ 24 w 408"/>
                  <a:gd name="T15" fmla="*/ 132 h 300"/>
                  <a:gd name="T16" fmla="*/ 12 w 408"/>
                  <a:gd name="T17" fmla="*/ 126 h 300"/>
                  <a:gd name="T18" fmla="*/ 12 w 408"/>
                  <a:gd name="T19" fmla="*/ 66 h 300"/>
                  <a:gd name="T20" fmla="*/ 6 w 408"/>
                  <a:gd name="T21" fmla="*/ 48 h 300"/>
                  <a:gd name="T22" fmla="*/ 12 w 408"/>
                  <a:gd name="T23" fmla="*/ 18 h 300"/>
                  <a:gd name="T24" fmla="*/ 48 w 408"/>
                  <a:gd name="T25" fmla="*/ 42 h 300"/>
                  <a:gd name="T26" fmla="*/ 84 w 408"/>
                  <a:gd name="T27" fmla="*/ 60 h 300"/>
                  <a:gd name="T28" fmla="*/ 96 w 408"/>
                  <a:gd name="T29" fmla="*/ 72 h 300"/>
                  <a:gd name="T30" fmla="*/ 102 w 408"/>
                  <a:gd name="T31" fmla="*/ 66 h 300"/>
                  <a:gd name="T32" fmla="*/ 108 w 408"/>
                  <a:gd name="T33" fmla="*/ 72 h 300"/>
                  <a:gd name="T34" fmla="*/ 108 w 408"/>
                  <a:gd name="T35" fmla="*/ 84 h 300"/>
                  <a:gd name="T36" fmla="*/ 96 w 408"/>
                  <a:gd name="T37" fmla="*/ 84 h 300"/>
                  <a:gd name="T38" fmla="*/ 66 w 408"/>
                  <a:gd name="T39" fmla="*/ 114 h 300"/>
                  <a:gd name="T40" fmla="*/ 72 w 408"/>
                  <a:gd name="T41" fmla="*/ 114 h 300"/>
                  <a:gd name="T42" fmla="*/ 108 w 408"/>
                  <a:gd name="T43" fmla="*/ 90 h 300"/>
                  <a:gd name="T44" fmla="*/ 108 w 408"/>
                  <a:gd name="T45" fmla="*/ 78 h 300"/>
                  <a:gd name="T46" fmla="*/ 114 w 408"/>
                  <a:gd name="T47" fmla="*/ 84 h 300"/>
                  <a:gd name="T48" fmla="*/ 114 w 408"/>
                  <a:gd name="T49" fmla="*/ 96 h 300"/>
                  <a:gd name="T50" fmla="*/ 96 w 408"/>
                  <a:gd name="T51" fmla="*/ 102 h 300"/>
                  <a:gd name="T52" fmla="*/ 102 w 408"/>
                  <a:gd name="T53" fmla="*/ 114 h 300"/>
                  <a:gd name="T54" fmla="*/ 96 w 408"/>
                  <a:gd name="T55" fmla="*/ 132 h 300"/>
                  <a:gd name="T56" fmla="*/ 96 w 408"/>
                  <a:gd name="T57" fmla="*/ 120 h 300"/>
                  <a:gd name="T58" fmla="*/ 84 w 408"/>
                  <a:gd name="T59" fmla="*/ 132 h 300"/>
                  <a:gd name="T60" fmla="*/ 84 w 408"/>
                  <a:gd name="T61" fmla="*/ 120 h 300"/>
                  <a:gd name="T62" fmla="*/ 66 w 408"/>
                  <a:gd name="T63" fmla="*/ 132 h 300"/>
                  <a:gd name="T64" fmla="*/ 78 w 408"/>
                  <a:gd name="T65" fmla="*/ 144 h 300"/>
                  <a:gd name="T66" fmla="*/ 114 w 408"/>
                  <a:gd name="T67" fmla="*/ 126 h 300"/>
                  <a:gd name="T68" fmla="*/ 114 w 408"/>
                  <a:gd name="T69" fmla="*/ 102 h 300"/>
                  <a:gd name="T70" fmla="*/ 132 w 408"/>
                  <a:gd name="T71" fmla="*/ 78 h 300"/>
                  <a:gd name="T72" fmla="*/ 114 w 408"/>
                  <a:gd name="T73" fmla="*/ 42 h 300"/>
                  <a:gd name="T74" fmla="*/ 132 w 408"/>
                  <a:gd name="T75" fmla="*/ 36 h 300"/>
                  <a:gd name="T76" fmla="*/ 126 w 408"/>
                  <a:gd name="T77" fmla="*/ 0 h 300"/>
                  <a:gd name="T78" fmla="*/ 408 w 408"/>
                  <a:gd name="T79" fmla="*/ 72 h 300"/>
                  <a:gd name="T80" fmla="*/ 366 w 408"/>
                  <a:gd name="T81" fmla="*/ 300 h 300"/>
                  <a:gd name="T82" fmla="*/ 258 w 408"/>
                  <a:gd name="T83" fmla="*/ 276 h 300"/>
                  <a:gd name="T84" fmla="*/ 132 w 408"/>
                  <a:gd name="T85" fmla="*/ 276 h 300"/>
                  <a:gd name="T86" fmla="*/ 102 w 408"/>
                  <a:gd name="T87" fmla="*/ 258 h 300"/>
                  <a:gd name="T88" fmla="*/ 72 w 408"/>
                  <a:gd name="T89" fmla="*/ 264 h 300"/>
                  <a:gd name="T90" fmla="*/ 48 w 408"/>
                  <a:gd name="T91" fmla="*/ 252 h 300"/>
                  <a:gd name="T92" fmla="*/ 54 w 408"/>
                  <a:gd name="T93" fmla="*/ 216 h 300"/>
                  <a:gd name="T94" fmla="*/ 24 w 408"/>
                  <a:gd name="T95" fmla="*/ 198 h 300"/>
                  <a:gd name="T96" fmla="*/ 30 w 408"/>
                  <a:gd name="T97" fmla="*/ 192 h 30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08"/>
                  <a:gd name="T148" fmla="*/ 0 h 300"/>
                  <a:gd name="T149" fmla="*/ 408 w 408"/>
                  <a:gd name="T150" fmla="*/ 300 h 30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08" h="300">
                    <a:moveTo>
                      <a:pt x="30" y="192"/>
                    </a:moveTo>
                    <a:lnTo>
                      <a:pt x="0" y="180"/>
                    </a:lnTo>
                    <a:lnTo>
                      <a:pt x="6" y="156"/>
                    </a:lnTo>
                    <a:lnTo>
                      <a:pt x="6" y="174"/>
                    </a:lnTo>
                    <a:lnTo>
                      <a:pt x="18" y="150"/>
                    </a:lnTo>
                    <a:lnTo>
                      <a:pt x="6" y="150"/>
                    </a:lnTo>
                    <a:lnTo>
                      <a:pt x="12" y="132"/>
                    </a:lnTo>
                    <a:lnTo>
                      <a:pt x="24" y="132"/>
                    </a:lnTo>
                    <a:lnTo>
                      <a:pt x="12" y="126"/>
                    </a:lnTo>
                    <a:lnTo>
                      <a:pt x="12" y="66"/>
                    </a:lnTo>
                    <a:lnTo>
                      <a:pt x="6" y="48"/>
                    </a:lnTo>
                    <a:lnTo>
                      <a:pt x="12" y="18"/>
                    </a:lnTo>
                    <a:lnTo>
                      <a:pt x="48" y="42"/>
                    </a:lnTo>
                    <a:lnTo>
                      <a:pt x="84" y="60"/>
                    </a:lnTo>
                    <a:lnTo>
                      <a:pt x="96" y="72"/>
                    </a:lnTo>
                    <a:lnTo>
                      <a:pt x="102" y="66"/>
                    </a:lnTo>
                    <a:lnTo>
                      <a:pt x="108" y="72"/>
                    </a:lnTo>
                    <a:lnTo>
                      <a:pt x="108" y="84"/>
                    </a:lnTo>
                    <a:lnTo>
                      <a:pt x="96" y="84"/>
                    </a:lnTo>
                    <a:lnTo>
                      <a:pt x="66" y="114"/>
                    </a:lnTo>
                    <a:lnTo>
                      <a:pt x="72" y="114"/>
                    </a:lnTo>
                    <a:lnTo>
                      <a:pt x="108" y="90"/>
                    </a:lnTo>
                    <a:lnTo>
                      <a:pt x="108" y="78"/>
                    </a:lnTo>
                    <a:lnTo>
                      <a:pt x="114" y="84"/>
                    </a:lnTo>
                    <a:lnTo>
                      <a:pt x="114" y="96"/>
                    </a:lnTo>
                    <a:lnTo>
                      <a:pt x="96" y="102"/>
                    </a:lnTo>
                    <a:lnTo>
                      <a:pt x="102" y="114"/>
                    </a:lnTo>
                    <a:lnTo>
                      <a:pt x="96" y="132"/>
                    </a:lnTo>
                    <a:lnTo>
                      <a:pt x="96" y="120"/>
                    </a:lnTo>
                    <a:lnTo>
                      <a:pt x="84" y="132"/>
                    </a:lnTo>
                    <a:lnTo>
                      <a:pt x="84" y="120"/>
                    </a:lnTo>
                    <a:lnTo>
                      <a:pt x="66" y="132"/>
                    </a:lnTo>
                    <a:lnTo>
                      <a:pt x="78" y="144"/>
                    </a:lnTo>
                    <a:lnTo>
                      <a:pt x="114" y="126"/>
                    </a:lnTo>
                    <a:lnTo>
                      <a:pt x="114" y="102"/>
                    </a:lnTo>
                    <a:lnTo>
                      <a:pt x="132" y="78"/>
                    </a:lnTo>
                    <a:lnTo>
                      <a:pt x="114" y="42"/>
                    </a:lnTo>
                    <a:lnTo>
                      <a:pt x="132" y="36"/>
                    </a:lnTo>
                    <a:lnTo>
                      <a:pt x="126" y="0"/>
                    </a:lnTo>
                    <a:lnTo>
                      <a:pt x="408" y="72"/>
                    </a:lnTo>
                    <a:lnTo>
                      <a:pt x="366" y="300"/>
                    </a:lnTo>
                    <a:lnTo>
                      <a:pt x="258" y="276"/>
                    </a:lnTo>
                    <a:lnTo>
                      <a:pt x="132" y="276"/>
                    </a:lnTo>
                    <a:lnTo>
                      <a:pt x="102" y="258"/>
                    </a:lnTo>
                    <a:lnTo>
                      <a:pt x="72" y="264"/>
                    </a:lnTo>
                    <a:lnTo>
                      <a:pt x="48" y="252"/>
                    </a:lnTo>
                    <a:lnTo>
                      <a:pt x="54" y="216"/>
                    </a:lnTo>
                    <a:lnTo>
                      <a:pt x="24" y="198"/>
                    </a:lnTo>
                    <a:lnTo>
                      <a:pt x="30" y="192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71" name="Freeform 498"/>
              <p:cNvSpPr>
                <a:spLocks noChangeAspect="1"/>
              </p:cNvSpPr>
              <p:nvPr/>
            </p:nvSpPr>
            <p:spPr bwMode="auto">
              <a:xfrm>
                <a:off x="1419" y="1140"/>
                <a:ext cx="408" cy="300"/>
              </a:xfrm>
              <a:custGeom>
                <a:avLst/>
                <a:gdLst>
                  <a:gd name="T0" fmla="*/ 30 w 408"/>
                  <a:gd name="T1" fmla="*/ 192 h 300"/>
                  <a:gd name="T2" fmla="*/ 0 w 408"/>
                  <a:gd name="T3" fmla="*/ 180 h 300"/>
                  <a:gd name="T4" fmla="*/ 6 w 408"/>
                  <a:gd name="T5" fmla="*/ 156 h 300"/>
                  <a:gd name="T6" fmla="*/ 6 w 408"/>
                  <a:gd name="T7" fmla="*/ 174 h 300"/>
                  <a:gd name="T8" fmla="*/ 18 w 408"/>
                  <a:gd name="T9" fmla="*/ 150 h 300"/>
                  <a:gd name="T10" fmla="*/ 6 w 408"/>
                  <a:gd name="T11" fmla="*/ 150 h 300"/>
                  <a:gd name="T12" fmla="*/ 12 w 408"/>
                  <a:gd name="T13" fmla="*/ 132 h 300"/>
                  <a:gd name="T14" fmla="*/ 24 w 408"/>
                  <a:gd name="T15" fmla="*/ 132 h 300"/>
                  <a:gd name="T16" fmla="*/ 12 w 408"/>
                  <a:gd name="T17" fmla="*/ 126 h 300"/>
                  <a:gd name="T18" fmla="*/ 12 w 408"/>
                  <a:gd name="T19" fmla="*/ 66 h 300"/>
                  <a:gd name="T20" fmla="*/ 6 w 408"/>
                  <a:gd name="T21" fmla="*/ 48 h 300"/>
                  <a:gd name="T22" fmla="*/ 12 w 408"/>
                  <a:gd name="T23" fmla="*/ 18 h 300"/>
                  <a:gd name="T24" fmla="*/ 48 w 408"/>
                  <a:gd name="T25" fmla="*/ 42 h 300"/>
                  <a:gd name="T26" fmla="*/ 84 w 408"/>
                  <a:gd name="T27" fmla="*/ 60 h 300"/>
                  <a:gd name="T28" fmla="*/ 96 w 408"/>
                  <a:gd name="T29" fmla="*/ 72 h 300"/>
                  <a:gd name="T30" fmla="*/ 102 w 408"/>
                  <a:gd name="T31" fmla="*/ 66 h 300"/>
                  <a:gd name="T32" fmla="*/ 108 w 408"/>
                  <a:gd name="T33" fmla="*/ 72 h 300"/>
                  <a:gd name="T34" fmla="*/ 108 w 408"/>
                  <a:gd name="T35" fmla="*/ 84 h 300"/>
                  <a:gd name="T36" fmla="*/ 96 w 408"/>
                  <a:gd name="T37" fmla="*/ 84 h 300"/>
                  <a:gd name="T38" fmla="*/ 66 w 408"/>
                  <a:gd name="T39" fmla="*/ 114 h 300"/>
                  <a:gd name="T40" fmla="*/ 84 w 408"/>
                  <a:gd name="T41" fmla="*/ 114 h 300"/>
                  <a:gd name="T42" fmla="*/ 72 w 408"/>
                  <a:gd name="T43" fmla="*/ 114 h 300"/>
                  <a:gd name="T44" fmla="*/ 108 w 408"/>
                  <a:gd name="T45" fmla="*/ 90 h 300"/>
                  <a:gd name="T46" fmla="*/ 108 w 408"/>
                  <a:gd name="T47" fmla="*/ 78 h 300"/>
                  <a:gd name="T48" fmla="*/ 114 w 408"/>
                  <a:gd name="T49" fmla="*/ 84 h 300"/>
                  <a:gd name="T50" fmla="*/ 114 w 408"/>
                  <a:gd name="T51" fmla="*/ 96 h 300"/>
                  <a:gd name="T52" fmla="*/ 96 w 408"/>
                  <a:gd name="T53" fmla="*/ 102 h 300"/>
                  <a:gd name="T54" fmla="*/ 102 w 408"/>
                  <a:gd name="T55" fmla="*/ 114 h 300"/>
                  <a:gd name="T56" fmla="*/ 96 w 408"/>
                  <a:gd name="T57" fmla="*/ 132 h 300"/>
                  <a:gd name="T58" fmla="*/ 96 w 408"/>
                  <a:gd name="T59" fmla="*/ 120 h 300"/>
                  <a:gd name="T60" fmla="*/ 84 w 408"/>
                  <a:gd name="T61" fmla="*/ 132 h 300"/>
                  <a:gd name="T62" fmla="*/ 84 w 408"/>
                  <a:gd name="T63" fmla="*/ 120 h 300"/>
                  <a:gd name="T64" fmla="*/ 66 w 408"/>
                  <a:gd name="T65" fmla="*/ 132 h 300"/>
                  <a:gd name="T66" fmla="*/ 78 w 408"/>
                  <a:gd name="T67" fmla="*/ 144 h 300"/>
                  <a:gd name="T68" fmla="*/ 114 w 408"/>
                  <a:gd name="T69" fmla="*/ 126 h 300"/>
                  <a:gd name="T70" fmla="*/ 114 w 408"/>
                  <a:gd name="T71" fmla="*/ 102 h 300"/>
                  <a:gd name="T72" fmla="*/ 132 w 408"/>
                  <a:gd name="T73" fmla="*/ 78 h 300"/>
                  <a:gd name="T74" fmla="*/ 114 w 408"/>
                  <a:gd name="T75" fmla="*/ 42 h 300"/>
                  <a:gd name="T76" fmla="*/ 132 w 408"/>
                  <a:gd name="T77" fmla="*/ 36 h 300"/>
                  <a:gd name="T78" fmla="*/ 126 w 408"/>
                  <a:gd name="T79" fmla="*/ 0 h 300"/>
                  <a:gd name="T80" fmla="*/ 408 w 408"/>
                  <a:gd name="T81" fmla="*/ 72 h 300"/>
                  <a:gd name="T82" fmla="*/ 366 w 408"/>
                  <a:gd name="T83" fmla="*/ 300 h 300"/>
                  <a:gd name="T84" fmla="*/ 258 w 408"/>
                  <a:gd name="T85" fmla="*/ 276 h 300"/>
                  <a:gd name="T86" fmla="*/ 132 w 408"/>
                  <a:gd name="T87" fmla="*/ 276 h 300"/>
                  <a:gd name="T88" fmla="*/ 102 w 408"/>
                  <a:gd name="T89" fmla="*/ 258 h 300"/>
                  <a:gd name="T90" fmla="*/ 72 w 408"/>
                  <a:gd name="T91" fmla="*/ 264 h 300"/>
                  <a:gd name="T92" fmla="*/ 48 w 408"/>
                  <a:gd name="T93" fmla="*/ 252 h 300"/>
                  <a:gd name="T94" fmla="*/ 54 w 408"/>
                  <a:gd name="T95" fmla="*/ 216 h 300"/>
                  <a:gd name="T96" fmla="*/ 24 w 408"/>
                  <a:gd name="T97" fmla="*/ 198 h 300"/>
                  <a:gd name="T98" fmla="*/ 30 w 408"/>
                  <a:gd name="T99" fmla="*/ 192 h 300"/>
                  <a:gd name="T100" fmla="*/ 30 w 408"/>
                  <a:gd name="T101" fmla="*/ 198 h 3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08"/>
                  <a:gd name="T154" fmla="*/ 0 h 300"/>
                  <a:gd name="T155" fmla="*/ 408 w 408"/>
                  <a:gd name="T156" fmla="*/ 300 h 3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08" h="300">
                    <a:moveTo>
                      <a:pt x="30" y="192"/>
                    </a:moveTo>
                    <a:lnTo>
                      <a:pt x="0" y="180"/>
                    </a:lnTo>
                    <a:lnTo>
                      <a:pt x="6" y="156"/>
                    </a:lnTo>
                    <a:lnTo>
                      <a:pt x="6" y="174"/>
                    </a:lnTo>
                    <a:lnTo>
                      <a:pt x="18" y="150"/>
                    </a:lnTo>
                    <a:lnTo>
                      <a:pt x="6" y="150"/>
                    </a:lnTo>
                    <a:lnTo>
                      <a:pt x="12" y="132"/>
                    </a:lnTo>
                    <a:lnTo>
                      <a:pt x="24" y="132"/>
                    </a:lnTo>
                    <a:lnTo>
                      <a:pt x="12" y="126"/>
                    </a:lnTo>
                    <a:lnTo>
                      <a:pt x="12" y="66"/>
                    </a:lnTo>
                    <a:lnTo>
                      <a:pt x="6" y="48"/>
                    </a:lnTo>
                    <a:lnTo>
                      <a:pt x="12" y="18"/>
                    </a:lnTo>
                    <a:lnTo>
                      <a:pt x="48" y="42"/>
                    </a:lnTo>
                    <a:lnTo>
                      <a:pt x="84" y="60"/>
                    </a:lnTo>
                    <a:lnTo>
                      <a:pt x="96" y="72"/>
                    </a:lnTo>
                    <a:lnTo>
                      <a:pt x="102" y="66"/>
                    </a:lnTo>
                    <a:lnTo>
                      <a:pt x="108" y="72"/>
                    </a:lnTo>
                    <a:lnTo>
                      <a:pt x="108" y="84"/>
                    </a:lnTo>
                    <a:lnTo>
                      <a:pt x="96" y="84"/>
                    </a:lnTo>
                    <a:lnTo>
                      <a:pt x="66" y="114"/>
                    </a:lnTo>
                    <a:lnTo>
                      <a:pt x="84" y="114"/>
                    </a:lnTo>
                    <a:lnTo>
                      <a:pt x="72" y="114"/>
                    </a:lnTo>
                    <a:lnTo>
                      <a:pt x="108" y="90"/>
                    </a:lnTo>
                    <a:lnTo>
                      <a:pt x="108" y="78"/>
                    </a:lnTo>
                    <a:lnTo>
                      <a:pt x="114" y="84"/>
                    </a:lnTo>
                    <a:lnTo>
                      <a:pt x="114" y="96"/>
                    </a:lnTo>
                    <a:lnTo>
                      <a:pt x="96" y="102"/>
                    </a:lnTo>
                    <a:lnTo>
                      <a:pt x="102" y="114"/>
                    </a:lnTo>
                    <a:lnTo>
                      <a:pt x="96" y="132"/>
                    </a:lnTo>
                    <a:lnTo>
                      <a:pt x="96" y="120"/>
                    </a:lnTo>
                    <a:lnTo>
                      <a:pt x="84" y="132"/>
                    </a:lnTo>
                    <a:lnTo>
                      <a:pt x="84" y="120"/>
                    </a:lnTo>
                    <a:lnTo>
                      <a:pt x="66" y="132"/>
                    </a:lnTo>
                    <a:lnTo>
                      <a:pt x="78" y="144"/>
                    </a:lnTo>
                    <a:lnTo>
                      <a:pt x="114" y="126"/>
                    </a:lnTo>
                    <a:lnTo>
                      <a:pt x="114" y="102"/>
                    </a:lnTo>
                    <a:lnTo>
                      <a:pt x="132" y="78"/>
                    </a:lnTo>
                    <a:lnTo>
                      <a:pt x="114" y="42"/>
                    </a:lnTo>
                    <a:lnTo>
                      <a:pt x="132" y="36"/>
                    </a:lnTo>
                    <a:lnTo>
                      <a:pt x="126" y="0"/>
                    </a:lnTo>
                    <a:lnTo>
                      <a:pt x="408" y="72"/>
                    </a:lnTo>
                    <a:lnTo>
                      <a:pt x="366" y="300"/>
                    </a:lnTo>
                    <a:lnTo>
                      <a:pt x="258" y="276"/>
                    </a:lnTo>
                    <a:lnTo>
                      <a:pt x="132" y="276"/>
                    </a:lnTo>
                    <a:lnTo>
                      <a:pt x="102" y="258"/>
                    </a:lnTo>
                    <a:lnTo>
                      <a:pt x="72" y="264"/>
                    </a:lnTo>
                    <a:lnTo>
                      <a:pt x="48" y="252"/>
                    </a:lnTo>
                    <a:lnTo>
                      <a:pt x="54" y="216"/>
                    </a:lnTo>
                    <a:lnTo>
                      <a:pt x="24" y="198"/>
                    </a:lnTo>
                    <a:lnTo>
                      <a:pt x="30" y="192"/>
                    </a:lnTo>
                    <a:lnTo>
                      <a:pt x="30" y="19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72" name="Freeform 499"/>
              <p:cNvSpPr>
                <a:spLocks noChangeAspect="1"/>
              </p:cNvSpPr>
              <p:nvPr/>
            </p:nvSpPr>
            <p:spPr bwMode="auto">
              <a:xfrm>
                <a:off x="3723" y="1908"/>
                <a:ext cx="282" cy="282"/>
              </a:xfrm>
              <a:custGeom>
                <a:avLst/>
                <a:gdLst>
                  <a:gd name="T0" fmla="*/ 168 w 282"/>
                  <a:gd name="T1" fmla="*/ 66 h 282"/>
                  <a:gd name="T2" fmla="*/ 180 w 282"/>
                  <a:gd name="T3" fmla="*/ 102 h 282"/>
                  <a:gd name="T4" fmla="*/ 216 w 282"/>
                  <a:gd name="T5" fmla="*/ 66 h 282"/>
                  <a:gd name="T6" fmla="*/ 234 w 282"/>
                  <a:gd name="T7" fmla="*/ 72 h 282"/>
                  <a:gd name="T8" fmla="*/ 246 w 282"/>
                  <a:gd name="T9" fmla="*/ 54 h 282"/>
                  <a:gd name="T10" fmla="*/ 270 w 282"/>
                  <a:gd name="T11" fmla="*/ 54 h 282"/>
                  <a:gd name="T12" fmla="*/ 282 w 282"/>
                  <a:gd name="T13" fmla="*/ 78 h 282"/>
                  <a:gd name="T14" fmla="*/ 276 w 282"/>
                  <a:gd name="T15" fmla="*/ 90 h 282"/>
                  <a:gd name="T16" fmla="*/ 240 w 282"/>
                  <a:gd name="T17" fmla="*/ 72 h 282"/>
                  <a:gd name="T18" fmla="*/ 240 w 282"/>
                  <a:gd name="T19" fmla="*/ 96 h 282"/>
                  <a:gd name="T20" fmla="*/ 222 w 282"/>
                  <a:gd name="T21" fmla="*/ 132 h 282"/>
                  <a:gd name="T22" fmla="*/ 210 w 282"/>
                  <a:gd name="T23" fmla="*/ 132 h 282"/>
                  <a:gd name="T24" fmla="*/ 198 w 282"/>
                  <a:gd name="T25" fmla="*/ 162 h 282"/>
                  <a:gd name="T26" fmla="*/ 174 w 282"/>
                  <a:gd name="T27" fmla="*/ 156 h 282"/>
                  <a:gd name="T28" fmla="*/ 150 w 282"/>
                  <a:gd name="T29" fmla="*/ 228 h 282"/>
                  <a:gd name="T30" fmla="*/ 156 w 282"/>
                  <a:gd name="T31" fmla="*/ 234 h 282"/>
                  <a:gd name="T32" fmla="*/ 144 w 282"/>
                  <a:gd name="T33" fmla="*/ 252 h 282"/>
                  <a:gd name="T34" fmla="*/ 72 w 282"/>
                  <a:gd name="T35" fmla="*/ 282 h 282"/>
                  <a:gd name="T36" fmla="*/ 54 w 282"/>
                  <a:gd name="T37" fmla="*/ 270 h 282"/>
                  <a:gd name="T38" fmla="*/ 48 w 282"/>
                  <a:gd name="T39" fmla="*/ 258 h 282"/>
                  <a:gd name="T40" fmla="*/ 12 w 282"/>
                  <a:gd name="T41" fmla="*/ 228 h 282"/>
                  <a:gd name="T42" fmla="*/ 0 w 282"/>
                  <a:gd name="T43" fmla="*/ 192 h 282"/>
                  <a:gd name="T44" fmla="*/ 6 w 282"/>
                  <a:gd name="T45" fmla="*/ 192 h 282"/>
                  <a:gd name="T46" fmla="*/ 24 w 282"/>
                  <a:gd name="T47" fmla="*/ 174 h 282"/>
                  <a:gd name="T48" fmla="*/ 24 w 282"/>
                  <a:gd name="T49" fmla="*/ 144 h 282"/>
                  <a:gd name="T50" fmla="*/ 42 w 282"/>
                  <a:gd name="T51" fmla="*/ 144 h 282"/>
                  <a:gd name="T52" fmla="*/ 48 w 282"/>
                  <a:gd name="T53" fmla="*/ 120 h 282"/>
                  <a:gd name="T54" fmla="*/ 90 w 282"/>
                  <a:gd name="T55" fmla="*/ 84 h 282"/>
                  <a:gd name="T56" fmla="*/ 96 w 282"/>
                  <a:gd name="T57" fmla="*/ 30 h 282"/>
                  <a:gd name="T58" fmla="*/ 90 w 282"/>
                  <a:gd name="T59" fmla="*/ 6 h 282"/>
                  <a:gd name="T60" fmla="*/ 96 w 282"/>
                  <a:gd name="T61" fmla="*/ 0 h 282"/>
                  <a:gd name="T62" fmla="*/ 108 w 282"/>
                  <a:gd name="T63" fmla="*/ 72 h 282"/>
                  <a:gd name="T64" fmla="*/ 156 w 282"/>
                  <a:gd name="T65" fmla="*/ 66 h 282"/>
                  <a:gd name="T66" fmla="*/ 168 w 282"/>
                  <a:gd name="T67" fmla="*/ 66 h 2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2"/>
                  <a:gd name="T103" fmla="*/ 0 h 282"/>
                  <a:gd name="T104" fmla="*/ 282 w 282"/>
                  <a:gd name="T105" fmla="*/ 282 h 2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2" h="282">
                    <a:moveTo>
                      <a:pt x="168" y="66"/>
                    </a:moveTo>
                    <a:lnTo>
                      <a:pt x="180" y="102"/>
                    </a:lnTo>
                    <a:lnTo>
                      <a:pt x="216" y="66"/>
                    </a:lnTo>
                    <a:lnTo>
                      <a:pt x="234" y="72"/>
                    </a:lnTo>
                    <a:lnTo>
                      <a:pt x="246" y="54"/>
                    </a:lnTo>
                    <a:lnTo>
                      <a:pt x="270" y="54"/>
                    </a:lnTo>
                    <a:lnTo>
                      <a:pt x="282" y="78"/>
                    </a:lnTo>
                    <a:lnTo>
                      <a:pt x="276" y="90"/>
                    </a:lnTo>
                    <a:lnTo>
                      <a:pt x="240" y="72"/>
                    </a:lnTo>
                    <a:lnTo>
                      <a:pt x="240" y="96"/>
                    </a:lnTo>
                    <a:lnTo>
                      <a:pt x="222" y="132"/>
                    </a:lnTo>
                    <a:lnTo>
                      <a:pt x="210" y="132"/>
                    </a:lnTo>
                    <a:lnTo>
                      <a:pt x="198" y="162"/>
                    </a:lnTo>
                    <a:lnTo>
                      <a:pt x="174" y="156"/>
                    </a:lnTo>
                    <a:lnTo>
                      <a:pt x="150" y="228"/>
                    </a:lnTo>
                    <a:lnTo>
                      <a:pt x="156" y="234"/>
                    </a:lnTo>
                    <a:lnTo>
                      <a:pt x="144" y="252"/>
                    </a:lnTo>
                    <a:lnTo>
                      <a:pt x="72" y="282"/>
                    </a:lnTo>
                    <a:lnTo>
                      <a:pt x="54" y="270"/>
                    </a:lnTo>
                    <a:lnTo>
                      <a:pt x="48" y="258"/>
                    </a:lnTo>
                    <a:lnTo>
                      <a:pt x="12" y="228"/>
                    </a:lnTo>
                    <a:lnTo>
                      <a:pt x="0" y="192"/>
                    </a:lnTo>
                    <a:lnTo>
                      <a:pt x="6" y="192"/>
                    </a:lnTo>
                    <a:lnTo>
                      <a:pt x="24" y="174"/>
                    </a:lnTo>
                    <a:lnTo>
                      <a:pt x="24" y="144"/>
                    </a:lnTo>
                    <a:lnTo>
                      <a:pt x="42" y="144"/>
                    </a:lnTo>
                    <a:lnTo>
                      <a:pt x="48" y="120"/>
                    </a:lnTo>
                    <a:lnTo>
                      <a:pt x="90" y="84"/>
                    </a:lnTo>
                    <a:lnTo>
                      <a:pt x="96" y="30"/>
                    </a:lnTo>
                    <a:lnTo>
                      <a:pt x="90" y="6"/>
                    </a:lnTo>
                    <a:lnTo>
                      <a:pt x="96" y="0"/>
                    </a:lnTo>
                    <a:lnTo>
                      <a:pt x="108" y="72"/>
                    </a:lnTo>
                    <a:lnTo>
                      <a:pt x="156" y="66"/>
                    </a:lnTo>
                    <a:lnTo>
                      <a:pt x="168" y="66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73" name="Freeform 500"/>
              <p:cNvSpPr>
                <a:spLocks noChangeAspect="1"/>
              </p:cNvSpPr>
              <p:nvPr/>
            </p:nvSpPr>
            <p:spPr bwMode="auto">
              <a:xfrm>
                <a:off x="3723" y="1908"/>
                <a:ext cx="282" cy="282"/>
              </a:xfrm>
              <a:custGeom>
                <a:avLst/>
                <a:gdLst>
                  <a:gd name="T0" fmla="*/ 168 w 282"/>
                  <a:gd name="T1" fmla="*/ 66 h 282"/>
                  <a:gd name="T2" fmla="*/ 180 w 282"/>
                  <a:gd name="T3" fmla="*/ 102 h 282"/>
                  <a:gd name="T4" fmla="*/ 216 w 282"/>
                  <a:gd name="T5" fmla="*/ 66 h 282"/>
                  <a:gd name="T6" fmla="*/ 234 w 282"/>
                  <a:gd name="T7" fmla="*/ 72 h 282"/>
                  <a:gd name="T8" fmla="*/ 246 w 282"/>
                  <a:gd name="T9" fmla="*/ 54 h 282"/>
                  <a:gd name="T10" fmla="*/ 270 w 282"/>
                  <a:gd name="T11" fmla="*/ 54 h 282"/>
                  <a:gd name="T12" fmla="*/ 282 w 282"/>
                  <a:gd name="T13" fmla="*/ 78 h 282"/>
                  <a:gd name="T14" fmla="*/ 276 w 282"/>
                  <a:gd name="T15" fmla="*/ 90 h 282"/>
                  <a:gd name="T16" fmla="*/ 240 w 282"/>
                  <a:gd name="T17" fmla="*/ 72 h 282"/>
                  <a:gd name="T18" fmla="*/ 240 w 282"/>
                  <a:gd name="T19" fmla="*/ 96 h 282"/>
                  <a:gd name="T20" fmla="*/ 222 w 282"/>
                  <a:gd name="T21" fmla="*/ 132 h 282"/>
                  <a:gd name="T22" fmla="*/ 210 w 282"/>
                  <a:gd name="T23" fmla="*/ 132 h 282"/>
                  <a:gd name="T24" fmla="*/ 198 w 282"/>
                  <a:gd name="T25" fmla="*/ 162 h 282"/>
                  <a:gd name="T26" fmla="*/ 174 w 282"/>
                  <a:gd name="T27" fmla="*/ 156 h 282"/>
                  <a:gd name="T28" fmla="*/ 150 w 282"/>
                  <a:gd name="T29" fmla="*/ 228 h 282"/>
                  <a:gd name="T30" fmla="*/ 156 w 282"/>
                  <a:gd name="T31" fmla="*/ 234 h 282"/>
                  <a:gd name="T32" fmla="*/ 144 w 282"/>
                  <a:gd name="T33" fmla="*/ 252 h 282"/>
                  <a:gd name="T34" fmla="*/ 72 w 282"/>
                  <a:gd name="T35" fmla="*/ 282 h 282"/>
                  <a:gd name="T36" fmla="*/ 54 w 282"/>
                  <a:gd name="T37" fmla="*/ 270 h 282"/>
                  <a:gd name="T38" fmla="*/ 48 w 282"/>
                  <a:gd name="T39" fmla="*/ 258 h 282"/>
                  <a:gd name="T40" fmla="*/ 12 w 282"/>
                  <a:gd name="T41" fmla="*/ 228 h 282"/>
                  <a:gd name="T42" fmla="*/ 0 w 282"/>
                  <a:gd name="T43" fmla="*/ 192 h 282"/>
                  <a:gd name="T44" fmla="*/ 6 w 282"/>
                  <a:gd name="T45" fmla="*/ 192 h 282"/>
                  <a:gd name="T46" fmla="*/ 24 w 282"/>
                  <a:gd name="T47" fmla="*/ 174 h 282"/>
                  <a:gd name="T48" fmla="*/ 24 w 282"/>
                  <a:gd name="T49" fmla="*/ 144 h 282"/>
                  <a:gd name="T50" fmla="*/ 42 w 282"/>
                  <a:gd name="T51" fmla="*/ 144 h 282"/>
                  <a:gd name="T52" fmla="*/ 48 w 282"/>
                  <a:gd name="T53" fmla="*/ 120 h 282"/>
                  <a:gd name="T54" fmla="*/ 90 w 282"/>
                  <a:gd name="T55" fmla="*/ 84 h 282"/>
                  <a:gd name="T56" fmla="*/ 96 w 282"/>
                  <a:gd name="T57" fmla="*/ 30 h 282"/>
                  <a:gd name="T58" fmla="*/ 90 w 282"/>
                  <a:gd name="T59" fmla="*/ 6 h 282"/>
                  <a:gd name="T60" fmla="*/ 96 w 282"/>
                  <a:gd name="T61" fmla="*/ 0 h 282"/>
                  <a:gd name="T62" fmla="*/ 108 w 282"/>
                  <a:gd name="T63" fmla="*/ 72 h 282"/>
                  <a:gd name="T64" fmla="*/ 156 w 282"/>
                  <a:gd name="T65" fmla="*/ 66 h 282"/>
                  <a:gd name="T66" fmla="*/ 168 w 282"/>
                  <a:gd name="T67" fmla="*/ 66 h 282"/>
                  <a:gd name="T68" fmla="*/ 168 w 282"/>
                  <a:gd name="T69" fmla="*/ 72 h 2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2"/>
                  <a:gd name="T106" fmla="*/ 0 h 282"/>
                  <a:gd name="T107" fmla="*/ 282 w 282"/>
                  <a:gd name="T108" fmla="*/ 282 h 2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2" h="282">
                    <a:moveTo>
                      <a:pt x="168" y="66"/>
                    </a:moveTo>
                    <a:lnTo>
                      <a:pt x="180" y="102"/>
                    </a:lnTo>
                    <a:lnTo>
                      <a:pt x="216" y="66"/>
                    </a:lnTo>
                    <a:lnTo>
                      <a:pt x="234" y="72"/>
                    </a:lnTo>
                    <a:lnTo>
                      <a:pt x="246" y="54"/>
                    </a:lnTo>
                    <a:lnTo>
                      <a:pt x="270" y="54"/>
                    </a:lnTo>
                    <a:lnTo>
                      <a:pt x="282" y="78"/>
                    </a:lnTo>
                    <a:lnTo>
                      <a:pt x="276" y="90"/>
                    </a:lnTo>
                    <a:lnTo>
                      <a:pt x="240" y="72"/>
                    </a:lnTo>
                    <a:lnTo>
                      <a:pt x="240" y="96"/>
                    </a:lnTo>
                    <a:lnTo>
                      <a:pt x="222" y="132"/>
                    </a:lnTo>
                    <a:lnTo>
                      <a:pt x="210" y="132"/>
                    </a:lnTo>
                    <a:lnTo>
                      <a:pt x="198" y="162"/>
                    </a:lnTo>
                    <a:lnTo>
                      <a:pt x="174" y="156"/>
                    </a:lnTo>
                    <a:lnTo>
                      <a:pt x="150" y="228"/>
                    </a:lnTo>
                    <a:lnTo>
                      <a:pt x="156" y="234"/>
                    </a:lnTo>
                    <a:lnTo>
                      <a:pt x="144" y="252"/>
                    </a:lnTo>
                    <a:lnTo>
                      <a:pt x="72" y="282"/>
                    </a:lnTo>
                    <a:lnTo>
                      <a:pt x="54" y="270"/>
                    </a:lnTo>
                    <a:lnTo>
                      <a:pt x="48" y="258"/>
                    </a:lnTo>
                    <a:lnTo>
                      <a:pt x="12" y="228"/>
                    </a:lnTo>
                    <a:lnTo>
                      <a:pt x="0" y="192"/>
                    </a:lnTo>
                    <a:lnTo>
                      <a:pt x="6" y="192"/>
                    </a:lnTo>
                    <a:lnTo>
                      <a:pt x="24" y="174"/>
                    </a:lnTo>
                    <a:lnTo>
                      <a:pt x="24" y="144"/>
                    </a:lnTo>
                    <a:lnTo>
                      <a:pt x="42" y="144"/>
                    </a:lnTo>
                    <a:lnTo>
                      <a:pt x="48" y="120"/>
                    </a:lnTo>
                    <a:lnTo>
                      <a:pt x="90" y="84"/>
                    </a:lnTo>
                    <a:lnTo>
                      <a:pt x="96" y="30"/>
                    </a:lnTo>
                    <a:lnTo>
                      <a:pt x="90" y="6"/>
                    </a:lnTo>
                    <a:lnTo>
                      <a:pt x="96" y="0"/>
                    </a:lnTo>
                    <a:lnTo>
                      <a:pt x="108" y="72"/>
                    </a:lnTo>
                    <a:lnTo>
                      <a:pt x="156" y="66"/>
                    </a:lnTo>
                    <a:lnTo>
                      <a:pt x="168" y="66"/>
                    </a:lnTo>
                    <a:lnTo>
                      <a:pt x="168" y="7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74" name="Freeform 501"/>
              <p:cNvSpPr>
                <a:spLocks noChangeAspect="1"/>
              </p:cNvSpPr>
              <p:nvPr/>
            </p:nvSpPr>
            <p:spPr bwMode="auto">
              <a:xfrm>
                <a:off x="3081" y="1488"/>
                <a:ext cx="330" cy="342"/>
              </a:xfrm>
              <a:custGeom>
                <a:avLst/>
                <a:gdLst>
                  <a:gd name="T0" fmla="*/ 138 w 330"/>
                  <a:gd name="T1" fmla="*/ 342 h 342"/>
                  <a:gd name="T2" fmla="*/ 114 w 330"/>
                  <a:gd name="T3" fmla="*/ 324 h 342"/>
                  <a:gd name="T4" fmla="*/ 108 w 330"/>
                  <a:gd name="T5" fmla="*/ 300 h 342"/>
                  <a:gd name="T6" fmla="*/ 114 w 330"/>
                  <a:gd name="T7" fmla="*/ 282 h 342"/>
                  <a:gd name="T8" fmla="*/ 102 w 330"/>
                  <a:gd name="T9" fmla="*/ 264 h 342"/>
                  <a:gd name="T10" fmla="*/ 90 w 330"/>
                  <a:gd name="T11" fmla="*/ 228 h 342"/>
                  <a:gd name="T12" fmla="*/ 12 w 330"/>
                  <a:gd name="T13" fmla="*/ 174 h 342"/>
                  <a:gd name="T14" fmla="*/ 18 w 330"/>
                  <a:gd name="T15" fmla="*/ 120 h 342"/>
                  <a:gd name="T16" fmla="*/ 0 w 330"/>
                  <a:gd name="T17" fmla="*/ 108 h 342"/>
                  <a:gd name="T18" fmla="*/ 12 w 330"/>
                  <a:gd name="T19" fmla="*/ 84 h 342"/>
                  <a:gd name="T20" fmla="*/ 36 w 330"/>
                  <a:gd name="T21" fmla="*/ 72 h 342"/>
                  <a:gd name="T22" fmla="*/ 36 w 330"/>
                  <a:gd name="T23" fmla="*/ 24 h 342"/>
                  <a:gd name="T24" fmla="*/ 42 w 330"/>
                  <a:gd name="T25" fmla="*/ 18 h 342"/>
                  <a:gd name="T26" fmla="*/ 60 w 330"/>
                  <a:gd name="T27" fmla="*/ 24 h 342"/>
                  <a:gd name="T28" fmla="*/ 114 w 330"/>
                  <a:gd name="T29" fmla="*/ 0 h 342"/>
                  <a:gd name="T30" fmla="*/ 108 w 330"/>
                  <a:gd name="T31" fmla="*/ 24 h 342"/>
                  <a:gd name="T32" fmla="*/ 138 w 330"/>
                  <a:gd name="T33" fmla="*/ 30 h 342"/>
                  <a:gd name="T34" fmla="*/ 150 w 330"/>
                  <a:gd name="T35" fmla="*/ 42 h 342"/>
                  <a:gd name="T36" fmla="*/ 264 w 330"/>
                  <a:gd name="T37" fmla="*/ 66 h 342"/>
                  <a:gd name="T38" fmla="*/ 282 w 330"/>
                  <a:gd name="T39" fmla="*/ 84 h 342"/>
                  <a:gd name="T40" fmla="*/ 276 w 330"/>
                  <a:gd name="T41" fmla="*/ 108 h 342"/>
                  <a:gd name="T42" fmla="*/ 288 w 330"/>
                  <a:gd name="T43" fmla="*/ 108 h 342"/>
                  <a:gd name="T44" fmla="*/ 288 w 330"/>
                  <a:gd name="T45" fmla="*/ 126 h 342"/>
                  <a:gd name="T46" fmla="*/ 300 w 330"/>
                  <a:gd name="T47" fmla="*/ 126 h 342"/>
                  <a:gd name="T48" fmla="*/ 276 w 330"/>
                  <a:gd name="T49" fmla="*/ 162 h 342"/>
                  <a:gd name="T50" fmla="*/ 282 w 330"/>
                  <a:gd name="T51" fmla="*/ 174 h 342"/>
                  <a:gd name="T52" fmla="*/ 330 w 330"/>
                  <a:gd name="T53" fmla="*/ 114 h 342"/>
                  <a:gd name="T54" fmla="*/ 300 w 330"/>
                  <a:gd name="T55" fmla="*/ 210 h 342"/>
                  <a:gd name="T56" fmla="*/ 294 w 330"/>
                  <a:gd name="T57" fmla="*/ 270 h 342"/>
                  <a:gd name="T58" fmla="*/ 300 w 330"/>
                  <a:gd name="T59" fmla="*/ 330 h 342"/>
                  <a:gd name="T60" fmla="*/ 150 w 330"/>
                  <a:gd name="T61" fmla="*/ 342 h 342"/>
                  <a:gd name="T62" fmla="*/ 138 w 330"/>
                  <a:gd name="T63" fmla="*/ 342 h 34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0"/>
                  <a:gd name="T97" fmla="*/ 0 h 342"/>
                  <a:gd name="T98" fmla="*/ 330 w 330"/>
                  <a:gd name="T99" fmla="*/ 342 h 34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0" h="342">
                    <a:moveTo>
                      <a:pt x="138" y="342"/>
                    </a:moveTo>
                    <a:lnTo>
                      <a:pt x="114" y="324"/>
                    </a:lnTo>
                    <a:lnTo>
                      <a:pt x="108" y="300"/>
                    </a:lnTo>
                    <a:lnTo>
                      <a:pt x="114" y="282"/>
                    </a:lnTo>
                    <a:lnTo>
                      <a:pt x="102" y="264"/>
                    </a:lnTo>
                    <a:lnTo>
                      <a:pt x="90" y="228"/>
                    </a:lnTo>
                    <a:lnTo>
                      <a:pt x="12" y="174"/>
                    </a:lnTo>
                    <a:lnTo>
                      <a:pt x="18" y="120"/>
                    </a:lnTo>
                    <a:lnTo>
                      <a:pt x="0" y="108"/>
                    </a:lnTo>
                    <a:lnTo>
                      <a:pt x="12" y="84"/>
                    </a:lnTo>
                    <a:lnTo>
                      <a:pt x="36" y="72"/>
                    </a:lnTo>
                    <a:lnTo>
                      <a:pt x="36" y="24"/>
                    </a:lnTo>
                    <a:lnTo>
                      <a:pt x="42" y="18"/>
                    </a:lnTo>
                    <a:lnTo>
                      <a:pt x="60" y="24"/>
                    </a:lnTo>
                    <a:lnTo>
                      <a:pt x="114" y="0"/>
                    </a:lnTo>
                    <a:lnTo>
                      <a:pt x="108" y="24"/>
                    </a:lnTo>
                    <a:lnTo>
                      <a:pt x="138" y="30"/>
                    </a:lnTo>
                    <a:lnTo>
                      <a:pt x="150" y="42"/>
                    </a:lnTo>
                    <a:lnTo>
                      <a:pt x="264" y="66"/>
                    </a:lnTo>
                    <a:lnTo>
                      <a:pt x="282" y="84"/>
                    </a:lnTo>
                    <a:lnTo>
                      <a:pt x="276" y="108"/>
                    </a:lnTo>
                    <a:lnTo>
                      <a:pt x="288" y="108"/>
                    </a:lnTo>
                    <a:lnTo>
                      <a:pt x="288" y="126"/>
                    </a:lnTo>
                    <a:lnTo>
                      <a:pt x="300" y="126"/>
                    </a:lnTo>
                    <a:lnTo>
                      <a:pt x="276" y="162"/>
                    </a:lnTo>
                    <a:lnTo>
                      <a:pt x="282" y="174"/>
                    </a:lnTo>
                    <a:lnTo>
                      <a:pt x="330" y="114"/>
                    </a:lnTo>
                    <a:lnTo>
                      <a:pt x="300" y="210"/>
                    </a:lnTo>
                    <a:lnTo>
                      <a:pt x="294" y="270"/>
                    </a:lnTo>
                    <a:lnTo>
                      <a:pt x="300" y="330"/>
                    </a:lnTo>
                    <a:lnTo>
                      <a:pt x="150" y="342"/>
                    </a:lnTo>
                    <a:lnTo>
                      <a:pt x="138" y="342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75" name="Freeform 502"/>
              <p:cNvSpPr>
                <a:spLocks noChangeAspect="1"/>
              </p:cNvSpPr>
              <p:nvPr/>
            </p:nvSpPr>
            <p:spPr bwMode="auto">
              <a:xfrm>
                <a:off x="3081" y="1488"/>
                <a:ext cx="330" cy="348"/>
              </a:xfrm>
              <a:custGeom>
                <a:avLst/>
                <a:gdLst>
                  <a:gd name="T0" fmla="*/ 138 w 330"/>
                  <a:gd name="T1" fmla="*/ 342 h 348"/>
                  <a:gd name="T2" fmla="*/ 114 w 330"/>
                  <a:gd name="T3" fmla="*/ 324 h 348"/>
                  <a:gd name="T4" fmla="*/ 108 w 330"/>
                  <a:gd name="T5" fmla="*/ 300 h 348"/>
                  <a:gd name="T6" fmla="*/ 114 w 330"/>
                  <a:gd name="T7" fmla="*/ 282 h 348"/>
                  <a:gd name="T8" fmla="*/ 102 w 330"/>
                  <a:gd name="T9" fmla="*/ 264 h 348"/>
                  <a:gd name="T10" fmla="*/ 90 w 330"/>
                  <a:gd name="T11" fmla="*/ 228 h 348"/>
                  <a:gd name="T12" fmla="*/ 12 w 330"/>
                  <a:gd name="T13" fmla="*/ 174 h 348"/>
                  <a:gd name="T14" fmla="*/ 18 w 330"/>
                  <a:gd name="T15" fmla="*/ 120 h 348"/>
                  <a:gd name="T16" fmla="*/ 0 w 330"/>
                  <a:gd name="T17" fmla="*/ 108 h 348"/>
                  <a:gd name="T18" fmla="*/ 12 w 330"/>
                  <a:gd name="T19" fmla="*/ 84 h 348"/>
                  <a:gd name="T20" fmla="*/ 36 w 330"/>
                  <a:gd name="T21" fmla="*/ 72 h 348"/>
                  <a:gd name="T22" fmla="*/ 36 w 330"/>
                  <a:gd name="T23" fmla="*/ 24 h 348"/>
                  <a:gd name="T24" fmla="*/ 42 w 330"/>
                  <a:gd name="T25" fmla="*/ 18 h 348"/>
                  <a:gd name="T26" fmla="*/ 60 w 330"/>
                  <a:gd name="T27" fmla="*/ 24 h 348"/>
                  <a:gd name="T28" fmla="*/ 114 w 330"/>
                  <a:gd name="T29" fmla="*/ 0 h 348"/>
                  <a:gd name="T30" fmla="*/ 108 w 330"/>
                  <a:gd name="T31" fmla="*/ 24 h 348"/>
                  <a:gd name="T32" fmla="*/ 138 w 330"/>
                  <a:gd name="T33" fmla="*/ 30 h 348"/>
                  <a:gd name="T34" fmla="*/ 150 w 330"/>
                  <a:gd name="T35" fmla="*/ 42 h 348"/>
                  <a:gd name="T36" fmla="*/ 264 w 330"/>
                  <a:gd name="T37" fmla="*/ 66 h 348"/>
                  <a:gd name="T38" fmla="*/ 282 w 330"/>
                  <a:gd name="T39" fmla="*/ 84 h 348"/>
                  <a:gd name="T40" fmla="*/ 276 w 330"/>
                  <a:gd name="T41" fmla="*/ 108 h 348"/>
                  <a:gd name="T42" fmla="*/ 288 w 330"/>
                  <a:gd name="T43" fmla="*/ 108 h 348"/>
                  <a:gd name="T44" fmla="*/ 288 w 330"/>
                  <a:gd name="T45" fmla="*/ 126 h 348"/>
                  <a:gd name="T46" fmla="*/ 300 w 330"/>
                  <a:gd name="T47" fmla="*/ 126 h 348"/>
                  <a:gd name="T48" fmla="*/ 276 w 330"/>
                  <a:gd name="T49" fmla="*/ 162 h 348"/>
                  <a:gd name="T50" fmla="*/ 282 w 330"/>
                  <a:gd name="T51" fmla="*/ 174 h 348"/>
                  <a:gd name="T52" fmla="*/ 330 w 330"/>
                  <a:gd name="T53" fmla="*/ 114 h 348"/>
                  <a:gd name="T54" fmla="*/ 300 w 330"/>
                  <a:gd name="T55" fmla="*/ 210 h 348"/>
                  <a:gd name="T56" fmla="*/ 294 w 330"/>
                  <a:gd name="T57" fmla="*/ 270 h 348"/>
                  <a:gd name="T58" fmla="*/ 300 w 330"/>
                  <a:gd name="T59" fmla="*/ 330 h 348"/>
                  <a:gd name="T60" fmla="*/ 150 w 330"/>
                  <a:gd name="T61" fmla="*/ 342 h 348"/>
                  <a:gd name="T62" fmla="*/ 138 w 330"/>
                  <a:gd name="T63" fmla="*/ 342 h 348"/>
                  <a:gd name="T64" fmla="*/ 138 w 330"/>
                  <a:gd name="T65" fmla="*/ 348 h 3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0"/>
                  <a:gd name="T100" fmla="*/ 0 h 348"/>
                  <a:gd name="T101" fmla="*/ 330 w 330"/>
                  <a:gd name="T102" fmla="*/ 348 h 3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0" h="348">
                    <a:moveTo>
                      <a:pt x="138" y="342"/>
                    </a:moveTo>
                    <a:lnTo>
                      <a:pt x="114" y="324"/>
                    </a:lnTo>
                    <a:lnTo>
                      <a:pt x="108" y="300"/>
                    </a:lnTo>
                    <a:lnTo>
                      <a:pt x="114" y="282"/>
                    </a:lnTo>
                    <a:lnTo>
                      <a:pt x="102" y="264"/>
                    </a:lnTo>
                    <a:lnTo>
                      <a:pt x="90" y="228"/>
                    </a:lnTo>
                    <a:lnTo>
                      <a:pt x="12" y="174"/>
                    </a:lnTo>
                    <a:lnTo>
                      <a:pt x="18" y="120"/>
                    </a:lnTo>
                    <a:lnTo>
                      <a:pt x="0" y="108"/>
                    </a:lnTo>
                    <a:lnTo>
                      <a:pt x="12" y="84"/>
                    </a:lnTo>
                    <a:lnTo>
                      <a:pt x="36" y="72"/>
                    </a:lnTo>
                    <a:lnTo>
                      <a:pt x="36" y="24"/>
                    </a:lnTo>
                    <a:lnTo>
                      <a:pt x="42" y="18"/>
                    </a:lnTo>
                    <a:lnTo>
                      <a:pt x="60" y="24"/>
                    </a:lnTo>
                    <a:lnTo>
                      <a:pt x="114" y="0"/>
                    </a:lnTo>
                    <a:lnTo>
                      <a:pt x="108" y="24"/>
                    </a:lnTo>
                    <a:lnTo>
                      <a:pt x="138" y="30"/>
                    </a:lnTo>
                    <a:lnTo>
                      <a:pt x="150" y="42"/>
                    </a:lnTo>
                    <a:lnTo>
                      <a:pt x="264" y="66"/>
                    </a:lnTo>
                    <a:lnTo>
                      <a:pt x="282" y="84"/>
                    </a:lnTo>
                    <a:lnTo>
                      <a:pt x="276" y="108"/>
                    </a:lnTo>
                    <a:lnTo>
                      <a:pt x="288" y="108"/>
                    </a:lnTo>
                    <a:lnTo>
                      <a:pt x="288" y="126"/>
                    </a:lnTo>
                    <a:lnTo>
                      <a:pt x="300" y="126"/>
                    </a:lnTo>
                    <a:lnTo>
                      <a:pt x="276" y="162"/>
                    </a:lnTo>
                    <a:lnTo>
                      <a:pt x="282" y="174"/>
                    </a:lnTo>
                    <a:lnTo>
                      <a:pt x="330" y="114"/>
                    </a:lnTo>
                    <a:lnTo>
                      <a:pt x="300" y="210"/>
                    </a:lnTo>
                    <a:lnTo>
                      <a:pt x="294" y="270"/>
                    </a:lnTo>
                    <a:lnTo>
                      <a:pt x="300" y="330"/>
                    </a:lnTo>
                    <a:lnTo>
                      <a:pt x="150" y="342"/>
                    </a:lnTo>
                    <a:lnTo>
                      <a:pt x="138" y="342"/>
                    </a:lnTo>
                    <a:lnTo>
                      <a:pt x="138" y="34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76" name="Freeform 503"/>
              <p:cNvSpPr>
                <a:spLocks noChangeAspect="1"/>
              </p:cNvSpPr>
              <p:nvPr/>
            </p:nvSpPr>
            <p:spPr bwMode="auto">
              <a:xfrm>
                <a:off x="2037" y="1578"/>
                <a:ext cx="432" cy="354"/>
              </a:xfrm>
              <a:custGeom>
                <a:avLst/>
                <a:gdLst>
                  <a:gd name="T0" fmla="*/ 420 w 432"/>
                  <a:gd name="T1" fmla="*/ 204 h 354"/>
                  <a:gd name="T2" fmla="*/ 408 w 432"/>
                  <a:gd name="T3" fmla="*/ 354 h 354"/>
                  <a:gd name="T4" fmla="*/ 114 w 432"/>
                  <a:gd name="T5" fmla="*/ 324 h 354"/>
                  <a:gd name="T6" fmla="*/ 0 w 432"/>
                  <a:gd name="T7" fmla="*/ 306 h 354"/>
                  <a:gd name="T8" fmla="*/ 12 w 432"/>
                  <a:gd name="T9" fmla="*/ 228 h 354"/>
                  <a:gd name="T10" fmla="*/ 42 w 432"/>
                  <a:gd name="T11" fmla="*/ 36 h 354"/>
                  <a:gd name="T12" fmla="*/ 48 w 432"/>
                  <a:gd name="T13" fmla="*/ 0 h 354"/>
                  <a:gd name="T14" fmla="*/ 432 w 432"/>
                  <a:gd name="T15" fmla="*/ 48 h 354"/>
                  <a:gd name="T16" fmla="*/ 420 w 432"/>
                  <a:gd name="T17" fmla="*/ 162 h 354"/>
                  <a:gd name="T18" fmla="*/ 420 w 432"/>
                  <a:gd name="T19" fmla="*/ 20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2"/>
                  <a:gd name="T31" fmla="*/ 0 h 354"/>
                  <a:gd name="T32" fmla="*/ 432 w 432"/>
                  <a:gd name="T33" fmla="*/ 354 h 3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2" h="354">
                    <a:moveTo>
                      <a:pt x="420" y="204"/>
                    </a:moveTo>
                    <a:lnTo>
                      <a:pt x="408" y="354"/>
                    </a:lnTo>
                    <a:lnTo>
                      <a:pt x="114" y="324"/>
                    </a:lnTo>
                    <a:lnTo>
                      <a:pt x="0" y="306"/>
                    </a:lnTo>
                    <a:lnTo>
                      <a:pt x="12" y="228"/>
                    </a:lnTo>
                    <a:lnTo>
                      <a:pt x="42" y="36"/>
                    </a:lnTo>
                    <a:lnTo>
                      <a:pt x="48" y="0"/>
                    </a:lnTo>
                    <a:lnTo>
                      <a:pt x="432" y="48"/>
                    </a:lnTo>
                    <a:lnTo>
                      <a:pt x="420" y="162"/>
                    </a:lnTo>
                    <a:lnTo>
                      <a:pt x="420" y="204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77" name="Freeform 504"/>
              <p:cNvSpPr>
                <a:spLocks noChangeAspect="1"/>
              </p:cNvSpPr>
              <p:nvPr/>
            </p:nvSpPr>
            <p:spPr bwMode="auto">
              <a:xfrm>
                <a:off x="2037" y="1578"/>
                <a:ext cx="432" cy="354"/>
              </a:xfrm>
              <a:custGeom>
                <a:avLst/>
                <a:gdLst>
                  <a:gd name="T0" fmla="*/ 420 w 432"/>
                  <a:gd name="T1" fmla="*/ 204 h 354"/>
                  <a:gd name="T2" fmla="*/ 408 w 432"/>
                  <a:gd name="T3" fmla="*/ 354 h 354"/>
                  <a:gd name="T4" fmla="*/ 114 w 432"/>
                  <a:gd name="T5" fmla="*/ 324 h 354"/>
                  <a:gd name="T6" fmla="*/ 0 w 432"/>
                  <a:gd name="T7" fmla="*/ 306 h 354"/>
                  <a:gd name="T8" fmla="*/ 12 w 432"/>
                  <a:gd name="T9" fmla="*/ 228 h 354"/>
                  <a:gd name="T10" fmla="*/ 42 w 432"/>
                  <a:gd name="T11" fmla="*/ 36 h 354"/>
                  <a:gd name="T12" fmla="*/ 48 w 432"/>
                  <a:gd name="T13" fmla="*/ 0 h 354"/>
                  <a:gd name="T14" fmla="*/ 432 w 432"/>
                  <a:gd name="T15" fmla="*/ 48 h 354"/>
                  <a:gd name="T16" fmla="*/ 420 w 432"/>
                  <a:gd name="T17" fmla="*/ 162 h 354"/>
                  <a:gd name="T18" fmla="*/ 420 w 432"/>
                  <a:gd name="T19" fmla="*/ 204 h 354"/>
                  <a:gd name="T20" fmla="*/ 420 w 432"/>
                  <a:gd name="T21" fmla="*/ 210 h 3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2"/>
                  <a:gd name="T34" fmla="*/ 0 h 354"/>
                  <a:gd name="T35" fmla="*/ 432 w 432"/>
                  <a:gd name="T36" fmla="*/ 354 h 3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2" h="354">
                    <a:moveTo>
                      <a:pt x="420" y="204"/>
                    </a:moveTo>
                    <a:lnTo>
                      <a:pt x="408" y="354"/>
                    </a:lnTo>
                    <a:lnTo>
                      <a:pt x="114" y="324"/>
                    </a:lnTo>
                    <a:lnTo>
                      <a:pt x="0" y="306"/>
                    </a:lnTo>
                    <a:lnTo>
                      <a:pt x="12" y="228"/>
                    </a:lnTo>
                    <a:lnTo>
                      <a:pt x="42" y="36"/>
                    </a:lnTo>
                    <a:lnTo>
                      <a:pt x="48" y="0"/>
                    </a:lnTo>
                    <a:lnTo>
                      <a:pt x="432" y="48"/>
                    </a:lnTo>
                    <a:lnTo>
                      <a:pt x="420" y="162"/>
                    </a:lnTo>
                    <a:lnTo>
                      <a:pt x="420" y="204"/>
                    </a:lnTo>
                    <a:lnTo>
                      <a:pt x="420" y="2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754" name="Rectangle 505"/>
            <p:cNvSpPr>
              <a:spLocks noChangeArrowheads="1"/>
            </p:cNvSpPr>
            <p:nvPr/>
          </p:nvSpPr>
          <p:spPr bwMode="auto">
            <a:xfrm>
              <a:off x="2639" y="2592"/>
              <a:ext cx="57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2000</a:t>
              </a:r>
            </a:p>
          </p:txBody>
        </p:sp>
      </p:grpSp>
      <p:grpSp>
        <p:nvGrpSpPr>
          <p:cNvPr id="19465" name="Group 756"/>
          <p:cNvGrpSpPr>
            <a:grpSpLocks/>
          </p:cNvGrpSpPr>
          <p:nvPr/>
        </p:nvGrpSpPr>
        <p:grpSpPr bwMode="auto">
          <a:xfrm>
            <a:off x="1129165" y="3173901"/>
            <a:ext cx="7477125" cy="320675"/>
            <a:chOff x="405" y="3744"/>
            <a:chExt cx="4710" cy="202"/>
          </a:xfrm>
        </p:grpSpPr>
        <p:sp>
          <p:nvSpPr>
            <p:cNvPr id="19745" name="Text Box 757"/>
            <p:cNvSpPr txBox="1">
              <a:spLocks noChangeArrowheads="1"/>
            </p:cNvSpPr>
            <p:nvPr/>
          </p:nvSpPr>
          <p:spPr bwMode="auto">
            <a:xfrm>
              <a:off x="411" y="3744"/>
              <a:ext cx="4245" cy="194"/>
            </a:xfrm>
            <a:prstGeom prst="rect">
              <a:avLst/>
            </a:prstGeom>
            <a:solidFill>
              <a:schemeClr val="bg1"/>
            </a:solidFill>
            <a:ln w="8001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No Data       &lt;14.0%        14.0%–17.9%        18.0%–21.9%       22.0%–25.9%      </a:t>
              </a:r>
              <a:r>
                <a:rPr kumimoji="0" lang="en-US" sz="14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&gt;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26.0%</a:t>
              </a:r>
            </a:p>
          </p:txBody>
        </p:sp>
        <p:sp>
          <p:nvSpPr>
            <p:cNvPr id="19746" name="Rectangle 758"/>
            <p:cNvSpPr>
              <a:spLocks noChangeArrowheads="1"/>
            </p:cNvSpPr>
            <p:nvPr/>
          </p:nvSpPr>
          <p:spPr bwMode="auto">
            <a:xfrm>
              <a:off x="405" y="3754"/>
              <a:ext cx="471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47" name="Rectangle 759"/>
            <p:cNvSpPr>
              <a:spLocks noChangeArrowheads="1"/>
            </p:cNvSpPr>
            <p:nvPr/>
          </p:nvSpPr>
          <p:spPr bwMode="auto">
            <a:xfrm>
              <a:off x="461" y="3802"/>
              <a:ext cx="86" cy="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48" name="Rectangle 760"/>
            <p:cNvSpPr>
              <a:spLocks noChangeArrowheads="1"/>
            </p:cNvSpPr>
            <p:nvPr/>
          </p:nvSpPr>
          <p:spPr bwMode="auto">
            <a:xfrm>
              <a:off x="1087" y="3798"/>
              <a:ext cx="86" cy="86"/>
            </a:xfrm>
            <a:prstGeom prst="rect">
              <a:avLst/>
            </a:prstGeom>
            <a:solidFill>
              <a:srgbClr val="E8D89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49" name="Rectangle 761"/>
            <p:cNvSpPr>
              <a:spLocks noChangeArrowheads="1"/>
            </p:cNvSpPr>
            <p:nvPr/>
          </p:nvSpPr>
          <p:spPr bwMode="auto">
            <a:xfrm>
              <a:off x="1632" y="3791"/>
              <a:ext cx="86" cy="86"/>
            </a:xfrm>
            <a:prstGeom prst="rect">
              <a:avLst/>
            </a:prstGeom>
            <a:solidFill>
              <a:srgbClr val="FFAA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50" name="Rectangle 762"/>
            <p:cNvSpPr>
              <a:spLocks noChangeArrowheads="1"/>
            </p:cNvSpPr>
            <p:nvPr/>
          </p:nvSpPr>
          <p:spPr bwMode="auto">
            <a:xfrm>
              <a:off x="2426" y="3807"/>
              <a:ext cx="86" cy="86"/>
            </a:xfrm>
            <a:prstGeom prst="rect">
              <a:avLst/>
            </a:prstGeom>
            <a:solidFill>
              <a:srgbClr val="FF8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51" name="Rectangle 763"/>
            <p:cNvSpPr>
              <a:spLocks noChangeArrowheads="1"/>
            </p:cNvSpPr>
            <p:nvPr/>
          </p:nvSpPr>
          <p:spPr bwMode="auto">
            <a:xfrm>
              <a:off x="3199" y="3798"/>
              <a:ext cx="86" cy="86"/>
            </a:xfrm>
            <a:prstGeom prst="rect">
              <a:avLst/>
            </a:prstGeom>
            <a:solidFill>
              <a:srgbClr val="FF45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52" name="Rectangle 764"/>
            <p:cNvSpPr>
              <a:spLocks noChangeArrowheads="1"/>
            </p:cNvSpPr>
            <p:nvPr/>
          </p:nvSpPr>
          <p:spPr bwMode="auto">
            <a:xfrm>
              <a:off x="3954" y="3798"/>
              <a:ext cx="86" cy="86"/>
            </a:xfrm>
            <a:prstGeom prst="rect">
              <a:avLst/>
            </a:prstGeom>
            <a:solidFill>
              <a:srgbClr val="B2222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19466" name="Group 765"/>
          <p:cNvGrpSpPr>
            <a:grpSpLocks/>
          </p:cNvGrpSpPr>
          <p:nvPr/>
        </p:nvGrpSpPr>
        <p:grpSpPr bwMode="auto">
          <a:xfrm>
            <a:off x="1116348" y="5827713"/>
            <a:ext cx="7451725" cy="344487"/>
            <a:chOff x="405" y="3383"/>
            <a:chExt cx="4694" cy="217"/>
          </a:xfrm>
        </p:grpSpPr>
        <p:sp>
          <p:nvSpPr>
            <p:cNvPr id="19737" name="Text Box 766"/>
            <p:cNvSpPr txBox="1">
              <a:spLocks noChangeArrowheads="1"/>
            </p:cNvSpPr>
            <p:nvPr/>
          </p:nvSpPr>
          <p:spPr bwMode="auto">
            <a:xfrm>
              <a:off x="405" y="3383"/>
              <a:ext cx="4310" cy="194"/>
            </a:xfrm>
            <a:prstGeom prst="rect">
              <a:avLst/>
            </a:prstGeom>
            <a:solidFill>
              <a:schemeClr val="bg1"/>
            </a:solidFill>
            <a:ln w="8001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No Data         &lt;4.5%         4.5%–5.9%           6.0%–7.4%        7.5%–8.9%            </a:t>
              </a:r>
              <a:r>
                <a:rPr kumimoji="0" lang="en-US" sz="14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&gt;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9.0%</a:t>
              </a:r>
            </a:p>
          </p:txBody>
        </p:sp>
        <p:sp>
          <p:nvSpPr>
            <p:cNvPr id="19738" name="Rectangle 767"/>
            <p:cNvSpPr>
              <a:spLocks noChangeArrowheads="1"/>
            </p:cNvSpPr>
            <p:nvPr/>
          </p:nvSpPr>
          <p:spPr bwMode="auto">
            <a:xfrm>
              <a:off x="405" y="3383"/>
              <a:ext cx="469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39" name="Rectangle 768"/>
            <p:cNvSpPr>
              <a:spLocks noChangeArrowheads="1"/>
            </p:cNvSpPr>
            <p:nvPr/>
          </p:nvSpPr>
          <p:spPr bwMode="auto">
            <a:xfrm>
              <a:off x="472" y="3437"/>
              <a:ext cx="86" cy="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40" name="Rectangle 769"/>
            <p:cNvSpPr>
              <a:spLocks noChangeArrowheads="1"/>
            </p:cNvSpPr>
            <p:nvPr/>
          </p:nvSpPr>
          <p:spPr bwMode="auto">
            <a:xfrm>
              <a:off x="1080" y="3426"/>
              <a:ext cx="86" cy="86"/>
            </a:xfrm>
            <a:prstGeom prst="rect">
              <a:avLst/>
            </a:prstGeom>
            <a:solidFill>
              <a:srgbClr val="E8D89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41" name="Rectangle 770"/>
            <p:cNvSpPr>
              <a:spLocks noChangeArrowheads="1"/>
            </p:cNvSpPr>
            <p:nvPr/>
          </p:nvSpPr>
          <p:spPr bwMode="auto">
            <a:xfrm>
              <a:off x="1606" y="3431"/>
              <a:ext cx="86" cy="86"/>
            </a:xfrm>
            <a:prstGeom prst="rect">
              <a:avLst/>
            </a:prstGeom>
            <a:solidFill>
              <a:srgbClr val="FFAA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42" name="Rectangle 771"/>
            <p:cNvSpPr>
              <a:spLocks noChangeArrowheads="1"/>
            </p:cNvSpPr>
            <p:nvPr/>
          </p:nvSpPr>
          <p:spPr bwMode="auto">
            <a:xfrm>
              <a:off x="2391" y="3426"/>
              <a:ext cx="86" cy="86"/>
            </a:xfrm>
            <a:prstGeom prst="rect">
              <a:avLst/>
            </a:prstGeom>
            <a:solidFill>
              <a:srgbClr val="FF8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43" name="Rectangle 772"/>
            <p:cNvSpPr>
              <a:spLocks noChangeArrowheads="1"/>
            </p:cNvSpPr>
            <p:nvPr/>
          </p:nvSpPr>
          <p:spPr bwMode="auto">
            <a:xfrm>
              <a:off x="3088" y="3437"/>
              <a:ext cx="86" cy="86"/>
            </a:xfrm>
            <a:prstGeom prst="rect">
              <a:avLst/>
            </a:prstGeom>
            <a:solidFill>
              <a:srgbClr val="FF45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44" name="Rectangle 773"/>
            <p:cNvSpPr>
              <a:spLocks noChangeArrowheads="1"/>
            </p:cNvSpPr>
            <p:nvPr/>
          </p:nvSpPr>
          <p:spPr bwMode="auto">
            <a:xfrm>
              <a:off x="3857" y="3437"/>
              <a:ext cx="86" cy="86"/>
            </a:xfrm>
            <a:prstGeom prst="rect">
              <a:avLst/>
            </a:prstGeom>
            <a:solidFill>
              <a:srgbClr val="B2222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467" name="Rectangle 774"/>
          <p:cNvSpPr>
            <a:spLocks noChangeArrowheads="1"/>
          </p:cNvSpPr>
          <p:nvPr/>
        </p:nvSpPr>
        <p:spPr bwMode="auto">
          <a:xfrm rot="10800000" flipV="1">
            <a:off x="1143000" y="62484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CDC’s Division of Diabetes Translation. United States Surveillance System available at http://www.cdc.gov/diabetes/data</a:t>
            </a:r>
          </a:p>
        </p:txBody>
      </p:sp>
      <p:pic>
        <p:nvPicPr>
          <p:cNvPr id="19468" name="Picture 7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5800" y="6207125"/>
            <a:ext cx="685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776" descr="hhs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6" name="Rectangle 379"/>
          <p:cNvSpPr>
            <a:spLocks noChangeArrowheads="1"/>
          </p:cNvSpPr>
          <p:nvPr/>
        </p:nvSpPr>
        <p:spPr bwMode="auto">
          <a:xfrm>
            <a:off x="6763349" y="1374775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2014</a:t>
            </a:r>
          </a:p>
        </p:txBody>
      </p:sp>
      <p:sp>
        <p:nvSpPr>
          <p:cNvPr id="1088" name="Rectangle 505"/>
          <p:cNvSpPr>
            <a:spLocks noChangeArrowheads="1"/>
          </p:cNvSpPr>
          <p:nvPr/>
        </p:nvSpPr>
        <p:spPr bwMode="auto">
          <a:xfrm>
            <a:off x="6934704" y="39624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127404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www.jbs3risk.com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6" y="1556792"/>
            <a:ext cx="8064896" cy="465658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700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Heart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96489"/>
            <a:ext cx="8000976" cy="478913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825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Healthy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29" y="1484784"/>
            <a:ext cx="7983041" cy="495127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82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Stopping smoking…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819975" cy="489851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33265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Heart age 68 to 61yrs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403648" y="836712"/>
            <a:ext cx="57606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825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Controlling BP…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3265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Heart age 68 to 54yrs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04764"/>
            <a:ext cx="7882458" cy="490424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1403648" y="836712"/>
            <a:ext cx="57606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499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Reducing Cholesterol…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3265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Heart age 68 to 62yrs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04764"/>
            <a:ext cx="7805687" cy="487081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1403648" y="836712"/>
            <a:ext cx="57606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327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The full </a:t>
            </a:r>
            <a:r>
              <a:rPr lang="en-GB" sz="3200" dirty="0" err="1"/>
              <a:t>monty</a:t>
            </a:r>
            <a:r>
              <a:rPr lang="en-GB" sz="3200" dirty="0"/>
              <a:t>…..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33265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Heart age 68 to 47yrs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28" y="1288250"/>
            <a:ext cx="7992566" cy="493711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1403648" y="836712"/>
            <a:ext cx="43204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9DD859-B845-40DB-9CE2-D3F60722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3600" dirty="0"/>
              <a:t>Case Histories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CE4C4C-DEEC-4F22-AEC0-C465F2351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/>
              <a:t>1. Female 50yrs, Type 2, Smokes 20+, BMI 30</a:t>
            </a:r>
          </a:p>
          <a:p>
            <a:pPr marL="0" indent="0">
              <a:buNone/>
            </a:pPr>
            <a:endParaRPr lang="en-GB" sz="2800" dirty="0"/>
          </a:p>
          <a:p>
            <a:pPr lvl="1"/>
            <a:r>
              <a:rPr lang="en-GB" sz="2000" dirty="0"/>
              <a:t>Cholesterol of 5.1, HDL 2.2 </a:t>
            </a:r>
          </a:p>
          <a:p>
            <a:pPr lvl="1"/>
            <a:r>
              <a:rPr lang="en-GB" sz="2000" dirty="0"/>
              <a:t>JBS3 Heart age of 61yrs, Healthy LE of 71, 10 </a:t>
            </a:r>
            <a:r>
              <a:rPr lang="en-GB" sz="2000" dirty="0" err="1"/>
              <a:t>yr</a:t>
            </a:r>
            <a:r>
              <a:rPr lang="en-GB" sz="2000" dirty="0"/>
              <a:t> risk 5.6%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Stopping smoking</a:t>
            </a:r>
          </a:p>
          <a:p>
            <a:pPr lvl="1"/>
            <a:r>
              <a:rPr lang="en-GB" sz="2000" dirty="0"/>
              <a:t>JBS3 Heart age of 56yrs, Healthy LE of 77, 10 </a:t>
            </a:r>
            <a:r>
              <a:rPr lang="en-GB" sz="2000" dirty="0" err="1"/>
              <a:t>yr</a:t>
            </a:r>
            <a:r>
              <a:rPr lang="en-GB" sz="2000" dirty="0"/>
              <a:t> risk 3.6%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Using a statin to reduce cholesterol to 3.5…</a:t>
            </a:r>
          </a:p>
          <a:p>
            <a:pPr lvl="1"/>
            <a:r>
              <a:rPr lang="en-GB" sz="2000" dirty="0"/>
              <a:t>Heart age of 59, Healthy LE improves by 4/12, 10 </a:t>
            </a:r>
            <a:r>
              <a:rPr lang="en-GB" sz="2000" dirty="0" err="1"/>
              <a:t>yr</a:t>
            </a:r>
            <a:r>
              <a:rPr lang="en-GB" sz="2000" dirty="0"/>
              <a:t> risk 4.5%</a:t>
            </a:r>
          </a:p>
        </p:txBody>
      </p:sp>
    </p:spTree>
    <p:extLst>
      <p:ext uri="{BB962C8B-B14F-4D97-AF65-F5344CB8AC3E}">
        <p14:creationId xmlns:p14="http://schemas.microsoft.com/office/powerpoint/2010/main" val="166755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9DD859-B845-40DB-9CE2-D3F60722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3600" dirty="0"/>
              <a:t>Case Histories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CE4C4C-DEEC-4F22-AEC0-C465F2351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17" y="1166018"/>
            <a:ext cx="8229600" cy="5287318"/>
          </a:xfrm>
        </p:spPr>
        <p:txBody>
          <a:bodyPr>
            <a:normAutofit/>
          </a:bodyPr>
          <a:lstStyle/>
          <a:p>
            <a:r>
              <a:rPr lang="en-GB" sz="2800" dirty="0"/>
              <a:t>1. Female 60yrs, Type 2, Never smoked, BMI 22, Hypertensive</a:t>
            </a:r>
          </a:p>
          <a:p>
            <a:pPr marL="0" indent="0">
              <a:buNone/>
            </a:pPr>
            <a:endParaRPr lang="en-GB" sz="2400" dirty="0"/>
          </a:p>
          <a:p>
            <a:pPr lvl="1"/>
            <a:r>
              <a:rPr lang="en-GB" sz="2000" dirty="0"/>
              <a:t>Cholesterol of 6.9, HDL 3.0</a:t>
            </a:r>
          </a:p>
          <a:p>
            <a:pPr lvl="1"/>
            <a:r>
              <a:rPr lang="en-GB" sz="2000" dirty="0"/>
              <a:t>JBS3 Heart age of 68 </a:t>
            </a:r>
            <a:r>
              <a:rPr lang="en-GB" sz="2000" dirty="0" err="1"/>
              <a:t>yrs</a:t>
            </a:r>
            <a:r>
              <a:rPr lang="en-GB" sz="2000" dirty="0"/>
              <a:t>, Healthy LE of 80yrs, 10 </a:t>
            </a:r>
            <a:r>
              <a:rPr lang="en-GB" sz="2000" dirty="0" err="1"/>
              <a:t>yr</a:t>
            </a:r>
            <a:r>
              <a:rPr lang="en-GB" sz="2000" dirty="0"/>
              <a:t> risk of 8.5%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Benefits of reduction of cholesterol to 5.0 would be a gain of 0.8 of a year of healthy life expectancy. Patient declined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“At least I have lived longer than Mum”.</a:t>
            </a:r>
          </a:p>
          <a:p>
            <a:pPr lvl="1"/>
            <a:r>
              <a:rPr lang="en-GB" sz="2000" dirty="0"/>
              <a:t>Add in </a:t>
            </a:r>
            <a:r>
              <a:rPr lang="en-GB" sz="2000" dirty="0" err="1"/>
              <a:t>FHx</a:t>
            </a:r>
            <a:r>
              <a:rPr lang="en-GB" sz="2000" dirty="0"/>
              <a:t> of CVD under 60 in a close relative…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JBS3 Heart age of 75, Healthy LE of 79, 10 year risk now 14%. Statin accepted</a:t>
            </a:r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178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2F3246-2021-43A2-BCA9-475FAA3A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What about the grey zone?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5486D4-8C32-416E-993E-4EA9CA17C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Male aged 50 with a Cholesterol of 7.5 and no other risk factors</a:t>
            </a:r>
          </a:p>
          <a:p>
            <a:pPr lvl="1"/>
            <a:r>
              <a:rPr lang="en-GB" sz="2400" dirty="0"/>
              <a:t>JBS3 heart age of 60, Healthy LE 76 and 10 </a:t>
            </a:r>
            <a:r>
              <a:rPr lang="en-GB" sz="2400" dirty="0" err="1"/>
              <a:t>yr</a:t>
            </a:r>
            <a:r>
              <a:rPr lang="en-GB" sz="2400" dirty="0"/>
              <a:t> risk of 8.7%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No </a:t>
            </a:r>
            <a:r>
              <a:rPr lang="en-GB" sz="2400" dirty="0" err="1"/>
              <a:t>FHx</a:t>
            </a:r>
            <a:r>
              <a:rPr lang="en-GB" sz="2400" dirty="0"/>
              <a:t>, no tendon xanthomata, doesn’t meet the Simon Broome Criteria for Familial </a:t>
            </a:r>
            <a:r>
              <a:rPr lang="en-GB" sz="2400" dirty="0" err="1"/>
              <a:t>Hyperchoesterolaemia</a:t>
            </a:r>
            <a:r>
              <a:rPr lang="en-GB" sz="2400" dirty="0"/>
              <a:t>…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2 lab tests can help in weighing up the decision…</a:t>
            </a:r>
          </a:p>
          <a:p>
            <a:pPr lvl="2"/>
            <a:r>
              <a:rPr lang="en-GB" sz="2000" dirty="0" err="1"/>
              <a:t>hsCRP</a:t>
            </a:r>
            <a:r>
              <a:rPr lang="en-GB" sz="2000" dirty="0"/>
              <a:t> – need to know no other inflammation – if High suggestive of significant CV risk</a:t>
            </a:r>
          </a:p>
          <a:p>
            <a:pPr lvl="2"/>
            <a:r>
              <a:rPr lang="en-GB" sz="2000" dirty="0"/>
              <a:t>Lipoprotein (a) if over 300 suggests genetic risk factors are present</a:t>
            </a:r>
          </a:p>
        </p:txBody>
      </p:sp>
    </p:spTree>
    <p:extLst>
      <p:ext uri="{BB962C8B-B14F-4D97-AF65-F5344CB8AC3E}">
        <p14:creationId xmlns:p14="http://schemas.microsoft.com/office/powerpoint/2010/main" val="402004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6684">
            <a:off x="336226" y="412913"/>
            <a:ext cx="5167167" cy="287824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2015">
            <a:off x="5781666" y="649353"/>
            <a:ext cx="2758896" cy="364766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36" y="3356992"/>
            <a:ext cx="4737266" cy="316596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6819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Diet, fats and turning the </a:t>
            </a:r>
            <a:r>
              <a:rPr lang="en-GB" sz="3600" dirty="0" err="1"/>
              <a:t>Supertanker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2200" dirty="0"/>
              <a:t>BMJ April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We know swapping saturated fat for </a:t>
            </a:r>
            <a:r>
              <a:rPr lang="en-GB" sz="2400" dirty="0" err="1"/>
              <a:t>polyunsatures</a:t>
            </a:r>
            <a:r>
              <a:rPr lang="en-GB" sz="2400" dirty="0"/>
              <a:t> reduces cholesterol….BUT….</a:t>
            </a:r>
          </a:p>
          <a:p>
            <a:r>
              <a:rPr lang="en-GB" sz="2400" dirty="0"/>
              <a:t>It does not seem to reduce mortality from heart disease…</a:t>
            </a:r>
          </a:p>
          <a:p>
            <a:r>
              <a:rPr lang="en-GB" sz="2400" dirty="0"/>
              <a:t>In fact mortality was increased amongst older patients in the intervention group.</a:t>
            </a:r>
          </a:p>
          <a:p>
            <a:r>
              <a:rPr lang="en-GB" sz="2400" dirty="0"/>
              <a:t>USA – have now removed dietary cholesterol and total fat as risk factors worth worrying about.</a:t>
            </a:r>
          </a:p>
          <a:p>
            <a:r>
              <a:rPr lang="en-GB" sz="2400" dirty="0"/>
              <a:t>UK advice is still “consume less than 10% of calories from saturated fat”</a:t>
            </a:r>
          </a:p>
          <a:p>
            <a:r>
              <a:rPr lang="en-GB" sz="2400" dirty="0"/>
              <a:t>Actually – the real problem is carbohydrates.</a:t>
            </a:r>
          </a:p>
          <a:p>
            <a:r>
              <a:rPr lang="en-GB" sz="2400" b="1" dirty="0"/>
              <a:t>Eat less CHO </a:t>
            </a:r>
            <a:r>
              <a:rPr lang="en-GB" sz="2400" dirty="0"/>
              <a:t>– remember it turns to sugar and be relaxed about taking a greater proportion from fats and protein.</a:t>
            </a:r>
          </a:p>
        </p:txBody>
      </p:sp>
    </p:spTree>
    <p:extLst>
      <p:ext uri="{BB962C8B-B14F-4D97-AF65-F5344CB8AC3E}">
        <p14:creationId xmlns:p14="http://schemas.microsoft.com/office/powerpoint/2010/main" val="427408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For the right patients…</a:t>
            </a:r>
          </a:p>
        </p:txBody>
      </p:sp>
      <p:pic>
        <p:nvPicPr>
          <p:cNvPr id="10242" name="Picture 2" descr="Image result for blood sugar die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2946401" cy="4525963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the fast di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381079" cy="44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66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2E7C9-493E-4A2F-ABCA-4C196A2BD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 initiatives to watch for..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19116A-3F32-4D93-A0FA-C0BB34EA8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FreeStyle</a:t>
            </a:r>
            <a:r>
              <a:rPr lang="en-GB" dirty="0"/>
              <a:t> Libre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DC20AC8-646F-4326-AABE-52510A2EF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600200"/>
            <a:ext cx="3221182" cy="482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6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B8D4F1-1A26-48DA-B69E-76BBEB150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 initiatives to watch for..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2A84CF6-7646-4DBB-B671-98B6252E2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PREVENT – for patients at risk of diabetes</a:t>
            </a:r>
          </a:p>
          <a:p>
            <a:pPr lvl="2"/>
            <a:r>
              <a:rPr lang="en-GB" dirty="0"/>
              <a:t>Hba1c 42-48 mmol/</a:t>
            </a:r>
            <a:r>
              <a:rPr lang="en-GB" dirty="0" err="1"/>
              <a:t>mol</a:t>
            </a:r>
            <a:endParaRPr lang="en-GB" dirty="0"/>
          </a:p>
          <a:p>
            <a:pPr lvl="2"/>
            <a:r>
              <a:rPr lang="en-GB" dirty="0"/>
              <a:t>See email dated 14</a:t>
            </a:r>
            <a:r>
              <a:rPr lang="en-GB" baseline="30000" dirty="0"/>
              <a:t>th</a:t>
            </a:r>
            <a:r>
              <a:rPr lang="en-GB" dirty="0"/>
              <a:t> September 2017 “NDPP Healthier You (Diabetes)” for details. </a:t>
            </a:r>
          </a:p>
          <a:p>
            <a:pPr lvl="2"/>
            <a:endParaRPr lang="en-GB" sz="900" dirty="0"/>
          </a:p>
          <a:p>
            <a:r>
              <a:rPr lang="en-GB" dirty="0"/>
              <a:t>DESMOND structured education</a:t>
            </a:r>
          </a:p>
          <a:p>
            <a:pPr lvl="2"/>
            <a:r>
              <a:rPr lang="en-GB" dirty="0"/>
              <a:t>See email dated 20</a:t>
            </a:r>
            <a:r>
              <a:rPr lang="en-GB" baseline="30000" dirty="0"/>
              <a:t>th</a:t>
            </a:r>
            <a:r>
              <a:rPr lang="en-GB" dirty="0"/>
              <a:t> December 2017 “Additional funding – referring patients to DESMOND” with full details of how to refer including self referral and payment details. </a:t>
            </a:r>
          </a:p>
          <a:p>
            <a:pPr lvl="2"/>
            <a:endParaRPr lang="en-GB" sz="900" dirty="0"/>
          </a:p>
          <a:p>
            <a:r>
              <a:rPr lang="en-GB" dirty="0"/>
              <a:t>The New LCS for diabetes</a:t>
            </a:r>
          </a:p>
          <a:p>
            <a:pPr lvl="2"/>
            <a:r>
              <a:rPr lang="en-GB" dirty="0"/>
              <a:t>Will follow the NDA in rewarding for the 8 care processes. </a:t>
            </a:r>
            <a:r>
              <a:rPr lang="en-GB" dirty="0" smtClean="0"/>
              <a:t>Bonus</a:t>
            </a:r>
            <a:r>
              <a:rPr lang="en-GB" dirty="0" smtClean="0"/>
              <a:t> for </a:t>
            </a:r>
            <a:r>
              <a:rPr lang="en-GB" dirty="0" smtClean="0"/>
              <a:t>all </a:t>
            </a:r>
            <a:r>
              <a:rPr lang="en-GB" dirty="0"/>
              <a:t>8 + </a:t>
            </a:r>
            <a:r>
              <a:rPr lang="en-GB" dirty="0" smtClean="0"/>
              <a:t>% to 3 </a:t>
            </a:r>
            <a:r>
              <a:rPr lang="en-GB" dirty="0"/>
              <a:t>targets +</a:t>
            </a:r>
            <a:r>
              <a:rPr lang="en-GB" dirty="0" smtClean="0"/>
              <a:t>insulin </a:t>
            </a:r>
            <a:r>
              <a:rPr lang="en-GB" dirty="0"/>
              <a:t>+ GLP initiation</a:t>
            </a:r>
          </a:p>
        </p:txBody>
      </p:sp>
    </p:spTree>
    <p:extLst>
      <p:ext uri="{BB962C8B-B14F-4D97-AF65-F5344CB8AC3E}">
        <p14:creationId xmlns:p14="http://schemas.microsoft.com/office/powerpoint/2010/main" val="278197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DC00C9-6F96-40BF-90AD-652644512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Ideas for Audit and QIA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2351B1-364A-4F08-9261-02089CFBC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59" y="1340768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Find your patients “At risk of diabetes” – do they even know? Refer to PREVENT.</a:t>
            </a:r>
          </a:p>
          <a:p>
            <a:pPr marL="0" indent="0">
              <a:buNone/>
            </a:pPr>
            <a:endParaRPr lang="en-GB" sz="1100" dirty="0"/>
          </a:p>
          <a:p>
            <a:r>
              <a:rPr lang="en-GB" sz="2400" dirty="0"/>
              <a:t>What is happening to the mass of your diabetic population? Intervene and see if there is a difference.</a:t>
            </a:r>
          </a:p>
          <a:p>
            <a:endParaRPr lang="en-GB" sz="1100" dirty="0"/>
          </a:p>
          <a:p>
            <a:r>
              <a:rPr lang="en-GB" sz="2400" dirty="0"/>
              <a:t>Check out, shortcut and use JBS3.</a:t>
            </a:r>
          </a:p>
          <a:p>
            <a:endParaRPr lang="en-GB" sz="1100" dirty="0"/>
          </a:p>
          <a:p>
            <a:r>
              <a:rPr lang="en-GB" sz="2400" dirty="0"/>
              <a:t>Have all your patients with Type 2 been offered DESMOND?</a:t>
            </a:r>
          </a:p>
          <a:p>
            <a:endParaRPr lang="en-GB" sz="1200" dirty="0"/>
          </a:p>
          <a:p>
            <a:r>
              <a:rPr lang="en-GB" sz="2400" dirty="0"/>
              <a:t>Check you have no-one on metformin with an eGFR less than 30, reduce the dose in patients with eGFR less than 40.</a:t>
            </a:r>
          </a:p>
          <a:p>
            <a:endParaRPr lang="en-GB" sz="1200" dirty="0"/>
          </a:p>
          <a:p>
            <a:r>
              <a:rPr lang="en-GB" sz="2400" dirty="0"/>
              <a:t>Review your patients on pioglitazone – consider other options</a:t>
            </a:r>
          </a:p>
          <a:p>
            <a:endParaRPr lang="en-GB" sz="1200" dirty="0"/>
          </a:p>
          <a:p>
            <a:r>
              <a:rPr lang="en-GB" sz="2400" dirty="0"/>
              <a:t>Read up and consider actually recommending a diet plan.</a:t>
            </a:r>
          </a:p>
          <a:p>
            <a:endParaRPr lang="en-GB" sz="1200" dirty="0"/>
          </a:p>
          <a:p>
            <a:r>
              <a:rPr lang="en-GB" sz="2400" dirty="0"/>
              <a:t>Revise Simon Broome criteria for FH, and consider using </a:t>
            </a:r>
            <a:r>
              <a:rPr lang="en-GB" sz="2400" dirty="0" err="1"/>
              <a:t>hsCRP</a:t>
            </a:r>
            <a:r>
              <a:rPr lang="en-GB" sz="2400" dirty="0"/>
              <a:t> and </a:t>
            </a:r>
            <a:r>
              <a:rPr lang="en-GB" sz="2400" dirty="0" err="1"/>
              <a:t>LPa</a:t>
            </a:r>
            <a:r>
              <a:rPr lang="en-GB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70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How do I Diagnose Diabetes?</a:t>
            </a:r>
          </a:p>
        </p:txBody>
      </p:sp>
    </p:spTree>
    <p:extLst>
      <p:ext uri="{BB962C8B-B14F-4D97-AF65-F5344CB8AC3E}">
        <p14:creationId xmlns:p14="http://schemas.microsoft.com/office/powerpoint/2010/main" val="3715409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685800"/>
            <a:ext cx="7181850" cy="54864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9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700062"/>
              </p:ext>
            </p:extLst>
          </p:nvPr>
        </p:nvGraphicFramePr>
        <p:xfrm>
          <a:off x="457200" y="555625"/>
          <a:ext cx="8229600" cy="567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Document" r:id="rId4" imgW="9570963" imgH="6600640" progId="Word.Document.8">
                  <p:embed/>
                </p:oleObj>
              </mc:Choice>
              <mc:Fallback>
                <p:oleObj name="Document" r:id="rId4" imgW="9570963" imgH="660064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555625"/>
                        <a:ext cx="8229600" cy="567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268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/>
              <a:t>How do I keep perspective in looking after patients with diabetes?</a:t>
            </a:r>
          </a:p>
        </p:txBody>
      </p:sp>
    </p:spTree>
    <p:extLst>
      <p:ext uri="{BB962C8B-B14F-4D97-AF65-F5344CB8AC3E}">
        <p14:creationId xmlns:p14="http://schemas.microsoft.com/office/powerpoint/2010/main" val="2103661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Keeping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r>
              <a:rPr lang="en-GB" sz="1100" dirty="0"/>
              <a:t>           Intensified glucose lowering in type 2 diabetes  - time for a reappraisal </a:t>
            </a:r>
            <a:r>
              <a:rPr lang="de-DE" sz="1100" dirty="0"/>
              <a:t>J. S. Yudkin &amp; B. Richter &amp; E. A. M. Gale Diabetologia 2010</a:t>
            </a:r>
          </a:p>
          <a:p>
            <a:endParaRPr lang="en-GB" sz="900" dirty="0"/>
          </a:p>
          <a:p>
            <a:r>
              <a:rPr lang="en-GB" sz="2200" dirty="0"/>
              <a:t>Age matters – while intensive glucose control may benefit the young, moderate control is sufficient for most patients with later onset diabetes.</a:t>
            </a:r>
          </a:p>
          <a:p>
            <a:r>
              <a:rPr lang="en-GB" sz="2200" dirty="0"/>
              <a:t>“Always hesitate before giving lifestyle advice to someone who has already survived 80 years!”</a:t>
            </a:r>
          </a:p>
          <a:p>
            <a:endParaRPr lang="en-GB" sz="2200" dirty="0"/>
          </a:p>
          <a:p>
            <a:endParaRPr lang="en-GB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928992"/>
              </p:ext>
            </p:extLst>
          </p:nvPr>
        </p:nvGraphicFramePr>
        <p:xfrm>
          <a:off x="1043608" y="1340768"/>
          <a:ext cx="7128791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22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CHD </a:t>
                      </a:r>
                      <a:r>
                        <a:rPr lang="en-GB" sz="1000" dirty="0"/>
                        <a:t>(fatal and non-fatal MI and sudden</a:t>
                      </a:r>
                      <a:r>
                        <a:rPr lang="en-GB" sz="1000" baseline="0" dirty="0"/>
                        <a:t> death)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Stroke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Cholesterol down 1mmol</a:t>
                      </a:r>
                    </a:p>
                    <a:p>
                      <a:r>
                        <a:rPr lang="en-GB" dirty="0"/>
                        <a:t>NNT for 5 years to prevent one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178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BP down by 10/5 mm Hg</a:t>
                      </a:r>
                    </a:p>
                    <a:p>
                      <a:r>
                        <a:rPr lang="en-GB" dirty="0"/>
                        <a:t>NNT</a:t>
                      </a:r>
                      <a:r>
                        <a:rPr lang="en-GB" baseline="0" dirty="0"/>
                        <a:t> for 5 years to prevent one event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Hba1c down by 10 mmol/</a:t>
                      </a:r>
                      <a:r>
                        <a:rPr lang="en-GB" dirty="0" err="1"/>
                        <a:t>mol</a:t>
                      </a:r>
                      <a:endParaRPr lang="en-GB" dirty="0"/>
                    </a:p>
                    <a:p>
                      <a:r>
                        <a:rPr lang="en-GB" dirty="0"/>
                        <a:t>NNT for 5 years to prevent</a:t>
                      </a:r>
                      <a:r>
                        <a:rPr lang="en-GB" baseline="0" dirty="0"/>
                        <a:t> one event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768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59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</TotalTime>
  <Words>1336</Words>
  <Application>Microsoft Office PowerPoint</Application>
  <PresentationFormat>On-screen Show (4:3)</PresentationFormat>
  <Paragraphs>264</Paragraphs>
  <Slides>44</Slides>
  <Notes>44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Office Theme</vt:lpstr>
      <vt:lpstr>2_Office Theme</vt:lpstr>
      <vt:lpstr>1_Office Theme</vt:lpstr>
      <vt:lpstr>Document</vt:lpstr>
      <vt:lpstr>Acrobat Document</vt:lpstr>
      <vt:lpstr>Diabetes Update and cardiovascular risk assessment</vt:lpstr>
      <vt:lpstr>PowerPoint Presentation</vt:lpstr>
      <vt:lpstr>PowerPoint Presentation</vt:lpstr>
      <vt:lpstr>PowerPoint Presentation</vt:lpstr>
      <vt:lpstr>     How do I Diagnose Diabetes?</vt:lpstr>
      <vt:lpstr>PowerPoint Presentation</vt:lpstr>
      <vt:lpstr>PowerPoint Presentation</vt:lpstr>
      <vt:lpstr>PowerPoint Presentation</vt:lpstr>
      <vt:lpstr>Keeping Perspective</vt:lpstr>
      <vt:lpstr>PowerPoint Presentation</vt:lpstr>
      <vt:lpstr>PowerPoint Presentation</vt:lpstr>
      <vt:lpstr>Diabetes Treatments</vt:lpstr>
      <vt:lpstr>PowerPoint Presentation</vt:lpstr>
      <vt:lpstr>PowerPoint Presentation</vt:lpstr>
      <vt:lpstr>PowerPoint Presentation</vt:lpstr>
      <vt:lpstr>PowerPoint Presentation</vt:lpstr>
      <vt:lpstr>Diabetes Treatments</vt:lpstr>
      <vt:lpstr>PowerPoint Presentation</vt:lpstr>
      <vt:lpstr>Alo/lina/saxa/sita/vilda ….gliptin                                              </vt:lpstr>
      <vt:lpstr>GLP Agonists Glucagon like peptide 1 mimetic</vt:lpstr>
      <vt:lpstr>Diabetes Treatments</vt:lpstr>
      <vt:lpstr>PowerPoint Presentation</vt:lpstr>
      <vt:lpstr>PowerPoint Presentation</vt:lpstr>
      <vt:lpstr>PowerPoint Presentation</vt:lpstr>
      <vt:lpstr>Diabetes Treatments</vt:lpstr>
      <vt:lpstr>Insulin</vt:lpstr>
      <vt:lpstr>Diabetes Treatments</vt:lpstr>
      <vt:lpstr>PowerPoint Presentation</vt:lpstr>
      <vt:lpstr>Summary of Updated NICE guidance April 2016</vt:lpstr>
      <vt:lpstr>www.jbs3risk.com</vt:lpstr>
      <vt:lpstr>Heart Age</vt:lpstr>
      <vt:lpstr>Healthy Years</vt:lpstr>
      <vt:lpstr>Stopping smoking…</vt:lpstr>
      <vt:lpstr>Controlling BP…</vt:lpstr>
      <vt:lpstr>Reducing Cholesterol…</vt:lpstr>
      <vt:lpstr>The full monty…..</vt:lpstr>
      <vt:lpstr>Case Histories</vt:lpstr>
      <vt:lpstr>Case Histories</vt:lpstr>
      <vt:lpstr>What about the grey zone?</vt:lpstr>
      <vt:lpstr>Diet, fats and turning the Supertanker BMJ April 2016</vt:lpstr>
      <vt:lpstr>For the right patients…</vt:lpstr>
      <vt:lpstr>Local initiatives to watch for..</vt:lpstr>
      <vt:lpstr>Local initiatives to watch for..</vt:lpstr>
      <vt:lpstr>Ideas for Audit and QIA</vt:lpstr>
    </vt:vector>
  </TitlesOfParts>
  <Company>SL CSU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– Everyday questions and Practical Solutions</dc:title>
  <dc:creator>Klaus Green - The Mill Medical Practice</dc:creator>
  <cp:lastModifiedBy>Klaus Green - The Mill Medical Practice</cp:lastModifiedBy>
  <cp:revision>128</cp:revision>
  <dcterms:created xsi:type="dcterms:W3CDTF">2015-09-11T07:47:10Z</dcterms:created>
  <dcterms:modified xsi:type="dcterms:W3CDTF">2018-03-06T12:25:12Z</dcterms:modified>
</cp:coreProperties>
</file>