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9" r:id="rId2"/>
    <p:sldId id="267" r:id="rId3"/>
    <p:sldId id="260" r:id="rId4"/>
    <p:sldId id="262" r:id="rId5"/>
    <p:sldId id="263" r:id="rId6"/>
    <p:sldId id="274" r:id="rId7"/>
    <p:sldId id="275" r:id="rId8"/>
    <p:sldId id="276" r:id="rId9"/>
    <p:sldId id="277" r:id="rId10"/>
    <p:sldId id="279" r:id="rId11"/>
    <p:sldId id="266" r:id="rId12"/>
    <p:sldId id="269" r:id="rId13"/>
    <p:sldId id="268" r:id="rId14"/>
    <p:sldId id="280" r:id="rId15"/>
    <p:sldId id="281" r:id="rId16"/>
    <p:sldId id="282" r:id="rId17"/>
    <p:sldId id="270" r:id="rId18"/>
    <p:sldId id="271" r:id="rId19"/>
    <p:sldId id="283" r:id="rId20"/>
    <p:sldId id="284" r:id="rId21"/>
    <p:sldId id="285" r:id="rId22"/>
    <p:sldId id="286"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559C2B-4E35-4181-B48E-AA50FCE66527}" type="datetimeFigureOut">
              <a:rPr lang="en-GB" smtClean="0"/>
              <a:t>15/06/2018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F0CA51-1196-4732-BBD7-0FAFCEDC5348}" type="slidenum">
              <a:rPr lang="en-GB" smtClean="0"/>
              <a:t>‹#›</a:t>
            </a:fld>
            <a:endParaRPr lang="en-GB"/>
          </a:p>
        </p:txBody>
      </p:sp>
    </p:spTree>
    <p:extLst>
      <p:ext uri="{BB962C8B-B14F-4D97-AF65-F5344CB8AC3E}">
        <p14:creationId xmlns:p14="http://schemas.microsoft.com/office/powerpoint/2010/main" val="1467326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Statutory, biannual . In relation to S11 children's Act</a:t>
            </a:r>
          </a:p>
          <a:p>
            <a:r>
              <a:rPr lang="en-GB" dirty="0" smtClean="0"/>
              <a:t>Primary care, health trusts and mental health providers.</a:t>
            </a:r>
          </a:p>
          <a:p>
            <a:r>
              <a:rPr lang="en-GB" dirty="0" smtClean="0"/>
              <a:t>Joint adult and Childrens tool.</a:t>
            </a:r>
          </a:p>
          <a:p>
            <a:endParaRPr lang="en-GB" dirty="0"/>
          </a:p>
        </p:txBody>
      </p:sp>
      <p:sp>
        <p:nvSpPr>
          <p:cNvPr id="4" name="Slide Number Placeholder 3"/>
          <p:cNvSpPr>
            <a:spLocks noGrp="1"/>
          </p:cNvSpPr>
          <p:nvPr>
            <p:ph type="sldNum" sz="quarter" idx="10"/>
          </p:nvPr>
        </p:nvSpPr>
        <p:spPr/>
        <p:txBody>
          <a:bodyPr/>
          <a:lstStyle/>
          <a:p>
            <a:fld id="{BAF0CA51-1196-4732-BBD7-0FAFCEDC5348}" type="slidenum">
              <a:rPr lang="en-GB" smtClean="0"/>
              <a:t>1</a:t>
            </a:fld>
            <a:endParaRPr lang="en-GB"/>
          </a:p>
        </p:txBody>
      </p:sp>
    </p:spTree>
    <p:extLst>
      <p:ext uri="{BB962C8B-B14F-4D97-AF65-F5344CB8AC3E}">
        <p14:creationId xmlns:p14="http://schemas.microsoft.com/office/powerpoint/2010/main" val="284307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Child</a:t>
            </a:r>
            <a:r>
              <a:rPr lang="en-GB" baseline="0" dirty="0" smtClean="0"/>
              <a:t> under 18. Perform sexual acts or have sexual acts performed on them. In exchange for something. Child does not always realise abnormal relationship. Grooming, technology. Boys.</a:t>
            </a:r>
            <a:endParaRPr lang="en-GB"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436D3A7-25FB-4196-BE90-3D86426899FA}"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339093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noRot="1" noChangeAspect="1"/>
          </p:cNvSpPr>
          <p:nvPr>
            <p:ph type="sldImg"/>
          </p:nvPr>
        </p:nvSpPr>
        <p:spPr>
          <a:prstGeom prst="rect">
            <a:avLst/>
          </a:prstGeom>
        </p:spPr>
        <p:txBody>
          <a:bodyPr/>
          <a:lstStyle/>
          <a:p>
            <a:pPr lvl="0"/>
            <a:endParaRPr/>
          </a:p>
        </p:txBody>
      </p:sp>
      <p:sp>
        <p:nvSpPr>
          <p:cNvPr id="59" name="Shape 59"/>
          <p:cNvSpPr>
            <a:spLocks noGrp="1"/>
          </p:cNvSpPr>
          <p:nvPr>
            <p:ph type="body" sz="quarter" idx="1"/>
          </p:nvPr>
        </p:nvSpPr>
        <p:spPr>
          <a:prstGeom prst="rect">
            <a:avLst/>
          </a:prstGeom>
        </p:spPr>
        <p:txBody>
          <a:bodyPr>
            <a:normAutofit fontScale="85000" lnSpcReduction="20000"/>
          </a:bodyPr>
          <a:lstStyle/>
          <a:p>
            <a:r>
              <a:rPr lang="en-GB" dirty="0"/>
              <a:t>Grooming</a:t>
            </a:r>
          </a:p>
          <a:p>
            <a:r>
              <a:rPr lang="en-GB" sz="1200" b="0" i="0" u="none" strike="noStrike" kern="1200" baseline="0" dirty="0">
                <a:solidFill>
                  <a:schemeClr val="tx1"/>
                </a:solidFill>
                <a:latin typeface="+mn-lt"/>
                <a:ea typeface="+mn-ea"/>
                <a:cs typeface="+mn-cs"/>
              </a:rPr>
              <a:t>In all these models a form of grooming takes place. The word grooming is used to describe </a:t>
            </a:r>
            <a:r>
              <a:rPr lang="en-GB" sz="1200" b="1" i="0" u="none" strike="noStrike" kern="1200" baseline="0" dirty="0">
                <a:solidFill>
                  <a:schemeClr val="tx1"/>
                </a:solidFill>
                <a:latin typeface="+mn-lt"/>
                <a:ea typeface="+mn-ea"/>
                <a:cs typeface="+mn-cs"/>
              </a:rPr>
              <a:t>the process </a:t>
            </a:r>
            <a:r>
              <a:rPr lang="en-GB" sz="1200" b="0" i="0" u="none" strike="noStrike" kern="1200" baseline="0" dirty="0">
                <a:solidFill>
                  <a:schemeClr val="tx1"/>
                </a:solidFill>
                <a:latin typeface="+mn-lt"/>
                <a:ea typeface="+mn-ea"/>
                <a:cs typeface="+mn-cs"/>
              </a:rPr>
              <a:t>that is used to trick a child or young person into believing that they are trustworthy so that they can eventually sexually exploit them. </a:t>
            </a:r>
          </a:p>
          <a:p>
            <a:pPr lvl="0" defTabSz="914400">
              <a:lnSpc>
                <a:spcPct val="100000"/>
              </a:lnSpc>
              <a:spcBef>
                <a:spcPts val="400"/>
              </a:spcBef>
              <a:defRPr sz="1800"/>
            </a:pPr>
            <a:endParaRPr lang="en-GB" sz="1200" dirty="0">
              <a:latin typeface="Calibri"/>
              <a:ea typeface="Calibri"/>
              <a:cs typeface="Calibri"/>
              <a:sym typeface="Calibri"/>
            </a:endParaRPr>
          </a:p>
          <a:p>
            <a:pPr lvl="0" defTabSz="914400">
              <a:lnSpc>
                <a:spcPct val="100000"/>
              </a:lnSpc>
              <a:spcBef>
                <a:spcPts val="400"/>
              </a:spcBef>
              <a:defRPr sz="1800"/>
            </a:pPr>
            <a:r>
              <a:rPr sz="1200" dirty="0">
                <a:latin typeface="Calibri"/>
                <a:ea typeface="Calibri"/>
                <a:cs typeface="Calibri"/>
                <a:sym typeface="Calibri"/>
              </a:rPr>
              <a:t>Increasing numbers of MET cases doubled in 2013. </a:t>
            </a:r>
          </a:p>
          <a:p>
            <a:pPr lvl="0" defTabSz="914400">
              <a:lnSpc>
                <a:spcPct val="100000"/>
              </a:lnSpc>
              <a:spcBef>
                <a:spcPts val="400"/>
              </a:spcBef>
              <a:defRPr sz="1800"/>
            </a:pPr>
            <a:r>
              <a:rPr sz="1200" dirty="0">
                <a:latin typeface="Calibri"/>
                <a:ea typeface="Calibri"/>
                <a:cs typeface="Calibri"/>
                <a:sym typeface="Calibri"/>
              </a:rPr>
              <a:t>Most common nationality Vietnam, UK, Albania</a:t>
            </a:r>
          </a:p>
          <a:p>
            <a:pPr lvl="0" defTabSz="914400">
              <a:lnSpc>
                <a:spcPct val="100000"/>
              </a:lnSpc>
              <a:spcBef>
                <a:spcPts val="400"/>
              </a:spcBef>
              <a:defRPr sz="1800"/>
            </a:pPr>
            <a:r>
              <a:rPr sz="1200" dirty="0">
                <a:latin typeface="Calibri"/>
                <a:ea typeface="Calibri"/>
                <a:cs typeface="Calibri"/>
                <a:sym typeface="Calibri"/>
              </a:rPr>
              <a:t>These children may be subject to physical ,emotion sexual abuse and neglect.</a:t>
            </a:r>
            <a:endParaRPr lang="en-GB" sz="1200" dirty="0">
              <a:latin typeface="Calibri"/>
              <a:ea typeface="Calibri"/>
              <a:cs typeface="Calibri"/>
              <a:sym typeface="Calibri"/>
            </a:endParaRPr>
          </a:p>
          <a:p>
            <a:pPr lvl="0" defTabSz="914400">
              <a:lnSpc>
                <a:spcPct val="100000"/>
              </a:lnSpc>
              <a:spcBef>
                <a:spcPts val="400"/>
              </a:spcBef>
              <a:defRPr sz="1800"/>
            </a:pPr>
            <a:r>
              <a:rPr lang="en-GB" sz="1200" dirty="0">
                <a:latin typeface="Calibri"/>
                <a:ea typeface="Calibri"/>
                <a:cs typeface="Calibri"/>
                <a:sym typeface="Calibri"/>
              </a:rPr>
              <a:t>Inappropriate “</a:t>
            </a:r>
            <a:r>
              <a:rPr lang="en-GB" sz="1200" dirty="0" err="1">
                <a:latin typeface="Calibri"/>
                <a:ea typeface="Calibri"/>
                <a:cs typeface="Calibri"/>
                <a:sym typeface="Calibri"/>
              </a:rPr>
              <a:t>Lado</a:t>
            </a:r>
            <a:r>
              <a:rPr lang="en-GB" sz="1200" dirty="0">
                <a:latin typeface="Calibri"/>
                <a:ea typeface="Calibri"/>
                <a:cs typeface="Calibri"/>
                <a:sym typeface="Calibri"/>
              </a:rPr>
              <a:t>”, Teenage sexual health templates.</a:t>
            </a:r>
          </a:p>
          <a:p>
            <a:pPr lvl="0" defTabSz="914400">
              <a:lnSpc>
                <a:spcPct val="100000"/>
              </a:lnSpc>
              <a:spcBef>
                <a:spcPts val="400"/>
              </a:spcBef>
              <a:defRPr sz="1800"/>
            </a:pPr>
            <a:r>
              <a:rPr lang="en-GB" sz="1200" dirty="0">
                <a:latin typeface="Calibri"/>
                <a:ea typeface="Calibri"/>
                <a:cs typeface="Calibri"/>
                <a:sym typeface="Calibri"/>
              </a:rPr>
              <a:t>Boyfriends,</a:t>
            </a:r>
            <a:r>
              <a:rPr lang="en-GB" sz="1200" baseline="0" dirty="0">
                <a:latin typeface="Calibri"/>
                <a:ea typeface="Calibri"/>
                <a:cs typeface="Calibri"/>
                <a:sym typeface="Calibri"/>
              </a:rPr>
              <a:t> consent 16 sex, 17-18 years most vulnerable waiting for them to turn 16 pre sex. Still abuse.</a:t>
            </a:r>
          </a:p>
          <a:p>
            <a:r>
              <a:rPr lang="en-GB" sz="1200" b="1" i="0" u="none" strike="noStrike" kern="1200" baseline="0" dirty="0">
                <a:solidFill>
                  <a:schemeClr val="tx1"/>
                </a:solidFill>
                <a:latin typeface="+mn-lt"/>
                <a:ea typeface="+mn-ea"/>
                <a:cs typeface="+mn-cs"/>
              </a:rPr>
              <a:t>What does this mean for professionals?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“Children and young people who are sexually exploited are the victims of child sexual abuse, and their needs require careful assessment. They are likely to be in need of welfare services and – in many cases – protection under the Children Act 1989. This group may include children who have been sexually abused through the misuse of technology, coerced into sexual activity by criminal gangs or the victims of trafficking.” </a:t>
            </a:r>
          </a:p>
          <a:p>
            <a:endParaRPr lang="en-GB" sz="1200" b="0" i="0" u="none" strike="noStrike" kern="1200" baseline="0" dirty="0">
              <a:solidFill>
                <a:schemeClr val="tx1"/>
              </a:solidFill>
              <a:latin typeface="+mn-lt"/>
              <a:ea typeface="+mn-ea"/>
              <a:cs typeface="+mn-cs"/>
            </a:endParaRPr>
          </a:p>
          <a:p>
            <a:endParaRPr lang="en-GB" sz="1200" b="0" i="0" u="none" strike="noStrike" kern="1200" baseline="0" dirty="0">
              <a:solidFill>
                <a:schemeClr val="tx1"/>
              </a:solidFill>
              <a:latin typeface="+mn-lt"/>
              <a:ea typeface="+mn-ea"/>
              <a:cs typeface="+mn-cs"/>
            </a:endParaRPr>
          </a:p>
          <a:p>
            <a:r>
              <a:rPr lang="en-GB" dirty="0"/>
              <a:t>In all cases those exploiting the child/young person have power over them by virtue of their age, gender, intellect, physical strength and/or economic or other resources. Violence, coercion and intimidation are common, involvement in exploitative relationships being characterised in the main by the child or young person’s limited availability of choice resulting from their social/economic and/or emotional vulnerability.</a:t>
            </a:r>
          </a:p>
          <a:p>
            <a:r>
              <a:rPr lang="en-GB" dirty="0"/>
              <a:t>(Definition by NWG and cited in DCSF guidance)</a:t>
            </a:r>
          </a:p>
          <a:p>
            <a:pPr lvl="0" defTabSz="914400">
              <a:lnSpc>
                <a:spcPct val="100000"/>
              </a:lnSpc>
              <a:spcBef>
                <a:spcPts val="400"/>
              </a:spcBef>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24213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RMM</a:t>
            </a:r>
            <a:endParaRPr lang="en-GB" dirty="0"/>
          </a:p>
        </p:txBody>
      </p:sp>
      <p:sp>
        <p:nvSpPr>
          <p:cNvPr id="4" name="Slide Number Placeholder 3"/>
          <p:cNvSpPr>
            <a:spLocks noGrp="1"/>
          </p:cNvSpPr>
          <p:nvPr>
            <p:ph type="sldNum" sz="quarter" idx="10"/>
          </p:nvPr>
        </p:nvSpPr>
        <p:spPr/>
        <p:txBody>
          <a:bodyPr/>
          <a:lstStyle/>
          <a:p>
            <a:fld id="{BAF0CA51-1196-4732-BBD7-0FAFCEDC5348}" type="slidenum">
              <a:rPr lang="en-GB" smtClean="0"/>
              <a:t>10</a:t>
            </a:fld>
            <a:endParaRPr lang="en-GB"/>
          </a:p>
        </p:txBody>
      </p:sp>
    </p:spTree>
    <p:extLst>
      <p:ext uri="{BB962C8B-B14F-4D97-AF65-F5344CB8AC3E}">
        <p14:creationId xmlns:p14="http://schemas.microsoft.com/office/powerpoint/2010/main" val="357155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SSCB website for this plus training/e-learning, policies and procedures, case reviews. Dedicated professionals</a:t>
            </a:r>
            <a:r>
              <a:rPr lang="en-US" baseline="0" dirty="0" smtClean="0"/>
              <a:t> page</a:t>
            </a:r>
            <a:endParaRPr lang="en-US" dirty="0"/>
          </a:p>
        </p:txBody>
      </p:sp>
      <p:sp>
        <p:nvSpPr>
          <p:cNvPr id="4" name="Slide Number Placeholder 3"/>
          <p:cNvSpPr>
            <a:spLocks noGrp="1"/>
          </p:cNvSpPr>
          <p:nvPr>
            <p:ph type="sldNum" sz="quarter" idx="10"/>
          </p:nvPr>
        </p:nvSpPr>
        <p:spPr/>
        <p:txBody>
          <a:bodyPr/>
          <a:lstStyle/>
          <a:p>
            <a:fld id="{BAF0CA51-1196-4732-BBD7-0FAFCEDC5348}" type="slidenum">
              <a:rPr lang="en-GB" smtClean="0"/>
              <a:t>19</a:t>
            </a:fld>
            <a:endParaRPr lang="en-GB"/>
          </a:p>
        </p:txBody>
      </p:sp>
    </p:spTree>
    <p:extLst>
      <p:ext uri="{BB962C8B-B14F-4D97-AF65-F5344CB8AC3E}">
        <p14:creationId xmlns:p14="http://schemas.microsoft.com/office/powerpoint/2010/main" val="1546553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CQC; induction, training log. Increasingly asking re adult training. Prevent topical</a:t>
            </a:r>
          </a:p>
          <a:p>
            <a:r>
              <a:rPr lang="en-US" dirty="0" smtClean="0"/>
              <a:t>Awaiting intercollegiate document</a:t>
            </a:r>
            <a:r>
              <a:rPr lang="en-US" baseline="0" dirty="0" smtClean="0"/>
              <a:t> ? Combined competencies and training for children, adults and LAC</a:t>
            </a:r>
            <a:endParaRPr lang="en-US" dirty="0"/>
          </a:p>
        </p:txBody>
      </p:sp>
      <p:sp>
        <p:nvSpPr>
          <p:cNvPr id="4" name="Slide Number Placeholder 3"/>
          <p:cNvSpPr>
            <a:spLocks noGrp="1"/>
          </p:cNvSpPr>
          <p:nvPr>
            <p:ph type="sldNum" sz="quarter" idx="10"/>
          </p:nvPr>
        </p:nvSpPr>
        <p:spPr/>
        <p:txBody>
          <a:bodyPr/>
          <a:lstStyle/>
          <a:p>
            <a:fld id="{BAF0CA51-1196-4732-BBD7-0FAFCEDC5348}" type="slidenum">
              <a:rPr lang="en-GB" smtClean="0"/>
              <a:t>20</a:t>
            </a:fld>
            <a:endParaRPr lang="en-GB"/>
          </a:p>
        </p:txBody>
      </p:sp>
    </p:spTree>
    <p:extLst>
      <p:ext uri="{BB962C8B-B14F-4D97-AF65-F5344CB8AC3E}">
        <p14:creationId xmlns:p14="http://schemas.microsoft.com/office/powerpoint/2010/main" val="1437081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0CA51-1196-4732-BBD7-0FAFCEDC5348}" type="slidenum">
              <a:rPr lang="en-GB" smtClean="0"/>
              <a:t>21</a:t>
            </a:fld>
            <a:endParaRPr lang="en-GB"/>
          </a:p>
        </p:txBody>
      </p:sp>
    </p:spTree>
    <p:extLst>
      <p:ext uri="{BB962C8B-B14F-4D97-AF65-F5344CB8AC3E}">
        <p14:creationId xmlns:p14="http://schemas.microsoft.com/office/powerpoint/2010/main" val="1437081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0CA51-1196-4732-BBD7-0FAFCEDC5348}" type="slidenum">
              <a:rPr lang="en-GB" smtClean="0"/>
              <a:t>22</a:t>
            </a:fld>
            <a:endParaRPr lang="en-GB"/>
          </a:p>
        </p:txBody>
      </p:sp>
    </p:spTree>
    <p:extLst>
      <p:ext uri="{BB962C8B-B14F-4D97-AF65-F5344CB8AC3E}">
        <p14:creationId xmlns:p14="http://schemas.microsoft.com/office/powerpoint/2010/main" val="1437081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A1F25F7-F32E-432F-A16C-6C2FF6C3D9E6}" type="datetime1">
              <a:rPr lang="en-GB" smtClean="0"/>
              <a:t>15/06/2018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GB" smtClean="0"/>
              <a:t>NHS Guildford &amp; Waverley CCG  Surrey Countywide Childrens Safeguarding Team</a:t>
            </a:r>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479679-45CC-4369-966F-57C86BC19B0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A76162-B7D6-4B45-B3CA-E1CECA65A220}" type="datetime1">
              <a:rPr lang="en-GB" smtClean="0"/>
              <a:t>15/06/2018</a:t>
            </a:fld>
            <a:endParaRPr lang="en-GB"/>
          </a:p>
        </p:txBody>
      </p:sp>
      <p:sp>
        <p:nvSpPr>
          <p:cNvPr id="5" name="Footer Placeholder 4"/>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6" name="Slide Number Placeholder 5"/>
          <p:cNvSpPr>
            <a:spLocks noGrp="1"/>
          </p:cNvSpPr>
          <p:nvPr>
            <p:ph type="sldNum" sz="quarter" idx="12"/>
          </p:nvPr>
        </p:nvSpPr>
        <p:spPr/>
        <p:txBody>
          <a:bodyPr/>
          <a:lstStyle>
            <a:extLst/>
          </a:lstStyle>
          <a:p>
            <a:fld id="{33479679-45CC-4369-966F-57C86BC19B0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6AB95-4445-44D3-8624-F043475DE452}" type="datetime1">
              <a:rPr lang="en-GB" smtClean="0"/>
              <a:t>15/06/2018</a:t>
            </a:fld>
            <a:endParaRPr lang="en-GB"/>
          </a:p>
        </p:txBody>
      </p:sp>
      <p:sp>
        <p:nvSpPr>
          <p:cNvPr id="5" name="Footer Placeholder 4"/>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6" name="Slide Number Placeholder 5"/>
          <p:cNvSpPr>
            <a:spLocks noGrp="1"/>
          </p:cNvSpPr>
          <p:nvPr>
            <p:ph type="sldNum" sz="quarter" idx="12"/>
          </p:nvPr>
        </p:nvSpPr>
        <p:spPr/>
        <p:txBody>
          <a:bodyPr/>
          <a:lstStyle>
            <a:extLst/>
          </a:lstStyle>
          <a:p>
            <a:fld id="{33479679-45CC-4369-966F-57C86BC19B0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5192D5-7216-470C-83C2-A57F27FA8686}" type="datetime1">
              <a:rPr lang="en-GB" smtClean="0"/>
              <a:t>15/06/2018</a:t>
            </a:fld>
            <a:endParaRPr lang="en-GB"/>
          </a:p>
        </p:txBody>
      </p:sp>
      <p:sp>
        <p:nvSpPr>
          <p:cNvPr id="5" name="Footer Placeholder 4"/>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6" name="Slide Number Placeholder 5"/>
          <p:cNvSpPr>
            <a:spLocks noGrp="1"/>
          </p:cNvSpPr>
          <p:nvPr>
            <p:ph type="sldNum" sz="quarter" idx="12"/>
          </p:nvPr>
        </p:nvSpPr>
        <p:spPr/>
        <p:txBody>
          <a:bodyPr/>
          <a:lstStyle>
            <a:extLst/>
          </a:lstStyle>
          <a:p>
            <a:fld id="{33479679-45CC-4369-966F-57C86BC19B02}"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90C497-83F5-4875-9D4D-C90A4D66845F}" type="datetime1">
              <a:rPr lang="en-GB" smtClean="0"/>
              <a:t>15/06/2018</a:t>
            </a:fld>
            <a:endParaRPr lang="en-GB"/>
          </a:p>
        </p:txBody>
      </p:sp>
      <p:sp>
        <p:nvSpPr>
          <p:cNvPr id="5" name="Footer Placeholder 4"/>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6" name="Slide Number Placeholder 5"/>
          <p:cNvSpPr>
            <a:spLocks noGrp="1"/>
          </p:cNvSpPr>
          <p:nvPr>
            <p:ph type="sldNum" sz="quarter" idx="12"/>
          </p:nvPr>
        </p:nvSpPr>
        <p:spPr/>
        <p:txBody>
          <a:bodyPr/>
          <a:lstStyle>
            <a:extLst/>
          </a:lstStyle>
          <a:p>
            <a:fld id="{33479679-45CC-4369-966F-57C86BC19B02}"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722CE9-8C93-4FAA-84DD-F15C08923CE9}" type="datetime1">
              <a:rPr lang="en-GB" smtClean="0"/>
              <a:t>15/06/2018</a:t>
            </a:fld>
            <a:endParaRPr lang="en-GB"/>
          </a:p>
        </p:txBody>
      </p:sp>
      <p:sp>
        <p:nvSpPr>
          <p:cNvPr id="6" name="Footer Placeholder 5"/>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7" name="Slide Number Placeholder 6"/>
          <p:cNvSpPr>
            <a:spLocks noGrp="1"/>
          </p:cNvSpPr>
          <p:nvPr>
            <p:ph type="sldNum" sz="quarter" idx="12"/>
          </p:nvPr>
        </p:nvSpPr>
        <p:spPr/>
        <p:txBody>
          <a:bodyPr/>
          <a:lstStyle>
            <a:extLst/>
          </a:lstStyle>
          <a:p>
            <a:fld id="{33479679-45CC-4369-966F-57C86BC19B02}"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3BA9E8-C359-4F1E-81E9-70E47029CB51}" type="datetime1">
              <a:rPr lang="en-GB" smtClean="0"/>
              <a:t>15/06/2018</a:t>
            </a:fld>
            <a:endParaRPr lang="en-GB"/>
          </a:p>
        </p:txBody>
      </p:sp>
      <p:sp>
        <p:nvSpPr>
          <p:cNvPr id="8" name="Footer Placeholder 7"/>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9" name="Slide Number Placeholder 8"/>
          <p:cNvSpPr>
            <a:spLocks noGrp="1"/>
          </p:cNvSpPr>
          <p:nvPr>
            <p:ph type="sldNum" sz="quarter" idx="12"/>
          </p:nvPr>
        </p:nvSpPr>
        <p:spPr/>
        <p:txBody>
          <a:bodyPr/>
          <a:lstStyle>
            <a:extLst/>
          </a:lstStyle>
          <a:p>
            <a:fld id="{33479679-45CC-4369-966F-57C86BC19B0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34F38F9-0CCD-4A8A-8BC9-42CD3A410176}" type="datetime1">
              <a:rPr lang="en-GB" smtClean="0"/>
              <a:t>15/06/2018</a:t>
            </a:fld>
            <a:endParaRPr lang="en-GB"/>
          </a:p>
        </p:txBody>
      </p:sp>
      <p:sp>
        <p:nvSpPr>
          <p:cNvPr id="4" name="Footer Placeholder 3"/>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5" name="Slide Number Placeholder 4"/>
          <p:cNvSpPr>
            <a:spLocks noGrp="1"/>
          </p:cNvSpPr>
          <p:nvPr>
            <p:ph type="sldNum" sz="quarter" idx="12"/>
          </p:nvPr>
        </p:nvSpPr>
        <p:spPr/>
        <p:txBody>
          <a:bodyPr/>
          <a:lstStyle>
            <a:extLst/>
          </a:lstStyle>
          <a:p>
            <a:fld id="{33479679-45CC-4369-966F-57C86BC19B02}"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404129-517D-4F72-AC55-2FFE709328C2}" type="datetime1">
              <a:rPr lang="en-GB" smtClean="0"/>
              <a:t>15/06/2018</a:t>
            </a:fld>
            <a:endParaRPr lang="en-GB"/>
          </a:p>
        </p:txBody>
      </p:sp>
      <p:sp>
        <p:nvSpPr>
          <p:cNvPr id="3" name="Footer Placeholder 2"/>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4" name="Slide Number Placeholder 3"/>
          <p:cNvSpPr>
            <a:spLocks noGrp="1"/>
          </p:cNvSpPr>
          <p:nvPr>
            <p:ph type="sldNum" sz="quarter" idx="12"/>
          </p:nvPr>
        </p:nvSpPr>
        <p:spPr/>
        <p:txBody>
          <a:bodyPr/>
          <a:lstStyle>
            <a:extLst/>
          </a:lstStyle>
          <a:p>
            <a:fld id="{33479679-45CC-4369-966F-57C86BC19B0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CE81BEF-B6DD-4227-89E3-23566D09043F}" type="datetime1">
              <a:rPr lang="en-GB" smtClean="0"/>
              <a:t>15/06/2018</a:t>
            </a:fld>
            <a:endParaRPr lang="en-GB"/>
          </a:p>
        </p:txBody>
      </p:sp>
      <p:sp>
        <p:nvSpPr>
          <p:cNvPr id="6" name="Footer Placeholder 5"/>
          <p:cNvSpPr>
            <a:spLocks noGrp="1"/>
          </p:cNvSpPr>
          <p:nvPr>
            <p:ph type="ftr" sz="quarter" idx="11"/>
          </p:nvPr>
        </p:nvSpPr>
        <p:spPr/>
        <p:txBody>
          <a:bodyPr/>
          <a:lstStyle>
            <a:extLst/>
          </a:lstStyle>
          <a:p>
            <a:r>
              <a:rPr lang="en-GB" smtClean="0"/>
              <a:t>NHS Guildford &amp; Waverley CCG  Surrey Countywide Childrens Safeguarding Team</a:t>
            </a:r>
            <a:endParaRPr lang="en-GB"/>
          </a:p>
        </p:txBody>
      </p:sp>
      <p:sp>
        <p:nvSpPr>
          <p:cNvPr id="7" name="Slide Number Placeholder 6"/>
          <p:cNvSpPr>
            <a:spLocks noGrp="1"/>
          </p:cNvSpPr>
          <p:nvPr>
            <p:ph type="sldNum" sz="quarter" idx="12"/>
          </p:nvPr>
        </p:nvSpPr>
        <p:spPr/>
        <p:txBody>
          <a:bodyPr/>
          <a:lstStyle>
            <a:extLst/>
          </a:lstStyle>
          <a:p>
            <a:fld id="{33479679-45CC-4369-966F-57C86BC19B0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EDDA2B-2523-4259-8FD5-87D1BAECE8F5}" type="datetime1">
              <a:rPr lang="en-GB" smtClean="0"/>
              <a:t>15/06/2018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GB" smtClean="0"/>
              <a:t>NHS Guildford &amp; Waverley CCG  Surrey Countywide Childrens Safeguarding Team</a:t>
            </a: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479679-45CC-4369-966F-57C86BC19B02}"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CE6DAD-E54F-46DE-80C4-9499C030736E}" type="datetime1">
              <a:rPr lang="en-GB" smtClean="0"/>
              <a:t>15/06/2018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smtClean="0"/>
              <a:t>NHS Guildford &amp; Waverley CCG  Surrey Countywide Childrens Safeguarding Team</a:t>
            </a:r>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479679-45CC-4369-966F-57C86BC19B0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hyperlink" Target="http://www.surreycc.gov.uk/" TargetMode="External"/><Relationship Id="rId2" Type="http://schemas.openxmlformats.org/officeDocument/2006/relationships/hyperlink" Target="http://www.surreyscb.org.uk/"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rcgp.org.uk/clinical-and-research/toolkits/the-rcgp-nspcc-safeguarding-children-toolkit-for-general-practice.asp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urreyscb.org.uk/professionals/dealing-with-allegations-against-people-who-work-with-childr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urreyscb.org.uk/wp-content/uploads/2016/05/Private-Fostering-Feb-2017.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enquiries@nhsdigital.nhs.uk" TargetMode="External"/><Relationship Id="rId2" Type="http://schemas.openxmlformats.org/officeDocument/2006/relationships/hyperlink" Target="http://content.digital.nhs.uk/fg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lay.google.com/store/apps/details?id=com.antbits.nhsSafeguardingGuide&amp;hl=en_GB"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itunes.apple.com/gb/app/nhs-safeguarding-guide/id1112091419?mt=8"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sahealth.org.uk/e-learn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e-lfh.org.uk/"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tara.jones@nhs.n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sharon.kefford@nhs.ne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0705" y="1988840"/>
            <a:ext cx="3779912" cy="2520280"/>
          </a:xfrm>
        </p:spPr>
        <p:txBody>
          <a:bodyPr>
            <a:noAutofit/>
          </a:bodyPr>
          <a:lstStyle/>
          <a:p>
            <a:pPr algn="ctr"/>
            <a:r>
              <a:rPr lang="en-GB" sz="4000" dirty="0" smtClean="0">
                <a:solidFill>
                  <a:schemeClr val="bg1"/>
                </a:solidFill>
              </a:rPr>
              <a:t>Hot topics</a:t>
            </a:r>
            <a:br>
              <a:rPr lang="en-GB" sz="4000" dirty="0" smtClean="0">
                <a:solidFill>
                  <a:schemeClr val="bg1"/>
                </a:solidFill>
              </a:rPr>
            </a:br>
            <a:r>
              <a:rPr lang="en-GB" sz="4000" dirty="0" smtClean="0">
                <a:solidFill>
                  <a:schemeClr val="bg1"/>
                </a:solidFill>
              </a:rPr>
              <a:t/>
            </a:r>
            <a:br>
              <a:rPr lang="en-GB" sz="4000" dirty="0" smtClean="0">
                <a:solidFill>
                  <a:schemeClr val="bg1"/>
                </a:solidFill>
              </a:rPr>
            </a:br>
            <a:r>
              <a:rPr lang="en-GB" sz="4000" dirty="0" smtClean="0">
                <a:solidFill>
                  <a:schemeClr val="bg1"/>
                </a:solidFill>
              </a:rPr>
              <a:t>Safeguarding in Surrey.</a:t>
            </a:r>
            <a:endParaRPr lang="en-GB" sz="4000" dirty="0">
              <a:solidFill>
                <a:schemeClr val="bg1"/>
              </a:solidFill>
            </a:endParaRPr>
          </a:p>
        </p:txBody>
      </p:sp>
      <p:sp>
        <p:nvSpPr>
          <p:cNvPr id="6" name="TextBox 5"/>
          <p:cNvSpPr txBox="1"/>
          <p:nvPr/>
        </p:nvSpPr>
        <p:spPr>
          <a:xfrm>
            <a:off x="5652120" y="5301208"/>
            <a:ext cx="2877082" cy="830997"/>
          </a:xfrm>
          <a:prstGeom prst="rect">
            <a:avLst/>
          </a:prstGeom>
          <a:noFill/>
        </p:spPr>
        <p:txBody>
          <a:bodyPr wrap="square" rtlCol="0">
            <a:spAutoFit/>
          </a:bodyPr>
          <a:lstStyle/>
          <a:p>
            <a:pPr algn="ctr"/>
            <a:r>
              <a:rPr lang="en-GB" sz="2400" dirty="0" smtClean="0"/>
              <a:t>Dr Sharon Kefford </a:t>
            </a:r>
          </a:p>
          <a:p>
            <a:pPr algn="ctr"/>
            <a:r>
              <a:rPr lang="en-GB" sz="2400" dirty="0" smtClean="0"/>
              <a:t>Dr Tara Jones</a:t>
            </a:r>
            <a:endParaRPr lang="en-GB" sz="2400" dirty="0"/>
          </a:p>
        </p:txBody>
      </p:sp>
      <p:pic>
        <p:nvPicPr>
          <p:cNvPr id="1033"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4975"/>
          <a:stretch/>
        </p:blipFill>
        <p:spPr bwMode="auto">
          <a:xfrm rot="21039251">
            <a:off x="720866" y="1597017"/>
            <a:ext cx="4026194" cy="344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NHS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1520" y="6132205"/>
            <a:ext cx="4572000" cy="646331"/>
          </a:xfrm>
          <a:prstGeom prst="rect">
            <a:avLst/>
          </a:prstGeom>
        </p:spPr>
        <p:txBody>
          <a:bodyPr>
            <a:spAutoFit/>
          </a:bodyPr>
          <a:lstStyle/>
          <a:p>
            <a:r>
              <a:rPr lang="en-GB" dirty="0" smtClean="0"/>
              <a:t>NHS Guildford &amp; Waverley CCG </a:t>
            </a:r>
          </a:p>
          <a:p>
            <a:r>
              <a:rPr lang="en-GB" dirty="0" smtClean="0"/>
              <a:t>Countywide Safeguarding  Team</a:t>
            </a:r>
            <a:endParaRPr lang="en-GB" dirty="0"/>
          </a:p>
        </p:txBody>
      </p:sp>
    </p:spTree>
    <p:extLst>
      <p:ext uri="{BB962C8B-B14F-4D97-AF65-F5344CB8AC3E}">
        <p14:creationId xmlns:p14="http://schemas.microsoft.com/office/powerpoint/2010/main" val="3328633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889000"/>
            <a:ext cx="4806280" cy="5080000"/>
          </a:xfrm>
          <a:prstGeom prst="rect">
            <a:avLst/>
          </a:prstGeom>
        </p:spPr>
      </p:pic>
      <p:pic>
        <p:nvPicPr>
          <p:cNvPr id="3" name="Picture 2" descr="NHS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355976" y="6093296"/>
            <a:ext cx="4572000" cy="646331"/>
          </a:xfrm>
          <a:prstGeom prst="rect">
            <a:avLst/>
          </a:prstGeom>
        </p:spPr>
        <p:txBody>
          <a:bodyPr>
            <a:spAutoFit/>
          </a:bodyPr>
          <a:lstStyle/>
          <a:p>
            <a:r>
              <a:rPr lang="en-GB" dirty="0">
                <a:solidFill>
                  <a:srgbClr val="0070C0"/>
                </a:solidFill>
              </a:rPr>
              <a:t>Guildford &amp; Waverley CCG </a:t>
            </a:r>
          </a:p>
          <a:p>
            <a:r>
              <a:rPr lang="en-GB" dirty="0">
                <a:solidFill>
                  <a:srgbClr val="0070C0"/>
                </a:solidFill>
              </a:rPr>
              <a:t>Countywide Safeguarding  Team</a:t>
            </a:r>
          </a:p>
        </p:txBody>
      </p:sp>
    </p:spTree>
    <p:extLst>
      <p:ext uri="{BB962C8B-B14F-4D97-AF65-F5344CB8AC3E}">
        <p14:creationId xmlns:p14="http://schemas.microsoft.com/office/powerpoint/2010/main" val="104696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GB" sz="3200" dirty="0"/>
              <a:t>SSCB website </a:t>
            </a:r>
            <a:r>
              <a:rPr lang="en-GB" sz="3200" dirty="0">
                <a:hlinkClick r:id="rId2"/>
              </a:rPr>
              <a:t>www.surreyscb.org.uk</a:t>
            </a:r>
            <a:endParaRPr lang="en-GB" sz="3200" dirty="0"/>
          </a:p>
          <a:p>
            <a:r>
              <a:rPr lang="en-GB" sz="3200" dirty="0"/>
              <a:t>SSAB website </a:t>
            </a:r>
            <a:r>
              <a:rPr lang="en-GB" sz="3200" dirty="0">
                <a:hlinkClick r:id="rId3"/>
              </a:rPr>
              <a:t>www.surreycc.gov.uk</a:t>
            </a:r>
            <a:endParaRPr lang="en-GB" sz="3200" dirty="0"/>
          </a:p>
          <a:p>
            <a:endParaRPr lang="en-GB" sz="3600" dirty="0"/>
          </a:p>
          <a:p>
            <a:r>
              <a:rPr lang="en-GB" sz="3200" b="1" dirty="0"/>
              <a:t>Resources for professionals</a:t>
            </a:r>
          </a:p>
          <a:p>
            <a:pPr marL="342900" indent="-342900">
              <a:buFont typeface="Arial" panose="020B0604020202020204" pitchFamily="34" charset="0"/>
              <a:buChar char="•"/>
            </a:pPr>
            <a:r>
              <a:rPr lang="en-GB" sz="2800" dirty="0"/>
              <a:t>Level of needs document</a:t>
            </a:r>
          </a:p>
          <a:p>
            <a:pPr marL="342900" indent="-342900">
              <a:buFont typeface="Arial" panose="020B0604020202020204" pitchFamily="34" charset="0"/>
              <a:buChar char="•"/>
            </a:pPr>
            <a:r>
              <a:rPr lang="en-GB" sz="2800" dirty="0"/>
              <a:t>Domestic abuse checklist</a:t>
            </a:r>
          </a:p>
          <a:p>
            <a:pPr marL="342900" indent="-342900">
              <a:buFont typeface="Arial" panose="020B0604020202020204" pitchFamily="34" charset="0"/>
              <a:buChar char="•"/>
            </a:pPr>
            <a:r>
              <a:rPr lang="en-GB" sz="2800" dirty="0"/>
              <a:t>CSE screening tool</a:t>
            </a:r>
          </a:p>
          <a:p>
            <a:pPr marL="342900" indent="-342900">
              <a:buFont typeface="Arial" panose="020B0604020202020204" pitchFamily="34" charset="0"/>
              <a:buChar char="•"/>
            </a:pPr>
            <a:r>
              <a:rPr lang="en-GB" sz="2800" dirty="0"/>
              <a:t>Neglect screening tool</a:t>
            </a:r>
          </a:p>
          <a:p>
            <a:pPr marL="342900" indent="-342900">
              <a:buFont typeface="Arial" panose="020B0604020202020204" pitchFamily="34" charset="0"/>
              <a:buChar char="•"/>
            </a:pPr>
            <a:r>
              <a:rPr lang="en-GB" sz="2800" dirty="0"/>
              <a:t>Early help</a:t>
            </a:r>
          </a:p>
          <a:p>
            <a:pPr marL="342900" indent="-342900">
              <a:buFont typeface="Arial" panose="020B0604020202020204" pitchFamily="34" charset="0"/>
              <a:buChar char="•"/>
            </a:pPr>
            <a:r>
              <a:rPr lang="en-GB" sz="2800" dirty="0"/>
              <a:t>Escalation</a:t>
            </a:r>
          </a:p>
          <a:p>
            <a:pPr marL="342900" indent="-342900">
              <a:buFont typeface="Arial" panose="020B0604020202020204" pitchFamily="34" charset="0"/>
              <a:buChar char="•"/>
            </a:pPr>
            <a:r>
              <a:rPr lang="en-GB" sz="2800" dirty="0"/>
              <a:t>Managing allegations re adults who work with children</a:t>
            </a:r>
          </a:p>
          <a:p>
            <a:pPr marL="342900" indent="-342900">
              <a:buFont typeface="Arial" panose="020B0604020202020204" pitchFamily="34" charset="0"/>
              <a:buChar char="•"/>
            </a:pPr>
            <a:r>
              <a:rPr lang="en-GB" sz="2800" dirty="0"/>
              <a:t>Safer Surrey</a:t>
            </a:r>
          </a:p>
          <a:p>
            <a:endParaRPr lang="en-GB" sz="2800" dirty="0"/>
          </a:p>
          <a:p>
            <a:r>
              <a:rPr lang="en-GB" sz="2800" b="1" dirty="0"/>
              <a:t>RCGP Toolkit</a:t>
            </a:r>
          </a:p>
          <a:p>
            <a:pPr marL="0" indent="0">
              <a:buNone/>
            </a:pPr>
            <a:r>
              <a:rPr lang="en-GB" sz="3600" dirty="0"/>
              <a:t> </a:t>
            </a:r>
            <a:r>
              <a:rPr lang="en-GB" sz="2800" dirty="0">
                <a:hlinkClick r:id="rId4"/>
              </a:rPr>
              <a:t>www.rcgp.org.uk/clinical-and-research/toolkits/the-rcgp-nspcc-safeguarding-children-toolkit-for-general-practice.aspx</a:t>
            </a:r>
            <a:endParaRPr lang="en-GB" sz="1800" dirty="0"/>
          </a:p>
          <a:p>
            <a:endParaRPr lang="en-GB" dirty="0"/>
          </a:p>
        </p:txBody>
      </p:sp>
      <p:sp>
        <p:nvSpPr>
          <p:cNvPr id="3" name="Title 2"/>
          <p:cNvSpPr>
            <a:spLocks noGrp="1"/>
          </p:cNvSpPr>
          <p:nvPr>
            <p:ph type="title"/>
          </p:nvPr>
        </p:nvSpPr>
        <p:spPr/>
        <p:txBody>
          <a:bodyPr>
            <a:normAutofit fontScale="90000"/>
          </a:bodyPr>
          <a:lstStyle/>
          <a:p>
            <a:r>
              <a:rPr lang="en-GB" sz="4400" dirty="0">
                <a:solidFill>
                  <a:srgbClr val="FF0000"/>
                </a:solidFill>
                <a:effectLst/>
                <a:ea typeface="Calibri"/>
                <a:cs typeface="Times New Roman"/>
              </a:rPr>
              <a:t>Tools For Frontline staff:</a:t>
            </a:r>
            <a:br>
              <a:rPr lang="en-GB" sz="4400" dirty="0">
                <a:solidFill>
                  <a:srgbClr val="FF0000"/>
                </a:solidFill>
                <a:effectLst/>
                <a:ea typeface="Calibri"/>
                <a:cs typeface="Times New Roman"/>
              </a:rPr>
            </a:br>
            <a:endParaRPr lang="en-GB" dirty="0"/>
          </a:p>
        </p:txBody>
      </p:sp>
      <p:pic>
        <p:nvPicPr>
          <p:cNvPr id="4" name="Picture 2" descr="NHS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60535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4030" y="1844824"/>
            <a:ext cx="8229600" cy="4525963"/>
          </a:xfrm>
        </p:spPr>
        <p:txBody>
          <a:bodyPr/>
          <a:lstStyle/>
          <a:p>
            <a:r>
              <a:rPr lang="en-GB" sz="2400" dirty="0"/>
              <a:t>LADO’s are the officers to call if you need to report a concern or allegation against a member of staff that might pose a threat to children. To report concerns of this nature please call the Local Authority Designated Officer (LADO): 0300 123 1650 (option 3). Further information provided through the link below. </a:t>
            </a:r>
          </a:p>
          <a:p>
            <a:endParaRPr lang="en-GB" sz="1600" dirty="0"/>
          </a:p>
          <a:p>
            <a:endParaRPr lang="en-GB" sz="1600" dirty="0"/>
          </a:p>
          <a:p>
            <a:r>
              <a:rPr lang="en-GB" sz="1600" u="sng" dirty="0">
                <a:hlinkClick r:id="rId2"/>
              </a:rPr>
              <a:t>http://www.surreyscb.org.uk/professionals/dealing-with-allegations-against-people-who-work-with-children/</a:t>
            </a:r>
            <a:r>
              <a:rPr lang="en-GB" sz="1600" dirty="0"/>
              <a:t> </a:t>
            </a:r>
          </a:p>
          <a:p>
            <a:endParaRPr lang="en-GB" dirty="0"/>
          </a:p>
        </p:txBody>
      </p:sp>
      <p:sp>
        <p:nvSpPr>
          <p:cNvPr id="3" name="Title 2"/>
          <p:cNvSpPr>
            <a:spLocks noGrp="1"/>
          </p:cNvSpPr>
          <p:nvPr>
            <p:ph type="title"/>
          </p:nvPr>
        </p:nvSpPr>
        <p:spPr/>
        <p:txBody>
          <a:bodyPr>
            <a:normAutofit fontScale="90000"/>
          </a:bodyPr>
          <a:lstStyle/>
          <a:p>
            <a:r>
              <a:rPr lang="en-GB" sz="4000" dirty="0" smtClean="0"/>
              <a:t/>
            </a:r>
            <a:br>
              <a:rPr lang="en-GB" sz="4000" dirty="0" smtClean="0"/>
            </a:br>
            <a:r>
              <a:rPr lang="en-GB" sz="4000" dirty="0"/>
              <a:t/>
            </a:r>
            <a:br>
              <a:rPr lang="en-GB" sz="4000" dirty="0"/>
            </a:br>
            <a:r>
              <a:rPr lang="en-GB" sz="4000" dirty="0" smtClean="0"/>
              <a:t/>
            </a:r>
            <a:br>
              <a:rPr lang="en-GB" sz="4000" dirty="0" smtClean="0"/>
            </a:br>
            <a:r>
              <a:rPr lang="en-GB" sz="4000" dirty="0" smtClean="0"/>
              <a:t>Local </a:t>
            </a:r>
            <a:r>
              <a:rPr lang="en-GB" sz="4000" dirty="0"/>
              <a:t>Authority Designated Officer</a:t>
            </a:r>
            <a:r>
              <a:rPr lang="en-GB" sz="4400" dirty="0"/>
              <a:t/>
            </a:r>
            <a:br>
              <a:rPr lang="en-GB" sz="4400" dirty="0"/>
            </a:br>
            <a:r>
              <a:rPr lang="en-GB" sz="4400" dirty="0" smtClean="0"/>
              <a:t/>
            </a:r>
            <a:br>
              <a:rPr lang="en-GB" sz="4400" dirty="0" smtClean="0"/>
            </a:br>
            <a:endParaRPr lang="en-GB" dirty="0"/>
          </a:p>
        </p:txBody>
      </p:sp>
      <p:pic>
        <p:nvPicPr>
          <p:cNvPr id="6"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122890" y="5949280"/>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1773239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lvl="0" indent="-285750">
              <a:spcBef>
                <a:spcPts val="0"/>
              </a:spcBef>
              <a:buClrTx/>
              <a:buSzTx/>
              <a:buFont typeface="Wingdings" panose="05000000000000000000" pitchFamily="2" charset="2"/>
              <a:buChar char="Ø"/>
              <a:defRPr/>
            </a:pPr>
            <a:r>
              <a:rPr lang="en-GB" sz="2400" dirty="0"/>
              <a:t>This occurs when a child under the age of 18 years has been staying with someone other than the person with parental responsibility for more than 28 days. </a:t>
            </a:r>
          </a:p>
          <a:p>
            <a:pPr marL="285750" lvl="0" indent="-285750">
              <a:spcBef>
                <a:spcPts val="0"/>
              </a:spcBef>
              <a:buClrTx/>
              <a:buSzTx/>
              <a:buFont typeface="Wingdings" panose="05000000000000000000" pitchFamily="2" charset="2"/>
              <a:buChar char="Ø"/>
              <a:defRPr/>
            </a:pPr>
            <a:endParaRPr lang="en-GB" sz="2400" dirty="0"/>
          </a:p>
          <a:p>
            <a:pPr marL="285750" lvl="0" indent="-285750">
              <a:spcBef>
                <a:spcPts val="0"/>
              </a:spcBef>
              <a:buClrTx/>
              <a:buSzTx/>
              <a:buFont typeface="Wingdings" panose="05000000000000000000" pitchFamily="2" charset="2"/>
              <a:buChar char="Ø"/>
              <a:defRPr/>
            </a:pPr>
            <a:r>
              <a:rPr lang="en-GB" sz="2400" dirty="0"/>
              <a:t>These arrangements should be discussed with Childrens services via the MASH. Further information is found on the link below.</a:t>
            </a:r>
          </a:p>
          <a:p>
            <a:pPr marL="285750" lvl="0" indent="-285750">
              <a:buFont typeface="Wingdings" panose="05000000000000000000" pitchFamily="2" charset="2"/>
              <a:buChar char="Ø"/>
            </a:pPr>
            <a:endParaRPr lang="en-GB" sz="1600" u="sng" dirty="0">
              <a:hlinkClick r:id="rId2"/>
            </a:endParaRPr>
          </a:p>
          <a:p>
            <a:pPr marL="285750" lvl="0" indent="-285750">
              <a:buFont typeface="Wingdings" panose="05000000000000000000" pitchFamily="2" charset="2"/>
              <a:buChar char="Ø"/>
            </a:pPr>
            <a:r>
              <a:rPr lang="en-GB" sz="1600" u="sng" dirty="0">
                <a:hlinkClick r:id="rId2"/>
              </a:rPr>
              <a:t>http://www.surreyscb.org.uk/wp-content/uploads/2016/05/Private-Fostering-Feb-2017.pdf</a:t>
            </a:r>
            <a:r>
              <a:rPr lang="en-GB" sz="1600" dirty="0"/>
              <a:t> </a:t>
            </a:r>
            <a:endParaRPr lang="en-GB" sz="2400" b="1" dirty="0">
              <a:solidFill>
                <a:srgbClr val="FFC000"/>
              </a:solidFill>
              <a:ea typeface="Calibri"/>
              <a:cs typeface="Times New Roman"/>
            </a:endParaRPr>
          </a:p>
          <a:p>
            <a:endParaRPr lang="en-GB" dirty="0"/>
          </a:p>
        </p:txBody>
      </p:sp>
      <p:sp>
        <p:nvSpPr>
          <p:cNvPr id="3" name="Title 2"/>
          <p:cNvSpPr>
            <a:spLocks noGrp="1"/>
          </p:cNvSpPr>
          <p:nvPr>
            <p:ph type="title"/>
          </p:nvPr>
        </p:nvSpPr>
        <p:spPr/>
        <p:txBody>
          <a:bodyPr>
            <a:normAutofit fontScale="90000"/>
          </a:bodyPr>
          <a:lstStyle/>
          <a:p>
            <a:r>
              <a:rPr lang="en-GB" sz="4400" dirty="0"/>
              <a:t>Private Fostering</a:t>
            </a:r>
            <a:br>
              <a:rPr lang="en-GB" sz="4400" dirty="0"/>
            </a:br>
            <a:endParaRPr lang="en-GB" dirty="0"/>
          </a:p>
        </p:txBody>
      </p:sp>
      <p:pic>
        <p:nvPicPr>
          <p:cNvPr id="4"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5805264"/>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898717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469" y="156500"/>
            <a:ext cx="6309320" cy="6309320"/>
          </a:xfrm>
          <a:prstGeom prst="rect">
            <a:avLst/>
          </a:prstGeom>
        </p:spPr>
      </p:pic>
      <p:sp>
        <p:nvSpPr>
          <p:cNvPr id="3" name="Rectangle 2"/>
          <p:cNvSpPr/>
          <p:nvPr/>
        </p:nvSpPr>
        <p:spPr>
          <a:xfrm>
            <a:off x="5695644" y="6244211"/>
            <a:ext cx="3420291" cy="584775"/>
          </a:xfrm>
          <a:prstGeom prst="rect">
            <a:avLst/>
          </a:prstGeom>
        </p:spPr>
        <p:txBody>
          <a:bodyPr wrap="square">
            <a:spAutoFit/>
          </a:bodyPr>
          <a:lstStyle/>
          <a:p>
            <a:r>
              <a:rPr lang="en-GB" sz="1600" dirty="0">
                <a:solidFill>
                  <a:srgbClr val="0070C0"/>
                </a:solidFill>
              </a:rPr>
              <a:t>Guildford &amp; Waverley CCG </a:t>
            </a:r>
          </a:p>
          <a:p>
            <a:r>
              <a:rPr lang="en-GB" sz="1600" dirty="0">
                <a:solidFill>
                  <a:srgbClr val="0070C0"/>
                </a:solidFill>
              </a:rPr>
              <a:t>Countywide Safeguarding  Team</a:t>
            </a:r>
          </a:p>
        </p:txBody>
      </p:sp>
      <p:pic>
        <p:nvPicPr>
          <p:cNvPr id="4"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7496" y="160157"/>
            <a:ext cx="1087394" cy="388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642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636" y="1910819"/>
            <a:ext cx="8229600" cy="4525963"/>
          </a:xfrm>
        </p:spPr>
        <p:txBody>
          <a:bodyPr>
            <a:normAutofit/>
          </a:bodyPr>
          <a:lstStyle/>
          <a:p>
            <a:r>
              <a:rPr lang="en-GB" dirty="0" smtClean="0"/>
              <a:t>Parent or carer registered at practice</a:t>
            </a:r>
          </a:p>
          <a:p>
            <a:r>
              <a:rPr lang="en-GB" dirty="0" smtClean="0"/>
              <a:t>Person of parenteral responsibility</a:t>
            </a:r>
          </a:p>
          <a:p>
            <a:r>
              <a:rPr lang="en-GB" dirty="0" smtClean="0"/>
              <a:t>Social care history</a:t>
            </a:r>
          </a:p>
          <a:p>
            <a:r>
              <a:rPr lang="en-GB" dirty="0" smtClean="0"/>
              <a:t>Looked after children status</a:t>
            </a:r>
          </a:p>
          <a:p>
            <a:r>
              <a:rPr lang="en-GB" dirty="0" smtClean="0"/>
              <a:t>School</a:t>
            </a:r>
          </a:p>
          <a:p>
            <a:r>
              <a:rPr lang="en-GB" dirty="0" smtClean="0"/>
              <a:t>Past GP</a:t>
            </a:r>
          </a:p>
          <a:p>
            <a:r>
              <a:rPr lang="en-GB" dirty="0" smtClean="0"/>
              <a:t>Past medical history , drug history ,family history allergies</a:t>
            </a:r>
          </a:p>
          <a:p>
            <a:pPr marL="109728" indent="0">
              <a:buNone/>
            </a:pPr>
            <a:endParaRPr lang="en-GB" dirty="0" smtClean="0"/>
          </a:p>
          <a:p>
            <a:pPr lvl="8"/>
            <a:endParaRPr lang="en-GB" dirty="0" smtClean="0"/>
          </a:p>
          <a:p>
            <a:endParaRPr lang="en-GB" dirty="0"/>
          </a:p>
        </p:txBody>
      </p:sp>
      <p:sp>
        <p:nvSpPr>
          <p:cNvPr id="3" name="Title 2"/>
          <p:cNvSpPr>
            <a:spLocks noGrp="1"/>
          </p:cNvSpPr>
          <p:nvPr>
            <p:ph type="title"/>
          </p:nvPr>
        </p:nvSpPr>
        <p:spPr/>
        <p:txBody>
          <a:bodyPr>
            <a:normAutofit/>
          </a:bodyPr>
          <a:lstStyle/>
          <a:p>
            <a:r>
              <a:rPr lang="en-GB" sz="3200" dirty="0" smtClean="0"/>
              <a:t/>
            </a:r>
            <a:br>
              <a:rPr lang="en-GB" sz="3200" dirty="0" smtClean="0"/>
            </a:br>
            <a:r>
              <a:rPr lang="en-GB" sz="3200" dirty="0" smtClean="0"/>
              <a:t>LMC Guidance Registration Under 18’s</a:t>
            </a:r>
            <a:endParaRPr lang="en-GB" sz="3200" dirty="0"/>
          </a:p>
        </p:txBody>
      </p:sp>
      <p:pic>
        <p:nvPicPr>
          <p:cNvPr id="4"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355976" y="5949280"/>
            <a:ext cx="4572000" cy="646331"/>
          </a:xfrm>
          <a:prstGeom prst="rect">
            <a:avLst/>
          </a:prstGeom>
        </p:spPr>
        <p:txBody>
          <a:bodyPr>
            <a:spAutoFit/>
          </a:bodyPr>
          <a:lstStyle/>
          <a:p>
            <a:r>
              <a:rPr lang="en-GB" dirty="0">
                <a:solidFill>
                  <a:srgbClr val="0070C0"/>
                </a:solidFill>
              </a:rPr>
              <a:t>Guildford &amp; Waverley CCG </a:t>
            </a:r>
          </a:p>
          <a:p>
            <a:r>
              <a:rPr lang="en-GB" dirty="0">
                <a:solidFill>
                  <a:srgbClr val="0070C0"/>
                </a:solidFill>
              </a:rPr>
              <a:t>Countywide Safeguarding  Team</a:t>
            </a:r>
          </a:p>
        </p:txBody>
      </p:sp>
    </p:spTree>
    <p:extLst>
      <p:ext uri="{BB962C8B-B14F-4D97-AF65-F5344CB8AC3E}">
        <p14:creationId xmlns:p14="http://schemas.microsoft.com/office/powerpoint/2010/main" val="1889522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290" y="1988840"/>
            <a:ext cx="8229600" cy="4525963"/>
          </a:xfrm>
        </p:spPr>
        <p:txBody>
          <a:bodyPr/>
          <a:lstStyle/>
          <a:p>
            <a:r>
              <a:rPr lang="en-GB" dirty="0" smtClean="0"/>
              <a:t>Ethnic minority</a:t>
            </a:r>
          </a:p>
          <a:p>
            <a:r>
              <a:rPr lang="en-GB" dirty="0" smtClean="0"/>
              <a:t>Language / interpreter</a:t>
            </a:r>
          </a:p>
          <a:p>
            <a:r>
              <a:rPr lang="en-GB" dirty="0" smtClean="0"/>
              <a:t>Disability</a:t>
            </a:r>
          </a:p>
          <a:p>
            <a:r>
              <a:rPr lang="en-GB" dirty="0" smtClean="0"/>
              <a:t>Unidentified adults</a:t>
            </a:r>
          </a:p>
          <a:p>
            <a:r>
              <a:rPr lang="en-GB" dirty="0" smtClean="0"/>
              <a:t>Caring</a:t>
            </a:r>
          </a:p>
          <a:p>
            <a:r>
              <a:rPr lang="en-GB" dirty="0" smtClean="0"/>
              <a:t>Sharing</a:t>
            </a:r>
          </a:p>
          <a:p>
            <a:pPr lvl="1"/>
            <a:r>
              <a:rPr lang="en-GB" dirty="0" smtClean="0"/>
              <a:t>SCR</a:t>
            </a:r>
          </a:p>
          <a:p>
            <a:pPr lvl="1"/>
            <a:r>
              <a:rPr lang="en-GB" dirty="0" smtClean="0"/>
              <a:t>Online access</a:t>
            </a:r>
          </a:p>
          <a:p>
            <a:pPr lvl="1"/>
            <a:r>
              <a:rPr lang="en-GB" dirty="0" smtClean="0"/>
              <a:t>Permission for someone other than parent to take child to GP. </a:t>
            </a:r>
            <a:endParaRPr lang="en-GB" dirty="0"/>
          </a:p>
        </p:txBody>
      </p:sp>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Registration and safeguarding</a:t>
            </a:r>
            <a:endParaRPr lang="en-GB" dirty="0"/>
          </a:p>
        </p:txBody>
      </p:sp>
      <p:pic>
        <p:nvPicPr>
          <p:cNvPr id="4"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27984" y="6021288"/>
            <a:ext cx="4572000" cy="646331"/>
          </a:xfrm>
          <a:prstGeom prst="rect">
            <a:avLst/>
          </a:prstGeom>
        </p:spPr>
        <p:txBody>
          <a:bodyPr>
            <a:spAutoFit/>
          </a:bodyPr>
          <a:lstStyle/>
          <a:p>
            <a:r>
              <a:rPr lang="en-GB" dirty="0">
                <a:solidFill>
                  <a:srgbClr val="0070C0"/>
                </a:solidFill>
              </a:rPr>
              <a:t>Guildford &amp; Waverley CCG </a:t>
            </a:r>
          </a:p>
          <a:p>
            <a:r>
              <a:rPr lang="en-GB" dirty="0">
                <a:solidFill>
                  <a:srgbClr val="0070C0"/>
                </a:solidFill>
              </a:rPr>
              <a:t>Countywide Safeguarding  Team</a:t>
            </a:r>
          </a:p>
        </p:txBody>
      </p:sp>
    </p:spTree>
    <p:extLst>
      <p:ext uri="{BB962C8B-B14F-4D97-AF65-F5344CB8AC3E}">
        <p14:creationId xmlns:p14="http://schemas.microsoft.com/office/powerpoint/2010/main" val="2033978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1600" b="1" dirty="0">
                <a:solidFill>
                  <a:srgbClr val="FF0000"/>
                </a:solidFill>
              </a:rPr>
              <a:t>NHS England registration of Surrey Practice on FGM enhanced data set.</a:t>
            </a:r>
          </a:p>
          <a:p>
            <a:endParaRPr lang="en-GB" sz="1600" dirty="0"/>
          </a:p>
          <a:p>
            <a:r>
              <a:rPr lang="en-GB" sz="2400" dirty="0"/>
              <a:t>Total Surrey wide is 14%</a:t>
            </a:r>
          </a:p>
          <a:p>
            <a:endParaRPr lang="en-GB" sz="2400" dirty="0"/>
          </a:p>
          <a:p>
            <a:pPr marL="285750" indent="-285750">
              <a:buFont typeface="Arial" panose="020B0604020202020204" pitchFamily="34" charset="0"/>
              <a:buChar char="•"/>
            </a:pPr>
            <a:r>
              <a:rPr lang="en-GB" sz="2400" dirty="0"/>
              <a:t>Surrey Heath     </a:t>
            </a:r>
            <a:r>
              <a:rPr lang="en-GB" sz="2400" dirty="0" smtClean="0"/>
              <a:t>	 22</a:t>
            </a:r>
            <a:r>
              <a:rPr lang="en-GB" sz="2400" dirty="0"/>
              <a:t>%</a:t>
            </a:r>
          </a:p>
          <a:p>
            <a:pPr marL="285750" indent="-285750">
              <a:buFont typeface="Arial" panose="020B0604020202020204" pitchFamily="34" charset="0"/>
              <a:buChar char="•"/>
            </a:pPr>
            <a:r>
              <a:rPr lang="en-GB" sz="2400" dirty="0"/>
              <a:t>Surrey Downs      </a:t>
            </a:r>
            <a:r>
              <a:rPr lang="en-GB" sz="2400" dirty="0" smtClean="0"/>
              <a:t> 5</a:t>
            </a:r>
            <a:r>
              <a:rPr lang="en-GB" sz="2400" dirty="0"/>
              <a:t>%</a:t>
            </a:r>
          </a:p>
          <a:p>
            <a:pPr marL="285750" indent="-285750">
              <a:buFont typeface="Arial" panose="020B0604020202020204" pitchFamily="34" charset="0"/>
              <a:buChar char="•"/>
            </a:pPr>
            <a:r>
              <a:rPr lang="en-GB" sz="2400" dirty="0"/>
              <a:t>North West        </a:t>
            </a:r>
            <a:r>
              <a:rPr lang="en-GB" sz="2400" dirty="0" smtClean="0"/>
              <a:t> 16</a:t>
            </a:r>
            <a:r>
              <a:rPr lang="en-GB" sz="2400" dirty="0"/>
              <a:t>%</a:t>
            </a:r>
          </a:p>
          <a:p>
            <a:pPr marL="285750" indent="-285750">
              <a:buFont typeface="Arial" panose="020B0604020202020204" pitchFamily="34" charset="0"/>
              <a:buChar char="•"/>
            </a:pPr>
            <a:r>
              <a:rPr lang="en-GB" sz="2400" dirty="0"/>
              <a:t>NEHF                 </a:t>
            </a:r>
            <a:r>
              <a:rPr lang="en-GB" sz="2400" dirty="0" smtClean="0"/>
              <a:t> 40</a:t>
            </a:r>
            <a:r>
              <a:rPr lang="en-GB" sz="2400" dirty="0"/>
              <a:t>%</a:t>
            </a:r>
          </a:p>
          <a:p>
            <a:pPr marL="285750" indent="-285750">
              <a:buFont typeface="Arial" panose="020B0604020202020204" pitchFamily="34" charset="0"/>
              <a:buChar char="•"/>
            </a:pPr>
            <a:r>
              <a:rPr lang="en-GB" sz="2400" dirty="0"/>
              <a:t>G&amp;W                   </a:t>
            </a:r>
            <a:r>
              <a:rPr lang="en-GB" sz="2400" dirty="0" smtClean="0"/>
              <a:t>20</a:t>
            </a:r>
            <a:r>
              <a:rPr lang="en-GB" sz="2400" dirty="0"/>
              <a:t>%</a:t>
            </a:r>
          </a:p>
          <a:p>
            <a:pPr marL="285750" indent="-285750">
              <a:buFont typeface="Arial" panose="020B0604020202020204" pitchFamily="34" charset="0"/>
              <a:buChar char="•"/>
            </a:pPr>
            <a:r>
              <a:rPr lang="en-GB" sz="2400" dirty="0"/>
              <a:t>ES                         </a:t>
            </a:r>
            <a:r>
              <a:rPr lang="en-GB" sz="2400" dirty="0" smtClean="0"/>
              <a:t>5</a:t>
            </a:r>
            <a:r>
              <a:rPr lang="en-GB" sz="2400" dirty="0"/>
              <a:t>%</a:t>
            </a:r>
          </a:p>
          <a:p>
            <a:endParaRPr lang="en-GB" dirty="0"/>
          </a:p>
        </p:txBody>
      </p:sp>
      <p:sp>
        <p:nvSpPr>
          <p:cNvPr id="3" name="Title 2"/>
          <p:cNvSpPr>
            <a:spLocks noGrp="1"/>
          </p:cNvSpPr>
          <p:nvPr>
            <p:ph type="title"/>
          </p:nvPr>
        </p:nvSpPr>
        <p:spPr/>
        <p:txBody>
          <a:bodyPr>
            <a:normAutofit fontScale="90000"/>
          </a:bodyPr>
          <a:lstStyle/>
          <a:p>
            <a:r>
              <a:rPr lang="en-GB" sz="4400" dirty="0"/>
              <a:t>FGM enhanced dataset</a:t>
            </a:r>
            <a:br>
              <a:rPr lang="en-GB" sz="4400" dirty="0"/>
            </a:br>
            <a:endParaRPr lang="en-GB" dirty="0"/>
          </a:p>
        </p:txBody>
      </p:sp>
      <p:pic>
        <p:nvPicPr>
          <p:cNvPr id="4"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5805264"/>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3331289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GB" sz="2800" b="1" dirty="0">
                <a:solidFill>
                  <a:srgbClr val="FF0000"/>
                </a:solidFill>
              </a:rPr>
              <a:t>Registering for the enhanced dataset.</a:t>
            </a:r>
            <a:endParaRPr lang="en-GB" sz="2800" dirty="0"/>
          </a:p>
          <a:p>
            <a:pPr marL="177800" indent="0">
              <a:spcBef>
                <a:spcPts val="0"/>
              </a:spcBef>
              <a:buClrTx/>
              <a:buSzTx/>
              <a:buNone/>
              <a:defRPr/>
            </a:pPr>
            <a:endParaRPr lang="en-GB" sz="3200" u="sng" dirty="0">
              <a:hlinkClick r:id="rId2"/>
            </a:endParaRPr>
          </a:p>
          <a:p>
            <a:pPr marL="177800" indent="0">
              <a:spcBef>
                <a:spcPts val="0"/>
              </a:spcBef>
              <a:buClrTx/>
              <a:buSzTx/>
              <a:buNone/>
              <a:defRPr/>
            </a:pPr>
            <a:r>
              <a:rPr lang="en-GB" sz="2800" b="1" u="sng" dirty="0">
                <a:solidFill>
                  <a:srgbClr val="FF0000"/>
                </a:solidFill>
                <a:hlinkClick r:id="rId2"/>
              </a:rPr>
              <a:t>http://content.digital.nhs.uk/fgm</a:t>
            </a:r>
            <a:r>
              <a:rPr lang="en-GB" sz="2800" b="1" dirty="0">
                <a:solidFill>
                  <a:srgbClr val="FF0000"/>
                </a:solidFill>
              </a:rPr>
              <a:t> </a:t>
            </a:r>
            <a:endParaRPr lang="en-GB" sz="2800" b="1" dirty="0" smtClean="0">
              <a:solidFill>
                <a:srgbClr val="FF0000"/>
              </a:solidFill>
            </a:endParaRPr>
          </a:p>
          <a:p>
            <a:pPr marL="177800" indent="0">
              <a:spcBef>
                <a:spcPts val="0"/>
              </a:spcBef>
              <a:buClrTx/>
              <a:buSzTx/>
              <a:buNone/>
              <a:defRPr/>
            </a:pPr>
            <a:endParaRPr lang="en-GB" sz="2800" b="1" dirty="0">
              <a:solidFill>
                <a:srgbClr val="FF0000"/>
              </a:solidFill>
            </a:endParaRPr>
          </a:p>
          <a:p>
            <a:pPr marL="177800" indent="0">
              <a:spcBef>
                <a:spcPts val="0"/>
              </a:spcBef>
              <a:buClrTx/>
              <a:buSzTx/>
              <a:buNone/>
              <a:defRPr/>
            </a:pPr>
            <a:r>
              <a:rPr lang="en-GB" sz="2800" b="1" dirty="0">
                <a:solidFill>
                  <a:srgbClr val="FF0000"/>
                </a:solidFill>
              </a:rPr>
              <a:t>FGM enhanced dataset CAP user registration form</a:t>
            </a:r>
          </a:p>
          <a:p>
            <a:pPr marL="177800" indent="0">
              <a:spcBef>
                <a:spcPts val="0"/>
              </a:spcBef>
              <a:buClrTx/>
              <a:buSzTx/>
              <a:buNone/>
              <a:defRPr/>
            </a:pPr>
            <a:endParaRPr lang="en-GB" sz="2800" b="1" dirty="0">
              <a:solidFill>
                <a:srgbClr val="FF0000"/>
              </a:solidFill>
            </a:endParaRPr>
          </a:p>
          <a:p>
            <a:pPr marL="177800" indent="0">
              <a:spcBef>
                <a:spcPts val="0"/>
              </a:spcBef>
              <a:buClrTx/>
              <a:buSzTx/>
              <a:buNone/>
              <a:defRPr/>
            </a:pPr>
            <a:r>
              <a:rPr lang="en-GB" sz="2800" b="1" dirty="0"/>
              <a:t>Step 1.</a:t>
            </a:r>
          </a:p>
          <a:p>
            <a:pPr marL="177800" indent="0">
              <a:spcBef>
                <a:spcPts val="0"/>
              </a:spcBef>
              <a:buClrTx/>
              <a:buSzTx/>
              <a:buNone/>
              <a:defRPr/>
            </a:pPr>
            <a:r>
              <a:rPr lang="en-GB" sz="2800" dirty="0"/>
              <a:t>Create a single sign on with NHS Digital by registering online.</a:t>
            </a:r>
          </a:p>
          <a:p>
            <a:pPr marL="177800" indent="0">
              <a:spcBef>
                <a:spcPts val="0"/>
              </a:spcBef>
              <a:buClrTx/>
              <a:buSzTx/>
              <a:buNone/>
              <a:defRPr/>
            </a:pPr>
            <a:endParaRPr lang="en-GB" sz="2800" b="1" dirty="0">
              <a:solidFill>
                <a:srgbClr val="FF0000"/>
              </a:solidFill>
            </a:endParaRPr>
          </a:p>
          <a:p>
            <a:pPr marL="177800" indent="0">
              <a:spcBef>
                <a:spcPts val="0"/>
              </a:spcBef>
              <a:buClrTx/>
              <a:buSzTx/>
              <a:buNone/>
              <a:defRPr/>
            </a:pPr>
            <a:r>
              <a:rPr lang="en-GB" sz="2800" b="1" dirty="0"/>
              <a:t>Step 2.</a:t>
            </a:r>
          </a:p>
          <a:p>
            <a:pPr marL="177800" indent="0">
              <a:spcBef>
                <a:spcPts val="0"/>
              </a:spcBef>
              <a:buClrTx/>
              <a:buSzTx/>
              <a:buNone/>
              <a:defRPr/>
            </a:pPr>
            <a:r>
              <a:rPr lang="en-GB" sz="2800" dirty="0"/>
              <a:t>Electronically complete registration form for FGM enhanced dataset. Complete forms A and B, then send electronically to registered </a:t>
            </a:r>
            <a:r>
              <a:rPr lang="en-GB" sz="2800" dirty="0" err="1"/>
              <a:t>Caldicott</a:t>
            </a:r>
            <a:r>
              <a:rPr lang="en-GB" sz="2800" dirty="0"/>
              <a:t> guardian for completion.</a:t>
            </a:r>
          </a:p>
          <a:p>
            <a:pPr marL="177800" indent="0">
              <a:spcBef>
                <a:spcPts val="0"/>
              </a:spcBef>
              <a:buClrTx/>
              <a:buSzTx/>
              <a:buNone/>
              <a:defRPr/>
            </a:pPr>
            <a:endParaRPr lang="en-GB" sz="2800" b="1" dirty="0">
              <a:solidFill>
                <a:srgbClr val="FF0000"/>
              </a:solidFill>
            </a:endParaRPr>
          </a:p>
          <a:p>
            <a:pPr marL="177800" indent="0">
              <a:spcBef>
                <a:spcPts val="0"/>
              </a:spcBef>
              <a:buClrTx/>
              <a:buSzTx/>
              <a:buNone/>
              <a:defRPr/>
            </a:pPr>
            <a:r>
              <a:rPr lang="en-GB" sz="2800" b="1" dirty="0"/>
              <a:t>Step 3.</a:t>
            </a:r>
          </a:p>
          <a:p>
            <a:pPr marL="177800" indent="0">
              <a:spcBef>
                <a:spcPts val="0"/>
              </a:spcBef>
              <a:buClrTx/>
              <a:buSzTx/>
              <a:buNone/>
              <a:defRPr/>
            </a:pPr>
            <a:r>
              <a:rPr lang="en-GB" sz="2800" dirty="0" err="1"/>
              <a:t>Caldicott</a:t>
            </a:r>
            <a:r>
              <a:rPr lang="en-GB" sz="2800" dirty="0"/>
              <a:t> guardian to complete form C and e-mails completed form with their own e-mail address to</a:t>
            </a:r>
          </a:p>
          <a:p>
            <a:pPr marL="177800" indent="0">
              <a:spcBef>
                <a:spcPts val="0"/>
              </a:spcBef>
              <a:buClrTx/>
              <a:buSzTx/>
              <a:buNone/>
              <a:defRPr/>
            </a:pPr>
            <a:r>
              <a:rPr lang="en-GB" sz="2400" u="sng" dirty="0">
                <a:hlinkClick r:id="rId3"/>
              </a:rPr>
              <a:t>enquiries@nhsdigital.nhs.uk</a:t>
            </a:r>
            <a:endParaRPr lang="en-GB" sz="2400" u="sng" dirty="0"/>
          </a:p>
          <a:p>
            <a:pPr marL="177800" indent="0">
              <a:spcBef>
                <a:spcPts val="0"/>
              </a:spcBef>
              <a:buClrTx/>
              <a:buSzTx/>
              <a:buNone/>
              <a:defRPr/>
            </a:pPr>
            <a:endParaRPr lang="en-GB" sz="2400" b="1" u="sng" dirty="0"/>
          </a:p>
          <a:p>
            <a:pPr marL="177800" indent="0">
              <a:spcBef>
                <a:spcPts val="0"/>
              </a:spcBef>
              <a:buClrTx/>
              <a:buSzTx/>
              <a:buNone/>
              <a:defRPr/>
            </a:pPr>
            <a:r>
              <a:rPr lang="en-GB" sz="2400" b="1" dirty="0"/>
              <a:t>Contact NHS Digital for Queries </a:t>
            </a:r>
            <a:r>
              <a:rPr lang="en-GB" sz="2400" dirty="0"/>
              <a:t>0300 303 5678</a:t>
            </a:r>
            <a:endParaRPr lang="en-GB" sz="2400" b="1" dirty="0"/>
          </a:p>
          <a:p>
            <a:endParaRPr lang="en-GB" dirty="0"/>
          </a:p>
        </p:txBody>
      </p:sp>
      <p:sp>
        <p:nvSpPr>
          <p:cNvPr id="3" name="Title 2"/>
          <p:cNvSpPr>
            <a:spLocks noGrp="1"/>
          </p:cNvSpPr>
          <p:nvPr>
            <p:ph type="title"/>
          </p:nvPr>
        </p:nvSpPr>
        <p:spPr/>
        <p:txBody>
          <a:bodyPr>
            <a:normAutofit fontScale="90000"/>
          </a:bodyPr>
          <a:lstStyle/>
          <a:p>
            <a:r>
              <a:rPr lang="en-GB" sz="4400" dirty="0"/>
              <a:t>FGM enhanced dataset</a:t>
            </a:r>
            <a:br>
              <a:rPr lang="en-GB" sz="4400" dirty="0"/>
            </a:br>
            <a:endParaRPr lang="en-GB" dirty="0"/>
          </a:p>
        </p:txBody>
      </p:sp>
      <p:pic>
        <p:nvPicPr>
          <p:cNvPr id="4" name="Picture 2" descr="NHS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1854438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sz="2800" dirty="0" smtClean="0"/>
              <a:t>Definition </a:t>
            </a:r>
            <a:r>
              <a:rPr lang="en-GB" sz="2800" dirty="0"/>
              <a:t>of NIM; includes </a:t>
            </a:r>
            <a:r>
              <a:rPr lang="en-GB" sz="2800" i="1" dirty="0"/>
              <a:t>all </a:t>
            </a:r>
            <a:r>
              <a:rPr lang="en-GB" sz="2800" dirty="0"/>
              <a:t>infants younger than 6 months</a:t>
            </a:r>
          </a:p>
          <a:p>
            <a:r>
              <a:rPr lang="en-GB" sz="2800" dirty="0"/>
              <a:t>High predictive value for NAI in this age group</a:t>
            </a:r>
          </a:p>
          <a:p>
            <a:r>
              <a:rPr lang="en-GB" sz="2800" b="1" dirty="0"/>
              <a:t>ALL </a:t>
            </a:r>
            <a:r>
              <a:rPr lang="en-GB" sz="2800" dirty="0"/>
              <a:t>infants with bruising who are NIM </a:t>
            </a:r>
            <a:r>
              <a:rPr lang="en-GB" sz="2800" b="1" dirty="0"/>
              <a:t>MUST </a:t>
            </a:r>
            <a:r>
              <a:rPr lang="en-GB" sz="2800" dirty="0"/>
              <a:t>be referred to </a:t>
            </a:r>
            <a:r>
              <a:rPr lang="en-GB" sz="2800" dirty="0" smtClean="0"/>
              <a:t>MASH</a:t>
            </a:r>
            <a:endParaRPr lang="en-GB" sz="2800" dirty="0"/>
          </a:p>
          <a:p>
            <a:r>
              <a:rPr lang="en-GB" sz="2800" dirty="0"/>
              <a:t>When to go straight to paediatrician on-call?</a:t>
            </a:r>
          </a:p>
          <a:p>
            <a:r>
              <a:rPr lang="en-GB" sz="2800" dirty="0"/>
              <a:t>Birth injury/birthmarks/self-inflicted injury/injury from another </a:t>
            </a:r>
            <a:r>
              <a:rPr lang="en-GB" sz="2800" dirty="0" smtClean="0"/>
              <a:t>child</a:t>
            </a:r>
          </a:p>
          <a:p>
            <a:r>
              <a:rPr lang="en-GB" sz="2800" dirty="0" smtClean="0"/>
              <a:t>Practice complaint/leaflet for parents</a:t>
            </a:r>
            <a:endParaRPr lang="en-GB" sz="2800" dirty="0"/>
          </a:p>
          <a:p>
            <a:r>
              <a:rPr lang="en-GB" sz="2800" dirty="0"/>
              <a:t>http://</a:t>
            </a:r>
            <a:r>
              <a:rPr lang="en-GB" sz="2800" dirty="0" err="1" smtClean="0"/>
              <a:t>www.surreyscb.org.uk</a:t>
            </a:r>
            <a:endParaRPr lang="en-GB" sz="2800" dirty="0"/>
          </a:p>
          <a:p>
            <a:endParaRPr lang="en-GB" dirty="0"/>
          </a:p>
        </p:txBody>
      </p:sp>
      <p:sp>
        <p:nvSpPr>
          <p:cNvPr id="3" name="Title 2"/>
          <p:cNvSpPr>
            <a:spLocks noGrp="1"/>
          </p:cNvSpPr>
          <p:nvPr>
            <p:ph type="title"/>
          </p:nvPr>
        </p:nvSpPr>
        <p:spPr/>
        <p:txBody>
          <a:bodyPr>
            <a:noAutofit/>
          </a:bodyPr>
          <a:lstStyle/>
          <a:p>
            <a:r>
              <a:rPr lang="en-GB" sz="3200" dirty="0" smtClean="0"/>
              <a:t>Bruising in non-independently </a:t>
            </a:r>
            <a:br>
              <a:rPr lang="en-GB" sz="3200" dirty="0" smtClean="0"/>
            </a:br>
            <a:r>
              <a:rPr lang="en-GB" sz="3200" dirty="0" smtClean="0"/>
              <a:t>mobile children</a:t>
            </a:r>
            <a:r>
              <a:rPr lang="en-GB" sz="3200" dirty="0"/>
              <a:t/>
            </a:r>
            <a:br>
              <a:rPr lang="en-GB" sz="3200" dirty="0"/>
            </a:br>
            <a:endParaRPr lang="en-GB" sz="3200" dirty="0"/>
          </a:p>
        </p:txBody>
      </p:sp>
      <p:pic>
        <p:nvPicPr>
          <p:cNvPr id="4"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32944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solidFill>
                  <a:srgbClr val="7030A0"/>
                </a:solidFill>
              </a:rPr>
              <a:t>NHS Safeguarding App</a:t>
            </a:r>
            <a:br>
              <a:rPr lang="en-GB" dirty="0">
                <a:solidFill>
                  <a:srgbClr val="7030A0"/>
                </a:solidFill>
              </a:rPr>
            </a:br>
            <a:endParaRPr lang="en-GB" dirty="0"/>
          </a:p>
        </p:txBody>
      </p:sp>
      <p:pic>
        <p:nvPicPr>
          <p:cNvPr id="4" name="Content Placeholder 5" descr="C:\Users\HarrisC5\AppData\Local\Microsoft\Windows\Temporary Internet Files\Content.IE5\1VJTIDT4\IMG_6094.PNG"/>
          <p:cNvPicPr>
            <a:picLocks noGrp="1"/>
          </p:cNvPicPr>
          <p:nvPr>
            <p:ph idx="1"/>
          </p:nvPr>
        </p:nvPicPr>
        <p:blipFill rotWithShape="1">
          <a:blip r:embed="rId2" cstate="print">
            <a:extLst>
              <a:ext uri="{28A0092B-C50C-407E-A947-70E740481C1C}">
                <a14:useLocalDpi xmlns:a14="http://schemas.microsoft.com/office/drawing/2010/main" val="0"/>
              </a:ext>
            </a:extLst>
          </a:blip>
          <a:srcRect t="9647" b="10854"/>
          <a:stretch/>
        </p:blipFill>
        <p:spPr bwMode="auto">
          <a:xfrm>
            <a:off x="539552" y="1340768"/>
            <a:ext cx="3269825" cy="4525962"/>
          </a:xfrm>
          <a:prstGeom prst="rect">
            <a:avLst/>
          </a:prstGeom>
          <a:noFill/>
          <a:ln>
            <a:noFill/>
          </a:ln>
        </p:spPr>
      </p:pic>
      <p:sp>
        <p:nvSpPr>
          <p:cNvPr id="5" name="Rectangle 4"/>
          <p:cNvSpPr/>
          <p:nvPr/>
        </p:nvSpPr>
        <p:spPr>
          <a:xfrm>
            <a:off x="4283968" y="1988840"/>
            <a:ext cx="4572000" cy="2585323"/>
          </a:xfrm>
          <a:prstGeom prst="rect">
            <a:avLst/>
          </a:prstGeom>
        </p:spPr>
        <p:txBody>
          <a:bodyPr>
            <a:spAutoFit/>
          </a:bodyPr>
          <a:lstStyle/>
          <a:p>
            <a:r>
              <a:rPr lang="en-GB" b="1" dirty="0" smtClean="0"/>
              <a:t>Android NHS Safeguarding Guide</a:t>
            </a:r>
          </a:p>
          <a:p>
            <a:r>
              <a:rPr lang="en-GB" u="sng" dirty="0" smtClean="0">
                <a:hlinkClick r:id="rId3"/>
              </a:rPr>
              <a:t>https://play.google.com/store/apps/details?id=com.antbits.nhsSafeguardingGuide&amp;hl=en_GB</a:t>
            </a:r>
            <a:endParaRPr lang="en-GB" u="sng" dirty="0" smtClean="0"/>
          </a:p>
          <a:p>
            <a:endParaRPr lang="en-GB" dirty="0" smtClean="0"/>
          </a:p>
          <a:p>
            <a:r>
              <a:rPr lang="en-GB" dirty="0" smtClean="0"/>
              <a:t> </a:t>
            </a:r>
            <a:r>
              <a:rPr lang="en-GB" b="1" dirty="0" smtClean="0"/>
              <a:t>Apple NHS Safeguarding Guide</a:t>
            </a:r>
          </a:p>
          <a:p>
            <a:r>
              <a:rPr lang="en-GB" u="sng" dirty="0" smtClean="0">
                <a:hlinkClick r:id="rId4"/>
              </a:rPr>
              <a:t>https://itunes.apple.com/gb/app/nhs-safeguarding-guide/id1112091419?mt=8</a:t>
            </a:r>
            <a:endParaRPr lang="en-GB" dirty="0"/>
          </a:p>
        </p:txBody>
      </p:sp>
      <p:pic>
        <p:nvPicPr>
          <p:cNvPr id="6" name="Picture 2" descr="NHS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427984" y="5805264"/>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1426728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CQC expectations</a:t>
            </a:r>
          </a:p>
          <a:p>
            <a:pPr marL="109728" indent="0">
              <a:buNone/>
            </a:pPr>
            <a:endParaRPr lang="en-GB" dirty="0" smtClean="0"/>
          </a:p>
          <a:p>
            <a:r>
              <a:rPr lang="en-GB" dirty="0" smtClean="0"/>
              <a:t>All levels stated relate to </a:t>
            </a:r>
            <a:r>
              <a:rPr lang="en-GB" i="1" dirty="0" smtClean="0"/>
              <a:t>minimum </a:t>
            </a:r>
            <a:r>
              <a:rPr lang="en-GB" dirty="0" smtClean="0"/>
              <a:t>requirement</a:t>
            </a:r>
          </a:p>
          <a:p>
            <a:pPr marL="109728" indent="0">
              <a:buNone/>
            </a:pPr>
            <a:endParaRPr lang="en-GB" dirty="0" smtClean="0"/>
          </a:p>
          <a:p>
            <a:r>
              <a:rPr lang="en-GB" dirty="0" smtClean="0"/>
              <a:t>Training includes formal (see next slide) and informal e.g. case discussions, review of policies, general updates, audit.</a:t>
            </a:r>
          </a:p>
          <a:p>
            <a:pPr marL="109728" indent="0">
              <a:buNone/>
            </a:pPr>
            <a:endParaRPr lang="en-GB" dirty="0" smtClean="0"/>
          </a:p>
          <a:p>
            <a:r>
              <a:rPr lang="en-GB" dirty="0" smtClean="0"/>
              <a:t>Role of practice leads/practice managers</a:t>
            </a:r>
          </a:p>
          <a:p>
            <a:endParaRPr lang="en-GB" dirty="0"/>
          </a:p>
        </p:txBody>
      </p:sp>
      <p:sp>
        <p:nvSpPr>
          <p:cNvPr id="3" name="Title 2"/>
          <p:cNvSpPr>
            <a:spLocks noGrp="1"/>
          </p:cNvSpPr>
          <p:nvPr>
            <p:ph type="title"/>
          </p:nvPr>
        </p:nvSpPr>
        <p:spPr/>
        <p:txBody>
          <a:bodyPr>
            <a:noAutofit/>
          </a:bodyPr>
          <a:lstStyle/>
          <a:p>
            <a:r>
              <a:rPr lang="en-GB" sz="3200" dirty="0" smtClean="0"/>
              <a:t>Safeguarding training requirements</a:t>
            </a:r>
            <a:endParaRPr lang="en-GB" sz="3200" dirty="0"/>
          </a:p>
        </p:txBody>
      </p:sp>
      <p:pic>
        <p:nvPicPr>
          <p:cNvPr id="4"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2908913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smtClean="0"/>
              <a:t>Level 1; all non-clinical staff</a:t>
            </a:r>
          </a:p>
          <a:p>
            <a:pPr marL="109728" indent="0">
              <a:buNone/>
            </a:pPr>
            <a:r>
              <a:rPr lang="en-GB" sz="2400" dirty="0" smtClean="0"/>
              <a:t>Accessed online or delivered in-house</a:t>
            </a:r>
          </a:p>
          <a:p>
            <a:pPr marL="109728" indent="0">
              <a:buNone/>
            </a:pPr>
            <a:r>
              <a:rPr lang="en-GB" sz="2400" dirty="0">
                <a:solidFill>
                  <a:srgbClr val="0000FF"/>
                </a:solidFill>
                <a:hlinkClick r:id="rId3"/>
              </a:rPr>
              <a:t>https://www.nsahealth.org.uk/e-</a:t>
            </a:r>
            <a:r>
              <a:rPr lang="en-GB" sz="2400" dirty="0" smtClean="0">
                <a:solidFill>
                  <a:srgbClr val="0000FF"/>
                </a:solidFill>
                <a:hlinkClick r:id="rId3"/>
              </a:rPr>
              <a:t>learning</a:t>
            </a:r>
            <a:endParaRPr lang="en-GB" sz="2400" dirty="0" smtClean="0">
              <a:solidFill>
                <a:srgbClr val="0000FF"/>
              </a:solidFill>
            </a:endParaRPr>
          </a:p>
          <a:p>
            <a:pPr marL="109728" indent="0">
              <a:buNone/>
            </a:pPr>
            <a:r>
              <a:rPr lang="en-GB" sz="2400" dirty="0">
                <a:solidFill>
                  <a:srgbClr val="0000FF"/>
                </a:solidFill>
                <a:hlinkClick r:id="rId4"/>
              </a:rPr>
              <a:t>https://www.e-lfh.org.uk</a:t>
            </a:r>
            <a:r>
              <a:rPr lang="en-GB" sz="2400" dirty="0" smtClean="0">
                <a:solidFill>
                  <a:srgbClr val="0000FF"/>
                </a:solidFill>
                <a:hlinkClick r:id="rId4"/>
              </a:rPr>
              <a:t>/</a:t>
            </a:r>
            <a:endParaRPr lang="en-GB" sz="2400" dirty="0" smtClean="0">
              <a:solidFill>
                <a:srgbClr val="0000FF"/>
              </a:solidFill>
            </a:endParaRPr>
          </a:p>
          <a:p>
            <a:pPr marL="109728" indent="0">
              <a:buNone/>
            </a:pPr>
            <a:endParaRPr lang="en-GB" sz="2400" dirty="0" smtClean="0">
              <a:solidFill>
                <a:srgbClr val="0000FF"/>
              </a:solidFill>
            </a:endParaRPr>
          </a:p>
          <a:p>
            <a:pPr marL="109728" indent="0">
              <a:buNone/>
            </a:pPr>
            <a:r>
              <a:rPr lang="en-GB" sz="2400" dirty="0" smtClean="0"/>
              <a:t>Level 2; all clinical staff (non-doctor) </a:t>
            </a:r>
            <a:r>
              <a:rPr lang="en-GB" sz="2400" i="1" dirty="0" smtClean="0"/>
              <a:t>and consider practice managers/safeguarding administrators</a:t>
            </a:r>
          </a:p>
          <a:p>
            <a:pPr marL="109728" indent="0">
              <a:buNone/>
            </a:pPr>
            <a:endParaRPr lang="en-GB" sz="2400" i="1" dirty="0"/>
          </a:p>
          <a:p>
            <a:pPr marL="109728" indent="0">
              <a:buNone/>
            </a:pPr>
            <a:r>
              <a:rPr lang="en-GB" sz="2400" dirty="0" smtClean="0"/>
              <a:t>Level 3; ALL GPs </a:t>
            </a:r>
            <a:r>
              <a:rPr lang="en-GB" sz="2400" i="1" dirty="0" smtClean="0"/>
              <a:t>and increasing expectation for practice nurses</a:t>
            </a:r>
          </a:p>
          <a:p>
            <a:pPr marL="109728" indent="0">
              <a:buNone/>
            </a:pPr>
            <a:r>
              <a:rPr lang="en-GB" sz="2400" dirty="0" smtClean="0"/>
              <a:t>Multiagency. Face to face gold-standard</a:t>
            </a:r>
            <a:endParaRPr lang="en-GB" sz="2400" dirty="0"/>
          </a:p>
          <a:p>
            <a:pPr marL="109728" indent="0">
              <a:buNone/>
            </a:pPr>
            <a:endParaRPr lang="en-GB" sz="2400" dirty="0"/>
          </a:p>
        </p:txBody>
      </p:sp>
      <p:sp>
        <p:nvSpPr>
          <p:cNvPr id="3" name="Title 2"/>
          <p:cNvSpPr>
            <a:spLocks noGrp="1"/>
          </p:cNvSpPr>
          <p:nvPr>
            <p:ph type="title"/>
          </p:nvPr>
        </p:nvSpPr>
        <p:spPr/>
        <p:txBody>
          <a:bodyPr>
            <a:noAutofit/>
          </a:bodyPr>
          <a:lstStyle/>
          <a:p>
            <a:r>
              <a:rPr lang="en-GB" sz="3200" dirty="0" smtClean="0"/>
              <a:t>Safeguarding training requirements(2)</a:t>
            </a:r>
            <a:endParaRPr lang="en-GB" sz="3200" dirty="0"/>
          </a:p>
        </p:txBody>
      </p:sp>
      <p:pic>
        <p:nvPicPr>
          <p:cNvPr id="4" name="Picture 2" descr="NHS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1902265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sz="2400" dirty="0" smtClean="0"/>
              <a:t>Our role; support, advice, case discussion, training information </a:t>
            </a:r>
            <a:r>
              <a:rPr lang="en-GB" sz="2400" dirty="0" err="1" smtClean="0"/>
              <a:t>etc</a:t>
            </a:r>
            <a:r>
              <a:rPr lang="en-GB" sz="2400" dirty="0" smtClean="0"/>
              <a:t> </a:t>
            </a:r>
            <a:r>
              <a:rPr lang="en-GB" sz="2400" dirty="0" err="1" smtClean="0"/>
              <a:t>etc</a:t>
            </a:r>
            <a:r>
              <a:rPr lang="mr-IN" sz="2400" dirty="0" smtClean="0"/>
              <a:t>…</a:t>
            </a:r>
            <a:endParaRPr lang="en-GB" sz="2400" dirty="0" smtClean="0"/>
          </a:p>
          <a:p>
            <a:pPr marL="109728" indent="0">
              <a:buNone/>
            </a:pPr>
            <a:endParaRPr lang="en-GB" sz="2400" dirty="0"/>
          </a:p>
          <a:p>
            <a:pPr marL="109728" indent="0">
              <a:buNone/>
            </a:pPr>
            <a:r>
              <a:rPr lang="en-GB" sz="2400" dirty="0" smtClean="0"/>
              <a:t>IF URGENT? Does this need to be discussed with the MASH?</a:t>
            </a:r>
          </a:p>
          <a:p>
            <a:pPr marL="109728" indent="0">
              <a:buNone/>
            </a:pPr>
            <a:endParaRPr lang="en-GB" sz="2400" dirty="0"/>
          </a:p>
          <a:p>
            <a:pPr marL="109728" indent="0">
              <a:buNone/>
            </a:pPr>
            <a:r>
              <a:rPr lang="en-GB" sz="2400" dirty="0">
                <a:solidFill>
                  <a:srgbClr val="0000FF"/>
                </a:solidFill>
                <a:hlinkClick r:id="rId3"/>
              </a:rPr>
              <a:t>t</a:t>
            </a:r>
            <a:r>
              <a:rPr lang="en-GB" sz="2400" dirty="0" smtClean="0">
                <a:solidFill>
                  <a:srgbClr val="0000FF"/>
                </a:solidFill>
                <a:hlinkClick r:id="rId3"/>
              </a:rPr>
              <a:t>ara.jones@nhs.net</a:t>
            </a:r>
            <a:endParaRPr lang="en-GB" sz="2400" dirty="0" smtClean="0">
              <a:solidFill>
                <a:srgbClr val="0000FF"/>
              </a:solidFill>
            </a:endParaRPr>
          </a:p>
          <a:p>
            <a:pPr marL="109728" indent="0">
              <a:buNone/>
            </a:pPr>
            <a:r>
              <a:rPr lang="en-GB" sz="2400" dirty="0">
                <a:solidFill>
                  <a:srgbClr val="0000FF"/>
                </a:solidFill>
                <a:hlinkClick r:id="rId4"/>
              </a:rPr>
              <a:t>s</a:t>
            </a:r>
            <a:r>
              <a:rPr lang="en-GB" sz="2400" dirty="0" smtClean="0">
                <a:solidFill>
                  <a:srgbClr val="0000FF"/>
                </a:solidFill>
                <a:hlinkClick r:id="rId4"/>
              </a:rPr>
              <a:t>haron.kefford@nhs.net</a:t>
            </a:r>
            <a:endParaRPr lang="en-GB" sz="2400" dirty="0" smtClean="0">
              <a:solidFill>
                <a:srgbClr val="0000FF"/>
              </a:solidFill>
            </a:endParaRPr>
          </a:p>
          <a:p>
            <a:pPr marL="109728" indent="0">
              <a:buNone/>
            </a:pPr>
            <a:endParaRPr lang="en-GB" sz="2400" dirty="0">
              <a:solidFill>
                <a:srgbClr val="0000FF"/>
              </a:solidFill>
            </a:endParaRPr>
          </a:p>
          <a:p>
            <a:pPr marL="109728" indent="0">
              <a:buNone/>
            </a:pPr>
            <a:endParaRPr lang="en-GB" sz="2400" dirty="0" smtClean="0">
              <a:solidFill>
                <a:srgbClr val="0000FF"/>
              </a:solidFill>
            </a:endParaRPr>
          </a:p>
          <a:p>
            <a:pPr marL="109728" indent="0">
              <a:buNone/>
            </a:pPr>
            <a:endParaRPr lang="en-GB" sz="2400" dirty="0" smtClean="0">
              <a:solidFill>
                <a:srgbClr val="0000FF"/>
              </a:solidFill>
            </a:endParaRPr>
          </a:p>
          <a:p>
            <a:pPr marL="109728" indent="0">
              <a:buNone/>
            </a:pPr>
            <a:endParaRPr lang="en-GB" sz="2400" dirty="0">
              <a:solidFill>
                <a:srgbClr val="0000FF"/>
              </a:solidFill>
            </a:endParaRPr>
          </a:p>
        </p:txBody>
      </p:sp>
      <p:sp>
        <p:nvSpPr>
          <p:cNvPr id="3" name="Title 2"/>
          <p:cNvSpPr>
            <a:spLocks noGrp="1"/>
          </p:cNvSpPr>
          <p:nvPr>
            <p:ph type="title"/>
          </p:nvPr>
        </p:nvSpPr>
        <p:spPr/>
        <p:txBody>
          <a:bodyPr>
            <a:noAutofit/>
          </a:bodyPr>
          <a:lstStyle/>
          <a:p>
            <a:r>
              <a:rPr lang="en-GB" sz="3200" dirty="0" smtClean="0"/>
              <a:t>Contact details</a:t>
            </a:r>
            <a:endParaRPr lang="en-GB" sz="3200" dirty="0"/>
          </a:p>
        </p:txBody>
      </p:sp>
      <p:pic>
        <p:nvPicPr>
          <p:cNvPr id="4" name="Picture 2" descr="NHS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22890"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2586721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264746" y="980728"/>
            <a:ext cx="6756400" cy="4535487"/>
          </a:xfrm>
          <a:prstGeom prst="rect">
            <a:avLst/>
          </a:prstGeom>
          <a:noFill/>
          <a:ln w="9525">
            <a:noFill/>
            <a:miter lim="800000"/>
            <a:headEnd/>
            <a:tailEnd/>
          </a:ln>
        </p:spPr>
      </p:pic>
      <p:pic>
        <p:nvPicPr>
          <p:cNvPr id="3"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23528" y="6021288"/>
            <a:ext cx="4572000" cy="646331"/>
          </a:xfrm>
          <a:prstGeom prst="rect">
            <a:avLst/>
          </a:prstGeom>
        </p:spPr>
        <p:txBody>
          <a:bodyPr>
            <a:spAutoFit/>
          </a:bodyPr>
          <a:lstStyle/>
          <a:p>
            <a:r>
              <a:rPr lang="en-GB" dirty="0"/>
              <a:t>NHS Guildford &amp; Waverley CCG </a:t>
            </a:r>
          </a:p>
          <a:p>
            <a:r>
              <a:rPr lang="en-GB" dirty="0"/>
              <a:t>Countywide Safeguarding  Team</a:t>
            </a:r>
          </a:p>
        </p:txBody>
      </p:sp>
    </p:spTree>
    <p:extLst>
      <p:ext uri="{BB962C8B-B14F-4D97-AF65-F5344CB8AC3E}">
        <p14:creationId xmlns:p14="http://schemas.microsoft.com/office/powerpoint/2010/main" val="1533205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3200" dirty="0"/>
              <a:t>9</a:t>
            </a:r>
            <a:r>
              <a:rPr lang="en-GB" sz="3200" dirty="0" smtClean="0"/>
              <a:t> questions</a:t>
            </a:r>
          </a:p>
          <a:p>
            <a:r>
              <a:rPr lang="en-GB" sz="3200" dirty="0" smtClean="0"/>
              <a:t>8 national safeguarding priorities</a:t>
            </a:r>
          </a:p>
          <a:p>
            <a:r>
              <a:rPr lang="en-GB" sz="3200" dirty="0" smtClean="0"/>
              <a:t>1 local issues</a:t>
            </a:r>
          </a:p>
          <a:p>
            <a:r>
              <a:rPr lang="en-GB" sz="3200" dirty="0" smtClean="0"/>
              <a:t>Self rated; not met, partially met, met</a:t>
            </a:r>
          </a:p>
          <a:p>
            <a:r>
              <a:rPr lang="en-GB" sz="3200" dirty="0" smtClean="0"/>
              <a:t>Used as evidence good practice for CQC</a:t>
            </a:r>
          </a:p>
          <a:p>
            <a:endParaRPr lang="en-GB" sz="3600" dirty="0" smtClean="0"/>
          </a:p>
        </p:txBody>
      </p:sp>
      <p:sp>
        <p:nvSpPr>
          <p:cNvPr id="3" name="Title 2"/>
          <p:cNvSpPr>
            <a:spLocks noGrp="1"/>
          </p:cNvSpPr>
          <p:nvPr>
            <p:ph type="title"/>
          </p:nvPr>
        </p:nvSpPr>
        <p:spPr/>
        <p:txBody>
          <a:bodyPr/>
          <a:lstStyle/>
          <a:p>
            <a:r>
              <a:rPr lang="en-GB" dirty="0" smtClean="0"/>
              <a:t>Section 11 Audit tool</a:t>
            </a:r>
            <a:endParaRPr lang="en-GB" dirty="0"/>
          </a:p>
        </p:txBody>
      </p:sp>
      <p:pic>
        <p:nvPicPr>
          <p:cNvPr id="5"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355976" y="6021288"/>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152345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10104971"/>
              </p:ext>
            </p:extLst>
          </p:nvPr>
        </p:nvGraphicFramePr>
        <p:xfrm>
          <a:off x="827585" y="692696"/>
          <a:ext cx="7704854" cy="5400601"/>
        </p:xfrm>
        <a:graphic>
          <a:graphicData uri="http://schemas.openxmlformats.org/drawingml/2006/table">
            <a:tbl>
              <a:tblPr firstRow="1" firstCol="1" bandRow="1">
                <a:tableStyleId>{5C22544A-7EE6-4342-B048-85BDC9FD1C3A}</a:tableStyleId>
              </a:tblPr>
              <a:tblGrid>
                <a:gridCol w="2884900"/>
                <a:gridCol w="2164486"/>
                <a:gridCol w="379265"/>
                <a:gridCol w="81587"/>
                <a:gridCol w="406536"/>
                <a:gridCol w="81587"/>
                <a:gridCol w="378759"/>
                <a:gridCol w="376739"/>
                <a:gridCol w="81587"/>
                <a:gridCol w="410071"/>
                <a:gridCol w="81587"/>
                <a:gridCol w="377750"/>
              </a:tblGrid>
              <a:tr h="868588">
                <a:tc>
                  <a:txBody>
                    <a:bodyPr/>
                    <a:lstStyle/>
                    <a:p>
                      <a:pPr>
                        <a:lnSpc>
                          <a:spcPct val="115000"/>
                        </a:lnSpc>
                        <a:spcAft>
                          <a:spcPts val="0"/>
                        </a:spcAft>
                      </a:pPr>
                      <a:r>
                        <a:rPr lang="en-GB" sz="1100" dirty="0">
                          <a:effectLst/>
                        </a:rPr>
                        <a:t>What is required</a:t>
                      </a:r>
                      <a:endParaRPr lang="en-GB" sz="900" dirty="0">
                        <a:effectLst/>
                        <a:latin typeface="Calibri"/>
                        <a:ea typeface="Calibri"/>
                        <a:cs typeface="Times New Roman"/>
                      </a:endParaRPr>
                    </a:p>
                  </a:txBody>
                  <a:tcPr marL="54661" marR="54661" marT="0" marB="0"/>
                </a:tc>
                <a:tc>
                  <a:txBody>
                    <a:bodyPr/>
                    <a:lstStyle/>
                    <a:p>
                      <a:pPr>
                        <a:lnSpc>
                          <a:spcPct val="115000"/>
                        </a:lnSpc>
                        <a:spcAft>
                          <a:spcPts val="0"/>
                        </a:spcAft>
                      </a:pPr>
                      <a:r>
                        <a:rPr lang="en-GB" sz="1100">
                          <a:effectLst/>
                        </a:rPr>
                        <a:t>Evidence to show practice is complying with this</a:t>
                      </a:r>
                      <a:endParaRPr lang="en-GB" sz="900">
                        <a:effectLst/>
                        <a:latin typeface="Calibri"/>
                        <a:ea typeface="Calibri"/>
                        <a:cs typeface="Times New Roman"/>
                      </a:endParaRPr>
                    </a:p>
                  </a:txBody>
                  <a:tcPr marL="54661" marR="54661" marT="0" marB="0"/>
                </a:tc>
                <a:tc gridSpan="5">
                  <a:txBody>
                    <a:bodyPr/>
                    <a:lstStyle/>
                    <a:p>
                      <a:pPr>
                        <a:lnSpc>
                          <a:spcPct val="115000"/>
                        </a:lnSpc>
                        <a:spcAft>
                          <a:spcPts val="0"/>
                        </a:spcAft>
                      </a:pPr>
                      <a:r>
                        <a:rPr lang="en-GB" sz="1100">
                          <a:effectLst/>
                        </a:rPr>
                        <a:t>Red/Amber/Green rating children </a:t>
                      </a:r>
                      <a:endParaRPr lang="en-GB" sz="900">
                        <a:effectLst/>
                      </a:endParaRPr>
                    </a:p>
                    <a:p>
                      <a:pPr>
                        <a:lnSpc>
                          <a:spcPct val="115000"/>
                        </a:lnSpc>
                        <a:spcAft>
                          <a:spcPts val="0"/>
                        </a:spcAft>
                      </a:pPr>
                      <a:r>
                        <a:rPr lang="en-GB" sz="1100">
                          <a:effectLst/>
                        </a:rPr>
                        <a:t> </a:t>
                      </a:r>
                      <a:endParaRPr lang="en-GB" sz="900">
                        <a:effectLst/>
                      </a:endParaRPr>
                    </a:p>
                    <a:p>
                      <a:pPr>
                        <a:lnSpc>
                          <a:spcPct val="115000"/>
                        </a:lnSpc>
                        <a:spcAft>
                          <a:spcPts val="0"/>
                        </a:spcAft>
                      </a:pPr>
                      <a:r>
                        <a:rPr lang="en-GB" sz="1100">
                          <a:effectLst/>
                        </a:rPr>
                        <a:t> </a:t>
                      </a:r>
                      <a:endParaRPr lang="en-GB" sz="900">
                        <a:effectLst/>
                        <a:latin typeface="Calibri"/>
                        <a:ea typeface="Calibri"/>
                        <a:cs typeface="Times New Roman"/>
                      </a:endParaRPr>
                    </a:p>
                  </a:txBody>
                  <a:tcPr marL="54661" marR="5466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nSpc>
                          <a:spcPct val="115000"/>
                        </a:lnSpc>
                        <a:spcAft>
                          <a:spcPts val="0"/>
                        </a:spcAft>
                      </a:pPr>
                      <a:r>
                        <a:rPr lang="en-GB" sz="1100">
                          <a:effectLst/>
                        </a:rPr>
                        <a:t>Red/Amber/Green rating adults</a:t>
                      </a:r>
                      <a:endParaRPr lang="en-GB" sz="900">
                        <a:effectLst/>
                        <a:latin typeface="Calibri"/>
                        <a:ea typeface="Calibri"/>
                        <a:cs typeface="Times New Roman"/>
                      </a:endParaRPr>
                    </a:p>
                  </a:txBody>
                  <a:tcPr marL="54661" marR="5466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2411">
                <a:tc>
                  <a:txBody>
                    <a:bodyPr/>
                    <a:lstStyle/>
                    <a:p>
                      <a:pPr>
                        <a:lnSpc>
                          <a:spcPct val="115000"/>
                        </a:lnSpc>
                        <a:spcAft>
                          <a:spcPts val="0"/>
                        </a:spcAft>
                      </a:pPr>
                      <a:r>
                        <a:rPr lang="en-GB" sz="900">
                          <a:effectLst/>
                        </a:rPr>
                        <a:t> </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 </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Not</a:t>
                      </a:r>
                    </a:p>
                    <a:p>
                      <a:pPr>
                        <a:lnSpc>
                          <a:spcPct val="115000"/>
                        </a:lnSpc>
                        <a:spcAft>
                          <a:spcPts val="0"/>
                        </a:spcAft>
                      </a:pPr>
                      <a:r>
                        <a:rPr lang="en-GB" sz="900">
                          <a:effectLst/>
                        </a:rPr>
                        <a:t>Met</a:t>
                      </a:r>
                      <a:endParaRPr lang="en-GB" sz="900">
                        <a:effectLst/>
                        <a:latin typeface="Calibri"/>
                        <a:ea typeface="Calibri"/>
                        <a:cs typeface="Times New Roman"/>
                      </a:endParaRPr>
                    </a:p>
                  </a:txBody>
                  <a:tcPr marL="54661" marR="54661" marT="0" marB="0"/>
                </a:tc>
                <a:tc gridSpan="3">
                  <a:txBody>
                    <a:bodyPr/>
                    <a:lstStyle/>
                    <a:p>
                      <a:pPr>
                        <a:lnSpc>
                          <a:spcPct val="115000"/>
                        </a:lnSpc>
                        <a:spcAft>
                          <a:spcPts val="0"/>
                        </a:spcAft>
                      </a:pPr>
                      <a:r>
                        <a:rPr lang="en-GB" sz="900">
                          <a:effectLst/>
                        </a:rPr>
                        <a:t>Partially</a:t>
                      </a:r>
                    </a:p>
                    <a:p>
                      <a:pPr>
                        <a:lnSpc>
                          <a:spcPct val="115000"/>
                        </a:lnSpc>
                        <a:spcAft>
                          <a:spcPts val="0"/>
                        </a:spcAft>
                      </a:pPr>
                      <a:r>
                        <a:rPr lang="en-GB" sz="900">
                          <a:effectLst/>
                        </a:rPr>
                        <a:t>Met</a:t>
                      </a:r>
                      <a:endParaRPr lang="en-GB" sz="900">
                        <a:effectLst/>
                        <a:latin typeface="Calibri"/>
                        <a:ea typeface="Calibri"/>
                        <a:cs typeface="Times New Roman"/>
                      </a:endParaRPr>
                    </a:p>
                  </a:txBody>
                  <a:tcPr marL="54661" marR="54661" marT="0" marB="0"/>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Met</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Not</a:t>
                      </a:r>
                    </a:p>
                    <a:p>
                      <a:pPr>
                        <a:lnSpc>
                          <a:spcPct val="115000"/>
                        </a:lnSpc>
                        <a:spcAft>
                          <a:spcPts val="0"/>
                        </a:spcAft>
                      </a:pPr>
                      <a:r>
                        <a:rPr lang="en-GB" sz="900">
                          <a:effectLst/>
                        </a:rPr>
                        <a:t>met</a:t>
                      </a:r>
                      <a:endParaRPr lang="en-GB" sz="900">
                        <a:effectLst/>
                        <a:latin typeface="Calibri"/>
                        <a:ea typeface="Calibri"/>
                        <a:cs typeface="Times New Roman"/>
                      </a:endParaRPr>
                    </a:p>
                  </a:txBody>
                  <a:tcPr marL="54661" marR="54661" marT="0" marB="0"/>
                </a:tc>
                <a:tc gridSpan="3">
                  <a:txBody>
                    <a:bodyPr/>
                    <a:lstStyle/>
                    <a:p>
                      <a:pPr>
                        <a:lnSpc>
                          <a:spcPct val="115000"/>
                        </a:lnSpc>
                        <a:spcAft>
                          <a:spcPts val="0"/>
                        </a:spcAft>
                      </a:pPr>
                      <a:r>
                        <a:rPr lang="en-GB" sz="900">
                          <a:effectLst/>
                        </a:rPr>
                        <a:t>Partially</a:t>
                      </a:r>
                    </a:p>
                    <a:p>
                      <a:pPr>
                        <a:lnSpc>
                          <a:spcPct val="115000"/>
                        </a:lnSpc>
                        <a:spcAft>
                          <a:spcPts val="0"/>
                        </a:spcAft>
                      </a:pPr>
                      <a:r>
                        <a:rPr lang="en-GB" sz="900">
                          <a:effectLst/>
                        </a:rPr>
                        <a:t>Met</a:t>
                      </a:r>
                      <a:endParaRPr lang="en-GB" sz="900">
                        <a:effectLst/>
                        <a:latin typeface="Calibri"/>
                        <a:ea typeface="Calibri"/>
                        <a:cs typeface="Times New Roman"/>
                      </a:endParaRPr>
                    </a:p>
                  </a:txBody>
                  <a:tcPr marL="54661" marR="54661" marT="0" marB="0"/>
                </a:tc>
                <a:tc hMerge="1">
                  <a:txBody>
                    <a:bodyPr/>
                    <a:lstStyle/>
                    <a:p>
                      <a:endParaRPr lang="en-GB"/>
                    </a:p>
                  </a:txBody>
                  <a:tcPr/>
                </a:tc>
                <a:tc hMerge="1">
                  <a:txBody>
                    <a:bodyPr/>
                    <a:lstStyle/>
                    <a:p>
                      <a:endParaRPr lang="en-GB"/>
                    </a:p>
                  </a:txBody>
                  <a:tcPr/>
                </a:tc>
                <a:tc>
                  <a:txBody>
                    <a:bodyPr/>
                    <a:lstStyle/>
                    <a:p>
                      <a:pPr>
                        <a:lnSpc>
                          <a:spcPct val="115000"/>
                        </a:lnSpc>
                        <a:spcAft>
                          <a:spcPts val="0"/>
                        </a:spcAft>
                      </a:pPr>
                      <a:r>
                        <a:rPr lang="en-GB" sz="900">
                          <a:effectLst/>
                        </a:rPr>
                        <a:t>Met</a:t>
                      </a:r>
                      <a:endParaRPr lang="en-GB" sz="900">
                        <a:effectLst/>
                        <a:latin typeface="Calibri"/>
                        <a:ea typeface="Calibri"/>
                        <a:cs typeface="Times New Roman"/>
                      </a:endParaRPr>
                    </a:p>
                  </a:txBody>
                  <a:tcPr marL="54661" marR="54661" marT="0" marB="0"/>
                </a:tc>
              </a:tr>
              <a:tr h="417960">
                <a:tc gridSpan="12">
                  <a:txBody>
                    <a:bodyPr/>
                    <a:lstStyle/>
                    <a:p>
                      <a:pPr marL="342900" lvl="0" indent="-342900">
                        <a:lnSpc>
                          <a:spcPct val="115000"/>
                        </a:lnSpc>
                        <a:spcAft>
                          <a:spcPts val="0"/>
                        </a:spcAft>
                        <a:buFont typeface="+mj-lt"/>
                        <a:buAutoNum type="arabicPeriod"/>
                      </a:pPr>
                      <a:r>
                        <a:rPr lang="en-GB" sz="1100">
                          <a:effectLst/>
                        </a:rPr>
                        <a:t>Senior management have commitment to safeguarding  </a:t>
                      </a:r>
                      <a:endParaRPr lang="en-GB" sz="900">
                        <a:effectLst/>
                      </a:endParaRPr>
                    </a:p>
                    <a:p>
                      <a:pPr marL="457200">
                        <a:lnSpc>
                          <a:spcPct val="115000"/>
                        </a:lnSpc>
                        <a:spcAft>
                          <a:spcPts val="0"/>
                        </a:spcAft>
                      </a:pPr>
                      <a:r>
                        <a:rPr lang="en-GB" sz="1000">
                          <a:effectLst/>
                        </a:rPr>
                        <a:t> </a:t>
                      </a:r>
                      <a:endParaRPr lang="en-GB" sz="900">
                        <a:effectLst/>
                        <a:latin typeface="Calibri"/>
                        <a:ea typeface="Calibri"/>
                        <a:cs typeface="Times New Roman"/>
                      </a:endParaRPr>
                    </a:p>
                  </a:txBody>
                  <a:tcPr marL="54661" marR="54661"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58252">
                <a:tc>
                  <a:txBody>
                    <a:bodyPr/>
                    <a:lstStyle/>
                    <a:p>
                      <a:pPr marL="342900" lvl="0" indent="-342900">
                        <a:lnSpc>
                          <a:spcPct val="115000"/>
                        </a:lnSpc>
                        <a:spcAft>
                          <a:spcPts val="0"/>
                        </a:spcAft>
                        <a:buFont typeface="+mj-lt"/>
                        <a:buAutoNum type="alphaLcPeriod"/>
                      </a:pPr>
                      <a:r>
                        <a:rPr lang="en-GB" sz="900">
                          <a:effectLst/>
                        </a:rPr>
                        <a:t>The practice has a written safeguarding policy for children and adults</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Safeguarding policy</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r h="358252">
                <a:tc>
                  <a:txBody>
                    <a:bodyPr/>
                    <a:lstStyle/>
                    <a:p>
                      <a:pPr marL="342900" lvl="0" indent="-342900">
                        <a:lnSpc>
                          <a:spcPct val="115000"/>
                        </a:lnSpc>
                        <a:spcAft>
                          <a:spcPts val="0"/>
                        </a:spcAft>
                        <a:buFont typeface="+mj-lt"/>
                        <a:buAutoNum type="alphaLcPeriod"/>
                      </a:pPr>
                      <a:r>
                        <a:rPr lang="en-GB" sz="900">
                          <a:effectLst/>
                        </a:rPr>
                        <a:t>The policy has been reviewed in the last 3 years</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Safeguarding policy which has been reviewed since the Care Act 2014</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r h="358252">
                <a:tc>
                  <a:txBody>
                    <a:bodyPr/>
                    <a:lstStyle/>
                    <a:p>
                      <a:pPr marL="342900" lvl="0" indent="-342900">
                        <a:lnSpc>
                          <a:spcPct val="115000"/>
                        </a:lnSpc>
                        <a:spcAft>
                          <a:spcPts val="0"/>
                        </a:spcAft>
                        <a:buFont typeface="+mj-lt"/>
                        <a:buAutoNum type="alphaLcPeriod"/>
                      </a:pPr>
                      <a:r>
                        <a:rPr lang="en-GB" sz="900">
                          <a:effectLst/>
                        </a:rPr>
                        <a:t>The practice has a named safeguarding lead and deputy for children and adults</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Named in the  safeguarding policy or in the practice structure</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a:effectLst/>
                        </a:rPr>
                        <a:t>☐</a:t>
                      </a:r>
                      <a:endParaRPr lang="en-GB" sz="90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r h="537377">
                <a:tc>
                  <a:txBody>
                    <a:bodyPr/>
                    <a:lstStyle/>
                    <a:p>
                      <a:pPr marL="342900" lvl="0" indent="-342900">
                        <a:lnSpc>
                          <a:spcPct val="115000"/>
                        </a:lnSpc>
                        <a:spcAft>
                          <a:spcPts val="0"/>
                        </a:spcAft>
                        <a:buFont typeface="+mj-lt"/>
                        <a:buAutoNum type="alphaLcPeriod"/>
                      </a:pPr>
                      <a:r>
                        <a:rPr lang="en-GB" sz="900">
                          <a:effectLst/>
                        </a:rPr>
                        <a:t>Multiagency safeguarding professionals’ contact details are easily accessible throughout the practice</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Evidence from intranet or posters in practice eg Social Care, Local Authority Designated Officer</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r h="716503">
                <a:tc>
                  <a:txBody>
                    <a:bodyPr/>
                    <a:lstStyle/>
                    <a:p>
                      <a:pPr marL="342900" lvl="0" indent="-342900">
                        <a:lnSpc>
                          <a:spcPct val="115000"/>
                        </a:lnSpc>
                        <a:spcAft>
                          <a:spcPts val="0"/>
                        </a:spcAft>
                        <a:buFont typeface="+mj-lt"/>
                        <a:buAutoNum type="alphaLcPeriod"/>
                      </a:pPr>
                      <a:r>
                        <a:rPr lang="en-GB" sz="900">
                          <a:effectLst/>
                        </a:rPr>
                        <a:t>The practice have regular safeguarding meetings with other health professionals to discuss vulnerable children and adults at risk</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Minutes of relevant practice meetings detailing cases and actions to take</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r h="716503">
                <a:tc>
                  <a:txBody>
                    <a:bodyPr/>
                    <a:lstStyle/>
                    <a:p>
                      <a:pPr marL="342900" lvl="0" indent="-342900">
                        <a:lnSpc>
                          <a:spcPct val="115000"/>
                        </a:lnSpc>
                        <a:spcAft>
                          <a:spcPts val="0"/>
                        </a:spcAft>
                        <a:buFont typeface="+mj-lt"/>
                        <a:buAutoNum type="alphaLcPeriod"/>
                      </a:pPr>
                      <a:r>
                        <a:rPr lang="en-GB" sz="900">
                          <a:effectLst/>
                        </a:rPr>
                        <a:t>The practice uses recognised RCGP codes and practice alerts to record safeguarding concerns and for Looked after Children and foster parents.</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Evidence from practice policy and patient records </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r h="716503">
                <a:tc>
                  <a:txBody>
                    <a:bodyPr/>
                    <a:lstStyle/>
                    <a:p>
                      <a:pPr marL="342900" lvl="0" indent="-342900">
                        <a:lnSpc>
                          <a:spcPct val="115000"/>
                        </a:lnSpc>
                        <a:spcAft>
                          <a:spcPts val="0"/>
                        </a:spcAft>
                        <a:buFont typeface="+mj-lt"/>
                        <a:buAutoNum type="alphaLcPeriod"/>
                      </a:pPr>
                      <a:r>
                        <a:rPr lang="en-GB" sz="900">
                          <a:effectLst/>
                        </a:rPr>
                        <a:t>The practice is aware of the requirements with Female Genital Mutilation  and complies with FGM reporting in line with  recent legislation</a:t>
                      </a:r>
                      <a:endParaRPr lang="en-GB" sz="900">
                        <a:effectLst/>
                        <a:latin typeface="Calibri"/>
                        <a:ea typeface="Calibri"/>
                        <a:cs typeface="Times New Roman"/>
                      </a:endParaRPr>
                    </a:p>
                  </a:txBody>
                  <a:tcPr marL="54661" marR="54661" marT="0" marB="0"/>
                </a:tc>
                <a:tc>
                  <a:txBody>
                    <a:bodyPr/>
                    <a:lstStyle/>
                    <a:p>
                      <a:pPr>
                        <a:lnSpc>
                          <a:spcPct val="115000"/>
                        </a:lnSpc>
                        <a:spcAft>
                          <a:spcPts val="0"/>
                        </a:spcAft>
                      </a:pPr>
                      <a:r>
                        <a:rPr lang="en-GB" sz="900">
                          <a:effectLst/>
                        </a:rPr>
                        <a:t>Evidence of registration with enhanced data set, FGM protocol, referrals made, patient records</a:t>
                      </a:r>
                      <a:endParaRPr lang="en-GB" sz="900">
                        <a:effectLst/>
                        <a:latin typeface="Calibri"/>
                        <a:ea typeface="Calibri"/>
                        <a:cs typeface="Times New Roman"/>
                      </a:endParaRPr>
                    </a:p>
                  </a:txBody>
                  <a:tcPr marL="54661" marR="54661" marT="0" marB="0"/>
                </a:tc>
                <a:tc gridSpan="2">
                  <a:txBody>
                    <a:bodyPr/>
                    <a:lstStyle/>
                    <a:p>
                      <a:pPr algn="ctr">
                        <a:lnSpc>
                          <a:spcPct val="115000"/>
                        </a:lnSpc>
                        <a:spcAft>
                          <a:spcPts val="0"/>
                        </a:spcAft>
                      </a:pPr>
                      <a:r>
                        <a:rPr lang="en-US" sz="1300" dirty="0">
                          <a:solidFill>
                            <a:schemeClr val="tx1"/>
                          </a:solidFill>
                          <a:effectLst/>
                        </a:rPr>
                        <a:t>☐</a:t>
                      </a:r>
                      <a:endParaRPr lang="en-GB" sz="900" dirty="0">
                        <a:solidFill>
                          <a:schemeClr val="tx1"/>
                        </a:solidFill>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0000"/>
                    </a:solidFill>
                  </a:tcPr>
                </a:tc>
                <a:tc hMerge="1">
                  <a:txBody>
                    <a:bodyPr/>
                    <a:lstStyle/>
                    <a:p>
                      <a:endParaRPr lang="en-GB"/>
                    </a:p>
                  </a:txBody>
                  <a:tcPr/>
                </a:tc>
                <a:tc>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FFC000"/>
                    </a:solidFill>
                  </a:tcPr>
                </a:tc>
                <a:tc gridSpan="2">
                  <a:txBody>
                    <a:bodyPr/>
                    <a:lstStyle/>
                    <a:p>
                      <a:pPr algn="ctr">
                        <a:lnSpc>
                          <a:spcPct val="115000"/>
                        </a:lnSpc>
                        <a:spcAft>
                          <a:spcPts val="0"/>
                        </a:spcAft>
                      </a:pPr>
                      <a:r>
                        <a:rPr lang="en-US" sz="1300" dirty="0">
                          <a:effectLst/>
                        </a:rPr>
                        <a:t>☐</a:t>
                      </a:r>
                      <a:endParaRPr lang="en-GB" sz="900" dirty="0">
                        <a:effectLst/>
                        <a:latin typeface="Calibri"/>
                        <a:ea typeface="Calibri"/>
                        <a:cs typeface="Times New Roman"/>
                      </a:endParaRPr>
                    </a:p>
                  </a:txBody>
                  <a:tcPr marL="54661" marR="54661" marT="0" marB="0" anchor="ctr">
                    <a:solidFill>
                      <a:srgbClr val="00B050"/>
                    </a:solidFill>
                  </a:tcPr>
                </a:tc>
                <a:tc hMerge="1">
                  <a:txBody>
                    <a:bodyPr/>
                    <a:lstStyle/>
                    <a:p>
                      <a:endParaRPr lang="en-GB"/>
                    </a:p>
                  </a:txBody>
                  <a:tcPr/>
                </a:tc>
              </a:tr>
            </a:tbl>
          </a:graphicData>
        </a:graphic>
      </p:graphicFrame>
      <p:pic>
        <p:nvPicPr>
          <p:cNvPr id="4"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54649"/>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0" y="6211669"/>
            <a:ext cx="4572000" cy="646331"/>
          </a:xfrm>
          <a:prstGeom prst="rect">
            <a:avLst/>
          </a:prstGeom>
        </p:spPr>
        <p:txBody>
          <a:bodyPr>
            <a:spAutoFit/>
          </a:bodyPr>
          <a:lstStyle/>
          <a:p>
            <a:r>
              <a:rPr lang="en-GB" dirty="0">
                <a:solidFill>
                  <a:srgbClr val="0070C0"/>
                </a:solidFill>
              </a:rPr>
              <a:t>Guildford &amp; Waverley CCG </a:t>
            </a:r>
          </a:p>
          <a:p>
            <a:r>
              <a:rPr lang="en-GB" dirty="0">
                <a:solidFill>
                  <a:srgbClr val="0070C0"/>
                </a:solidFill>
              </a:rPr>
              <a:t>Countywide Safeguarding Team</a:t>
            </a:r>
          </a:p>
        </p:txBody>
      </p:sp>
    </p:spTree>
    <p:extLst>
      <p:ext uri="{BB962C8B-B14F-4D97-AF65-F5344CB8AC3E}">
        <p14:creationId xmlns:p14="http://schemas.microsoft.com/office/powerpoint/2010/main" val="250577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290" y="1423317"/>
            <a:ext cx="8229600" cy="4525963"/>
          </a:xfrm>
        </p:spPr>
        <p:txBody>
          <a:bodyPr/>
          <a:lstStyle/>
          <a:p>
            <a:endParaRPr lang="en-GB" sz="3600" dirty="0" smtClean="0">
              <a:solidFill>
                <a:srgbClr val="00CC00"/>
              </a:solidFill>
              <a:latin typeface="Calibri"/>
              <a:ea typeface="Calibri"/>
              <a:cs typeface="Times New Roman"/>
            </a:endParaRPr>
          </a:p>
          <a:p>
            <a:r>
              <a:rPr lang="en-GB" sz="3600" dirty="0" smtClean="0">
                <a:solidFill>
                  <a:srgbClr val="00CC00"/>
                </a:solidFill>
                <a:latin typeface="Calibri"/>
                <a:ea typeface="Calibri"/>
                <a:cs typeface="Times New Roman"/>
              </a:rPr>
              <a:t>What's working well:</a:t>
            </a:r>
            <a:endParaRPr lang="en-GB" sz="3600" b="1" dirty="0" smtClean="0">
              <a:solidFill>
                <a:srgbClr val="00CC00"/>
              </a:solidFill>
              <a:latin typeface="Calibri"/>
              <a:ea typeface="Calibri"/>
              <a:cs typeface="Times New Roman"/>
            </a:endParaRPr>
          </a:p>
          <a:p>
            <a:pPr marL="109728" indent="0">
              <a:buNone/>
            </a:pPr>
            <a:endParaRPr lang="en-GB" sz="3600" b="1" dirty="0">
              <a:solidFill>
                <a:srgbClr val="00CC00"/>
              </a:solidFill>
              <a:latin typeface="Calibri"/>
              <a:ea typeface="Calibri"/>
              <a:cs typeface="Times New Roman"/>
            </a:endParaRPr>
          </a:p>
          <a:p>
            <a:pPr lvl="0"/>
            <a:r>
              <a:rPr lang="en-GB" sz="2800" dirty="0"/>
              <a:t>The section 11 response rate from the practices in North West Surrey CCG was 83%. This shows a commitment within primary care to safeguard vulnerable children and adults.</a:t>
            </a:r>
            <a:endParaRPr lang="en-GB" dirty="0"/>
          </a:p>
        </p:txBody>
      </p:sp>
      <p:sp>
        <p:nvSpPr>
          <p:cNvPr id="3" name="Title 2"/>
          <p:cNvSpPr>
            <a:spLocks noGrp="1"/>
          </p:cNvSpPr>
          <p:nvPr>
            <p:ph type="title"/>
          </p:nvPr>
        </p:nvSpPr>
        <p:spPr/>
        <p:txBody>
          <a:bodyPr>
            <a:normAutofit fontScale="90000"/>
          </a:bodyPr>
          <a:lstStyle/>
          <a:p>
            <a:r>
              <a:rPr lang="en-GB" sz="4400" dirty="0">
                <a:solidFill>
                  <a:srgbClr val="00CC00"/>
                </a:solidFill>
                <a:latin typeface="Calibri"/>
                <a:ea typeface="Calibri"/>
                <a:cs typeface="Times New Roman"/>
              </a:rPr>
              <a:t/>
            </a:r>
            <a:br>
              <a:rPr lang="en-GB" sz="4400" dirty="0">
                <a:solidFill>
                  <a:srgbClr val="00CC00"/>
                </a:solidFill>
                <a:latin typeface="Calibri"/>
                <a:ea typeface="Calibri"/>
                <a:cs typeface="Times New Roman"/>
              </a:rPr>
            </a:br>
            <a:r>
              <a:rPr lang="en-GB" dirty="0"/>
              <a:t>Section 11 </a:t>
            </a:r>
            <a:r>
              <a:rPr lang="en-GB" dirty="0" smtClean="0"/>
              <a:t>Pilot North West Surrey.</a:t>
            </a:r>
            <a:endParaRPr lang="en-GB" dirty="0"/>
          </a:p>
        </p:txBody>
      </p:sp>
      <p:pic>
        <p:nvPicPr>
          <p:cNvPr id="4"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283968" y="5949280"/>
            <a:ext cx="4572000" cy="646331"/>
          </a:xfrm>
          <a:prstGeom prst="rect">
            <a:avLst/>
          </a:prstGeom>
        </p:spPr>
        <p:txBody>
          <a:bodyPr>
            <a:spAutoFit/>
          </a:bodyPr>
          <a:lstStyle/>
          <a:p>
            <a:r>
              <a:rPr lang="en-GB" dirty="0" smtClean="0">
                <a:solidFill>
                  <a:srgbClr val="0070C0"/>
                </a:solidFill>
              </a:rPr>
              <a:t>Guildford &amp; Waverley CCG </a:t>
            </a:r>
          </a:p>
          <a:p>
            <a:r>
              <a:rPr lang="en-GB" dirty="0" smtClean="0">
                <a:solidFill>
                  <a:srgbClr val="0070C0"/>
                </a:solidFill>
              </a:rPr>
              <a:t>Countywide Safeguarding Team</a:t>
            </a:r>
            <a:endParaRPr lang="en-GB" dirty="0">
              <a:solidFill>
                <a:srgbClr val="0070C0"/>
              </a:solidFill>
            </a:endParaRPr>
          </a:p>
        </p:txBody>
      </p:sp>
    </p:spTree>
    <p:extLst>
      <p:ext uri="{BB962C8B-B14F-4D97-AF65-F5344CB8AC3E}">
        <p14:creationId xmlns:p14="http://schemas.microsoft.com/office/powerpoint/2010/main" val="427126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60157"/>
            <a:ext cx="6840760" cy="2016224"/>
          </a:xfrm>
        </p:spPr>
        <p:txBody>
          <a:bodyPr/>
          <a:lstStyle/>
          <a:p>
            <a:pPr algn="ctr"/>
            <a:r>
              <a:rPr lang="en-GB" b="1" dirty="0">
                <a:solidFill>
                  <a:srgbClr val="7030A0"/>
                </a:solidFill>
              </a:rPr>
              <a:t>Child Sexual Exploitation</a:t>
            </a:r>
          </a:p>
        </p:txBody>
      </p:sp>
      <p:sp>
        <p:nvSpPr>
          <p:cNvPr id="4" name="Subtitle 3"/>
          <p:cNvSpPr>
            <a:spLocks noGrp="1"/>
          </p:cNvSpPr>
          <p:nvPr>
            <p:ph type="subTitle" idx="1"/>
          </p:nvPr>
        </p:nvSpPr>
        <p:spPr>
          <a:xfrm>
            <a:off x="1907704" y="2780928"/>
            <a:ext cx="4032448" cy="2785864"/>
          </a:xfrm>
        </p:spPr>
        <p:txBody>
          <a:bodyPr/>
          <a:lstStyle/>
          <a:p>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3688" y="2276872"/>
            <a:ext cx="4590510" cy="3672408"/>
          </a:xfrm>
          <a:prstGeom prst="rect">
            <a:avLst/>
          </a:prstGeom>
        </p:spPr>
      </p:pic>
      <p:pic>
        <p:nvPicPr>
          <p:cNvPr id="5" name="Picture 2" descr="NHS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544997" y="6211669"/>
            <a:ext cx="4572000" cy="646331"/>
          </a:xfrm>
          <a:prstGeom prst="rect">
            <a:avLst/>
          </a:prstGeom>
        </p:spPr>
        <p:txBody>
          <a:bodyPr>
            <a:spAutoFit/>
          </a:bodyPr>
          <a:lstStyle/>
          <a:p>
            <a:r>
              <a:rPr lang="en-GB" dirty="0">
                <a:solidFill>
                  <a:schemeClr val="bg1"/>
                </a:solidFill>
              </a:rPr>
              <a:t>Guildford &amp; Waverley CCG </a:t>
            </a:r>
          </a:p>
          <a:p>
            <a:r>
              <a:rPr lang="en-GB" dirty="0">
                <a:solidFill>
                  <a:schemeClr val="bg1"/>
                </a:solidFill>
              </a:rPr>
              <a:t>Countywide Safeguarding  Team</a:t>
            </a:r>
          </a:p>
        </p:txBody>
      </p:sp>
    </p:spTree>
    <p:extLst>
      <p:ext uri="{BB962C8B-B14F-4D97-AF65-F5344CB8AC3E}">
        <p14:creationId xmlns:p14="http://schemas.microsoft.com/office/powerpoint/2010/main" val="3246194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1619672" y="188640"/>
            <a:ext cx="6172200" cy="1143001"/>
          </a:xfrm>
          <a:prstGeom prst="rect">
            <a:avLst/>
          </a:prstGeom>
        </p:spPr>
        <p:txBody>
          <a:bodyPr vert="horz" lIns="0" tIns="0" rIns="0" bIns="0" rtlCol="0" anchor="ctr">
            <a:normAutofit/>
          </a:bodyPr>
          <a:lstStyle/>
          <a:p>
            <a:pPr lvl="0">
              <a:defRPr sz="1800"/>
            </a:pPr>
            <a:r>
              <a:rPr sz="3600" b="1" dirty="0">
                <a:solidFill>
                  <a:srgbClr val="7030A0"/>
                </a:solidFill>
              </a:rPr>
              <a:t>Models of CSE</a:t>
            </a:r>
          </a:p>
        </p:txBody>
      </p:sp>
      <p:sp>
        <p:nvSpPr>
          <p:cNvPr id="57" name="Shape 57"/>
          <p:cNvSpPr>
            <a:spLocks noGrp="1"/>
          </p:cNvSpPr>
          <p:nvPr>
            <p:ph type="body" idx="1"/>
          </p:nvPr>
        </p:nvSpPr>
        <p:spPr>
          <a:xfrm>
            <a:off x="1485900" y="1600202"/>
            <a:ext cx="6172200" cy="4525963"/>
          </a:xfrm>
          <a:prstGeom prst="rect">
            <a:avLst/>
          </a:prstGeom>
        </p:spPr>
        <p:txBody>
          <a:bodyPr vert="horz" lIns="0" tIns="0" rIns="0" bIns="0" rtlCol="0">
            <a:noAutofit/>
          </a:bodyPr>
          <a:lstStyle/>
          <a:p>
            <a:pPr>
              <a:spcBef>
                <a:spcPts val="400"/>
              </a:spcBef>
              <a:tabLst>
                <a:tab pos="271463" algn="l"/>
              </a:tabLst>
              <a:defRPr sz="1800"/>
            </a:pPr>
            <a:r>
              <a:rPr dirty="0"/>
              <a:t>Inappropriate relationships- usually one abuser with inappropriate power over a young person</a:t>
            </a:r>
            <a:endParaRPr lang="en-GB" dirty="0"/>
          </a:p>
          <a:p>
            <a:pPr>
              <a:spcBef>
                <a:spcPts val="400"/>
              </a:spcBef>
              <a:tabLst>
                <a:tab pos="271463" algn="l"/>
              </a:tabLst>
              <a:defRPr sz="1800"/>
            </a:pPr>
            <a:endParaRPr lang="en-GB" dirty="0"/>
          </a:p>
          <a:p>
            <a:pPr>
              <a:spcBef>
                <a:spcPts val="400"/>
              </a:spcBef>
              <a:defRPr sz="1800"/>
            </a:pPr>
            <a:r>
              <a:rPr dirty="0"/>
              <a:t>Boyfriend. Abuser grooms victim, initially a ‘normal’ relationship. Relationship turns abusive.</a:t>
            </a:r>
            <a:endParaRPr lang="en-GB" dirty="0"/>
          </a:p>
          <a:p>
            <a:pPr>
              <a:spcBef>
                <a:spcPts val="400"/>
              </a:spcBef>
              <a:defRPr sz="1800"/>
            </a:pPr>
            <a:endParaRPr lang="en-GB" dirty="0"/>
          </a:p>
          <a:p>
            <a:pPr>
              <a:spcBef>
                <a:spcPts val="400"/>
              </a:spcBef>
              <a:defRPr sz="1800"/>
            </a:pPr>
            <a:r>
              <a:rPr dirty="0"/>
              <a:t>Organized exploitation and trafficking/ Missing, exploited, trafficked (MET)</a:t>
            </a:r>
            <a:endParaRPr lang="en-GB" dirty="0"/>
          </a:p>
          <a:p>
            <a:pPr>
              <a:spcBef>
                <a:spcPts val="400"/>
              </a:spcBef>
              <a:defRPr sz="1800"/>
            </a:pPr>
            <a:endParaRPr lang="en-GB" dirty="0"/>
          </a:p>
          <a:p>
            <a:pPr>
              <a:spcBef>
                <a:spcPts val="400"/>
              </a:spcBef>
              <a:defRPr sz="1800"/>
            </a:pPr>
            <a:r>
              <a:rPr dirty="0"/>
              <a:t>Clear MET protocol on the 4LSCB website</a:t>
            </a:r>
          </a:p>
        </p:txBody>
      </p:sp>
      <p:pic>
        <p:nvPicPr>
          <p:cNvPr id="5" name="Picture 2" descr="NHS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499992" y="6093296"/>
            <a:ext cx="4572000" cy="646331"/>
          </a:xfrm>
          <a:prstGeom prst="rect">
            <a:avLst/>
          </a:prstGeom>
        </p:spPr>
        <p:txBody>
          <a:bodyPr>
            <a:spAutoFit/>
          </a:bodyPr>
          <a:lstStyle/>
          <a:p>
            <a:r>
              <a:rPr lang="en-GB" dirty="0">
                <a:solidFill>
                  <a:srgbClr val="0070C0"/>
                </a:solidFill>
              </a:rPr>
              <a:t>Guildford &amp; Waverley CCG </a:t>
            </a:r>
          </a:p>
          <a:p>
            <a:r>
              <a:rPr lang="en-GB" dirty="0">
                <a:solidFill>
                  <a:srgbClr val="0070C0"/>
                </a:solidFill>
              </a:rPr>
              <a:t>Countywide Safeguarding  Team</a:t>
            </a:r>
          </a:p>
        </p:txBody>
      </p:sp>
    </p:spTree>
    <p:extLst>
      <p:ext uri="{BB962C8B-B14F-4D97-AF65-F5344CB8AC3E}">
        <p14:creationId xmlns:p14="http://schemas.microsoft.com/office/powerpoint/2010/main" val="336413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74638"/>
            <a:ext cx="6172200" cy="994122"/>
          </a:xfrm>
        </p:spPr>
        <p:txBody>
          <a:bodyPr>
            <a:normAutofit fontScale="90000"/>
          </a:bodyPr>
          <a:lstStyle/>
          <a:p>
            <a:r>
              <a:rPr lang="en-GB" b="1" dirty="0" smtClean="0">
                <a:solidFill>
                  <a:srgbClr val="7030A0"/>
                </a:solidFill>
              </a:rPr>
              <a:t/>
            </a:r>
            <a:br>
              <a:rPr lang="en-GB" b="1" dirty="0" smtClean="0">
                <a:solidFill>
                  <a:srgbClr val="7030A0"/>
                </a:solidFill>
              </a:rPr>
            </a:br>
            <a:r>
              <a:rPr lang="en-GB" b="1" dirty="0" smtClean="0">
                <a:solidFill>
                  <a:srgbClr val="7030A0"/>
                </a:solidFill>
              </a:rPr>
              <a:t>Child </a:t>
            </a:r>
            <a:r>
              <a:rPr lang="en-GB" b="1" dirty="0">
                <a:solidFill>
                  <a:srgbClr val="7030A0"/>
                </a:solidFill>
              </a:rPr>
              <a:t>sexual exploitation</a:t>
            </a:r>
            <a:endParaRPr lang="en-GB" dirty="0"/>
          </a:p>
        </p:txBody>
      </p:sp>
      <p:sp>
        <p:nvSpPr>
          <p:cNvPr id="3" name="Content Placeholder 2"/>
          <p:cNvSpPr>
            <a:spLocks noGrp="1"/>
          </p:cNvSpPr>
          <p:nvPr>
            <p:ph idx="1"/>
          </p:nvPr>
        </p:nvSpPr>
        <p:spPr>
          <a:xfrm>
            <a:off x="1485900" y="1340770"/>
            <a:ext cx="6172200" cy="4785395"/>
          </a:xfrm>
        </p:spPr>
        <p:txBody>
          <a:bodyPr>
            <a:normAutofit fontScale="92500"/>
          </a:bodyPr>
          <a:lstStyle/>
          <a:p>
            <a:pPr marL="0" indent="0">
              <a:buNone/>
            </a:pPr>
            <a:r>
              <a:rPr lang="en-GB" sz="3800" dirty="0"/>
              <a:t> </a:t>
            </a:r>
            <a:r>
              <a:rPr lang="en-GB" sz="2200" dirty="0">
                <a:solidFill>
                  <a:srgbClr val="7030A0"/>
                </a:solidFill>
              </a:rPr>
              <a:t>How do we identify CSE in primary care?</a:t>
            </a:r>
          </a:p>
          <a:p>
            <a:r>
              <a:rPr lang="en-GB" sz="2400" dirty="0">
                <a:ea typeface="Times New Roman"/>
              </a:rPr>
              <a:t>Contraception or STI testing/treatment (including emergency contraception/pregnancy testing)</a:t>
            </a:r>
          </a:p>
          <a:p>
            <a:pPr lvl="0">
              <a:buFont typeface="Symbol"/>
              <a:buChar char=""/>
            </a:pPr>
            <a:r>
              <a:rPr lang="en-GB" sz="2400" dirty="0">
                <a:ea typeface="Times New Roman"/>
              </a:rPr>
              <a:t>Pregnancy</a:t>
            </a:r>
          </a:p>
          <a:p>
            <a:pPr lvl="0">
              <a:buFont typeface="Symbol"/>
              <a:buChar char=""/>
            </a:pPr>
            <a:r>
              <a:rPr lang="en-GB" sz="2400" dirty="0">
                <a:ea typeface="Times New Roman"/>
              </a:rPr>
              <a:t>Drug or alcohol problems or overdose</a:t>
            </a:r>
          </a:p>
          <a:p>
            <a:pPr lvl="0">
              <a:buFont typeface="Symbol"/>
              <a:buChar char=""/>
            </a:pPr>
            <a:r>
              <a:rPr lang="en-GB" sz="2400" dirty="0">
                <a:ea typeface="Times New Roman"/>
              </a:rPr>
              <a:t>Self-harm</a:t>
            </a:r>
          </a:p>
          <a:p>
            <a:pPr lvl="0">
              <a:buFont typeface="Symbol"/>
              <a:buChar char=""/>
            </a:pPr>
            <a:r>
              <a:rPr lang="en-GB" sz="2400" dirty="0">
                <a:ea typeface="Times New Roman"/>
              </a:rPr>
              <a:t>Disclosure of sexual assault or sexual activity that raises concern</a:t>
            </a:r>
          </a:p>
          <a:p>
            <a:pPr lvl="0">
              <a:buFont typeface="Symbol"/>
              <a:buChar char=""/>
            </a:pPr>
            <a:r>
              <a:rPr lang="en-GB" sz="2400" dirty="0">
                <a:ea typeface="Times New Roman"/>
              </a:rPr>
              <a:t>Domestic violence in the home</a:t>
            </a:r>
          </a:p>
          <a:p>
            <a:pPr>
              <a:buFont typeface="Symbol"/>
              <a:buChar char=""/>
            </a:pPr>
            <a:r>
              <a:rPr lang="en-GB" sz="2400" dirty="0"/>
              <a:t>For children aged 10-17 complete</a:t>
            </a:r>
            <a:r>
              <a:rPr lang="en-GB" sz="2400" dirty="0">
                <a:ea typeface="Times New Roman"/>
              </a:rPr>
              <a:t> a risk assessment (CSERQ4)</a:t>
            </a:r>
          </a:p>
          <a:p>
            <a:pPr marL="0" indent="0">
              <a:buNone/>
            </a:pPr>
            <a:endParaRPr lang="en-GB" sz="2200" b="1" dirty="0"/>
          </a:p>
        </p:txBody>
      </p:sp>
      <p:pic>
        <p:nvPicPr>
          <p:cNvPr id="4"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283968" y="6093296"/>
            <a:ext cx="4572000" cy="646331"/>
          </a:xfrm>
          <a:prstGeom prst="rect">
            <a:avLst/>
          </a:prstGeom>
        </p:spPr>
        <p:txBody>
          <a:bodyPr>
            <a:spAutoFit/>
          </a:bodyPr>
          <a:lstStyle/>
          <a:p>
            <a:r>
              <a:rPr lang="en-GB" dirty="0">
                <a:solidFill>
                  <a:srgbClr val="0070C0"/>
                </a:solidFill>
              </a:rPr>
              <a:t>Guildford &amp; Waverley CCG </a:t>
            </a:r>
          </a:p>
          <a:p>
            <a:r>
              <a:rPr lang="en-GB" dirty="0">
                <a:solidFill>
                  <a:srgbClr val="0070C0"/>
                </a:solidFill>
              </a:rPr>
              <a:t>Countywide Safeguarding  Team</a:t>
            </a:r>
          </a:p>
        </p:txBody>
      </p:sp>
    </p:spTree>
    <p:extLst>
      <p:ext uri="{BB962C8B-B14F-4D97-AF65-F5344CB8AC3E}">
        <p14:creationId xmlns:p14="http://schemas.microsoft.com/office/powerpoint/2010/main" val="901839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371920"/>
            <a:ext cx="6172200" cy="45719"/>
          </a:xfrm>
        </p:spPr>
        <p:txBody>
          <a:bodyPr>
            <a:noAutofit/>
          </a:bodyPr>
          <a:lstStyle/>
          <a:p>
            <a:pPr lvl="0"/>
            <a:r>
              <a:rPr lang="en-GB" altLang="en-US" sz="2400" b="1" u="sng" dirty="0">
                <a:solidFill>
                  <a:srgbClr val="7030A0"/>
                </a:solidFill>
                <a:cs typeface="Arial" pitchFamily="34" charset="0"/>
              </a:rPr>
              <a:t>Child Sexual Exploitation Research Question 4 (CSERQ4)</a:t>
            </a:r>
            <a:r>
              <a:rPr lang="en-GB" altLang="en-US" sz="2000" dirty="0">
                <a:solidFill>
                  <a:srgbClr val="7030A0"/>
                </a:solidFill>
                <a:cs typeface="Arial" pitchFamily="34" charset="0"/>
              </a:rPr>
              <a:t/>
            </a:r>
            <a:br>
              <a:rPr lang="en-GB" altLang="en-US" sz="2000" dirty="0">
                <a:solidFill>
                  <a:srgbClr val="7030A0"/>
                </a:solidFill>
                <a:cs typeface="Arial" pitchFamily="34" charset="0"/>
              </a:rPr>
            </a:br>
            <a:r>
              <a:rPr lang="en-GB" sz="3600" dirty="0"/>
              <a:t/>
            </a:r>
            <a:br>
              <a:rPr lang="en-GB" sz="3600" dirty="0"/>
            </a:b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3619888"/>
              </p:ext>
            </p:extLst>
          </p:nvPr>
        </p:nvGraphicFramePr>
        <p:xfrm>
          <a:off x="899592" y="1315590"/>
          <a:ext cx="6871621" cy="4129635"/>
        </p:xfrm>
        <a:graphic>
          <a:graphicData uri="http://schemas.openxmlformats.org/drawingml/2006/table">
            <a:tbl>
              <a:tblPr firstRow="1" firstCol="1" bandRow="1">
                <a:tableStyleId>{5C22544A-7EE6-4342-B048-85BDC9FD1C3A}</a:tableStyleId>
              </a:tblPr>
              <a:tblGrid>
                <a:gridCol w="320600">
                  <a:extLst>
                    <a:ext uri="{9D8B030D-6E8A-4147-A177-3AD203B41FA5}">
                      <a16:colId xmlns:a16="http://schemas.microsoft.com/office/drawing/2014/main" xmlns="" val="20000"/>
                    </a:ext>
                  </a:extLst>
                </a:gridCol>
                <a:gridCol w="4656475">
                  <a:extLst>
                    <a:ext uri="{9D8B030D-6E8A-4147-A177-3AD203B41FA5}">
                      <a16:colId xmlns:a16="http://schemas.microsoft.com/office/drawing/2014/main" xmlns="" val="20001"/>
                    </a:ext>
                  </a:extLst>
                </a:gridCol>
                <a:gridCol w="408089">
                  <a:extLst>
                    <a:ext uri="{9D8B030D-6E8A-4147-A177-3AD203B41FA5}">
                      <a16:colId xmlns:a16="http://schemas.microsoft.com/office/drawing/2014/main" xmlns="" val="20002"/>
                    </a:ext>
                  </a:extLst>
                </a:gridCol>
                <a:gridCol w="1486457">
                  <a:extLst>
                    <a:ext uri="{9D8B030D-6E8A-4147-A177-3AD203B41FA5}">
                      <a16:colId xmlns:a16="http://schemas.microsoft.com/office/drawing/2014/main" xmlns="" val="20003"/>
                    </a:ext>
                  </a:extLst>
                </a:gridCol>
              </a:tblGrid>
              <a:tr h="576063">
                <a:tc>
                  <a:txBody>
                    <a:bodyPr/>
                    <a:lstStyle/>
                    <a:p>
                      <a:pPr>
                        <a:spcAft>
                          <a:spcPts val="0"/>
                        </a:spcAft>
                      </a:pPr>
                      <a:r>
                        <a:rPr lang="en-GB" sz="1200" dirty="0">
                          <a:effectLst/>
                        </a:rPr>
                        <a:t> </a:t>
                      </a:r>
                      <a:endParaRPr lang="en-GB" sz="1200" dirty="0">
                        <a:effectLst/>
                        <a:latin typeface="Times New Roman"/>
                        <a:ea typeface="Times New Roman"/>
                      </a:endParaRPr>
                    </a:p>
                  </a:txBody>
                  <a:tcPr marL="51435" marR="51435" marT="0" marB="0"/>
                </a:tc>
                <a:tc>
                  <a:txBody>
                    <a:bodyPr/>
                    <a:lstStyle/>
                    <a:p>
                      <a:pPr>
                        <a:spcAft>
                          <a:spcPts val="0"/>
                        </a:spcAft>
                      </a:pPr>
                      <a:r>
                        <a:rPr lang="en-GB" sz="1100" dirty="0">
                          <a:effectLst/>
                        </a:rPr>
                        <a:t> Questions</a:t>
                      </a:r>
                      <a:r>
                        <a:rPr lang="en-GB" sz="1200" dirty="0">
                          <a:effectLst/>
                        </a:rPr>
                        <a:t> </a:t>
                      </a:r>
                      <a:endParaRPr lang="en-GB" sz="1200" dirty="0">
                        <a:effectLst/>
                        <a:latin typeface="Times New Roman"/>
                        <a:ea typeface="Times New Roman"/>
                      </a:endParaRPr>
                    </a:p>
                  </a:txBody>
                  <a:tcPr marL="51435" marR="51435" marT="0" marB="0"/>
                </a:tc>
                <a:tc>
                  <a:txBody>
                    <a:bodyPr/>
                    <a:lstStyle/>
                    <a:p>
                      <a:pPr>
                        <a:spcAft>
                          <a:spcPts val="0"/>
                        </a:spcAft>
                      </a:pPr>
                      <a:r>
                        <a:rPr lang="en-GB" sz="1200">
                          <a:effectLst/>
                        </a:rPr>
                        <a:t>Yes</a:t>
                      </a:r>
                      <a:endParaRPr lang="en-GB" sz="1200">
                        <a:effectLst/>
                        <a:latin typeface="Times New Roman"/>
                        <a:ea typeface="Times New Roman"/>
                      </a:endParaRPr>
                    </a:p>
                  </a:txBody>
                  <a:tcPr marL="51435" marR="51435" marT="0" marB="0"/>
                </a:tc>
                <a:tc>
                  <a:txBody>
                    <a:bodyPr/>
                    <a:lstStyle/>
                    <a:p>
                      <a:pPr>
                        <a:spcAft>
                          <a:spcPts val="0"/>
                        </a:spcAft>
                      </a:pPr>
                      <a:r>
                        <a:rPr lang="en-GB" sz="1200">
                          <a:effectLst/>
                        </a:rPr>
                        <a:t>No</a:t>
                      </a:r>
                      <a:endParaRPr lang="en-GB" sz="1200">
                        <a:effectLst/>
                        <a:latin typeface="Times New Roman"/>
                        <a:ea typeface="Times New Roman"/>
                      </a:endParaRPr>
                    </a:p>
                  </a:txBody>
                  <a:tcPr marL="51435" marR="51435" marT="0" marB="0"/>
                </a:tc>
                <a:extLst>
                  <a:ext uri="{0D108BD9-81ED-4DB2-BD59-A6C34878D82A}">
                    <a16:rowId xmlns:a16="http://schemas.microsoft.com/office/drawing/2014/main" xmlns="" val="10000"/>
                  </a:ext>
                </a:extLst>
              </a:tr>
              <a:tr h="675289">
                <a:tc>
                  <a:txBody>
                    <a:bodyPr/>
                    <a:lstStyle/>
                    <a:p>
                      <a:pPr>
                        <a:spcAft>
                          <a:spcPts val="0"/>
                        </a:spcAft>
                      </a:pPr>
                      <a:r>
                        <a:rPr lang="en-GB" sz="1100">
                          <a:effectLst/>
                        </a:rPr>
                        <a:t>1</a:t>
                      </a:r>
                      <a:endParaRPr lang="en-GB" sz="1200">
                        <a:effectLst/>
                        <a:latin typeface="Times New Roman"/>
                        <a:ea typeface="Times New Roman"/>
                      </a:endParaRPr>
                    </a:p>
                  </a:txBody>
                  <a:tcPr marL="51435" marR="51435" marT="0" marB="0"/>
                </a:tc>
                <a:tc>
                  <a:txBody>
                    <a:bodyPr/>
                    <a:lstStyle/>
                    <a:p>
                      <a:pPr>
                        <a:spcAft>
                          <a:spcPts val="0"/>
                        </a:spcAft>
                      </a:pPr>
                      <a:r>
                        <a:rPr lang="en-GB" sz="1200" dirty="0">
                          <a:effectLst/>
                        </a:rPr>
                        <a:t>Have you ever stayed out overnight or longer without permission from your parent(s) or guardian?</a:t>
                      </a:r>
                      <a:endParaRPr lang="en-GB" sz="1200" dirty="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extLst>
                  <a:ext uri="{0D108BD9-81ED-4DB2-BD59-A6C34878D82A}">
                    <a16:rowId xmlns:a16="http://schemas.microsoft.com/office/drawing/2014/main" xmlns="" val="10001"/>
                  </a:ext>
                </a:extLst>
              </a:tr>
              <a:tr h="1054584">
                <a:tc>
                  <a:txBody>
                    <a:bodyPr/>
                    <a:lstStyle/>
                    <a:p>
                      <a:pPr>
                        <a:spcAft>
                          <a:spcPts val="0"/>
                        </a:spcAft>
                      </a:pPr>
                      <a:r>
                        <a:rPr lang="en-GB" sz="1100" dirty="0">
                          <a:effectLst/>
                        </a:rPr>
                        <a:t>2</a:t>
                      </a:r>
                      <a:endParaRPr lang="en-GB" sz="1200" dirty="0">
                        <a:effectLst/>
                        <a:latin typeface="Times New Roman"/>
                        <a:ea typeface="Times New Roman"/>
                      </a:endParaRPr>
                    </a:p>
                  </a:txBody>
                  <a:tcPr marL="51435" marR="51435" marT="0" marB="0"/>
                </a:tc>
                <a:tc>
                  <a:txBody>
                    <a:bodyPr/>
                    <a:lstStyle/>
                    <a:p>
                      <a:pPr>
                        <a:spcAft>
                          <a:spcPts val="0"/>
                        </a:spcAft>
                      </a:pPr>
                      <a:r>
                        <a:rPr lang="en-GB" sz="1200" dirty="0">
                          <a:effectLst/>
                        </a:rPr>
                        <a:t>How old is your boyfriend/ girlfriend or the person(s) you have sex with?</a:t>
                      </a:r>
                    </a:p>
                    <a:p>
                      <a:pPr>
                        <a:spcAft>
                          <a:spcPts val="0"/>
                        </a:spcAft>
                      </a:pPr>
                      <a:r>
                        <a:rPr lang="en-GB" sz="1200" dirty="0">
                          <a:effectLst/>
                        </a:rPr>
                        <a:t> </a:t>
                      </a:r>
                    </a:p>
                    <a:p>
                      <a:pPr>
                        <a:spcAft>
                          <a:spcPts val="0"/>
                        </a:spcAft>
                      </a:pPr>
                      <a:r>
                        <a:rPr lang="en-GB" sz="1200" dirty="0">
                          <a:effectLst/>
                        </a:rPr>
                        <a:t>Age of partner ______     Age of client/patient ______  Age difference ______</a:t>
                      </a:r>
                    </a:p>
                    <a:p>
                      <a:pPr>
                        <a:spcAft>
                          <a:spcPts val="0"/>
                        </a:spcAft>
                      </a:pPr>
                      <a:r>
                        <a:rPr lang="en-GB" sz="1200" dirty="0">
                          <a:effectLst/>
                        </a:rPr>
                        <a:t> </a:t>
                      </a:r>
                    </a:p>
                    <a:p>
                      <a:pPr>
                        <a:spcAft>
                          <a:spcPts val="0"/>
                        </a:spcAft>
                      </a:pPr>
                      <a:r>
                        <a:rPr lang="en-GB" sz="1200" dirty="0">
                          <a:effectLst/>
                        </a:rPr>
                        <a:t>If age difference is 4 or more years then tick ‘YES’</a:t>
                      </a:r>
                    </a:p>
                    <a:p>
                      <a:pPr>
                        <a:spcAft>
                          <a:spcPts val="0"/>
                        </a:spcAft>
                      </a:pPr>
                      <a:r>
                        <a:rPr lang="en-GB" sz="1200" dirty="0">
                          <a:effectLst/>
                        </a:rPr>
                        <a:t> </a:t>
                      </a:r>
                      <a:endParaRPr lang="en-GB" sz="1200" dirty="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extLst>
                  <a:ext uri="{0D108BD9-81ED-4DB2-BD59-A6C34878D82A}">
                    <a16:rowId xmlns:a16="http://schemas.microsoft.com/office/drawing/2014/main" xmlns="" val="10002"/>
                  </a:ext>
                </a:extLst>
              </a:tr>
              <a:tr h="753274">
                <a:tc>
                  <a:txBody>
                    <a:bodyPr/>
                    <a:lstStyle/>
                    <a:p>
                      <a:pPr>
                        <a:spcAft>
                          <a:spcPts val="0"/>
                        </a:spcAft>
                      </a:pPr>
                      <a:r>
                        <a:rPr lang="en-GB" sz="1100">
                          <a:effectLst/>
                        </a:rPr>
                        <a:t>3</a:t>
                      </a:r>
                      <a:endParaRPr lang="en-GB" sz="1200">
                        <a:effectLst/>
                        <a:latin typeface="Times New Roman"/>
                        <a:ea typeface="Times New Roman"/>
                      </a:endParaRPr>
                    </a:p>
                  </a:txBody>
                  <a:tcPr marL="51435" marR="51435" marT="0" marB="0"/>
                </a:tc>
                <a:tc>
                  <a:txBody>
                    <a:bodyPr/>
                    <a:lstStyle/>
                    <a:p>
                      <a:pPr>
                        <a:spcAft>
                          <a:spcPts val="0"/>
                        </a:spcAft>
                      </a:pPr>
                      <a:r>
                        <a:rPr lang="en-GB" sz="1200" dirty="0">
                          <a:effectLst/>
                        </a:rPr>
                        <a:t>Does your boyfriend/ girlfriend or the person(s) you have sex with stop you from doing things you want to do?</a:t>
                      </a:r>
                    </a:p>
                    <a:p>
                      <a:pPr>
                        <a:spcAft>
                          <a:spcPts val="0"/>
                        </a:spcAft>
                      </a:pPr>
                      <a:r>
                        <a:rPr lang="en-GB" sz="1100" dirty="0">
                          <a:effectLst/>
                        </a:rPr>
                        <a:t> </a:t>
                      </a:r>
                      <a:endParaRPr lang="en-GB" sz="1200" dirty="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extLst>
                  <a:ext uri="{0D108BD9-81ED-4DB2-BD59-A6C34878D82A}">
                    <a16:rowId xmlns:a16="http://schemas.microsoft.com/office/drawing/2014/main" xmlns="" val="10003"/>
                  </a:ext>
                </a:extLst>
              </a:tr>
              <a:tr h="661969">
                <a:tc>
                  <a:txBody>
                    <a:bodyPr/>
                    <a:lstStyle/>
                    <a:p>
                      <a:pPr>
                        <a:spcAft>
                          <a:spcPts val="0"/>
                        </a:spcAft>
                      </a:pPr>
                      <a:r>
                        <a:rPr lang="en-GB" sz="1100">
                          <a:effectLst/>
                        </a:rPr>
                        <a:t>4</a:t>
                      </a:r>
                      <a:endParaRPr lang="en-GB" sz="1200">
                        <a:effectLst/>
                        <a:latin typeface="Times New Roman"/>
                        <a:ea typeface="Times New Roman"/>
                      </a:endParaRPr>
                    </a:p>
                  </a:txBody>
                  <a:tcPr marL="51435" marR="51435" marT="0" marB="0"/>
                </a:tc>
                <a:tc>
                  <a:txBody>
                    <a:bodyPr/>
                    <a:lstStyle/>
                    <a:p>
                      <a:pPr>
                        <a:spcAft>
                          <a:spcPts val="0"/>
                        </a:spcAft>
                      </a:pPr>
                      <a:r>
                        <a:rPr lang="en-GB" sz="1200" dirty="0">
                          <a:effectLst/>
                        </a:rPr>
                        <a:t>Thinking about where you go to hang out, or to have sex. Do you feel unsafe there or are your parent(s) or guardian worried about your safety?</a:t>
                      </a:r>
                      <a:endParaRPr lang="en-GB" sz="1200" dirty="0">
                        <a:effectLst/>
                        <a:latin typeface="Times New Roman"/>
                        <a:ea typeface="Times New Roman"/>
                      </a:endParaRPr>
                    </a:p>
                  </a:txBody>
                  <a:tcPr marL="51435" marR="51435" marT="0" marB="0"/>
                </a:tc>
                <a:tc>
                  <a:txBody>
                    <a:bodyPr/>
                    <a:lstStyle/>
                    <a:p>
                      <a:pPr>
                        <a:spcAft>
                          <a:spcPts val="0"/>
                        </a:spcAft>
                      </a:pPr>
                      <a:r>
                        <a:rPr lang="en-GB" sz="1100">
                          <a:effectLst/>
                        </a:rPr>
                        <a:t> </a:t>
                      </a:r>
                      <a:endParaRPr lang="en-GB" sz="1200">
                        <a:effectLst/>
                        <a:latin typeface="Times New Roman"/>
                        <a:ea typeface="Times New Roman"/>
                      </a:endParaRPr>
                    </a:p>
                  </a:txBody>
                  <a:tcPr marL="51435" marR="51435" marT="0" marB="0"/>
                </a:tc>
                <a:tc>
                  <a:txBody>
                    <a:bodyPr/>
                    <a:lstStyle/>
                    <a:p>
                      <a:pPr>
                        <a:spcAft>
                          <a:spcPts val="0"/>
                        </a:spcAft>
                      </a:pPr>
                      <a:r>
                        <a:rPr lang="en-GB" sz="1100" dirty="0">
                          <a:effectLst/>
                        </a:rPr>
                        <a:t> </a:t>
                      </a:r>
                      <a:endParaRPr lang="en-GB" sz="1200" dirty="0">
                        <a:effectLst/>
                        <a:latin typeface="Times New Roman"/>
                        <a:ea typeface="Times New Roman"/>
                      </a:endParaRPr>
                    </a:p>
                  </a:txBody>
                  <a:tcPr marL="51435" marR="51435" marT="0" marB="0"/>
                </a:tc>
                <a:extLst>
                  <a:ext uri="{0D108BD9-81ED-4DB2-BD59-A6C34878D82A}">
                    <a16:rowId xmlns:a16="http://schemas.microsoft.com/office/drawing/2014/main" xmlns="" val="10004"/>
                  </a:ext>
                </a:extLst>
              </a:tr>
            </a:tbl>
          </a:graphicData>
        </a:graphic>
      </p:graphicFrame>
      <p:sp>
        <p:nvSpPr>
          <p:cNvPr id="5" name="TextBox 4"/>
          <p:cNvSpPr txBox="1"/>
          <p:nvPr/>
        </p:nvSpPr>
        <p:spPr>
          <a:xfrm>
            <a:off x="1619672" y="5445225"/>
            <a:ext cx="6696744" cy="954107"/>
          </a:xfrm>
          <a:prstGeom prst="rect">
            <a:avLst/>
          </a:prstGeom>
          <a:noFill/>
        </p:spPr>
        <p:txBody>
          <a:bodyPr wrap="square" rtlCol="0">
            <a:spAutoFit/>
          </a:bodyPr>
          <a:lstStyle/>
          <a:p>
            <a:r>
              <a:rPr lang="en-GB" sz="1400" b="1" u="sng" dirty="0"/>
              <a:t>OUTCOME </a:t>
            </a:r>
            <a:endParaRPr lang="en-GB" sz="1400" dirty="0"/>
          </a:p>
          <a:p>
            <a:r>
              <a:rPr lang="en-GB" sz="1400" dirty="0"/>
              <a:t> If the child has answered ‘yes’ to </a:t>
            </a:r>
            <a:r>
              <a:rPr lang="en-GB" sz="1400" b="1" dirty="0"/>
              <a:t>one or more of questions 1-4</a:t>
            </a:r>
            <a:r>
              <a:rPr lang="en-GB" sz="1400" dirty="0"/>
              <a:t>  </a:t>
            </a:r>
            <a:r>
              <a:rPr lang="en-GB" sz="1400" b="1" dirty="0"/>
              <a:t> </a:t>
            </a:r>
            <a:r>
              <a:rPr lang="en-GB" sz="1400" dirty="0"/>
              <a:t>then a referral should be made to Children Services as this indicates that the child is at risk of, or experiencing child sexual exploitation </a:t>
            </a:r>
            <a:endParaRPr lang="en-GB" sz="1400" dirty="0">
              <a:solidFill>
                <a:srgbClr val="7030A0"/>
              </a:solidFill>
            </a:endParaRPr>
          </a:p>
        </p:txBody>
      </p:sp>
      <p:pic>
        <p:nvPicPr>
          <p:cNvPr id="6" name="Picture 2" descr="NH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26" y="160157"/>
            <a:ext cx="1490464" cy="53253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580112" y="6334780"/>
            <a:ext cx="3240360" cy="523220"/>
          </a:xfrm>
          <a:prstGeom prst="rect">
            <a:avLst/>
          </a:prstGeom>
        </p:spPr>
        <p:txBody>
          <a:bodyPr wrap="square">
            <a:spAutoFit/>
          </a:bodyPr>
          <a:lstStyle/>
          <a:p>
            <a:r>
              <a:rPr lang="en-GB" sz="1400" dirty="0">
                <a:solidFill>
                  <a:srgbClr val="0070C0"/>
                </a:solidFill>
              </a:rPr>
              <a:t>Guildford &amp; Waverley CCG </a:t>
            </a:r>
          </a:p>
          <a:p>
            <a:r>
              <a:rPr lang="en-GB" sz="1400" dirty="0">
                <a:solidFill>
                  <a:srgbClr val="0070C0"/>
                </a:solidFill>
              </a:rPr>
              <a:t>Countywide Safeguarding  Team</a:t>
            </a:r>
          </a:p>
        </p:txBody>
      </p:sp>
    </p:spTree>
    <p:extLst>
      <p:ext uri="{BB962C8B-B14F-4D97-AF65-F5344CB8AC3E}">
        <p14:creationId xmlns:p14="http://schemas.microsoft.com/office/powerpoint/2010/main" val="3039191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TotalTime>
  <Words>1605</Words>
  <Application>Microsoft Office PowerPoint</Application>
  <PresentationFormat>On-screen Show (4:3)</PresentationFormat>
  <Paragraphs>329</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Hot topics  Safeguarding in Surrey.</vt:lpstr>
      <vt:lpstr>NHS Safeguarding App </vt:lpstr>
      <vt:lpstr>Section 11 Audit tool</vt:lpstr>
      <vt:lpstr>PowerPoint Presentation</vt:lpstr>
      <vt:lpstr> Section 11 Pilot North West Surrey.</vt:lpstr>
      <vt:lpstr>Child Sexual Exploitation</vt:lpstr>
      <vt:lpstr>Models of CSE</vt:lpstr>
      <vt:lpstr> Child sexual exploitation</vt:lpstr>
      <vt:lpstr>Child Sexual Exploitation Research Question 4 (CSERQ4)  </vt:lpstr>
      <vt:lpstr>PowerPoint Presentation</vt:lpstr>
      <vt:lpstr>Tools For Frontline staff: </vt:lpstr>
      <vt:lpstr>   Local Authority Designated Officer  </vt:lpstr>
      <vt:lpstr>Private Fostering </vt:lpstr>
      <vt:lpstr>PowerPoint Presentation</vt:lpstr>
      <vt:lpstr> LMC Guidance Registration Under 18’s</vt:lpstr>
      <vt:lpstr> Registration and safeguarding</vt:lpstr>
      <vt:lpstr>FGM enhanced dataset </vt:lpstr>
      <vt:lpstr>FGM enhanced dataset </vt:lpstr>
      <vt:lpstr>Bruising in non-independently  mobile children </vt:lpstr>
      <vt:lpstr>Safeguarding training requirements</vt:lpstr>
      <vt:lpstr>Safeguarding training requirements(2)</vt:lpstr>
      <vt:lpstr>Contact details</vt:lpstr>
      <vt:lpstr>PowerPoint Presentation</vt:lpstr>
    </vt:vector>
  </TitlesOfParts>
  <Company>NHS South West Commissioning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Sharon Kefford</dc:creator>
  <cp:lastModifiedBy>dstevens01</cp:lastModifiedBy>
  <cp:revision>32</cp:revision>
  <dcterms:created xsi:type="dcterms:W3CDTF">2018-02-08T11:43:56Z</dcterms:created>
  <dcterms:modified xsi:type="dcterms:W3CDTF">2018-06-15T08:33:29Z</dcterms:modified>
</cp:coreProperties>
</file>