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303" r:id="rId2"/>
    <p:sldId id="345" r:id="rId3"/>
    <p:sldId id="334" r:id="rId4"/>
    <p:sldId id="456" r:id="rId5"/>
    <p:sldId id="338" r:id="rId6"/>
    <p:sldId id="381" r:id="rId7"/>
    <p:sldId id="346" r:id="rId8"/>
    <p:sldId id="382" r:id="rId9"/>
    <p:sldId id="416" r:id="rId10"/>
    <p:sldId id="479" r:id="rId11"/>
    <p:sldId id="480" r:id="rId12"/>
    <p:sldId id="384" r:id="rId13"/>
    <p:sldId id="481" r:id="rId14"/>
    <p:sldId id="482" r:id="rId15"/>
    <p:sldId id="398" r:id="rId16"/>
    <p:sldId id="355" r:id="rId17"/>
    <p:sldId id="457" r:id="rId18"/>
    <p:sldId id="458" r:id="rId19"/>
    <p:sldId id="357" r:id="rId20"/>
    <p:sldId id="358" r:id="rId21"/>
    <p:sldId id="399" r:id="rId22"/>
    <p:sldId id="362" r:id="rId23"/>
    <p:sldId id="363" r:id="rId24"/>
    <p:sldId id="360" r:id="rId25"/>
    <p:sldId id="359" r:id="rId26"/>
    <p:sldId id="361" r:id="rId27"/>
    <p:sldId id="459" r:id="rId28"/>
    <p:sldId id="388" r:id="rId29"/>
    <p:sldId id="364" r:id="rId30"/>
    <p:sldId id="420" r:id="rId31"/>
    <p:sldId id="426" r:id="rId32"/>
    <p:sldId id="460" r:id="rId33"/>
    <p:sldId id="436" r:id="rId34"/>
    <p:sldId id="434" r:id="rId35"/>
    <p:sldId id="392" r:id="rId36"/>
    <p:sldId id="421" r:id="rId37"/>
    <p:sldId id="438" r:id="rId38"/>
    <p:sldId id="422" r:id="rId39"/>
    <p:sldId id="461" r:id="rId40"/>
    <p:sldId id="393" r:id="rId41"/>
    <p:sldId id="390" r:id="rId42"/>
    <p:sldId id="380" r:id="rId43"/>
    <p:sldId id="439" r:id="rId44"/>
    <p:sldId id="403" r:id="rId45"/>
    <p:sldId id="423" r:id="rId46"/>
    <p:sldId id="427" r:id="rId47"/>
    <p:sldId id="424" r:id="rId48"/>
    <p:sldId id="432" r:id="rId49"/>
    <p:sldId id="428" r:id="rId50"/>
    <p:sldId id="431" r:id="rId51"/>
    <p:sldId id="425" r:id="rId52"/>
    <p:sldId id="404" r:id="rId53"/>
    <p:sldId id="405" r:id="rId54"/>
    <p:sldId id="440" r:id="rId55"/>
    <p:sldId id="379" r:id="rId56"/>
    <p:sldId id="441" r:id="rId57"/>
    <p:sldId id="442" r:id="rId58"/>
    <p:sldId id="473" r:id="rId59"/>
    <p:sldId id="474" r:id="rId60"/>
    <p:sldId id="475" r:id="rId61"/>
    <p:sldId id="476" r:id="rId62"/>
    <p:sldId id="413" r:id="rId63"/>
    <p:sldId id="414" r:id="rId64"/>
    <p:sldId id="478" r:id="rId65"/>
    <p:sldId id="462" r:id="rId66"/>
    <p:sldId id="463" r:id="rId67"/>
    <p:sldId id="464" r:id="rId68"/>
    <p:sldId id="465" r:id="rId69"/>
    <p:sldId id="466" r:id="rId70"/>
    <p:sldId id="472" r:id="rId71"/>
    <p:sldId id="429" r:id="rId72"/>
    <p:sldId id="418"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3639" autoAdjust="0"/>
  </p:normalViewPr>
  <p:slideViewPr>
    <p:cSldViewPr snapToGrid="0">
      <p:cViewPr>
        <p:scale>
          <a:sx n="79" d="100"/>
          <a:sy n="79" d="100"/>
        </p:scale>
        <p:origin x="-84" y="-3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78ABD5-DDD0-4933-BA35-4AB8EF729420}" type="datetimeFigureOut">
              <a:rPr lang="en-GB" smtClean="0"/>
              <a:t>21/09/2018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7E95F-2641-47BC-BD26-8C4634C2E33F}" type="slidenum">
              <a:rPr lang="en-GB" smtClean="0"/>
              <a:t>‹#›</a:t>
            </a:fld>
            <a:endParaRPr lang="en-GB"/>
          </a:p>
        </p:txBody>
      </p:sp>
    </p:spTree>
    <p:extLst>
      <p:ext uri="{BB962C8B-B14F-4D97-AF65-F5344CB8AC3E}">
        <p14:creationId xmlns:p14="http://schemas.microsoft.com/office/powerpoint/2010/main" val="40233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Based on the CKS topic Depression (August 2013), NICE guidance (2009); Depression: the treatment and management of depression in adults (CG90), and</a:t>
            </a:r>
            <a:r>
              <a:rPr lang="en-GB" dirty="0" smtClean="0"/>
              <a:t> </a:t>
            </a:r>
            <a:r>
              <a:rPr lang="en-GB" i="1" dirty="0" smtClean="0"/>
              <a:t>Quality and Outcomes Framework (QOF) guidance for the General Medical Services contract 2013/14</a:t>
            </a:r>
            <a:r>
              <a:rPr lang="en-GB" dirty="0" smtClean="0"/>
              <a:t>.</a:t>
            </a:r>
            <a:endParaRPr lang="en-GB" i="1" dirty="0" smtClean="0"/>
          </a:p>
          <a:p>
            <a:endParaRPr lang="en-GB" dirty="0"/>
          </a:p>
        </p:txBody>
      </p:sp>
      <p:sp>
        <p:nvSpPr>
          <p:cNvPr id="4" name="Slide Number Placeholder 3"/>
          <p:cNvSpPr>
            <a:spLocks noGrp="1"/>
          </p:cNvSpPr>
          <p:nvPr>
            <p:ph type="sldNum" sz="quarter" idx="10"/>
          </p:nvPr>
        </p:nvSpPr>
        <p:spPr/>
        <p:txBody>
          <a:bodyPr/>
          <a:lstStyle/>
          <a:p>
            <a:fld id="{F3A7E95F-2641-47BC-BD26-8C4634C2E33F}" type="slidenum">
              <a:rPr lang="en-GB" smtClean="0"/>
              <a:t>30</a:t>
            </a:fld>
            <a:endParaRPr lang="en-GB"/>
          </a:p>
        </p:txBody>
      </p:sp>
    </p:spTree>
    <p:extLst>
      <p:ext uri="{BB962C8B-B14F-4D97-AF65-F5344CB8AC3E}">
        <p14:creationId xmlns:p14="http://schemas.microsoft.com/office/powerpoint/2010/main" val="1103965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solidFill>
                  <a:schemeClr val="tx1">
                    <a:tint val="75000"/>
                  </a:schemeClr>
                </a:solidFill>
                <a:latin typeface="+mn-lt"/>
                <a:cs typeface="+mn-cs"/>
              </a:rPr>
              <a:t>Based on the CKS topic Depression (August 2013), NICE guidance (2009); Depression: the treatment and management of depression in adults (CG90), and Depression in adults with a chronic physical health problem (CG91).</a:t>
            </a:r>
          </a:p>
          <a:p>
            <a:endParaRPr lang="en-GB" dirty="0"/>
          </a:p>
        </p:txBody>
      </p:sp>
      <p:sp>
        <p:nvSpPr>
          <p:cNvPr id="4" name="Slide Number Placeholder 3"/>
          <p:cNvSpPr>
            <a:spLocks noGrp="1"/>
          </p:cNvSpPr>
          <p:nvPr>
            <p:ph type="sldNum" sz="quarter" idx="10"/>
          </p:nvPr>
        </p:nvSpPr>
        <p:spPr/>
        <p:txBody>
          <a:bodyPr/>
          <a:lstStyle/>
          <a:p>
            <a:fld id="{F3A7E95F-2641-47BC-BD26-8C4634C2E33F}" type="slidenum">
              <a:rPr lang="en-GB" smtClean="0"/>
              <a:t>47</a:t>
            </a:fld>
            <a:endParaRPr lang="en-GB"/>
          </a:p>
        </p:txBody>
      </p:sp>
    </p:spTree>
    <p:extLst>
      <p:ext uri="{BB962C8B-B14F-4D97-AF65-F5344CB8AC3E}">
        <p14:creationId xmlns:p14="http://schemas.microsoft.com/office/powerpoint/2010/main" val="3751239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381000" y="685800"/>
            <a:ext cx="6096000" cy="3429000"/>
          </a:xfrm>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smtClean="0"/>
              <a:t>NOTES FOR PRESENTERS:</a:t>
            </a:r>
            <a:endParaRPr lang="en-US" altLang="en-US" dirty="0" smtClean="0"/>
          </a:p>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a:xfrm>
            <a:off x="685800" y="4343363"/>
            <a:ext cx="5486400" cy="42628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900" b="1" dirty="0" smtClean="0"/>
              <a:t>NOTES FOR PRESENTERS:</a:t>
            </a:r>
          </a:p>
          <a:p>
            <a:pPr eaLnBrk="1" hangingPunct="1"/>
            <a:r>
              <a:rPr lang="en-GB" altLang="en-US" sz="900" b="1" dirty="0" smtClean="0"/>
              <a:t>Key points to raise:</a:t>
            </a:r>
          </a:p>
          <a:p>
            <a:pPr eaLnBrk="1" hangingPunct="1"/>
            <a:r>
              <a:rPr lang="en-GB" altLang="en-US" sz="900" b="1" dirty="0" smtClean="0"/>
              <a:t>Mindfulness-based cognitive therapy</a:t>
            </a:r>
            <a:r>
              <a:rPr lang="en-GB" altLang="en-US" sz="900" dirty="0" smtClean="0"/>
              <a:t>: A psychological treatment that helps people with depression to become aware of negative thoughts and reduces the tendency to react to them. The aim is to encourage people to feel differently about their negative thoughts rather than to change the content of their thoughts. It usually takes place in groups consisting of 8 weekly sessions lasting 2 hours each. A further four sessions may be offered in the 12 months after the end of treatment. </a:t>
            </a:r>
            <a:endParaRPr lang="en-US" altLang="en-US" sz="900" dirty="0" smtClean="0"/>
          </a:p>
          <a:p>
            <a:r>
              <a:rPr lang="en-GB" altLang="en-US" sz="900" b="1" dirty="0" smtClean="0"/>
              <a:t>Recommendation in full:  </a:t>
            </a:r>
            <a:endParaRPr lang="en-US" altLang="en-US" sz="900" dirty="0" smtClean="0"/>
          </a:p>
          <a:p>
            <a:r>
              <a:rPr lang="en-GB" altLang="en-US" sz="900" dirty="0" smtClean="0"/>
              <a:t>People with depression who are considered to be at significant risk of relapse (including those who have relapsed despite antidepressant treatment or who are unable or choose not to continue antidepressant treatment) or who have residual symptoms, should be offered one of the following psychological interventions: </a:t>
            </a:r>
          </a:p>
          <a:p>
            <a:r>
              <a:rPr lang="en-GB" altLang="en-US" sz="900" dirty="0" smtClean="0"/>
              <a:t>•individual CBT for people who have relapsed despite antidepressant medication and for people with a significant history of depression and residual symptoms despite treatment</a:t>
            </a:r>
          </a:p>
          <a:p>
            <a:r>
              <a:rPr lang="en-GB" altLang="en-US" sz="900" dirty="0" smtClean="0"/>
              <a:t>•mindfulness-based cognitive therapy for people who are currently well but have experienced three or more previous episodes of depression. </a:t>
            </a:r>
            <a:endParaRPr lang="en-US" altLang="en-US" sz="900" dirty="0" smtClean="0"/>
          </a:p>
          <a:p>
            <a:r>
              <a:rPr lang="en-US" altLang="en-US" sz="900" b="1" dirty="0" smtClean="0"/>
              <a:t>Related recommendations:</a:t>
            </a:r>
          </a:p>
          <a:p>
            <a:r>
              <a:rPr lang="en-US" altLang="en-US" sz="900" b="1" dirty="0" smtClean="0"/>
              <a:t>Delivering psychological interventions for relapse prevention:</a:t>
            </a:r>
            <a:endParaRPr lang="en-US" altLang="en-US" sz="900" dirty="0" smtClean="0"/>
          </a:p>
          <a:p>
            <a:r>
              <a:rPr lang="en-GB" altLang="en-US" sz="900" dirty="0" smtClean="0"/>
              <a:t>For all people with depression who are having individual CBT for relapse prevention, the duration of treatment should typically be in the range of 16 to 20 sessions over 3 to 4 months. If the duration of treatment needs to be extended to achieve remission it should:</a:t>
            </a:r>
          </a:p>
          <a:p>
            <a:r>
              <a:rPr lang="en-GB" altLang="en-US" sz="900" dirty="0" smtClean="0"/>
              <a:t>•consist of two sessions per week for the first 2 to 3 weeks of treatment</a:t>
            </a:r>
          </a:p>
          <a:p>
            <a:r>
              <a:rPr lang="en-GB" altLang="en-US" sz="900" dirty="0" smtClean="0"/>
              <a:t>•include additional follow-up sessions, typically consisting of four to six sessions over the following 6 months.</a:t>
            </a:r>
            <a:endParaRPr lang="en-US" altLang="en-US" sz="900" dirty="0" smtClean="0"/>
          </a:p>
          <a:p>
            <a:r>
              <a:rPr lang="en-GB" altLang="en-US" sz="900" dirty="0" smtClean="0"/>
              <a:t>Mindfulness-based cognitive therapy should normally be delivered in groups of 8 to 15 participants and consist of weekly 2-hour meetings over 8 weeks and four follow-up sessions in the 12 months after the end of treatment. </a:t>
            </a:r>
            <a:endParaRPr lang="en-US" altLang="en-US" sz="900" b="1" dirty="0" smtClean="0"/>
          </a:p>
          <a:p>
            <a:r>
              <a:rPr lang="en-GB" sz="900" dirty="0" smtClean="0"/>
              <a:t>individual CBT for people who have relapsed despite antidepressants and for people with a significant history of depression and residual symptoms despite treatment. 16–20 sessions over 3–4 months. Offer follow up therapy</a:t>
            </a:r>
          </a:p>
          <a:p>
            <a:endParaRPr lang="en-GB" sz="900" dirty="0" smtClean="0"/>
          </a:p>
          <a:p>
            <a:r>
              <a:rPr lang="en-GB" sz="900" dirty="0" smtClean="0"/>
              <a:t>Provide mindfulness-based cognitive therapy for people who are currently well but have had 3 or more episodes of depression. Deliver in groups of 8–15 people in weekly 2-hour meetings over 8 weeks. Also offer 4 follow-up sessions in the next 12 months.</a:t>
            </a:r>
          </a:p>
          <a:p>
            <a:endParaRPr lang="en-US" altLang="en-US" sz="900" b="1" dirty="0" smtClean="0"/>
          </a:p>
          <a:p>
            <a:pPr lvl="1"/>
            <a:endParaRPr lang="en-US" altLang="en-US" sz="900" dirty="0" smtClean="0"/>
          </a:p>
          <a:p>
            <a:endParaRPr lang="en-GB" altLang="en-US" sz="9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NICE suggest that (2) "..When a patient's depression has failed to respond to various strategies for augmentation and combination treatments, referral to a clinician with a specialist interest in treating depression should be considered.."</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3A7E95F-2641-47BC-BD26-8C4634C2E33F}" type="slidenum">
              <a:rPr lang="en-GB" smtClean="0"/>
              <a:t>55</a:t>
            </a:fld>
            <a:endParaRPr lang="en-GB"/>
          </a:p>
        </p:txBody>
      </p:sp>
    </p:spTree>
    <p:extLst>
      <p:ext uri="{BB962C8B-B14F-4D97-AF65-F5344CB8AC3E}">
        <p14:creationId xmlns:p14="http://schemas.microsoft.com/office/powerpoint/2010/main" val="93394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381000" y="685800"/>
            <a:ext cx="6096000" cy="3429000"/>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A7E95F-2641-47BC-BD26-8C4634C2E33F}" type="slidenum">
              <a:rPr lang="en-GB" smtClean="0"/>
              <a:t>35</a:t>
            </a:fld>
            <a:endParaRPr lang="en-GB"/>
          </a:p>
        </p:txBody>
      </p:sp>
    </p:spTree>
    <p:extLst>
      <p:ext uri="{BB962C8B-B14F-4D97-AF65-F5344CB8AC3E}">
        <p14:creationId xmlns:p14="http://schemas.microsoft.com/office/powerpoint/2010/main" val="4021880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Based on the CKS topic Depression (August 2013), NICE guidance (2009); Depression: the treatment and management of depression in adults (CG90), and Depression in adults with a chronic physical health problem (CG91).</a:t>
            </a:r>
          </a:p>
          <a:p>
            <a:endParaRPr lang="en-GB" dirty="0"/>
          </a:p>
        </p:txBody>
      </p:sp>
      <p:sp>
        <p:nvSpPr>
          <p:cNvPr id="4" name="Slide Number Placeholder 3"/>
          <p:cNvSpPr>
            <a:spLocks noGrp="1"/>
          </p:cNvSpPr>
          <p:nvPr>
            <p:ph type="sldNum" sz="quarter" idx="10"/>
          </p:nvPr>
        </p:nvSpPr>
        <p:spPr/>
        <p:txBody>
          <a:bodyPr/>
          <a:lstStyle/>
          <a:p>
            <a:fld id="{F3A7E95F-2641-47BC-BD26-8C4634C2E33F}" type="slidenum">
              <a:rPr lang="en-GB" smtClean="0"/>
              <a:t>36</a:t>
            </a:fld>
            <a:endParaRPr lang="en-GB"/>
          </a:p>
        </p:txBody>
      </p:sp>
    </p:spTree>
    <p:extLst>
      <p:ext uri="{BB962C8B-B14F-4D97-AF65-F5344CB8AC3E}">
        <p14:creationId xmlns:p14="http://schemas.microsoft.com/office/powerpoint/2010/main" val="388173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Based on the CKS topic Depression (August 2013), NICE guidance (2009); Depression: the treatment and management of depression in adults (CG90), and Depression in adults with a chronic physical health problem (CG91).</a:t>
            </a:r>
          </a:p>
          <a:p>
            <a:endParaRPr lang="en-GB" dirty="0"/>
          </a:p>
        </p:txBody>
      </p:sp>
      <p:sp>
        <p:nvSpPr>
          <p:cNvPr id="4" name="Slide Number Placeholder 3"/>
          <p:cNvSpPr>
            <a:spLocks noGrp="1"/>
          </p:cNvSpPr>
          <p:nvPr>
            <p:ph type="sldNum" sz="quarter" idx="10"/>
          </p:nvPr>
        </p:nvSpPr>
        <p:spPr/>
        <p:txBody>
          <a:bodyPr/>
          <a:lstStyle/>
          <a:p>
            <a:fld id="{F3A7E95F-2641-47BC-BD26-8C4634C2E33F}" type="slidenum">
              <a:rPr lang="en-GB" smtClean="0"/>
              <a:t>38</a:t>
            </a:fld>
            <a:endParaRPr lang="en-GB"/>
          </a:p>
        </p:txBody>
      </p:sp>
    </p:spTree>
    <p:extLst>
      <p:ext uri="{BB962C8B-B14F-4D97-AF65-F5344CB8AC3E}">
        <p14:creationId xmlns:p14="http://schemas.microsoft.com/office/powerpoint/2010/main" val="112236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381000" y="685800"/>
            <a:ext cx="6096000" cy="3429000"/>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t>NOTES FOR PRESENTERS:</a:t>
            </a:r>
            <a:endParaRPr lang="en-US" altLang="en-US" smtClean="0"/>
          </a:p>
          <a:p>
            <a:r>
              <a:rPr lang="en-GB" altLang="en-US" b="1" smtClean="0"/>
              <a:t>Recommendation in full: </a:t>
            </a:r>
            <a:endParaRPr lang="en-GB" altLang="en-US" smtClean="0"/>
          </a:p>
          <a:p>
            <a:r>
              <a:rPr lang="en-GB" altLang="en-US" smtClean="0"/>
              <a:t>Do not use antidepressants routinely to treat persistent subthreshold depressive symptoms or mild depression because the risk–benefit ratio is poor, but consider them for people with: </a:t>
            </a:r>
          </a:p>
          <a:p>
            <a:r>
              <a:rPr lang="en-GB" altLang="en-US" smtClean="0"/>
              <a:t>•a past history of moderate or severe depression or</a:t>
            </a:r>
          </a:p>
          <a:p>
            <a:r>
              <a:rPr lang="en-GB" altLang="en-US" smtClean="0"/>
              <a:t>•initial presentation of subthreshold depressive symptoms that have been present for a long period (typically at least 2 years) or</a:t>
            </a:r>
          </a:p>
          <a:p>
            <a:r>
              <a:rPr lang="en-GB" altLang="en-US" smtClean="0"/>
              <a:t>•subthreshold depressive symptoms or mild depression that persist(s) after other interventions. </a:t>
            </a:r>
            <a:r>
              <a:rPr lang="en-GB" altLang="en-US" b="1" smtClean="0"/>
              <a:t>(1.4.4.1)</a:t>
            </a:r>
            <a:endParaRPr lang="en-US" altLang="en-US" b="1" smtClean="0"/>
          </a:p>
          <a:p>
            <a:endParaRPr lang="en-US" altLang="en-US" smtClean="0"/>
          </a:p>
          <a:p>
            <a:r>
              <a:rPr lang="en-US" altLang="en-US" b="1" smtClean="0"/>
              <a:t>Related recommendation:</a:t>
            </a:r>
          </a:p>
          <a:p>
            <a:r>
              <a:rPr lang="en-GB" altLang="en-US" smtClean="0"/>
              <a:t>Although there is evidence that St John’s wort may be of benefit in mild or moderate depression, practitioners should:</a:t>
            </a:r>
          </a:p>
          <a:p>
            <a:r>
              <a:rPr lang="en-GB" altLang="en-US" smtClean="0"/>
              <a:t>•not prescribe or advise its use by people with depression because of uncertainty about appropriate doses, persistence of effect, variation in the nature of preparations and potential serious interactions with other drugs (including oral contraceptives, anticoagulants and anticonvulsants)</a:t>
            </a:r>
          </a:p>
          <a:p>
            <a:r>
              <a:rPr lang="en-GB" altLang="en-US" smtClean="0"/>
              <a:t>•advise people with depression of the different potencies of the preparations available and of the potential serious interactions of St John’s wort with other drugs. </a:t>
            </a:r>
            <a:r>
              <a:rPr lang="en-GB" altLang="en-US" b="1" smtClean="0"/>
              <a:t>(1.4.4.2)</a:t>
            </a:r>
          </a:p>
          <a:p>
            <a:r>
              <a:rPr lang="en-GB" altLang="en-US" smtClean="0"/>
              <a:t> </a:t>
            </a:r>
          </a:p>
          <a:p>
            <a:endParaRPr lang="en-US" altLang="en-US" b="1" smtClean="0"/>
          </a:p>
          <a:p>
            <a:pPr lvl="1"/>
            <a:endParaRPr lang="en-US" altLang="en-US" smtClean="0"/>
          </a:p>
          <a:p>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381000" y="685800"/>
            <a:ext cx="6096000" cy="34290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en-US" b="1" dirty="0" smtClean="0"/>
              <a:t>NOTES FOR PRESENTERS:</a:t>
            </a:r>
          </a:p>
          <a:p>
            <a:pPr>
              <a:lnSpc>
                <a:spcPct val="80000"/>
              </a:lnSpc>
            </a:pPr>
            <a:r>
              <a:rPr lang="en-US" altLang="en-US" b="1" dirty="0" smtClean="0"/>
              <a:t>Key points to raise: </a:t>
            </a:r>
          </a:p>
          <a:p>
            <a:pPr>
              <a:lnSpc>
                <a:spcPct val="80000"/>
              </a:lnSpc>
            </a:pPr>
            <a:r>
              <a:rPr lang="en-GB" altLang="en-US" dirty="0" smtClean="0"/>
              <a:t>This recommendation (and recommendation 1.4.2.1 in CG91) updates the recommendations on depression only in ‘Computerised cognitive behavioural therapy for depression and anxiety (review)’ (NICE technology appraisal 97)</a:t>
            </a:r>
            <a:endParaRPr lang="en-US" altLang="en-US" dirty="0" smtClean="0"/>
          </a:p>
          <a:p>
            <a:pPr>
              <a:lnSpc>
                <a:spcPct val="80000"/>
              </a:lnSpc>
            </a:pPr>
            <a:r>
              <a:rPr lang="en-US" altLang="en-US" b="1" dirty="0" smtClean="0"/>
              <a:t>Recommendation in full: </a:t>
            </a:r>
            <a:r>
              <a:rPr lang="en-US" altLang="en-US" dirty="0" smtClean="0"/>
              <a:t>shown on slide  </a:t>
            </a:r>
            <a:r>
              <a:rPr lang="en-US" altLang="en-US" b="1" dirty="0" smtClean="0"/>
              <a:t>(1.4.2.1)</a:t>
            </a:r>
          </a:p>
          <a:p>
            <a:pPr>
              <a:lnSpc>
                <a:spcPct val="80000"/>
              </a:lnSpc>
            </a:pPr>
            <a:endParaRPr lang="en-GB" altLang="en-US" b="1" dirty="0" smtClean="0"/>
          </a:p>
          <a:p>
            <a:pPr>
              <a:lnSpc>
                <a:spcPct val="90000"/>
              </a:lnSpc>
            </a:pPr>
            <a:r>
              <a:rPr lang="en-GB" altLang="en-US" b="1" dirty="0" smtClean="0"/>
              <a:t>Related recommendations: </a:t>
            </a:r>
            <a:r>
              <a:rPr lang="en-GB" altLang="en-US" dirty="0" smtClean="0"/>
              <a:t>see 1.4.2.2 to 1.4.2.4 in the NICE guideline.</a:t>
            </a:r>
            <a:endParaRPr lang="en-GB" altLang="en-US" b="1" dirty="0" smtClean="0"/>
          </a:p>
          <a:p>
            <a:pPr>
              <a:lnSpc>
                <a:spcPct val="90000"/>
              </a:lnSpc>
            </a:pPr>
            <a:r>
              <a:rPr lang="en-GB" altLang="en-US" dirty="0" smtClean="0"/>
              <a:t>The related recommendations contain specifications for:</a:t>
            </a:r>
          </a:p>
          <a:p>
            <a:pPr>
              <a:lnSpc>
                <a:spcPct val="90000"/>
              </a:lnSpc>
              <a:buFontTx/>
              <a:buChar char="•"/>
            </a:pPr>
            <a:r>
              <a:rPr lang="en-GB" altLang="en-US" dirty="0" smtClean="0"/>
              <a:t> Individual guided self-help programmes based on the principles of CBT (and including behavioural activation and problem-solving techniques) </a:t>
            </a:r>
          </a:p>
          <a:p>
            <a:pPr>
              <a:lnSpc>
                <a:spcPct val="90000"/>
              </a:lnSpc>
              <a:buFontTx/>
              <a:buChar char="•"/>
            </a:pPr>
            <a:r>
              <a:rPr lang="en-GB" altLang="en-US" dirty="0" smtClean="0"/>
              <a:t> CCBT</a:t>
            </a:r>
          </a:p>
          <a:p>
            <a:pPr>
              <a:buFontTx/>
              <a:buChar char="•"/>
            </a:pPr>
            <a:r>
              <a:rPr lang="en-GB" altLang="en-US" dirty="0" smtClean="0"/>
              <a:t> physical activity programmes.</a:t>
            </a:r>
          </a:p>
          <a:p>
            <a:pPr>
              <a:lnSpc>
                <a:spcPct val="90000"/>
              </a:lnSpc>
            </a:pP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381000" y="685800"/>
            <a:ext cx="6096000" cy="3429000"/>
          </a:xfrm>
          <a:ln/>
        </p:spPr>
      </p:sp>
      <p:sp>
        <p:nvSpPr>
          <p:cNvPr id="39939" name="Rectangle 3"/>
          <p:cNvSpPr>
            <a:spLocks noGrp="1" noChangeArrowheads="1"/>
          </p:cNvSpPr>
          <p:nvPr>
            <p:ph type="body" idx="1"/>
          </p:nvPr>
        </p:nvSpPr>
        <p:spPr>
          <a:xfrm>
            <a:off x="685800" y="4343362"/>
            <a:ext cx="5486400" cy="4399572"/>
          </a:xfrm>
          <a:ln/>
        </p:spPr>
        <p:txBody>
          <a:bodyPr/>
          <a:lstStyle/>
          <a:p>
            <a:pPr>
              <a:defRPr/>
            </a:pPr>
            <a:r>
              <a:rPr lang="en-GB" sz="800" b="1" dirty="0" smtClean="0"/>
              <a:t>Recommendation in full:  </a:t>
            </a:r>
            <a:r>
              <a:rPr lang="en-US" sz="800" b="1" dirty="0" smtClean="0"/>
              <a:t>CBT: </a:t>
            </a:r>
            <a:r>
              <a:rPr lang="en-GB" sz="800" dirty="0" smtClean="0"/>
              <a:t>is based on the idea that the way we feel is affected by our thoughts and beliefs and by how we behave. People with depression tend to have negative thoughts  which can lead to negative behaviour. CBT encourages people to engage in activities and to write down their thoughts and problems. It helps them to identify and counteract negative thoughts.</a:t>
            </a:r>
            <a:endParaRPr lang="en-US" sz="800" b="1" dirty="0" smtClean="0"/>
          </a:p>
          <a:p>
            <a:pPr>
              <a:defRPr/>
            </a:pPr>
            <a:r>
              <a:rPr lang="en-US" sz="800" b="1" dirty="0" smtClean="0"/>
              <a:t>IPT: </a:t>
            </a:r>
            <a:r>
              <a:rPr lang="en-GB" sz="800" dirty="0" smtClean="0"/>
              <a:t>A treatment which helps people with depression to identify and address problems in their relationships with family, partners and friends.</a:t>
            </a:r>
          </a:p>
          <a:p>
            <a:pPr>
              <a:defRPr/>
            </a:pPr>
            <a:r>
              <a:rPr lang="en-US" sz="800" b="1" dirty="0" smtClean="0"/>
              <a:t>Related recommendations:</a:t>
            </a:r>
          </a:p>
          <a:p>
            <a:pPr>
              <a:buFontTx/>
              <a:buChar char="•"/>
              <a:defRPr/>
            </a:pPr>
            <a:r>
              <a:rPr lang="en-GB" sz="800" dirty="0" smtClean="0"/>
              <a:t> For people with persistent </a:t>
            </a:r>
            <a:r>
              <a:rPr lang="en-GB" sz="800" dirty="0" err="1" smtClean="0"/>
              <a:t>subthreshold</a:t>
            </a:r>
            <a:r>
              <a:rPr lang="en-GB" sz="800" dirty="0" smtClean="0"/>
              <a:t> depressive symptoms or mild to moderate depression who have not benefited from a low-intensity psychosocial intervention, discuss the relative merits of different interventions with the person and provide:</a:t>
            </a:r>
          </a:p>
          <a:p>
            <a:pPr>
              <a:buFontTx/>
              <a:buChar char="•"/>
              <a:defRPr/>
            </a:pPr>
            <a:r>
              <a:rPr lang="en-US" sz="800" dirty="0" smtClean="0"/>
              <a:t> </a:t>
            </a:r>
            <a:r>
              <a:rPr lang="en-GB" sz="800" dirty="0" smtClean="0"/>
              <a:t>an antidepressant (normally a selective serotonin reuptake inhibitor [SSRI]) </a:t>
            </a:r>
            <a:r>
              <a:rPr lang="en-GB" sz="800" b="1" dirty="0" smtClean="0"/>
              <a:t>or</a:t>
            </a:r>
          </a:p>
          <a:p>
            <a:pPr>
              <a:buFontTx/>
              <a:buChar char="•"/>
              <a:defRPr/>
            </a:pPr>
            <a:r>
              <a:rPr lang="en-GB" sz="800" dirty="0" smtClean="0"/>
              <a:t>a high-intensity psychological intervention, normally one of the following options:</a:t>
            </a:r>
          </a:p>
          <a:p>
            <a:pPr indent="-179705">
              <a:spcAft>
                <a:spcPts val="0"/>
              </a:spcAft>
              <a:defRPr/>
            </a:pPr>
            <a:r>
              <a:rPr lang="en-US" sz="800" dirty="0" smtClean="0"/>
              <a:t>- </a:t>
            </a:r>
            <a:r>
              <a:rPr lang="en-US" sz="800" dirty="0" smtClean="0">
                <a:latin typeface="Arial"/>
                <a:ea typeface="Times New Roman"/>
                <a:cs typeface="Times New Roman"/>
              </a:rPr>
              <a:t>CBT</a:t>
            </a:r>
            <a:endParaRPr lang="en-GB" sz="800" dirty="0" smtClean="0">
              <a:latin typeface="Arial"/>
              <a:ea typeface="Times New Roman"/>
              <a:cs typeface="Times New Roman"/>
            </a:endParaRPr>
          </a:p>
          <a:p>
            <a:pPr indent="-179705">
              <a:spcAft>
                <a:spcPts val="0"/>
              </a:spcAft>
              <a:defRPr/>
            </a:pPr>
            <a:r>
              <a:rPr lang="en-US" sz="800" dirty="0" smtClean="0"/>
              <a:t>- </a:t>
            </a:r>
            <a:r>
              <a:rPr lang="en-US" sz="800" dirty="0" smtClean="0">
                <a:latin typeface="Arial"/>
                <a:ea typeface="Times New Roman"/>
                <a:cs typeface="Times New Roman"/>
              </a:rPr>
              <a:t>interpersonal therapy (IPT) </a:t>
            </a:r>
            <a:endParaRPr lang="en-GB" sz="800" dirty="0" smtClean="0">
              <a:latin typeface="Arial"/>
              <a:ea typeface="Times New Roman"/>
              <a:cs typeface="Times New Roman"/>
            </a:endParaRPr>
          </a:p>
          <a:p>
            <a:pPr indent="-179705">
              <a:spcAft>
                <a:spcPts val="0"/>
              </a:spcAft>
              <a:defRPr/>
            </a:pPr>
            <a:r>
              <a:rPr lang="en-US" sz="800" dirty="0" smtClean="0"/>
              <a:t>- </a:t>
            </a:r>
            <a:r>
              <a:rPr lang="en-US" sz="800" dirty="0" err="1" smtClean="0">
                <a:latin typeface="Arial"/>
                <a:ea typeface="Times New Roman"/>
                <a:cs typeface="Times New Roman"/>
              </a:rPr>
              <a:t>behavioural</a:t>
            </a:r>
            <a:r>
              <a:rPr lang="en-US" sz="800" dirty="0" smtClean="0">
                <a:latin typeface="Arial"/>
                <a:ea typeface="Times New Roman"/>
                <a:cs typeface="Times New Roman"/>
              </a:rPr>
              <a:t> activation (but note that the evidence is less robust than for CBT or IPT) </a:t>
            </a:r>
            <a:endParaRPr lang="en-GB" sz="800" dirty="0" smtClean="0">
              <a:latin typeface="Arial"/>
              <a:ea typeface="Times New Roman"/>
              <a:cs typeface="Times New Roman"/>
            </a:endParaRPr>
          </a:p>
          <a:p>
            <a:pPr indent="-179705">
              <a:spcAft>
                <a:spcPts val="0"/>
              </a:spcAft>
              <a:defRPr/>
            </a:pPr>
            <a:r>
              <a:rPr lang="en-US" sz="800" dirty="0" smtClean="0"/>
              <a:t>- </a:t>
            </a:r>
            <a:r>
              <a:rPr lang="en-US" sz="800" b="1" dirty="0" smtClean="0"/>
              <a:t>[</a:t>
            </a:r>
            <a:r>
              <a:rPr lang="en-GB" sz="800" b="1" dirty="0" smtClean="0">
                <a:latin typeface="Arial"/>
                <a:ea typeface="Times New Roman"/>
                <a:cs typeface="Times New Roman"/>
              </a:rPr>
              <a:t>behavioural ]</a:t>
            </a:r>
            <a:r>
              <a:rPr lang="en-GB" sz="800" dirty="0" smtClean="0">
                <a:latin typeface="Arial"/>
                <a:ea typeface="Times New Roman"/>
                <a:cs typeface="Times New Roman"/>
              </a:rPr>
              <a:t>couples therapy for people who have a regular partner and where the relationship may contribute to the development or maintenance of depression, or where involving the partner is considered to be of potential therapeutic benefit.  </a:t>
            </a:r>
            <a:r>
              <a:rPr lang="en-GB" sz="800" b="1" dirty="0" smtClean="0"/>
              <a:t>(1.5.1.1)</a:t>
            </a:r>
          </a:p>
          <a:p>
            <a:pPr indent="-179705">
              <a:spcAft>
                <a:spcPts val="0"/>
              </a:spcAft>
              <a:defRPr/>
            </a:pPr>
            <a:r>
              <a:rPr lang="en-GB" sz="800" dirty="0" smtClean="0"/>
              <a:t>The choice of intervention should be influenced by the: </a:t>
            </a:r>
          </a:p>
          <a:p>
            <a:pPr>
              <a:buFontTx/>
              <a:buChar char="•"/>
              <a:defRPr/>
            </a:pPr>
            <a:r>
              <a:rPr lang="en-GB" sz="800" dirty="0" smtClean="0"/>
              <a:t>duration of the episode of depression and the trajectory of symptoms</a:t>
            </a:r>
          </a:p>
          <a:p>
            <a:pPr>
              <a:buFontTx/>
              <a:buChar char="•"/>
              <a:defRPr/>
            </a:pPr>
            <a:r>
              <a:rPr lang="en-GB" sz="800" dirty="0" smtClean="0"/>
              <a:t>previous course of depression and response to treatment</a:t>
            </a:r>
          </a:p>
          <a:p>
            <a:pPr>
              <a:buFontTx/>
              <a:buChar char="•"/>
              <a:defRPr/>
            </a:pPr>
            <a:r>
              <a:rPr lang="en-GB" sz="800" dirty="0" smtClean="0"/>
              <a:t>likelihood of adherence to treatment and any potential adverse effects</a:t>
            </a:r>
          </a:p>
          <a:p>
            <a:pPr>
              <a:buFontTx/>
              <a:buChar char="•"/>
              <a:defRPr/>
            </a:pPr>
            <a:r>
              <a:rPr lang="en-GB" sz="800" dirty="0" smtClean="0"/>
              <a:t>person’s treatment preference and priorities . </a:t>
            </a:r>
          </a:p>
          <a:p>
            <a:pPr>
              <a:buFontTx/>
              <a:buChar char="•"/>
              <a:defRPr/>
            </a:pPr>
            <a:r>
              <a:rPr lang="en-GB" sz="800" dirty="0" smtClean="0"/>
              <a:t>For people with depression who decline an antidepressant, CBT, IPT, behavioural activation and behavioural couples therapy, consider:</a:t>
            </a:r>
          </a:p>
          <a:p>
            <a:pPr>
              <a:defRPr/>
            </a:pPr>
            <a:r>
              <a:rPr lang="en-GB" sz="800" dirty="0" smtClean="0"/>
              <a:t>•counselling for people with persistent </a:t>
            </a:r>
            <a:r>
              <a:rPr lang="en-GB" sz="800" dirty="0" err="1" smtClean="0"/>
              <a:t>subthreshold</a:t>
            </a:r>
            <a:r>
              <a:rPr lang="en-GB" sz="800" dirty="0" smtClean="0"/>
              <a:t> depressive symptoms or mild to moderate depression </a:t>
            </a:r>
          </a:p>
          <a:p>
            <a:pPr>
              <a:defRPr/>
            </a:pPr>
            <a:r>
              <a:rPr lang="en-GB" sz="800" dirty="0" smtClean="0"/>
              <a:t>•short-term psychodynamic psychotherapy for people with mild to moderate depression. </a:t>
            </a:r>
          </a:p>
          <a:p>
            <a:pPr>
              <a:defRPr/>
            </a:pPr>
            <a:r>
              <a:rPr lang="en-GB" sz="800" dirty="0" smtClean="0"/>
              <a:t>Discuss with the person the uncertainty of the effectiveness of counselling and psychodynamic psychotherapy in treating depression. </a:t>
            </a:r>
            <a:r>
              <a:rPr lang="en-US" sz="800" b="1" dirty="0" smtClean="0"/>
              <a:t>(1.5.1.4)</a:t>
            </a:r>
            <a:endParaRPr lang="en-GB" sz="800" dirty="0" smtClean="0"/>
          </a:p>
          <a:p>
            <a:pPr>
              <a:defRPr/>
            </a:pPr>
            <a:r>
              <a:rPr lang="en-GB" sz="800" dirty="0" smtClean="0"/>
              <a:t> </a:t>
            </a:r>
          </a:p>
          <a:p>
            <a:pPr>
              <a:defRPr/>
            </a:pPr>
            <a:endParaRPr lang="en-US" sz="900" b="1" dirty="0" smtClean="0"/>
          </a:p>
          <a:p>
            <a:pPr>
              <a:defRPr/>
            </a:pPr>
            <a:endParaRPr lang="en-US" b="1" dirty="0" smtClean="0"/>
          </a:p>
          <a:p>
            <a:pPr>
              <a:defRPr/>
            </a:pPr>
            <a:endParaRPr lang="en-GB" b="1" dirty="0" smtClean="0"/>
          </a:p>
          <a:p>
            <a:pPr>
              <a:buFontTx/>
              <a:buChar char="•"/>
              <a:defRPr/>
            </a:pPr>
            <a:endParaRPr lang="en-GB" dirty="0" smtClean="0"/>
          </a:p>
          <a:p>
            <a:pPr>
              <a:defRPr/>
            </a:pPr>
            <a:r>
              <a:rPr lang="en-GB" dirty="0" smtClean="0"/>
              <a:t> </a:t>
            </a:r>
          </a:p>
          <a:p>
            <a:pPr>
              <a:defRPr/>
            </a:pPr>
            <a:endParaRPr lang="en-US" b="1" dirty="0" smtClean="0"/>
          </a:p>
          <a:p>
            <a:pPr lvl="1">
              <a:defRPr/>
            </a:pPr>
            <a:endParaRPr lang="en-US" dirty="0" smtClean="0"/>
          </a:p>
          <a:p>
            <a:pPr>
              <a:defRPr/>
            </a:pPr>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smtClean="0"/>
              <a:t>Based on the CKS topic Depression (August 2013), NICE guidance (2009); Depression: the treatment and management of depression in adults (CG90), and Depression in adults with a chronic physical health problem (CG91</a:t>
            </a:r>
            <a:endParaRPr lang="en-GB"/>
          </a:p>
        </p:txBody>
      </p:sp>
      <p:sp>
        <p:nvSpPr>
          <p:cNvPr id="4" name="Slide Number Placeholder 3"/>
          <p:cNvSpPr>
            <a:spLocks noGrp="1"/>
          </p:cNvSpPr>
          <p:nvPr>
            <p:ph type="sldNum" sz="quarter" idx="10"/>
          </p:nvPr>
        </p:nvSpPr>
        <p:spPr/>
        <p:txBody>
          <a:bodyPr/>
          <a:lstStyle/>
          <a:p>
            <a:fld id="{F3A7E95F-2641-47BC-BD26-8C4634C2E33F}" type="slidenum">
              <a:rPr lang="en-GB" smtClean="0"/>
              <a:t>45</a:t>
            </a:fld>
            <a:endParaRPr lang="en-GB"/>
          </a:p>
        </p:txBody>
      </p:sp>
    </p:spTree>
    <p:extLst>
      <p:ext uri="{BB962C8B-B14F-4D97-AF65-F5344CB8AC3E}">
        <p14:creationId xmlns:p14="http://schemas.microsoft.com/office/powerpoint/2010/main" val="117992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8251" y="431800"/>
            <a:ext cx="146896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7200" y="1123201"/>
            <a:ext cx="11027227" cy="759599"/>
          </a:xfrm>
        </p:spPr>
        <p:txBody>
          <a:bodyPr>
            <a:noAutofit/>
          </a:bodyPr>
          <a:lstStyle>
            <a:lvl1pPr algn="l">
              <a:defRPr sz="44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47201" y="1891400"/>
            <a:ext cx="7768295" cy="1752600"/>
          </a:xfrm>
        </p:spPr>
        <p:txBody>
          <a:bodyPr>
            <a:noAutofit/>
          </a:bodyPr>
          <a:lstStyle>
            <a:lvl1pPr marL="0" indent="0" algn="l">
              <a:buNone/>
              <a:defRPr sz="28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644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560918" y="1123950"/>
            <a:ext cx="11040533"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8251" y="431800"/>
            <a:ext cx="146896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61600" y="1886400"/>
            <a:ext cx="5384800" cy="3855600"/>
          </a:xfrm>
        </p:spPr>
        <p:txBody>
          <a:bodyPr/>
          <a:lstStyle>
            <a:lvl1pPr marL="0" indent="0">
              <a:spcBef>
                <a:spcPts val="0"/>
              </a:spcBef>
              <a:buFontTx/>
              <a:buNone/>
              <a:defRPr sz="2400" b="1">
                <a:solidFill>
                  <a:srgbClr val="FFFFFF"/>
                </a:solidFill>
              </a:defRPr>
            </a:lvl1pPr>
            <a:lvl2pPr marL="0" indent="0">
              <a:spcBef>
                <a:spcPts val="0"/>
              </a:spcBef>
              <a:buFontTx/>
              <a:buNone/>
              <a:defRPr sz="1800">
                <a:solidFill>
                  <a:srgbClr val="FFFFFF"/>
                </a:solidFill>
              </a:defRPr>
            </a:lvl2pPr>
            <a:lvl3pPr marL="0" indent="0">
              <a:spcBef>
                <a:spcPts val="0"/>
              </a:spcBef>
              <a:buFontTx/>
              <a:buNone/>
              <a:defRPr sz="1600">
                <a:solidFill>
                  <a:srgbClr val="FFFFFF"/>
                </a:solidFill>
              </a:defRPr>
            </a:lvl3pPr>
            <a:lvl4pPr marL="0" indent="0">
              <a:spcBef>
                <a:spcPts val="0"/>
              </a:spcBef>
              <a:buFontTx/>
              <a:buNone/>
              <a:defRPr sz="1600">
                <a:solidFill>
                  <a:srgbClr val="FFFFFF"/>
                </a:solidFill>
              </a:defRPr>
            </a:lvl4pPr>
            <a:lvl5pPr marL="0" indent="0">
              <a:spcBef>
                <a:spcPts val="0"/>
              </a:spcBef>
              <a:buClr>
                <a:schemeClr val="bg1"/>
              </a:buClr>
              <a:buFontTx/>
              <a:buNone/>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357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1600" y="1886400"/>
            <a:ext cx="5384800" cy="3855600"/>
          </a:xfrm>
        </p:spPr>
        <p:txBody>
          <a:bodyPr/>
          <a:lstStyle>
            <a:lvl1pPr>
              <a:spcBef>
                <a:spcPts val="400"/>
              </a:spcBef>
              <a:spcAft>
                <a:spcPts val="400"/>
              </a:spcAft>
              <a:defRPr sz="2000"/>
            </a:lvl1pPr>
            <a:lvl2pPr>
              <a:spcBef>
                <a:spcPts val="400"/>
              </a:spcBef>
              <a:spcAft>
                <a:spcPts val="400"/>
              </a:spcAft>
              <a:defRPr sz="1600"/>
            </a:lvl2pPr>
            <a:lvl3pPr>
              <a:defRPr sz="16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86400"/>
            <a:ext cx="5384800" cy="3855600"/>
          </a:xfrm>
        </p:spPr>
        <p:txBody>
          <a:bodyPr/>
          <a:lstStyle>
            <a:lvl1pPr>
              <a:spcBef>
                <a:spcPts val="400"/>
              </a:spcBef>
              <a:spcAft>
                <a:spcPts val="400"/>
              </a:spcAft>
              <a:defRPr sz="2000"/>
            </a:lvl1pPr>
            <a:lvl2pPr>
              <a:spcBef>
                <a:spcPts val="400"/>
              </a:spcBef>
              <a:spcAft>
                <a:spcPts val="400"/>
              </a:spcAft>
              <a:defRPr sz="1600"/>
            </a:lvl2pPr>
            <a:lvl3pPr>
              <a:defRPr sz="16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2725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455084" y="1068389"/>
            <a:ext cx="11233149" cy="1238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Tree>
    <p:extLst>
      <p:ext uri="{BB962C8B-B14F-4D97-AF65-F5344CB8AC3E}">
        <p14:creationId xmlns:p14="http://schemas.microsoft.com/office/powerpoint/2010/main" val="177378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descr="Translucent graphi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2781300"/>
            <a:ext cx="9965267"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6267450"/>
            <a:ext cx="1524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6" name="Picture 9" descr="for a bettter life-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851" y="6318250"/>
            <a:ext cx="132926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456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descr="block graphic blu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4648200"/>
            <a:ext cx="309033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48217" y="1123950"/>
            <a:ext cx="11038416"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560918" y="1885950"/>
            <a:ext cx="11040533"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2" descr="for a bettter life-blu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7851" y="6318250"/>
            <a:ext cx="132926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560918" y="1123950"/>
            <a:ext cx="11040533" cy="0"/>
          </a:xfrm>
          <a:prstGeom prst="line">
            <a:avLst/>
          </a:prstGeom>
          <a:ln w="19050">
            <a:solidFill>
              <a:srgbClr val="0094BA"/>
            </a:solidFill>
          </a:ln>
          <a:effectLst/>
        </p:spPr>
        <p:style>
          <a:lnRef idx="2">
            <a:schemeClr val="accent1"/>
          </a:lnRef>
          <a:fillRef idx="0">
            <a:schemeClr val="accent1"/>
          </a:fillRef>
          <a:effectRef idx="1">
            <a:schemeClr val="accent1"/>
          </a:effectRef>
          <a:fontRef idx="minor">
            <a:schemeClr val="tx1"/>
          </a:fontRef>
        </p:style>
      </p:cxnSp>
      <p:pic>
        <p:nvPicPr>
          <p:cNvPr id="1031" name="Picture 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28252" y="431800"/>
            <a:ext cx="1466849"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190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457200" rtl="0" eaLnBrk="1" fontAlgn="base" hangingPunct="1">
        <a:spcBef>
          <a:spcPct val="0"/>
        </a:spcBef>
        <a:spcAft>
          <a:spcPct val="0"/>
        </a:spcAft>
        <a:defRPr sz="2800" kern="1200">
          <a:solidFill>
            <a:srgbClr val="0094BA"/>
          </a:solidFill>
          <a:latin typeface="+mj-lt"/>
          <a:ea typeface="ＭＳ Ｐゴシック" charset="0"/>
          <a:cs typeface="ＭＳ Ｐゴシック" charset="0"/>
        </a:defRPr>
      </a:lvl1pPr>
      <a:lvl2pPr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9pPr>
    </p:titleStyle>
    <p:bodyStyle>
      <a:lvl1pPr marL="358775" indent="-358775" algn="l" defTabSz="457200" rtl="0" eaLnBrk="1" fontAlgn="base" hangingPunct="1">
        <a:spcBef>
          <a:spcPts val="600"/>
        </a:spcBef>
        <a:spcAft>
          <a:spcPts val="600"/>
        </a:spcAft>
        <a:buBlip>
          <a:blip r:embed="rId10"/>
        </a:buBlip>
        <a:defRPr sz="2400" kern="1200">
          <a:solidFill>
            <a:schemeClr val="tx1"/>
          </a:solidFill>
          <a:latin typeface="+mn-lt"/>
          <a:ea typeface="ＭＳ Ｐゴシック" charset="0"/>
          <a:cs typeface="ＭＳ Ｐゴシック" charset="0"/>
        </a:defRPr>
      </a:lvl1pPr>
      <a:lvl2pPr marL="719138" indent="-358775" algn="l" defTabSz="457200" rtl="0" eaLnBrk="1" fontAlgn="base" hangingPunct="1">
        <a:spcBef>
          <a:spcPts val="600"/>
        </a:spcBef>
        <a:spcAft>
          <a:spcPts val="600"/>
        </a:spcAft>
        <a:buClr>
          <a:srgbClr val="0094BA"/>
        </a:buClr>
        <a:buFont typeface="Arial" charset="0"/>
        <a:buChar char="•"/>
        <a:defRPr sz="2000" kern="1200">
          <a:solidFill>
            <a:schemeClr val="tx1"/>
          </a:solidFill>
          <a:latin typeface="+mn-lt"/>
          <a:ea typeface="ＭＳ Ｐゴシック" charset="0"/>
          <a:cs typeface="+mn-cs"/>
        </a:defRPr>
      </a:lvl2pPr>
      <a:lvl3pPr marL="723900" indent="190500" algn="l" defTabSz="457200" rtl="0" eaLnBrk="1" fontAlgn="base" hangingPunct="1">
        <a:spcBef>
          <a:spcPct val="0"/>
        </a:spcBef>
        <a:spcAft>
          <a:spcPct val="0"/>
        </a:spcAft>
        <a:buSzPct val="100000"/>
        <a:defRPr sz="2000" kern="1200">
          <a:solidFill>
            <a:schemeClr val="tx1"/>
          </a:solidFill>
          <a:latin typeface="+mn-lt"/>
          <a:ea typeface="ＭＳ Ｐゴシック" charset="0"/>
          <a:cs typeface="+mn-cs"/>
        </a:defRPr>
      </a:lvl3pPr>
      <a:lvl4pPr marL="723900" indent="647700" algn="l" defTabSz="457200" rtl="0" eaLnBrk="1" fontAlgn="base" hangingPunct="1">
        <a:spcBef>
          <a:spcPct val="0"/>
        </a:spcBef>
        <a:spcAft>
          <a:spcPct val="0"/>
        </a:spcAft>
        <a:buClr>
          <a:srgbClr val="0094BA"/>
        </a:buClr>
        <a:buSzPct val="100000"/>
        <a:buFont typeface="Arial" charset="0"/>
        <a:defRPr kern="1200">
          <a:solidFill>
            <a:schemeClr val="tx1"/>
          </a:solidFill>
          <a:latin typeface="+mn-lt"/>
          <a:ea typeface="ＭＳ Ｐゴシック" charset="0"/>
          <a:cs typeface="+mn-cs"/>
        </a:defRPr>
      </a:lvl4pPr>
      <a:lvl5pPr marL="723900" indent="1104900" algn="l" defTabSz="352425" rtl="0" eaLnBrk="1" fontAlgn="base" hangingPunct="1">
        <a:spcBef>
          <a:spcPct val="0"/>
        </a:spcBef>
        <a:spcAft>
          <a:spcPct val="0"/>
        </a:spcAft>
        <a:buClr>
          <a:srgbClr val="0094BA"/>
        </a:buClr>
        <a:buSzPct val="100000"/>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Dqb-n_L5hIA"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VuBq2M1Me04" TargetMode="External"/><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google.com/url?sa=i&amp;rct=j&amp;q=&amp;esrc=s&amp;source=images&amp;cd=&amp;cad=rja&amp;uact=8&amp;ved=2ahUKEwi8mcTcmsXdAhUHx4UKHV7nBCoQjRx6BAgBEAU&amp;url=http://www.rroij.com/open-access/anti-leishmanial-activities-of-some-antidepressant-drugs-.php?aid%3D66554&amp;psig=AOvVaw3UAwKZRbTJT3DuPXbCPL-A&amp;ust=1537382617274000" TargetMode="Externa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https://www.google.com/url?sa=i&amp;rct=j&amp;q=&amp;esrc=s&amp;source=images&amp;cd=&amp;cad=rja&amp;uact=8&amp;ved=2ahUKEwj31o2XmsXdAhUILBoKHQv_C-EQjRx6BAgBEAU&amp;url=https://www.kindness2.com/list-of-ssri-medication.html&amp;psig=AOvVaw3CzDkUW-0TPHKnNNb8wyL5&amp;ust=1537382364419373"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google.com/url?sa=i&amp;rct=j&amp;q=&amp;esrc=s&amp;source=images&amp;cd=&amp;cad=rja&amp;uact=8&amp;ved=2ahUKEwis8tzBosXdAhVpyoUKHSlQCIwQjRx6BAgBEAU&amp;url=https://camdenfrontline.com/2016/09/10/new-articles-on-novel-psychoactive-substances-see-menu-page/&amp;psig=AOvVaw0LBin-wwvmjwyyVoO4jCk1&amp;ust=1537384695671254" TargetMode="External"/><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hyperlink" Target="http://www.google.com/url?sa=i&amp;rct=j&amp;q=&amp;esrc=s&amp;source=images&amp;cd=&amp;cad=rja&amp;uact=8&amp;ved=2ahUKEwic7NLoosXdAhXjzIUKHbWgC4UQjRx6BAgBEAU&amp;url=http://volteface.me/features/wrong-psychoactive-substances-act/&amp;psig=AOvVaw0LBin-wwvmjwyyVoO4jCk1&amp;ust=1537384695671254" TargetMode="External"/><Relationship Id="rId4" Type="http://schemas.openxmlformats.org/officeDocument/2006/relationships/image" Target="../media/image4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url?sa=i&amp;rct=j&amp;q=&amp;esrc=s&amp;source=images&amp;cd=&amp;cad=rja&amp;uact=8&amp;ved=&amp;url=http://ozboxlive.com/2015/07/02/8-years-ozboxlive-farewell/&amp;psig=AOvVaw0FBOmyXmFTjrHCkT1kr4K0&amp;ust=1537432103199345"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216568" y="1117760"/>
            <a:ext cx="11863964" cy="2021607"/>
          </a:xfrm>
        </p:spPr>
        <p:txBody>
          <a:bodyPr/>
          <a:lstStyle/>
          <a:p>
            <a:r>
              <a:rPr lang="en-GB" dirty="0" smtClean="0"/>
              <a:t>Mental Health </a:t>
            </a:r>
            <a:r>
              <a:rPr lang="en-GB" dirty="0" smtClean="0">
                <a:solidFill>
                  <a:schemeClr val="accent1">
                    <a:lumMod val="75000"/>
                  </a:schemeClr>
                </a:solidFill>
              </a:rPr>
              <a:t>refresher</a:t>
            </a:r>
            <a:r>
              <a:rPr lang="en-GB" dirty="0" smtClean="0"/>
              <a:t> for Primary Care</a:t>
            </a:r>
            <a:br>
              <a:rPr lang="en-GB" dirty="0" smtClean="0"/>
            </a:br>
            <a:r>
              <a:rPr lang="en-GB" dirty="0" smtClean="0"/>
              <a:t> </a:t>
            </a:r>
            <a:endParaRPr lang="en-US" altLang="en-US" dirty="0">
              <a:solidFill>
                <a:schemeClr val="accent1">
                  <a:lumMod val="75000"/>
                </a:schemeClr>
              </a:solidFill>
              <a:ea typeface="ＭＳ Ｐゴシック" charset="-128"/>
            </a:endParaRPr>
          </a:p>
        </p:txBody>
      </p:sp>
      <p:sp>
        <p:nvSpPr>
          <p:cNvPr id="13314" name="Subtitle 2"/>
          <p:cNvSpPr>
            <a:spLocks noGrp="1"/>
          </p:cNvSpPr>
          <p:nvPr>
            <p:ph type="subTitle" idx="1"/>
          </p:nvPr>
        </p:nvSpPr>
        <p:spPr>
          <a:xfrm>
            <a:off x="213287" y="2093496"/>
            <a:ext cx="10307782" cy="2923672"/>
          </a:xfrm>
        </p:spPr>
        <p:txBody>
          <a:bodyPr>
            <a:normAutofit fontScale="92500" lnSpcReduction="20000"/>
          </a:bodyPr>
          <a:lstStyle/>
          <a:p>
            <a:pPr eaLnBrk="1" hangingPunct="1"/>
            <a:endParaRPr lang="en-US" altLang="en-US" dirty="0">
              <a:ea typeface="ＭＳ Ｐゴシック" charset="-128"/>
            </a:endParaRPr>
          </a:p>
          <a:p>
            <a:pPr eaLnBrk="1" hangingPunct="1"/>
            <a:endParaRPr lang="en-US" altLang="en-US" dirty="0">
              <a:ea typeface="ＭＳ Ｐゴシック" charset="-128"/>
            </a:endParaRPr>
          </a:p>
          <a:p>
            <a:pPr eaLnBrk="1" hangingPunct="1"/>
            <a:endParaRPr lang="en-US" altLang="en-US" dirty="0">
              <a:ea typeface="ＭＳ Ｐゴシック" charset="-128"/>
            </a:endParaRPr>
          </a:p>
          <a:p>
            <a:pPr eaLnBrk="1" hangingPunct="1"/>
            <a:endParaRPr lang="en-US" altLang="en-US" dirty="0">
              <a:ea typeface="ＭＳ Ｐゴシック" charset="-128"/>
            </a:endParaRPr>
          </a:p>
          <a:p>
            <a:r>
              <a:rPr lang="en-US" altLang="en-US" sz="3300" b="1" dirty="0" smtClean="0">
                <a:effectLst>
                  <a:outerShdw blurRad="38100" dist="38100" dir="2700000" algn="tl">
                    <a:srgbClr val="000000">
                      <a:alpha val="43137"/>
                    </a:srgbClr>
                  </a:outerShdw>
                </a:effectLst>
                <a:ea typeface="ＭＳ Ｐゴシック" charset="-128"/>
              </a:rPr>
              <a:t>Dr Vimal Mannali  MBBS MPH  </a:t>
            </a:r>
            <a:r>
              <a:rPr lang="en-US" altLang="en-US" sz="3300" b="1" dirty="0" err="1" smtClean="0">
                <a:effectLst>
                  <a:outerShdw blurRad="38100" dist="38100" dir="2700000" algn="tl">
                    <a:srgbClr val="000000">
                      <a:alpha val="43137"/>
                    </a:srgbClr>
                  </a:outerShdw>
                </a:effectLst>
                <a:ea typeface="ＭＳ Ｐゴシック" charset="-128"/>
              </a:rPr>
              <a:t>MRCPsych</a:t>
            </a:r>
            <a:endParaRPr lang="en-US" altLang="en-US" sz="3300" b="1" dirty="0" smtClean="0">
              <a:effectLst>
                <a:outerShdw blurRad="38100" dist="38100" dir="2700000" algn="tl">
                  <a:srgbClr val="000000">
                    <a:alpha val="43137"/>
                  </a:srgbClr>
                </a:outerShdw>
              </a:effectLst>
              <a:ea typeface="ＭＳ Ｐゴシック" charset="-128"/>
            </a:endParaRPr>
          </a:p>
          <a:p>
            <a:r>
              <a:rPr lang="en-US" altLang="en-US" sz="3300" b="1" dirty="0" smtClean="0">
                <a:effectLst>
                  <a:outerShdw blurRad="38100" dist="38100" dir="2700000" algn="tl">
                    <a:srgbClr val="000000">
                      <a:alpha val="43137"/>
                    </a:srgbClr>
                  </a:outerShdw>
                </a:effectLst>
                <a:ea typeface="ＭＳ Ｐゴシック" charset="-128"/>
              </a:rPr>
              <a:t>Consultant Psychiatrist</a:t>
            </a:r>
          </a:p>
          <a:p>
            <a:pPr eaLnBrk="1" hangingPunct="1"/>
            <a:endParaRPr lang="en-US" altLang="en-US" dirty="0">
              <a:ea typeface="ＭＳ Ｐゴシック" charset="-128"/>
            </a:endParaRPr>
          </a:p>
        </p:txBody>
      </p:sp>
    </p:spTree>
    <p:extLst>
      <p:ext uri="{BB962C8B-B14F-4D97-AF65-F5344CB8AC3E}">
        <p14:creationId xmlns:p14="http://schemas.microsoft.com/office/powerpoint/2010/main" val="75803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81" y="149393"/>
            <a:ext cx="11038416" cy="495300"/>
          </a:xfrm>
        </p:spPr>
        <p:txBody>
          <a:bodyPr/>
          <a:lstStyle/>
          <a:p>
            <a:r>
              <a:rPr lang="en-GB" dirty="0" smtClean="0">
                <a:solidFill>
                  <a:srgbClr val="C00000"/>
                </a:solidFill>
              </a:rPr>
              <a:t>Physical health care</a:t>
            </a:r>
            <a:r>
              <a:rPr lang="en-GB" dirty="0" smtClean="0"/>
              <a:t/>
            </a:r>
            <a:br>
              <a:rPr lang="en-GB" dirty="0" smtClean="0"/>
            </a:br>
            <a:r>
              <a:rPr lang="en-GB" dirty="0" smtClean="0"/>
              <a:t>Collaborative working between MH specialists and GPs</a:t>
            </a:r>
            <a:endParaRPr lang="en-GB" dirty="0"/>
          </a:p>
        </p:txBody>
      </p:sp>
      <p:sp>
        <p:nvSpPr>
          <p:cNvPr id="3" name="Content Placeholder 2"/>
          <p:cNvSpPr>
            <a:spLocks noGrp="1"/>
          </p:cNvSpPr>
          <p:nvPr>
            <p:ph idx="1"/>
          </p:nvPr>
        </p:nvSpPr>
        <p:spPr>
          <a:xfrm>
            <a:off x="260129" y="1320465"/>
            <a:ext cx="11542850" cy="4815639"/>
          </a:xfrm>
        </p:spPr>
        <p:txBody>
          <a:bodyPr/>
          <a:lstStyle/>
          <a:p>
            <a:r>
              <a:rPr lang="en-GB" dirty="0"/>
              <a:t>Improve access to follow up physical health interventions for people with SMI</a:t>
            </a:r>
          </a:p>
          <a:p>
            <a:r>
              <a:rPr lang="en-GB" dirty="0"/>
              <a:t>Improve quality of both the physical health checks and interventions to ensure in line with NICE </a:t>
            </a:r>
            <a:r>
              <a:rPr lang="en-GB" dirty="0" smtClean="0"/>
              <a:t>guidance</a:t>
            </a:r>
          </a:p>
          <a:p>
            <a:pPr marL="0" indent="0">
              <a:buNone/>
            </a:pPr>
            <a:endParaRPr lang="en-GB" dirty="0" smtClean="0"/>
          </a:p>
          <a:p>
            <a:r>
              <a:rPr lang="en-GB" dirty="0"/>
              <a:t>CQUIN 3a: Improving physical healthcare to </a:t>
            </a:r>
            <a:r>
              <a:rPr lang="en-GB" b="1" dirty="0"/>
              <a:t>reduce premature mortality in people with SMI</a:t>
            </a:r>
            <a:r>
              <a:rPr lang="en-GB" dirty="0"/>
              <a:t>: </a:t>
            </a:r>
            <a:r>
              <a:rPr lang="en-GB" dirty="0">
                <a:solidFill>
                  <a:srgbClr val="C00000"/>
                </a:solidFill>
              </a:rPr>
              <a:t>Cardio metabolic assessment </a:t>
            </a:r>
            <a:r>
              <a:rPr lang="en-GB" dirty="0"/>
              <a:t>and treatment for patients with </a:t>
            </a:r>
            <a:r>
              <a:rPr lang="en-GB" dirty="0" smtClean="0"/>
              <a:t>psychoses</a:t>
            </a:r>
          </a:p>
          <a:p>
            <a:pPr marL="0" indent="0">
              <a:buNone/>
            </a:pPr>
            <a:endParaRPr lang="en-GB" dirty="0"/>
          </a:p>
          <a:p>
            <a:r>
              <a:rPr lang="en-GB" dirty="0"/>
              <a:t>CQUIN 3b: Improving physical healthcare to </a:t>
            </a:r>
            <a:r>
              <a:rPr lang="en-GB" b="1" dirty="0"/>
              <a:t>reduce premature mortality in people with SMI</a:t>
            </a:r>
            <a:r>
              <a:rPr lang="en-GB" dirty="0" smtClean="0"/>
              <a:t>: </a:t>
            </a:r>
            <a:r>
              <a:rPr lang="en-GB" dirty="0" smtClean="0">
                <a:solidFill>
                  <a:srgbClr val="C00000"/>
                </a:solidFill>
              </a:rPr>
              <a:t>Collaborating </a:t>
            </a:r>
            <a:r>
              <a:rPr lang="en-GB" dirty="0">
                <a:solidFill>
                  <a:srgbClr val="C00000"/>
                </a:solidFill>
              </a:rPr>
              <a:t>with primary care clinicians</a:t>
            </a:r>
          </a:p>
          <a:p>
            <a:endParaRPr lang="en-GB" dirty="0"/>
          </a:p>
          <a:p>
            <a:endParaRPr lang="en-GB" dirty="0"/>
          </a:p>
        </p:txBody>
      </p:sp>
    </p:spTree>
    <p:extLst>
      <p:ext uri="{BB962C8B-B14F-4D97-AF65-F5344CB8AC3E}">
        <p14:creationId xmlns:p14="http://schemas.microsoft.com/office/powerpoint/2010/main" val="3005618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23" y="341396"/>
            <a:ext cx="11038416" cy="495300"/>
          </a:xfrm>
        </p:spPr>
        <p:txBody>
          <a:bodyPr/>
          <a:lstStyle/>
          <a:p>
            <a:r>
              <a:rPr lang="en-GB" sz="2400" dirty="0" smtClean="0"/>
              <a:t>Recommended Physical Health Investigations for People on the SMI Register</a:t>
            </a:r>
            <a:endParaRPr lang="en-GB" sz="2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179" y="981074"/>
            <a:ext cx="8229600" cy="584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532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217" y="570497"/>
            <a:ext cx="11038416" cy="495300"/>
          </a:xfrm>
        </p:spPr>
        <p:txBody>
          <a:bodyPr/>
          <a:lstStyle/>
          <a:p>
            <a:r>
              <a:rPr lang="en-GB" dirty="0" smtClean="0"/>
              <a:t>Barriers to communication at GP appointments</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 y="1278606"/>
            <a:ext cx="5775007" cy="3352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45768" y="5450305"/>
            <a:ext cx="4535906" cy="369332"/>
          </a:xfrm>
          <a:prstGeom prst="rect">
            <a:avLst/>
          </a:prstGeom>
          <a:noFill/>
        </p:spPr>
        <p:txBody>
          <a:bodyPr wrap="square" rtlCol="0">
            <a:spAutoFit/>
          </a:bodyPr>
          <a:lstStyle/>
          <a:p>
            <a:r>
              <a:rPr lang="en-GB" dirty="0" smtClean="0">
                <a:hlinkClick r:id="rId3"/>
              </a:rPr>
              <a:t>https</a:t>
            </a:r>
            <a:r>
              <a:rPr lang="en-GB" dirty="0">
                <a:hlinkClick r:id="rId3"/>
              </a:rPr>
              <a:t>://</a:t>
            </a:r>
            <a:r>
              <a:rPr lang="en-GB" dirty="0" smtClean="0">
                <a:hlinkClick r:id="rId3"/>
              </a:rPr>
              <a:t>youtu.be/Dqb-n_L5hIA</a:t>
            </a:r>
            <a:r>
              <a:rPr lang="en-GB" dirty="0" smtClean="0"/>
              <a:t>  </a:t>
            </a:r>
            <a:endParaRPr lang="en-GB" dirty="0"/>
          </a:p>
        </p:txBody>
      </p:sp>
    </p:spTree>
    <p:extLst>
      <p:ext uri="{BB962C8B-B14F-4D97-AF65-F5344CB8AC3E}">
        <p14:creationId xmlns:p14="http://schemas.microsoft.com/office/powerpoint/2010/main" val="3095302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437" y="281740"/>
            <a:ext cx="11038416" cy="495300"/>
          </a:xfrm>
        </p:spPr>
        <p:txBody>
          <a:bodyPr/>
          <a:lstStyle/>
          <a:p>
            <a:r>
              <a:rPr lang="en-GB" b="1" dirty="0" smtClean="0"/>
              <a:t>Stress among Clinicians – Lets support each other</a:t>
            </a:r>
            <a:endParaRPr lang="en-GB" b="1" dirty="0"/>
          </a:p>
        </p:txBody>
      </p:sp>
      <p:sp>
        <p:nvSpPr>
          <p:cNvPr id="3" name="Content Placeholder 2"/>
          <p:cNvSpPr>
            <a:spLocks noGrp="1"/>
          </p:cNvSpPr>
          <p:nvPr>
            <p:ph idx="1"/>
          </p:nvPr>
        </p:nvSpPr>
        <p:spPr>
          <a:xfrm>
            <a:off x="336884" y="5823242"/>
            <a:ext cx="11130008" cy="517358"/>
          </a:xfrm>
        </p:spPr>
        <p:txBody>
          <a:bodyPr/>
          <a:lstStyle/>
          <a:p>
            <a:pPr marL="0" indent="0">
              <a:buNone/>
            </a:pPr>
            <a:r>
              <a:rPr lang="en-GB" sz="1800" dirty="0"/>
              <a:t>Office for National Statistics data </a:t>
            </a:r>
            <a:r>
              <a:rPr lang="en-GB" sz="1800" dirty="0" smtClean="0"/>
              <a:t>showed that </a:t>
            </a:r>
            <a:r>
              <a:rPr lang="en-GB" sz="1800" dirty="0"/>
              <a:t>between 2011 and 2015, 430 doctors died by suicide.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84" y="804335"/>
            <a:ext cx="7602011" cy="1686160"/>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247" y="2490495"/>
            <a:ext cx="604837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336884" y="3149266"/>
            <a:ext cx="5402179" cy="114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58775" indent="-358775" algn="l" defTabSz="457200" rtl="0" eaLnBrk="1" fontAlgn="base" hangingPunct="1">
              <a:spcBef>
                <a:spcPts val="600"/>
              </a:spcBef>
              <a:spcAft>
                <a:spcPts val="600"/>
              </a:spcAft>
              <a:buBlip>
                <a:blip r:embed="rId4"/>
              </a:buBlip>
              <a:defRPr sz="2400" kern="1200">
                <a:solidFill>
                  <a:schemeClr val="tx1"/>
                </a:solidFill>
                <a:latin typeface="+mn-lt"/>
                <a:ea typeface="ＭＳ Ｐゴシック" charset="0"/>
                <a:cs typeface="ＭＳ Ｐゴシック" charset="0"/>
              </a:defRPr>
            </a:lvl1pPr>
            <a:lvl2pPr marL="719138" indent="-358775" algn="l" defTabSz="457200" rtl="0" eaLnBrk="1" fontAlgn="base" hangingPunct="1">
              <a:spcBef>
                <a:spcPts val="600"/>
              </a:spcBef>
              <a:spcAft>
                <a:spcPts val="600"/>
              </a:spcAft>
              <a:buClr>
                <a:srgbClr val="0094BA"/>
              </a:buClr>
              <a:buFont typeface="Arial" charset="0"/>
              <a:buChar char="•"/>
              <a:defRPr sz="2000" kern="1200">
                <a:solidFill>
                  <a:schemeClr val="tx1"/>
                </a:solidFill>
                <a:latin typeface="+mn-lt"/>
                <a:ea typeface="ＭＳ Ｐゴシック" charset="0"/>
                <a:cs typeface="+mn-cs"/>
              </a:defRPr>
            </a:lvl2pPr>
            <a:lvl3pPr marL="723900" indent="190500" algn="l" defTabSz="457200" rtl="0" eaLnBrk="1" fontAlgn="base" hangingPunct="1">
              <a:spcBef>
                <a:spcPct val="0"/>
              </a:spcBef>
              <a:spcAft>
                <a:spcPct val="0"/>
              </a:spcAft>
              <a:buSzPct val="100000"/>
              <a:defRPr sz="2000" kern="1200">
                <a:solidFill>
                  <a:schemeClr val="tx1"/>
                </a:solidFill>
                <a:latin typeface="+mn-lt"/>
                <a:ea typeface="ＭＳ Ｐゴシック" charset="0"/>
                <a:cs typeface="+mn-cs"/>
              </a:defRPr>
            </a:lvl3pPr>
            <a:lvl4pPr marL="723900" indent="647700" algn="l" defTabSz="457200" rtl="0" eaLnBrk="1" fontAlgn="base" hangingPunct="1">
              <a:spcBef>
                <a:spcPct val="0"/>
              </a:spcBef>
              <a:spcAft>
                <a:spcPct val="0"/>
              </a:spcAft>
              <a:buClr>
                <a:srgbClr val="0094BA"/>
              </a:buClr>
              <a:buSzPct val="100000"/>
              <a:buFont typeface="Arial" charset="0"/>
              <a:defRPr kern="1200">
                <a:solidFill>
                  <a:schemeClr val="tx1"/>
                </a:solidFill>
                <a:latin typeface="+mn-lt"/>
                <a:ea typeface="ＭＳ Ｐゴシック" charset="0"/>
                <a:cs typeface="+mn-cs"/>
              </a:defRPr>
            </a:lvl4pPr>
            <a:lvl5pPr marL="723900" indent="1104900" algn="l" defTabSz="352425" rtl="0" eaLnBrk="1" fontAlgn="base" hangingPunct="1">
              <a:spcBef>
                <a:spcPct val="0"/>
              </a:spcBef>
              <a:spcAft>
                <a:spcPct val="0"/>
              </a:spcAft>
              <a:buClr>
                <a:srgbClr val="0094BA"/>
              </a:buClr>
              <a:buSzPct val="100000"/>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dirty="0" smtClean="0"/>
              <a:t>CQUIN 2017-2019 1a </a:t>
            </a:r>
          </a:p>
          <a:p>
            <a:pPr marL="0" indent="0">
              <a:buNone/>
            </a:pPr>
            <a:r>
              <a:rPr lang="en-GB" b="1" dirty="0" smtClean="0">
                <a:solidFill>
                  <a:srgbClr val="C00000"/>
                </a:solidFill>
              </a:rPr>
              <a:t>Improvement of health &amp; wellbeing of NHS staff</a:t>
            </a:r>
            <a:endParaRPr lang="en-GB" b="1" dirty="0">
              <a:solidFill>
                <a:srgbClr val="C00000"/>
              </a:solidFill>
            </a:endParaRPr>
          </a:p>
        </p:txBody>
      </p:sp>
    </p:spTree>
    <p:extLst>
      <p:ext uri="{BB962C8B-B14F-4D97-AF65-F5344CB8AC3E}">
        <p14:creationId xmlns:p14="http://schemas.microsoft.com/office/powerpoint/2010/main" val="1059308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224" y="2611787"/>
            <a:ext cx="11038416" cy="495300"/>
          </a:xfrm>
        </p:spPr>
        <p:txBody>
          <a:bodyPr/>
          <a:lstStyle/>
          <a:p>
            <a:pPr algn="ctr"/>
            <a:r>
              <a:rPr lang="en-GB" sz="4000" dirty="0" smtClean="0"/>
              <a:t>Any questions / comments?</a:t>
            </a:r>
            <a:endParaRPr lang="en-GB" sz="4000" dirty="0"/>
          </a:p>
        </p:txBody>
      </p:sp>
    </p:spTree>
    <p:extLst>
      <p:ext uri="{BB962C8B-B14F-4D97-AF65-F5344CB8AC3E}">
        <p14:creationId xmlns:p14="http://schemas.microsoft.com/office/powerpoint/2010/main" val="2930211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184" y="1725528"/>
            <a:ext cx="11038416" cy="1715503"/>
          </a:xfrm>
        </p:spPr>
        <p:txBody>
          <a:bodyPr/>
          <a:lstStyle/>
          <a:p>
            <a:r>
              <a:rPr lang="en-GB" sz="4400" dirty="0" smtClean="0"/>
              <a:t>VALPROATE – a prescription safety update</a:t>
            </a:r>
            <a:endParaRPr lang="en-GB" sz="4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800" y="2671827"/>
            <a:ext cx="2721641" cy="3091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8761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597" y="312824"/>
            <a:ext cx="11502189" cy="4001095"/>
          </a:xfrm>
          <a:prstGeom prst="rect">
            <a:avLst/>
          </a:prstGeom>
          <a:noFill/>
        </p:spPr>
        <p:txBody>
          <a:bodyPr wrap="square" rtlCol="0">
            <a:spAutoFit/>
          </a:bodyPr>
          <a:lstStyle/>
          <a:p>
            <a:endParaRPr lang="en-GB" sz="2400" dirty="0" smtClean="0"/>
          </a:p>
          <a:p>
            <a:endParaRPr lang="en-GB" sz="2400" dirty="0"/>
          </a:p>
          <a:p>
            <a:endPar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Sodium </a:t>
            </a:r>
            <a:r>
              <a:rPr lang="en-GB"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valproate must no longer be prescribed to women or girls of childbearing potential unless they are on the pregnancy prevention programme (PPP</a:t>
            </a:r>
            <a:r>
              <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endParaRPr lang="en-GB"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GB" sz="2400" dirty="0" smtClean="0"/>
              <a:t>24 </a:t>
            </a:r>
            <a:r>
              <a:rPr lang="en-GB" sz="2400" dirty="0"/>
              <a:t>April </a:t>
            </a:r>
            <a:r>
              <a:rPr lang="en-GB" sz="2400" dirty="0" smtClean="0"/>
              <a:t>2018 MHRA </a:t>
            </a:r>
            <a:r>
              <a:rPr lang="en-GB" sz="2400" dirty="0"/>
              <a:t>has changed the licence for valproate medicines in the </a:t>
            </a:r>
            <a:r>
              <a:rPr lang="en-GB" sz="2400" dirty="0" smtClean="0"/>
              <a:t>UK</a:t>
            </a:r>
            <a:endParaRPr lang="en-GB" sz="2400" dirty="0"/>
          </a:p>
          <a:p>
            <a:endParaRPr lang="en-GB"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GB" dirty="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63" y="3740861"/>
            <a:ext cx="4704850" cy="847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040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729" y="1127961"/>
            <a:ext cx="11290187" cy="5585660"/>
          </a:xfrm>
        </p:spPr>
        <p:txBody>
          <a:bodyPr/>
          <a:lstStyle/>
          <a:p>
            <a:pPr marL="0" indent="0">
              <a:buNone/>
            </a:pPr>
            <a:r>
              <a:rPr lang="en-GB" b="1" dirty="0" smtClean="0">
                <a:solidFill>
                  <a:srgbClr val="00B050"/>
                </a:solidFill>
              </a:rPr>
              <a:t>Licensed indications for Valproate use</a:t>
            </a:r>
            <a:endParaRPr lang="en-GB" b="1" dirty="0">
              <a:solidFill>
                <a:srgbClr val="00B050"/>
              </a:solidFill>
            </a:endParaRPr>
          </a:p>
          <a:p>
            <a:r>
              <a:rPr lang="en-GB" b="1" dirty="0" smtClean="0"/>
              <a:t>Acute mania</a:t>
            </a:r>
            <a:endParaRPr lang="en-GB" b="1" dirty="0"/>
          </a:p>
          <a:p>
            <a:r>
              <a:rPr lang="en-GB" b="1" dirty="0" smtClean="0"/>
              <a:t>Mixed affective states </a:t>
            </a:r>
            <a:r>
              <a:rPr lang="en-GB" b="1" dirty="0"/>
              <a:t>and rapid </a:t>
            </a:r>
            <a:r>
              <a:rPr lang="en-GB" b="1" dirty="0" smtClean="0"/>
              <a:t>cycling Bipolar Affective disorder </a:t>
            </a:r>
          </a:p>
          <a:p>
            <a:endParaRPr lang="en-GB" b="1" dirty="0">
              <a:solidFill>
                <a:srgbClr val="C00000"/>
              </a:solidFill>
            </a:endParaRPr>
          </a:p>
          <a:p>
            <a:pPr marL="0" indent="0">
              <a:buNone/>
            </a:pPr>
            <a:r>
              <a:rPr lang="en-GB" b="1" dirty="0" smtClean="0">
                <a:solidFill>
                  <a:srgbClr val="C00000"/>
                </a:solidFill>
              </a:rPr>
              <a:t>Off-label </a:t>
            </a:r>
            <a:r>
              <a:rPr lang="en-GB" b="1" dirty="0">
                <a:solidFill>
                  <a:srgbClr val="C00000"/>
                </a:solidFill>
              </a:rPr>
              <a:t>uses</a:t>
            </a:r>
          </a:p>
          <a:p>
            <a:r>
              <a:rPr lang="en-GB" b="1" dirty="0"/>
              <a:t>Bipolar </a:t>
            </a:r>
            <a:r>
              <a:rPr lang="en-GB" b="1" dirty="0" smtClean="0"/>
              <a:t>depression </a:t>
            </a:r>
          </a:p>
          <a:p>
            <a:r>
              <a:rPr lang="en-GB" b="1" dirty="0" smtClean="0"/>
              <a:t>Adjunctive </a:t>
            </a:r>
            <a:r>
              <a:rPr lang="en-GB" b="1" dirty="0"/>
              <a:t>treatment for schizophrenia</a:t>
            </a:r>
          </a:p>
          <a:p>
            <a:r>
              <a:rPr lang="en-GB" b="1" dirty="0" smtClean="0"/>
              <a:t>Impulsivity</a:t>
            </a:r>
            <a:r>
              <a:rPr lang="en-GB" b="1" dirty="0"/>
              <a:t>, agitation and </a:t>
            </a:r>
            <a:r>
              <a:rPr lang="en-GB" b="1" dirty="0" smtClean="0"/>
              <a:t>aggression: </a:t>
            </a:r>
            <a:r>
              <a:rPr lang="en-GB" dirty="0" smtClean="0"/>
              <a:t>Brain injury/Dementia/ Personality disorder </a:t>
            </a:r>
          </a:p>
          <a:p>
            <a:r>
              <a:rPr lang="en-GB" dirty="0"/>
              <a:t> </a:t>
            </a:r>
            <a:r>
              <a:rPr lang="en-GB" b="1" dirty="0" smtClean="0"/>
              <a:t>Alcohol </a:t>
            </a:r>
            <a:r>
              <a:rPr lang="en-GB" b="1" dirty="0"/>
              <a:t>dependence</a:t>
            </a:r>
          </a:p>
          <a:p>
            <a:endParaRPr lang="en-GB" dirty="0"/>
          </a:p>
          <a:p>
            <a:endParaRPr lang="en-GB" dirty="0"/>
          </a:p>
        </p:txBody>
      </p:sp>
    </p:spTree>
    <p:extLst>
      <p:ext uri="{BB962C8B-B14F-4D97-AF65-F5344CB8AC3E}">
        <p14:creationId xmlns:p14="http://schemas.microsoft.com/office/powerpoint/2010/main" val="2318174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042" y="1528008"/>
            <a:ext cx="11420959" cy="364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819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217" y="534402"/>
            <a:ext cx="11038416" cy="495300"/>
          </a:xfrm>
        </p:spPr>
        <p:txBody>
          <a:bodyPr/>
          <a:lstStyle/>
          <a:p>
            <a:r>
              <a:rPr lang="en-GB" dirty="0" smtClean="0"/>
              <a:t>Prescriber’s responsibilities</a:t>
            </a:r>
            <a:endParaRPr lang="en-GB" dirty="0"/>
          </a:p>
        </p:txBody>
      </p:sp>
      <p:sp>
        <p:nvSpPr>
          <p:cNvPr id="3" name="Content Placeholder 2"/>
          <p:cNvSpPr>
            <a:spLocks noGrp="1"/>
          </p:cNvSpPr>
          <p:nvPr>
            <p:ph idx="1"/>
          </p:nvPr>
        </p:nvSpPr>
        <p:spPr>
          <a:xfrm>
            <a:off x="500760" y="1344528"/>
            <a:ext cx="11230029" cy="4767513"/>
          </a:xfrm>
        </p:spPr>
        <p:txBody>
          <a:bodyPr/>
          <a:lstStyle/>
          <a:p>
            <a:r>
              <a:rPr lang="en-GB" dirty="0"/>
              <a:t>As part of the </a:t>
            </a:r>
            <a:r>
              <a:rPr lang="en-GB" b="1" dirty="0"/>
              <a:t>PPP</a:t>
            </a:r>
            <a:r>
              <a:rPr lang="en-GB" dirty="0"/>
              <a:t>, the prescriber must make sure the woman or girl understands the risk if she became pregnant while taking the medicine. </a:t>
            </a:r>
            <a:endParaRPr lang="en-GB" dirty="0" smtClean="0"/>
          </a:p>
          <a:p>
            <a:r>
              <a:rPr lang="en-GB" dirty="0" smtClean="0"/>
              <a:t>They </a:t>
            </a:r>
            <a:r>
              <a:rPr lang="en-GB" dirty="0"/>
              <a:t>must also understand the need to take contraception while on the medicine, and be referred to contraception services if needed. </a:t>
            </a:r>
            <a:endParaRPr lang="en-GB" dirty="0" smtClean="0"/>
          </a:p>
          <a:p>
            <a:r>
              <a:rPr lang="en-GB" dirty="0" smtClean="0"/>
              <a:t>A </a:t>
            </a:r>
            <a:r>
              <a:rPr lang="en-GB" b="1" dirty="0"/>
              <a:t>risk acknowledgement form </a:t>
            </a:r>
            <a:r>
              <a:rPr lang="en-GB" dirty="0"/>
              <a:t>must also be completed and signed when the medicine is renewed, </a:t>
            </a:r>
            <a:r>
              <a:rPr lang="en-GB" u="sng" dirty="0"/>
              <a:t>at least once a year</a:t>
            </a:r>
            <a:r>
              <a:rPr lang="en-GB" dirty="0" smtClean="0"/>
              <a:t>.</a:t>
            </a:r>
            <a:endParaRPr lang="en-GB" dirty="0"/>
          </a:p>
          <a:p>
            <a:r>
              <a:rPr lang="en-GB" dirty="0"/>
              <a:t>The MHRA said that women and girls taking valproate at the moment should speak to their doctor to </a:t>
            </a:r>
            <a:r>
              <a:rPr lang="en-GB" i="1" dirty="0"/>
              <a:t>arrange a medicine review</a:t>
            </a:r>
            <a:r>
              <a:rPr lang="en-GB" dirty="0"/>
              <a:t>. </a:t>
            </a:r>
            <a:endParaRPr lang="en-GB" dirty="0" smtClean="0"/>
          </a:p>
          <a:p>
            <a:r>
              <a:rPr lang="en-GB" dirty="0" smtClean="0"/>
              <a:t>The </a:t>
            </a:r>
            <a:r>
              <a:rPr lang="en-GB" dirty="0"/>
              <a:t>agency stressed that they </a:t>
            </a:r>
            <a:r>
              <a:rPr lang="en-GB" u="sng" dirty="0"/>
              <a:t>should not stop</a:t>
            </a:r>
            <a:r>
              <a:rPr lang="en-GB" dirty="0"/>
              <a:t> taking their medicine without medical advice.</a:t>
            </a:r>
          </a:p>
          <a:p>
            <a:endParaRPr lang="en-GB" dirty="0"/>
          </a:p>
        </p:txBody>
      </p:sp>
    </p:spTree>
    <p:extLst>
      <p:ext uri="{BB962C8B-B14F-4D97-AF65-F5344CB8AC3E}">
        <p14:creationId xmlns:p14="http://schemas.microsoft.com/office/powerpoint/2010/main" val="750467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90" y="486276"/>
            <a:ext cx="11038416" cy="495300"/>
          </a:xfrm>
        </p:spPr>
        <p:txBody>
          <a:bodyPr/>
          <a:lstStyle/>
          <a:p>
            <a:r>
              <a:rPr lang="en-GB" dirty="0" smtClean="0"/>
              <a:t>Bit on my background</a:t>
            </a:r>
            <a:endParaRPr lang="en-GB" dirty="0"/>
          </a:p>
        </p:txBody>
      </p:sp>
      <p:sp>
        <p:nvSpPr>
          <p:cNvPr id="3" name="Content Placeholder 2"/>
          <p:cNvSpPr>
            <a:spLocks noGrp="1"/>
          </p:cNvSpPr>
          <p:nvPr>
            <p:ph idx="1"/>
          </p:nvPr>
        </p:nvSpPr>
        <p:spPr>
          <a:xfrm>
            <a:off x="572950" y="1344528"/>
            <a:ext cx="11475911" cy="4664480"/>
          </a:xfrm>
        </p:spPr>
        <p:txBody>
          <a:bodyPr/>
          <a:lstStyle/>
          <a:p>
            <a:r>
              <a:rPr lang="en-GB" dirty="0" smtClean="0"/>
              <a:t>‘newbie’ Consultant Psychiatrist</a:t>
            </a:r>
          </a:p>
          <a:p>
            <a:r>
              <a:rPr lang="en-GB" dirty="0" smtClean="0"/>
              <a:t>Working Age Adult – Guildford CMHRS</a:t>
            </a:r>
          </a:p>
          <a:p>
            <a:endParaRPr lang="en-GB" dirty="0"/>
          </a:p>
          <a:p>
            <a:r>
              <a:rPr lang="en-GB" dirty="0" smtClean="0"/>
              <a:t>Masters in Public Health, </a:t>
            </a:r>
            <a:r>
              <a:rPr lang="en-GB" dirty="0" err="1" smtClean="0"/>
              <a:t>Univ</a:t>
            </a:r>
            <a:r>
              <a:rPr lang="en-GB" dirty="0" smtClean="0"/>
              <a:t> of Pittsburgh, Pennsylvania</a:t>
            </a:r>
          </a:p>
          <a:p>
            <a:r>
              <a:rPr lang="en-GB" dirty="0" smtClean="0"/>
              <a:t>Core Training Psychiatry- Surrey</a:t>
            </a:r>
          </a:p>
          <a:p>
            <a:r>
              <a:rPr lang="en-GB" dirty="0" smtClean="0"/>
              <a:t>Higher </a:t>
            </a:r>
            <a:r>
              <a:rPr lang="en-GB" dirty="0"/>
              <a:t>S</a:t>
            </a:r>
            <a:r>
              <a:rPr lang="en-GB" dirty="0" smtClean="0"/>
              <a:t>pecialist Training (Dual) Adult and Old Age Psychiatry – West London</a:t>
            </a:r>
          </a:p>
          <a:p>
            <a:endParaRPr lang="en-GB" dirty="0" smtClean="0"/>
          </a:p>
          <a:p>
            <a:r>
              <a:rPr lang="en-GB" dirty="0" smtClean="0"/>
              <a:t>Special interests – MH in </a:t>
            </a:r>
            <a:r>
              <a:rPr lang="en-GB" dirty="0" err="1" smtClean="0"/>
              <a:t>Univ</a:t>
            </a:r>
            <a:r>
              <a:rPr lang="en-GB" dirty="0" smtClean="0"/>
              <a:t> Students</a:t>
            </a:r>
            <a:r>
              <a:rPr lang="en-GB" dirty="0"/>
              <a:t>, Physician </a:t>
            </a:r>
            <a:r>
              <a:rPr lang="en-GB" dirty="0" smtClean="0"/>
              <a:t>Burnout &amp;  Human Factors in </a:t>
            </a:r>
          </a:p>
          <a:p>
            <a:pPr marL="0" indent="0">
              <a:buNone/>
            </a:pPr>
            <a:r>
              <a:rPr lang="en-GB"/>
              <a:t> </a:t>
            </a:r>
            <a:r>
              <a:rPr lang="en-GB" smtClean="0"/>
              <a:t>                                  Patient </a:t>
            </a:r>
            <a:r>
              <a:rPr lang="en-GB" dirty="0" smtClean="0"/>
              <a:t>Safety</a:t>
            </a:r>
            <a:endParaRPr lang="en-GB" dirty="0"/>
          </a:p>
        </p:txBody>
      </p:sp>
    </p:spTree>
    <p:extLst>
      <p:ext uri="{BB962C8B-B14F-4D97-AF65-F5344CB8AC3E}">
        <p14:creationId xmlns:p14="http://schemas.microsoft.com/office/powerpoint/2010/main" val="3578409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48" y="498308"/>
            <a:ext cx="11038416" cy="495300"/>
          </a:xfrm>
        </p:spPr>
        <p:txBody>
          <a:bodyPr/>
          <a:lstStyle/>
          <a:p>
            <a:r>
              <a:rPr lang="en-GB" dirty="0" smtClean="0"/>
              <a:t>Action plan for GPs and MH Specialists</a:t>
            </a:r>
            <a:endParaRPr lang="en-GB" dirty="0"/>
          </a:p>
        </p:txBody>
      </p:sp>
      <p:sp>
        <p:nvSpPr>
          <p:cNvPr id="3" name="Content Placeholder 2"/>
          <p:cNvSpPr>
            <a:spLocks noGrp="1"/>
          </p:cNvSpPr>
          <p:nvPr>
            <p:ph idx="1"/>
          </p:nvPr>
        </p:nvSpPr>
        <p:spPr>
          <a:xfrm>
            <a:off x="524824" y="1272339"/>
            <a:ext cx="11205965" cy="4863765"/>
          </a:xfrm>
        </p:spPr>
        <p:txBody>
          <a:bodyPr/>
          <a:lstStyle/>
          <a:p>
            <a:r>
              <a:rPr lang="en-GB" dirty="0" smtClean="0"/>
              <a:t>GPs </a:t>
            </a:r>
            <a:r>
              <a:rPr lang="en-GB" dirty="0"/>
              <a:t>must </a:t>
            </a:r>
            <a:r>
              <a:rPr lang="en-GB" b="1" dirty="0"/>
              <a:t>identify and recall </a:t>
            </a:r>
            <a:r>
              <a:rPr lang="en-GB" dirty="0"/>
              <a:t>all women and girls who may be of childbearing potential, provide the </a:t>
            </a:r>
            <a:r>
              <a:rPr lang="en-GB" b="1" dirty="0"/>
              <a:t>Patient Guide </a:t>
            </a:r>
            <a:r>
              <a:rPr lang="en-GB" dirty="0"/>
              <a:t>and </a:t>
            </a:r>
            <a:r>
              <a:rPr lang="en-GB" i="1" dirty="0">
                <a:solidFill>
                  <a:srgbClr val="C00000"/>
                </a:solidFill>
              </a:rPr>
              <a:t>check they have been reviewed by a specialist in the last year</a:t>
            </a:r>
            <a:r>
              <a:rPr lang="en-GB" dirty="0"/>
              <a:t> and are on </a:t>
            </a:r>
            <a:r>
              <a:rPr lang="en-GB" i="1" u="sng" dirty="0"/>
              <a:t>highly effective </a:t>
            </a:r>
            <a:r>
              <a:rPr lang="en-GB" i="1" u="sng" dirty="0" smtClean="0"/>
              <a:t>contraception</a:t>
            </a:r>
          </a:p>
          <a:p>
            <a:pPr marL="0" indent="0">
              <a:buNone/>
            </a:pPr>
            <a:endParaRPr lang="en-GB" i="1" u="sng" dirty="0"/>
          </a:p>
          <a:p>
            <a:r>
              <a:rPr lang="en-GB" dirty="0" smtClean="0"/>
              <a:t>Specialists </a:t>
            </a:r>
            <a:r>
              <a:rPr lang="en-GB" dirty="0"/>
              <a:t>must book in </a:t>
            </a:r>
            <a:r>
              <a:rPr lang="en-GB" b="1" dirty="0"/>
              <a:t>review appointments at least annually </a:t>
            </a:r>
            <a:r>
              <a:rPr lang="en-GB" dirty="0"/>
              <a:t>with women and girls under the Pregnancy Prevention Programme and </a:t>
            </a:r>
            <a:r>
              <a:rPr lang="en-GB" b="1" dirty="0"/>
              <a:t>re-evaluate treatment as necessary</a:t>
            </a:r>
            <a:r>
              <a:rPr lang="en-GB" dirty="0"/>
              <a:t>; explain clearly the conditions as outlined in the supporting materials; and complete and sign the </a:t>
            </a:r>
            <a:r>
              <a:rPr lang="en-GB" dirty="0">
                <a:solidFill>
                  <a:srgbClr val="C00000"/>
                </a:solidFill>
              </a:rPr>
              <a:t>Risk Acknowledgement </a:t>
            </a:r>
            <a:r>
              <a:rPr lang="en-GB" dirty="0" smtClean="0">
                <a:solidFill>
                  <a:srgbClr val="C00000"/>
                </a:solidFill>
              </a:rPr>
              <a:t>Form </a:t>
            </a:r>
          </a:p>
          <a:p>
            <a:endParaRPr lang="en-GB" dirty="0" smtClean="0"/>
          </a:p>
          <a:p>
            <a:pPr marL="0" indent="0">
              <a:buNone/>
            </a:pPr>
            <a:r>
              <a:rPr lang="en-GB" dirty="0" smtClean="0"/>
              <a:t>(copies </a:t>
            </a:r>
            <a:r>
              <a:rPr lang="en-GB" dirty="0"/>
              <a:t>of the form must be given to the patient or patient/caregiver/responsible person and sent to their </a:t>
            </a:r>
            <a:r>
              <a:rPr lang="en-GB" dirty="0" smtClean="0"/>
              <a:t>GP)</a:t>
            </a:r>
            <a:endParaRPr lang="en-GB" dirty="0"/>
          </a:p>
          <a:p>
            <a:endParaRPr lang="en-GB" dirty="0"/>
          </a:p>
        </p:txBody>
      </p:sp>
    </p:spTree>
    <p:extLst>
      <p:ext uri="{BB962C8B-B14F-4D97-AF65-F5344CB8AC3E}">
        <p14:creationId xmlns:p14="http://schemas.microsoft.com/office/powerpoint/2010/main" val="4016143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104775"/>
            <a:ext cx="8334375" cy="664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52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248" y="1260307"/>
            <a:ext cx="11447268" cy="5008146"/>
          </a:xfrm>
        </p:spPr>
        <p:txBody>
          <a:bodyPr/>
          <a:lstStyle/>
          <a:p>
            <a:r>
              <a:rPr lang="en-GB" b="1" dirty="0"/>
              <a:t>Off-label </a:t>
            </a:r>
            <a:r>
              <a:rPr lang="en-GB" b="1" dirty="0" smtClean="0"/>
              <a:t>use</a:t>
            </a:r>
            <a:r>
              <a:rPr lang="en-GB" dirty="0" smtClean="0"/>
              <a:t>: Valproate </a:t>
            </a:r>
            <a:r>
              <a:rPr lang="en-GB" dirty="0"/>
              <a:t>is not licensed for treatment of conditions other than epilepsy or bipolar disorder in the UK. </a:t>
            </a:r>
            <a:r>
              <a:rPr lang="en-GB" dirty="0" smtClean="0"/>
              <a:t>But sometimes </a:t>
            </a:r>
            <a:r>
              <a:rPr lang="en-GB" dirty="0"/>
              <a:t>used off-label (for </a:t>
            </a:r>
            <a:r>
              <a:rPr lang="en-GB" dirty="0" err="1" smtClean="0"/>
              <a:t>eg</a:t>
            </a:r>
            <a:r>
              <a:rPr lang="en-GB" dirty="0" smtClean="0"/>
              <a:t>, </a:t>
            </a:r>
            <a:r>
              <a:rPr lang="en-GB" dirty="0"/>
              <a:t>in migraine prophylaxis). </a:t>
            </a:r>
            <a:endParaRPr lang="en-GB" dirty="0" smtClean="0"/>
          </a:p>
          <a:p>
            <a:r>
              <a:rPr lang="en-GB" dirty="0" smtClean="0"/>
              <a:t>All </a:t>
            </a:r>
            <a:r>
              <a:rPr lang="en-GB" dirty="0"/>
              <a:t>women and girls of childbearing potential should meet the conditions of a Pregnancy Prevention Programme, </a:t>
            </a:r>
            <a:r>
              <a:rPr lang="en-GB" u="sng" dirty="0"/>
              <a:t>irrespective of indication</a:t>
            </a:r>
            <a:r>
              <a:rPr lang="en-GB" dirty="0"/>
              <a:t>. </a:t>
            </a:r>
            <a:endParaRPr lang="en-GB" dirty="0" smtClean="0"/>
          </a:p>
          <a:p>
            <a:r>
              <a:rPr lang="en-GB" dirty="0" smtClean="0"/>
              <a:t>All </a:t>
            </a:r>
            <a:r>
              <a:rPr lang="en-GB" dirty="0"/>
              <a:t>prescribers should be aware of their responsibilities when prescribing medicines </a:t>
            </a:r>
            <a:r>
              <a:rPr lang="en-GB" dirty="0" smtClean="0"/>
              <a:t>off-label</a:t>
            </a:r>
          </a:p>
          <a:p>
            <a:pPr marL="0" indent="0">
              <a:buNone/>
            </a:pPr>
            <a:endParaRPr lang="en-GB" dirty="0"/>
          </a:p>
          <a:p>
            <a:r>
              <a:rPr lang="en-GB" b="1" dirty="0">
                <a:solidFill>
                  <a:schemeClr val="accent2">
                    <a:lumMod val="75000"/>
                  </a:schemeClr>
                </a:solidFill>
              </a:rPr>
              <a:t>Contraindication in pregnancy</a:t>
            </a:r>
          </a:p>
          <a:p>
            <a:pPr marL="0" indent="0">
              <a:buNone/>
            </a:pPr>
            <a:r>
              <a:rPr lang="en-GB" dirty="0"/>
              <a:t>Use of valproate </a:t>
            </a:r>
            <a:r>
              <a:rPr lang="en-GB" u="sng" dirty="0"/>
              <a:t>in pregnancy </a:t>
            </a:r>
            <a:r>
              <a:rPr lang="en-GB" dirty="0"/>
              <a:t>is contraindicated for bipolar disorder and </a:t>
            </a:r>
            <a:r>
              <a:rPr lang="en-GB" b="1" dirty="0"/>
              <a:t>must only be considered for epilepsy if there is no suitable alternative treatment</a:t>
            </a:r>
          </a:p>
          <a:p>
            <a:endParaRPr lang="en-GB" dirty="0"/>
          </a:p>
        </p:txBody>
      </p:sp>
      <p:sp>
        <p:nvSpPr>
          <p:cNvPr id="4" name="Title 1"/>
          <p:cNvSpPr txBox="1">
            <a:spLocks/>
          </p:cNvSpPr>
          <p:nvPr/>
        </p:nvSpPr>
        <p:spPr bwMode="auto">
          <a:xfrm>
            <a:off x="560248" y="498308"/>
            <a:ext cx="11038416"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anchor="t" anchorCtr="0" compatLnSpc="1">
            <a:prstTxWarp prst="textNoShape">
              <a:avLst/>
            </a:prstTxWarp>
          </a:bodyPr>
          <a:lstStyle>
            <a:lvl1pPr algn="l" defTabSz="457200" rtl="0" eaLnBrk="1" fontAlgn="base" hangingPunct="1">
              <a:spcBef>
                <a:spcPct val="0"/>
              </a:spcBef>
              <a:spcAft>
                <a:spcPct val="0"/>
              </a:spcAft>
              <a:defRPr sz="2800" kern="1200">
                <a:solidFill>
                  <a:srgbClr val="0094BA"/>
                </a:solidFill>
                <a:latin typeface="+mj-lt"/>
                <a:ea typeface="ＭＳ Ｐゴシック" charset="0"/>
                <a:cs typeface="ＭＳ Ｐゴシック" charset="0"/>
              </a:defRPr>
            </a:lvl1pPr>
            <a:lvl2pPr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9pPr>
          </a:lstStyle>
          <a:p>
            <a:r>
              <a:rPr lang="en-GB" smtClean="0"/>
              <a:t>Action plan for GPs and MH Specialists</a:t>
            </a:r>
            <a:endParaRPr lang="en-GB" dirty="0"/>
          </a:p>
        </p:txBody>
      </p:sp>
    </p:spTree>
    <p:extLst>
      <p:ext uri="{BB962C8B-B14F-4D97-AF65-F5344CB8AC3E}">
        <p14:creationId xmlns:p14="http://schemas.microsoft.com/office/powerpoint/2010/main" val="3166687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76" y="581025"/>
            <a:ext cx="5610225"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832558" y="2249905"/>
            <a:ext cx="4054642" cy="646331"/>
          </a:xfrm>
          <a:prstGeom prst="rect">
            <a:avLst/>
          </a:prstGeom>
          <a:noFill/>
        </p:spPr>
        <p:txBody>
          <a:bodyPr wrap="square" rtlCol="0">
            <a:spAutoFit/>
          </a:bodyPr>
          <a:lstStyle/>
          <a:p>
            <a:r>
              <a:rPr lang="en-GB" dirty="0" smtClean="0">
                <a:hlinkClick r:id="rId3"/>
              </a:rPr>
              <a:t>https</a:t>
            </a:r>
            <a:r>
              <a:rPr lang="en-GB" dirty="0">
                <a:hlinkClick r:id="rId3"/>
              </a:rPr>
              <a:t>://</a:t>
            </a:r>
            <a:r>
              <a:rPr lang="en-GB" dirty="0" smtClean="0">
                <a:hlinkClick r:id="rId3"/>
              </a:rPr>
              <a:t>youtu.be/VuBq2M1Me04</a:t>
            </a:r>
            <a:r>
              <a:rPr lang="en-GB" dirty="0" smtClean="0"/>
              <a:t> </a:t>
            </a:r>
          </a:p>
          <a:p>
            <a:endParaRPr lang="en-GB" dirty="0"/>
          </a:p>
        </p:txBody>
      </p:sp>
    </p:spTree>
    <p:extLst>
      <p:ext uri="{BB962C8B-B14F-4D97-AF65-F5344CB8AC3E}">
        <p14:creationId xmlns:p14="http://schemas.microsoft.com/office/powerpoint/2010/main" val="2350387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7481"/>
            <a:ext cx="5666874" cy="4969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07505" y="421105"/>
            <a:ext cx="2902911" cy="523220"/>
          </a:xfrm>
          <a:prstGeom prst="rect">
            <a:avLst/>
          </a:prstGeom>
          <a:noFill/>
        </p:spPr>
        <p:txBody>
          <a:bodyPr wrap="none" rtlCol="0">
            <a:spAutoFit/>
          </a:bodyPr>
          <a:lstStyle/>
          <a:p>
            <a:r>
              <a:rPr lang="en-GB" sz="2800" b="1" dirty="0" smtClean="0"/>
              <a:t>PATIENT GUIDE</a:t>
            </a:r>
            <a:endParaRPr lang="en-GB" sz="2800" b="1"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003" y="1285875"/>
            <a:ext cx="4314825"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680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43600" cy="355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77158" y="2908634"/>
            <a:ext cx="6236722" cy="385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68454" y="505327"/>
            <a:ext cx="3380724" cy="369332"/>
          </a:xfrm>
          <a:prstGeom prst="rect">
            <a:avLst/>
          </a:prstGeom>
          <a:noFill/>
        </p:spPr>
        <p:txBody>
          <a:bodyPr wrap="square" rtlCol="0">
            <a:spAutoFit/>
          </a:bodyPr>
          <a:lstStyle/>
          <a:p>
            <a:r>
              <a:rPr lang="en-GB" b="1" dirty="0" smtClean="0">
                <a:effectLst>
                  <a:outerShdw blurRad="38100" dist="38100" dir="2700000" algn="tl">
                    <a:srgbClr val="000000">
                      <a:alpha val="43137"/>
                    </a:srgbClr>
                  </a:outerShdw>
                </a:effectLst>
              </a:rPr>
              <a:t>PATIENT SAFETY CARD</a:t>
            </a:r>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3186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170" y="889084"/>
            <a:ext cx="8924925"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82253" y="300789"/>
            <a:ext cx="6990503" cy="523220"/>
          </a:xfrm>
          <a:prstGeom prst="rect">
            <a:avLst/>
          </a:prstGeom>
          <a:noFill/>
        </p:spPr>
        <p:txBody>
          <a:bodyPr wrap="none" rtlCol="0">
            <a:spAutoFit/>
          </a:bodyPr>
          <a:lstStyle/>
          <a:p>
            <a:r>
              <a:rPr lang="en-GB" sz="2800" b="1" dirty="0" smtClean="0"/>
              <a:t>RISK     ACKNOWLEDGEMENT     FORM</a:t>
            </a:r>
            <a:endParaRPr lang="en-GB" sz="2800" b="1" dirty="0"/>
          </a:p>
        </p:txBody>
      </p:sp>
    </p:spTree>
    <p:extLst>
      <p:ext uri="{BB962C8B-B14F-4D97-AF65-F5344CB8AC3E}">
        <p14:creationId xmlns:p14="http://schemas.microsoft.com/office/powerpoint/2010/main" val="318950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224" y="2611787"/>
            <a:ext cx="11038416" cy="495300"/>
          </a:xfrm>
        </p:spPr>
        <p:txBody>
          <a:bodyPr/>
          <a:lstStyle/>
          <a:p>
            <a:pPr algn="ctr"/>
            <a:r>
              <a:rPr lang="en-GB" sz="4000" dirty="0" smtClean="0"/>
              <a:t>Any questions?</a:t>
            </a:r>
            <a:endParaRPr lang="en-GB" sz="4000" dirty="0"/>
          </a:p>
        </p:txBody>
      </p:sp>
    </p:spTree>
    <p:extLst>
      <p:ext uri="{BB962C8B-B14F-4D97-AF65-F5344CB8AC3E}">
        <p14:creationId xmlns:p14="http://schemas.microsoft.com/office/powerpoint/2010/main" val="2671451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70" y="2242886"/>
            <a:ext cx="11026162" cy="1354555"/>
          </a:xfrm>
        </p:spPr>
        <p:txBody>
          <a:bodyPr/>
          <a:lstStyle/>
          <a:p>
            <a:r>
              <a:rPr lang="en-GB" sz="5400" dirty="0"/>
              <a:t>Treatment Pathways in </a:t>
            </a:r>
            <a:r>
              <a:rPr lang="en-GB" sz="5400" dirty="0" smtClean="0"/>
              <a:t>Depression</a:t>
            </a:r>
            <a:br>
              <a:rPr lang="en-GB" sz="5400" dirty="0" smtClean="0"/>
            </a:br>
            <a:r>
              <a:rPr lang="en-GB" sz="5400" dirty="0" smtClean="0">
                <a:solidFill>
                  <a:schemeClr val="accent2">
                    <a:lumMod val="75000"/>
                  </a:schemeClr>
                </a:solidFill>
              </a:rPr>
              <a:t>A refresher</a:t>
            </a:r>
            <a:r>
              <a:rPr lang="en-GB" dirty="0"/>
              <a:t/>
            </a:r>
            <a:br>
              <a:rPr lang="en-GB" dirty="0"/>
            </a:br>
            <a:endParaRPr lang="en-GB" dirty="0"/>
          </a:p>
        </p:txBody>
      </p:sp>
    </p:spTree>
    <p:extLst>
      <p:ext uri="{BB962C8B-B14F-4D97-AF65-F5344CB8AC3E}">
        <p14:creationId xmlns:p14="http://schemas.microsoft.com/office/powerpoint/2010/main" val="1876255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27" y="486276"/>
            <a:ext cx="11038416" cy="495300"/>
          </a:xfrm>
        </p:spPr>
        <p:txBody>
          <a:bodyPr/>
          <a:lstStyle/>
          <a:p>
            <a:r>
              <a:rPr lang="en-GB" dirty="0"/>
              <a:t>K</a:t>
            </a:r>
            <a:r>
              <a:rPr lang="en-GB" dirty="0" smtClean="0"/>
              <a:t>ey focus in Primary Care</a:t>
            </a:r>
            <a:endParaRPr lang="en-GB" dirty="0"/>
          </a:p>
        </p:txBody>
      </p:sp>
      <p:sp>
        <p:nvSpPr>
          <p:cNvPr id="3" name="Content Placeholder 2"/>
          <p:cNvSpPr>
            <a:spLocks noGrp="1"/>
          </p:cNvSpPr>
          <p:nvPr>
            <p:ph idx="1"/>
          </p:nvPr>
        </p:nvSpPr>
        <p:spPr>
          <a:xfrm>
            <a:off x="404507" y="1368591"/>
            <a:ext cx="11603009" cy="5200651"/>
          </a:xfrm>
        </p:spPr>
        <p:txBody>
          <a:bodyPr/>
          <a:lstStyle/>
          <a:p>
            <a:r>
              <a:rPr lang="en-GB" dirty="0" smtClean="0"/>
              <a:t>Quality of assessment</a:t>
            </a:r>
          </a:p>
          <a:p>
            <a:r>
              <a:rPr lang="en-GB" dirty="0"/>
              <a:t>Treatment for </a:t>
            </a:r>
            <a:r>
              <a:rPr lang="en-GB" dirty="0" smtClean="0"/>
              <a:t>mild to moderate depression</a:t>
            </a:r>
            <a:endParaRPr lang="en-GB" dirty="0"/>
          </a:p>
          <a:p>
            <a:pPr marL="0" indent="0">
              <a:buNone/>
            </a:pPr>
            <a:endParaRPr lang="en-GB" dirty="0"/>
          </a:p>
          <a:p>
            <a:r>
              <a:rPr lang="en-GB" dirty="0"/>
              <a:t>Effective delivery of interventions for depression</a:t>
            </a:r>
          </a:p>
          <a:p>
            <a:r>
              <a:rPr lang="en-GB" dirty="0" smtClean="0"/>
              <a:t>Low-intensity </a:t>
            </a:r>
            <a:r>
              <a:rPr lang="en-GB" dirty="0"/>
              <a:t>psychosocial </a:t>
            </a:r>
            <a:r>
              <a:rPr lang="en-GB" dirty="0" smtClean="0"/>
              <a:t>interventions</a:t>
            </a:r>
          </a:p>
          <a:p>
            <a:pPr marL="0" indent="0">
              <a:buNone/>
            </a:pPr>
            <a:endParaRPr lang="en-GB" dirty="0"/>
          </a:p>
          <a:p>
            <a:r>
              <a:rPr lang="en-GB" dirty="0"/>
              <a:t>Drug </a:t>
            </a:r>
            <a:r>
              <a:rPr lang="en-GB" dirty="0" smtClean="0"/>
              <a:t>treatment</a:t>
            </a:r>
          </a:p>
          <a:p>
            <a:endParaRPr lang="en-GB" dirty="0"/>
          </a:p>
          <a:p>
            <a:r>
              <a:rPr lang="en-GB" dirty="0" smtClean="0"/>
              <a:t>Continuation of drug treatment and </a:t>
            </a:r>
            <a:r>
              <a:rPr lang="en-GB" dirty="0"/>
              <a:t>relapse prevention</a:t>
            </a:r>
          </a:p>
          <a:p>
            <a:r>
              <a:rPr lang="en-GB" dirty="0"/>
              <a:t>Psychological interventions for relapse prevention</a:t>
            </a:r>
          </a:p>
          <a:p>
            <a:endParaRPr lang="en-GB" dirty="0"/>
          </a:p>
        </p:txBody>
      </p:sp>
    </p:spTree>
    <p:extLst>
      <p:ext uri="{BB962C8B-B14F-4D97-AF65-F5344CB8AC3E}">
        <p14:creationId xmlns:p14="http://schemas.microsoft.com/office/powerpoint/2010/main" val="3140480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03838" y="522371"/>
            <a:ext cx="11038416" cy="495300"/>
          </a:xfrm>
        </p:spPr>
        <p:txBody>
          <a:bodyPr/>
          <a:lstStyle/>
          <a:p>
            <a:pPr eaLnBrk="1" hangingPunct="1"/>
            <a:r>
              <a:rPr lang="en-US" altLang="en-US" dirty="0" smtClean="0">
                <a:ea typeface="ＭＳ Ｐゴシック" charset="-128"/>
              </a:rPr>
              <a:t>Lets talk about</a:t>
            </a:r>
            <a:endParaRPr lang="en-US" altLang="en-US" dirty="0">
              <a:ea typeface="ＭＳ Ｐゴシック" charset="-128"/>
            </a:endParaRPr>
          </a:p>
        </p:txBody>
      </p:sp>
      <p:sp>
        <p:nvSpPr>
          <p:cNvPr id="19458" name="Content Placeholder 2"/>
          <p:cNvSpPr>
            <a:spLocks noGrp="1"/>
          </p:cNvSpPr>
          <p:nvPr>
            <p:ph idx="1"/>
          </p:nvPr>
        </p:nvSpPr>
        <p:spPr>
          <a:xfrm>
            <a:off x="457198" y="1215190"/>
            <a:ext cx="11153275" cy="5269831"/>
          </a:xfrm>
        </p:spPr>
        <p:txBody>
          <a:bodyPr/>
          <a:lstStyle/>
          <a:p>
            <a:r>
              <a:rPr lang="en-GB" dirty="0" smtClean="0"/>
              <a:t>Snapshot on </a:t>
            </a:r>
            <a:r>
              <a:rPr lang="en-GB" b="1" dirty="0" smtClean="0"/>
              <a:t>Mental Health in Primary Care</a:t>
            </a:r>
          </a:p>
          <a:p>
            <a:pPr marL="0" indent="0">
              <a:buNone/>
            </a:pPr>
            <a:endParaRPr lang="en-GB" dirty="0" smtClean="0"/>
          </a:p>
          <a:p>
            <a:r>
              <a:rPr lang="en-GB" b="1" dirty="0" smtClean="0"/>
              <a:t>Update/ refresher </a:t>
            </a:r>
            <a:r>
              <a:rPr lang="en-GB" dirty="0" smtClean="0"/>
              <a:t>on</a:t>
            </a:r>
          </a:p>
          <a:p>
            <a:pPr marL="457200" indent="-457200">
              <a:buFont typeface="+mj-lt"/>
              <a:buAutoNum type="arabicPeriod"/>
            </a:pPr>
            <a:r>
              <a:rPr lang="en-GB" dirty="0" smtClean="0"/>
              <a:t>Valproate prescription safety</a:t>
            </a:r>
          </a:p>
          <a:p>
            <a:pPr marL="457200" indent="-457200">
              <a:buFont typeface="+mj-lt"/>
              <a:buAutoNum type="arabicPeriod"/>
            </a:pPr>
            <a:r>
              <a:rPr lang="en-GB" dirty="0" smtClean="0"/>
              <a:t>Treatment pathways in Depression </a:t>
            </a:r>
          </a:p>
          <a:p>
            <a:pPr marL="457200" indent="-457200">
              <a:buFont typeface="+mj-lt"/>
              <a:buAutoNum type="arabicPeriod"/>
            </a:pPr>
            <a:r>
              <a:rPr lang="en-GB" dirty="0" smtClean="0"/>
              <a:t>Novel Psychoactive Substances</a:t>
            </a:r>
          </a:p>
          <a:p>
            <a:pPr marL="0" indent="0">
              <a:buNone/>
            </a:pPr>
            <a:endParaRPr lang="en-GB" dirty="0" smtClean="0"/>
          </a:p>
          <a:p>
            <a:r>
              <a:rPr lang="en-GB" b="1" dirty="0"/>
              <a:t>Secondary Care Mental Health </a:t>
            </a:r>
            <a:r>
              <a:rPr lang="en-GB" dirty="0" smtClean="0"/>
              <a:t>–The </a:t>
            </a:r>
            <a:r>
              <a:rPr lang="en-GB" dirty="0"/>
              <a:t>dreaded Referral </a:t>
            </a:r>
            <a:r>
              <a:rPr lang="en-GB" dirty="0" smtClean="0"/>
              <a:t>Process to CMHRS</a:t>
            </a:r>
          </a:p>
          <a:p>
            <a:r>
              <a:rPr lang="en-GB" dirty="0" smtClean="0"/>
              <a:t>Future Directions</a:t>
            </a:r>
            <a:endParaRPr lang="en-GB" dirty="0"/>
          </a:p>
          <a:p>
            <a:pPr marL="0" indent="0">
              <a:buNone/>
            </a:pPr>
            <a:endParaRPr lang="en-GB" dirty="0" smtClean="0"/>
          </a:p>
        </p:txBody>
      </p:sp>
    </p:spTree>
    <p:extLst>
      <p:ext uri="{BB962C8B-B14F-4D97-AF65-F5344CB8AC3E}">
        <p14:creationId xmlns:p14="http://schemas.microsoft.com/office/powerpoint/2010/main" val="399075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24418" y="260351"/>
            <a:ext cx="11055349" cy="777875"/>
          </a:xfrm>
        </p:spPr>
        <p:txBody>
          <a:bodyPr/>
          <a:lstStyle/>
          <a:p>
            <a:pPr algn="l" eaLnBrk="1" hangingPunct="1"/>
            <a:r>
              <a:rPr lang="en-GB" altLang="en-US" b="1" smtClean="0"/>
              <a:t>Assessment</a:t>
            </a:r>
            <a:r>
              <a:rPr lang="en-GB" altLang="en-US" smtClean="0"/>
              <a:t> </a:t>
            </a:r>
          </a:p>
        </p:txBody>
      </p:sp>
      <p:sp>
        <p:nvSpPr>
          <p:cNvPr id="10243" name="Content Placeholder 2"/>
          <p:cNvSpPr>
            <a:spLocks noGrp="1"/>
          </p:cNvSpPr>
          <p:nvPr>
            <p:ph idx="1"/>
          </p:nvPr>
        </p:nvSpPr>
        <p:spPr>
          <a:xfrm>
            <a:off x="478925" y="1257050"/>
            <a:ext cx="11055349" cy="5073650"/>
          </a:xfrm>
        </p:spPr>
        <p:txBody>
          <a:bodyPr/>
          <a:lstStyle/>
          <a:p>
            <a:pPr eaLnBrk="1" hangingPunct="1">
              <a:lnSpc>
                <a:spcPct val="80000"/>
              </a:lnSpc>
            </a:pPr>
            <a:r>
              <a:rPr lang="en-GB" altLang="en-US" b="1" dirty="0" smtClean="0"/>
              <a:t>Consider using a depression questionnaire (PHQ, HADS, or BDI-II)</a:t>
            </a:r>
          </a:p>
          <a:p>
            <a:pPr lvl="1" eaLnBrk="1" hangingPunct="1">
              <a:lnSpc>
                <a:spcPct val="80000"/>
              </a:lnSpc>
              <a:buFontTx/>
              <a:buChar char="o"/>
            </a:pPr>
            <a:r>
              <a:rPr lang="en-GB" altLang="en-US" sz="2600" dirty="0" smtClean="0"/>
              <a:t>Not required by QOF, should not be used on their own, </a:t>
            </a:r>
            <a:r>
              <a:rPr lang="en-GB" altLang="en-US" sz="2600" i="1" dirty="0" smtClean="0"/>
              <a:t>but</a:t>
            </a:r>
          </a:p>
          <a:p>
            <a:pPr lvl="1" eaLnBrk="1" hangingPunct="1">
              <a:lnSpc>
                <a:spcPct val="80000"/>
              </a:lnSpc>
              <a:buFontTx/>
              <a:buChar char="o"/>
            </a:pPr>
            <a:r>
              <a:rPr lang="en-GB" altLang="en-US" sz="2600" dirty="0" smtClean="0"/>
              <a:t>Gives an indication of the severity of depression and helps assess improvement over time.</a:t>
            </a:r>
          </a:p>
          <a:p>
            <a:pPr marL="360363" lvl="1" indent="0" eaLnBrk="1" hangingPunct="1">
              <a:lnSpc>
                <a:spcPct val="80000"/>
              </a:lnSpc>
              <a:buNone/>
            </a:pPr>
            <a:endParaRPr lang="en-GB" altLang="en-US" sz="2600" b="1" dirty="0" smtClean="0"/>
          </a:p>
          <a:p>
            <a:pPr eaLnBrk="1" hangingPunct="1">
              <a:lnSpc>
                <a:spcPct val="80000"/>
              </a:lnSpc>
            </a:pPr>
            <a:r>
              <a:rPr lang="en-GB" altLang="en-US" b="1" dirty="0" smtClean="0"/>
              <a:t>Perform a bio-psychosocial assessment.</a:t>
            </a:r>
          </a:p>
          <a:p>
            <a:pPr lvl="1" eaLnBrk="1" hangingPunct="1">
              <a:lnSpc>
                <a:spcPct val="80000"/>
              </a:lnSpc>
              <a:buFont typeface="Courier New" pitchFamily="49" charset="0"/>
              <a:buChar char="o"/>
            </a:pPr>
            <a:r>
              <a:rPr lang="en-GB" altLang="en-US" sz="2600" dirty="0" smtClean="0"/>
              <a:t>Was required by QOF until March 2014.</a:t>
            </a:r>
          </a:p>
          <a:p>
            <a:pPr lvl="1" eaLnBrk="1" hangingPunct="1">
              <a:lnSpc>
                <a:spcPct val="80000"/>
              </a:lnSpc>
              <a:buFont typeface="Courier New" pitchFamily="49" charset="0"/>
              <a:buChar char="o"/>
            </a:pPr>
            <a:r>
              <a:rPr lang="en-GB" altLang="en-US" sz="2600" dirty="0" smtClean="0"/>
              <a:t>Considers physical, psychological and social aspects of the condition.</a:t>
            </a:r>
          </a:p>
          <a:p>
            <a:pPr lvl="1" eaLnBrk="1" hangingPunct="1">
              <a:lnSpc>
                <a:spcPct val="80000"/>
              </a:lnSpc>
              <a:buFont typeface="Courier New" pitchFamily="49" charset="0"/>
              <a:buChar char="o"/>
            </a:pPr>
            <a:r>
              <a:rPr lang="en-GB" altLang="en-US" sz="2600" dirty="0" smtClean="0"/>
              <a:t>Can be carried out over more than one consultation.</a:t>
            </a:r>
          </a:p>
          <a:p>
            <a:pPr lvl="1" eaLnBrk="1" hangingPunct="1">
              <a:lnSpc>
                <a:spcPct val="80000"/>
              </a:lnSpc>
              <a:buFont typeface="Courier New" pitchFamily="49" charset="0"/>
              <a:buChar char="o"/>
            </a:pPr>
            <a:r>
              <a:rPr lang="en-GB" altLang="en-US" sz="2600" dirty="0" smtClean="0"/>
              <a:t>Need to make a record in the notes on the day depression is diagnosed.</a:t>
            </a:r>
            <a:endParaRPr lang="en-GB" altLang="en-US" dirty="0" smtClean="0"/>
          </a:p>
        </p:txBody>
      </p:sp>
    </p:spTree>
    <p:extLst>
      <p:ext uri="{BB962C8B-B14F-4D97-AF65-F5344CB8AC3E}">
        <p14:creationId xmlns:p14="http://schemas.microsoft.com/office/powerpoint/2010/main" val="1211841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91" y="510340"/>
            <a:ext cx="11038416" cy="495300"/>
          </a:xfrm>
        </p:spPr>
        <p:txBody>
          <a:bodyPr/>
          <a:lstStyle/>
          <a:p>
            <a:r>
              <a:rPr lang="en-GB" b="1" dirty="0" smtClean="0"/>
              <a:t>Pointers to a clinical diagnosis of Depression</a:t>
            </a:r>
            <a:r>
              <a:rPr lang="en-GB" b="1" dirty="0"/>
              <a:t/>
            </a:r>
            <a:br>
              <a:rPr lang="en-GB" b="1" dirty="0"/>
            </a:br>
            <a:endParaRPr lang="en-GB" dirty="0"/>
          </a:p>
        </p:txBody>
      </p:sp>
      <p:sp>
        <p:nvSpPr>
          <p:cNvPr id="3" name="Content Placeholder 2"/>
          <p:cNvSpPr>
            <a:spLocks noGrp="1"/>
          </p:cNvSpPr>
          <p:nvPr>
            <p:ph idx="1"/>
          </p:nvPr>
        </p:nvSpPr>
        <p:spPr>
          <a:xfrm>
            <a:off x="500760" y="1404687"/>
            <a:ext cx="11040533" cy="3856038"/>
          </a:xfrm>
        </p:spPr>
        <p:txBody>
          <a:bodyPr/>
          <a:lstStyle/>
          <a:p>
            <a:r>
              <a:rPr lang="en-GB" dirty="0" smtClean="0"/>
              <a:t>Duration &gt; </a:t>
            </a:r>
            <a:r>
              <a:rPr lang="en-GB" dirty="0"/>
              <a:t>2 weeks</a:t>
            </a:r>
          </a:p>
          <a:p>
            <a:r>
              <a:rPr lang="en-GB" dirty="0" smtClean="0"/>
              <a:t>Pervasive mood state : can also present with diurnal variation</a:t>
            </a:r>
            <a:endParaRPr lang="en-GB" dirty="0"/>
          </a:p>
          <a:p>
            <a:r>
              <a:rPr lang="en-GB" dirty="0" smtClean="0"/>
              <a:t>Subjective distress by symptoms</a:t>
            </a:r>
            <a:endParaRPr lang="en-GB" dirty="0"/>
          </a:p>
          <a:p>
            <a:r>
              <a:rPr lang="en-GB" dirty="0" smtClean="0"/>
              <a:t>Difficulty </a:t>
            </a:r>
            <a:r>
              <a:rPr lang="en-GB" dirty="0"/>
              <a:t>in </a:t>
            </a:r>
            <a:r>
              <a:rPr lang="en-GB" dirty="0" smtClean="0"/>
              <a:t>normal functioning (Socio-Occupational-Personal)</a:t>
            </a:r>
            <a:endParaRPr lang="en-GB" dirty="0"/>
          </a:p>
          <a:p>
            <a:r>
              <a:rPr lang="en-GB" dirty="0" smtClean="0"/>
              <a:t>Presence </a:t>
            </a:r>
            <a:r>
              <a:rPr lang="en-GB" dirty="0"/>
              <a:t>of psychotic symptoms</a:t>
            </a:r>
          </a:p>
          <a:p>
            <a:r>
              <a:rPr lang="en-GB" dirty="0" smtClean="0"/>
              <a:t>Self harm or suicidal Ideation</a:t>
            </a:r>
            <a:endParaRPr lang="en-GB" dirty="0"/>
          </a:p>
          <a:p>
            <a:endParaRPr lang="en-GB" dirty="0"/>
          </a:p>
        </p:txBody>
      </p:sp>
    </p:spTree>
    <p:extLst>
      <p:ext uri="{BB962C8B-B14F-4D97-AF65-F5344CB8AC3E}">
        <p14:creationId xmlns:p14="http://schemas.microsoft.com/office/powerpoint/2010/main" val="2648291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92" y="473021"/>
            <a:ext cx="11038416" cy="495300"/>
          </a:xfrm>
        </p:spPr>
        <p:txBody>
          <a:bodyPr/>
          <a:lstStyle/>
          <a:p>
            <a:r>
              <a:rPr lang="en-GB" dirty="0" smtClean="0"/>
              <a:t>Depression symptomatology – a revision</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43" y="1162373"/>
            <a:ext cx="11107616" cy="496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7806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01723" y="504018"/>
            <a:ext cx="11038416" cy="495300"/>
          </a:xfrm>
        </p:spPr>
        <p:txBody>
          <a:bodyPr/>
          <a:lstStyle/>
          <a:p>
            <a:r>
              <a:rPr lang="en-GB" altLang="en-US" dirty="0" smtClean="0"/>
              <a:t>PHQ9 Score Interpretation</a:t>
            </a:r>
          </a:p>
        </p:txBody>
      </p:sp>
      <p:sp>
        <p:nvSpPr>
          <p:cNvPr id="12291" name="Content Placeholder 2"/>
          <p:cNvSpPr>
            <a:spLocks noGrp="1"/>
          </p:cNvSpPr>
          <p:nvPr>
            <p:ph idx="1"/>
          </p:nvPr>
        </p:nvSpPr>
        <p:spPr>
          <a:xfrm>
            <a:off x="467928" y="1343509"/>
            <a:ext cx="11403774" cy="4716327"/>
          </a:xfrm>
        </p:spPr>
        <p:txBody>
          <a:bodyPr/>
          <a:lstStyle/>
          <a:p>
            <a:r>
              <a:rPr lang="en-GB" altLang="en-US" dirty="0" smtClean="0"/>
              <a:t>No longer QOF but helps diagnosis &amp; progress</a:t>
            </a:r>
          </a:p>
          <a:p>
            <a:r>
              <a:rPr lang="en-GB" altLang="en-US" dirty="0" smtClean="0"/>
              <a:t>Used in Psychological Therapies – Referral vs Discharge score</a:t>
            </a:r>
          </a:p>
          <a:p>
            <a:pPr>
              <a:buFont typeface="Arial" charset="0"/>
              <a:buNone/>
            </a:pPr>
            <a:endParaRPr lang="en-GB" altLang="en-US" sz="2800" dirty="0" smtClean="0"/>
          </a:p>
          <a:p>
            <a:pPr marL="360363" lvl="1" indent="0">
              <a:buNone/>
            </a:pPr>
            <a:r>
              <a:rPr lang="en-GB" altLang="en-US" sz="2000" b="1" dirty="0" smtClean="0"/>
              <a:t>Interpretation of Total Score </a:t>
            </a:r>
            <a:r>
              <a:rPr lang="en-GB" altLang="en-US" sz="2000" dirty="0" smtClean="0"/>
              <a:t>Depression Severity (Impact)</a:t>
            </a:r>
          </a:p>
          <a:p>
            <a:pPr lvl="1"/>
            <a:r>
              <a:rPr lang="en-GB" altLang="en-US" sz="2000" dirty="0" smtClean="0"/>
              <a:t>1-4 Minimal depression</a:t>
            </a:r>
          </a:p>
          <a:p>
            <a:pPr lvl="1"/>
            <a:r>
              <a:rPr lang="en-GB" altLang="en-US" sz="2000" dirty="0" smtClean="0"/>
              <a:t>5-9 Mild depression</a:t>
            </a:r>
          </a:p>
          <a:p>
            <a:pPr lvl="1"/>
            <a:r>
              <a:rPr lang="en-GB" altLang="en-US" sz="2000" dirty="0" smtClean="0"/>
              <a:t>10-14 Moderate depression</a:t>
            </a:r>
          </a:p>
          <a:p>
            <a:pPr lvl="1"/>
            <a:r>
              <a:rPr lang="en-GB" altLang="en-US" sz="2000" dirty="0" smtClean="0"/>
              <a:t>15-19 Moderately severe depression</a:t>
            </a:r>
          </a:p>
          <a:p>
            <a:pPr lvl="1"/>
            <a:r>
              <a:rPr lang="en-GB" altLang="en-US" sz="2000" dirty="0" smtClean="0"/>
              <a:t>20-27 Severe depression</a:t>
            </a:r>
          </a:p>
        </p:txBody>
      </p:sp>
    </p:spTree>
    <p:extLst>
      <p:ext uri="{BB962C8B-B14F-4D97-AF65-F5344CB8AC3E}">
        <p14:creationId xmlns:p14="http://schemas.microsoft.com/office/powerpoint/2010/main" val="3664917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548217" y="630655"/>
            <a:ext cx="11038416" cy="495300"/>
          </a:xfrm>
        </p:spPr>
        <p:txBody>
          <a:bodyPr/>
          <a:lstStyle/>
          <a:p>
            <a:r>
              <a:rPr lang="en-GB" altLang="en-US" dirty="0" smtClean="0"/>
              <a:t>Depression – Assessing severity</a:t>
            </a:r>
          </a:p>
        </p:txBody>
      </p:sp>
      <p:sp>
        <p:nvSpPr>
          <p:cNvPr id="21507" name="Rectangle 3"/>
          <p:cNvSpPr>
            <a:spLocks noGrp="1"/>
          </p:cNvSpPr>
          <p:nvPr>
            <p:ph type="body" idx="1"/>
          </p:nvPr>
        </p:nvSpPr>
        <p:spPr>
          <a:xfrm>
            <a:off x="483426" y="1343509"/>
            <a:ext cx="11403774" cy="4700830"/>
          </a:xfrm>
        </p:spPr>
        <p:txBody>
          <a:bodyPr/>
          <a:lstStyle/>
          <a:p>
            <a:r>
              <a:rPr lang="en-GB" altLang="en-US" sz="2800" b="1" dirty="0" smtClean="0"/>
              <a:t>Sub-threshold symptoms</a:t>
            </a:r>
            <a:r>
              <a:rPr lang="en-GB" altLang="en-US" sz="2800" dirty="0" smtClean="0"/>
              <a:t>: Fewer than 5 symptoms</a:t>
            </a:r>
          </a:p>
          <a:p>
            <a:pPr marL="0" indent="0">
              <a:buNone/>
            </a:pPr>
            <a:endParaRPr lang="en-GB" altLang="en-US" sz="2800" dirty="0" smtClean="0"/>
          </a:p>
          <a:p>
            <a:r>
              <a:rPr lang="en-GB" altLang="en-US" sz="2800" b="1" dirty="0" smtClean="0"/>
              <a:t>Mild depression</a:t>
            </a:r>
            <a:r>
              <a:rPr lang="en-GB" altLang="en-US" sz="2800" dirty="0" smtClean="0"/>
              <a:t>: Few (if any) symptoms over the 5 for diagnosis + minor functional impairment</a:t>
            </a:r>
          </a:p>
          <a:p>
            <a:r>
              <a:rPr lang="en-GB" altLang="en-US" sz="2800" b="1" dirty="0" smtClean="0"/>
              <a:t>Moderate depression</a:t>
            </a:r>
            <a:r>
              <a:rPr lang="en-GB" altLang="en-US" sz="2800" dirty="0" smtClean="0"/>
              <a:t>: Symptoms or functional impairment between ‘mild’ and ‘severe’</a:t>
            </a:r>
          </a:p>
          <a:p>
            <a:r>
              <a:rPr lang="en-GB" altLang="en-US" sz="2800" b="1" dirty="0" smtClean="0"/>
              <a:t>Severe depression</a:t>
            </a:r>
            <a:r>
              <a:rPr lang="en-GB" altLang="en-US" sz="2800" dirty="0" smtClean="0"/>
              <a:t>: Most symptoms + these markedly interfere with functioning</a:t>
            </a:r>
          </a:p>
          <a:p>
            <a:r>
              <a:rPr lang="en-GB" altLang="en-US" sz="2800" dirty="0" smtClean="0"/>
              <a:t>Can occur </a:t>
            </a:r>
            <a:r>
              <a:rPr lang="en-GB" altLang="en-US" sz="2800" i="1" u="sng" dirty="0" smtClean="0"/>
              <a:t>with or without </a:t>
            </a:r>
            <a:r>
              <a:rPr lang="en-GB" altLang="en-US" sz="2800" dirty="0" smtClean="0"/>
              <a:t>psychotic symptoms</a:t>
            </a:r>
          </a:p>
        </p:txBody>
      </p:sp>
    </p:spTree>
    <p:extLst>
      <p:ext uri="{BB962C8B-B14F-4D97-AF65-F5344CB8AC3E}">
        <p14:creationId xmlns:p14="http://schemas.microsoft.com/office/powerpoint/2010/main" val="1424718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89" y="1301166"/>
            <a:ext cx="10852486" cy="545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478924" y="476918"/>
            <a:ext cx="10972800" cy="1143000"/>
          </a:xfrm>
        </p:spPr>
        <p:txBody>
          <a:bodyPr/>
          <a:lstStyle/>
          <a:p>
            <a:pPr algn="l" eaLnBrk="1" hangingPunct="1"/>
            <a:r>
              <a:rPr lang="en-GB" altLang="en-US" sz="3200" dirty="0" smtClean="0"/>
              <a:t>Stepped Care Model</a:t>
            </a:r>
          </a:p>
        </p:txBody>
      </p:sp>
    </p:spTree>
    <p:extLst>
      <p:ext uri="{BB962C8B-B14F-4D97-AF65-F5344CB8AC3E}">
        <p14:creationId xmlns:p14="http://schemas.microsoft.com/office/powerpoint/2010/main" val="2668291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1" y="462213"/>
            <a:ext cx="11038416" cy="495300"/>
          </a:xfrm>
        </p:spPr>
        <p:txBody>
          <a:bodyPr/>
          <a:lstStyle/>
          <a:p>
            <a:pPr algn="l" eaLnBrk="1" hangingPunct="1"/>
            <a:r>
              <a:rPr lang="en-GB" altLang="en-US" sz="3200" b="1" dirty="0" smtClean="0"/>
              <a:t>Managing subthreshold depressive symptoms</a:t>
            </a:r>
            <a:endParaRPr lang="en-GB" altLang="en-US" sz="3200" dirty="0" smtClean="0"/>
          </a:p>
        </p:txBody>
      </p:sp>
      <p:sp>
        <p:nvSpPr>
          <p:cNvPr id="18435" name="Content Placeholder 2"/>
          <p:cNvSpPr>
            <a:spLocks noGrp="1"/>
          </p:cNvSpPr>
          <p:nvPr>
            <p:ph idx="1"/>
          </p:nvPr>
        </p:nvSpPr>
        <p:spPr>
          <a:xfrm>
            <a:off x="624417" y="1773238"/>
            <a:ext cx="10972800" cy="3743325"/>
          </a:xfrm>
        </p:spPr>
        <p:txBody>
          <a:bodyPr/>
          <a:lstStyle/>
          <a:p>
            <a:pPr eaLnBrk="1" hangingPunct="1"/>
            <a:r>
              <a:rPr lang="en-GB" altLang="en-US" b="1" dirty="0" smtClean="0"/>
              <a:t>Consider a period of active monitoring, </a:t>
            </a:r>
            <a:r>
              <a:rPr lang="en-GB" altLang="en-US" b="1" i="1" dirty="0" smtClean="0"/>
              <a:t>and</a:t>
            </a:r>
            <a:r>
              <a:rPr lang="en-GB" altLang="en-US" b="1" dirty="0" smtClean="0"/>
              <a:t>:</a:t>
            </a:r>
          </a:p>
          <a:p>
            <a:pPr lvl="1" eaLnBrk="1" hangingPunct="1">
              <a:buFontTx/>
              <a:buChar char="o"/>
            </a:pPr>
            <a:r>
              <a:rPr lang="en-GB" altLang="en-US" sz="2400" dirty="0" smtClean="0"/>
              <a:t>Provide information about the nature and course of depression.</a:t>
            </a:r>
          </a:p>
          <a:p>
            <a:pPr lvl="1" eaLnBrk="1" hangingPunct="1">
              <a:buFontTx/>
              <a:buChar char="o"/>
            </a:pPr>
            <a:r>
              <a:rPr lang="en-GB" altLang="en-US" sz="2400" dirty="0" smtClean="0"/>
              <a:t>Arrange follow up, within 2 weeks (consider contacting the person if they do not attend follow-up appointments).</a:t>
            </a:r>
            <a:r>
              <a:rPr lang="en-GB" altLang="en-US" dirty="0" smtClean="0"/>
              <a:t> </a:t>
            </a:r>
          </a:p>
          <a:p>
            <a:pPr marL="360363" lvl="1" indent="0" eaLnBrk="1" hangingPunct="1">
              <a:buNone/>
            </a:pPr>
            <a:endParaRPr lang="en-GB" altLang="en-US" sz="2400" dirty="0" smtClean="0"/>
          </a:p>
          <a:p>
            <a:pPr eaLnBrk="1" hangingPunct="1"/>
            <a:r>
              <a:rPr lang="en-GB" altLang="en-US" b="1" dirty="0" smtClean="0"/>
              <a:t>If still unwell after 2 weeks</a:t>
            </a:r>
          </a:p>
          <a:p>
            <a:pPr lvl="1" eaLnBrk="1" hangingPunct="1">
              <a:buFontTx/>
              <a:buChar char="o"/>
            </a:pPr>
            <a:r>
              <a:rPr lang="en-GB" altLang="en-US" sz="2400" dirty="0" smtClean="0"/>
              <a:t>Consider referral for a low-intensity psychological intervention</a:t>
            </a:r>
            <a:r>
              <a:rPr lang="en-GB" altLang="en-US" dirty="0" smtClean="0"/>
              <a:t>.</a:t>
            </a:r>
          </a:p>
        </p:txBody>
      </p:sp>
    </p:spTree>
    <p:extLst>
      <p:ext uri="{BB962C8B-B14F-4D97-AF65-F5344CB8AC3E}">
        <p14:creationId xmlns:p14="http://schemas.microsoft.com/office/powerpoint/2010/main" val="2071825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0209" y="2133057"/>
            <a:ext cx="11358830" cy="197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111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70589" y="120865"/>
            <a:ext cx="10972800" cy="1143000"/>
          </a:xfrm>
        </p:spPr>
        <p:txBody>
          <a:bodyPr/>
          <a:lstStyle/>
          <a:p>
            <a:pPr algn="l" eaLnBrk="1" hangingPunct="1"/>
            <a:r>
              <a:rPr lang="en-GB" altLang="en-US" sz="3200" b="1" dirty="0" err="1" smtClean="0"/>
              <a:t>Mx</a:t>
            </a:r>
            <a:r>
              <a:rPr lang="en-GB" altLang="en-US" sz="3200" b="1" dirty="0" smtClean="0"/>
              <a:t> of </a:t>
            </a:r>
            <a:r>
              <a:rPr lang="en-GB" altLang="en-US" sz="3200" b="1" u="sng" dirty="0" smtClean="0"/>
              <a:t>persistent </a:t>
            </a:r>
            <a:r>
              <a:rPr lang="en-GB" altLang="en-US" sz="3200" b="1" dirty="0" smtClean="0"/>
              <a:t>subthreshold Depressive </a:t>
            </a:r>
            <a:r>
              <a:rPr lang="en-GB" altLang="en-US" sz="3200" b="1" dirty="0" err="1" smtClean="0"/>
              <a:t>sx</a:t>
            </a:r>
            <a:r>
              <a:rPr lang="en-GB" altLang="en-US" sz="3200" b="1" dirty="0" smtClean="0"/>
              <a:t/>
            </a:r>
            <a:br>
              <a:rPr lang="en-GB" altLang="en-US" sz="3200" b="1" dirty="0" smtClean="0"/>
            </a:br>
            <a:r>
              <a:rPr lang="en-GB" altLang="en-US" sz="3200" b="1" dirty="0" smtClean="0"/>
              <a:t> or mild-to-moderate Depression</a:t>
            </a:r>
            <a:endParaRPr lang="en-GB" altLang="en-US" sz="3200" dirty="0" smtClean="0"/>
          </a:p>
        </p:txBody>
      </p:sp>
      <p:sp>
        <p:nvSpPr>
          <p:cNvPr id="19459" name="Content Placeholder 2"/>
          <p:cNvSpPr>
            <a:spLocks noGrp="1"/>
          </p:cNvSpPr>
          <p:nvPr>
            <p:ph idx="1"/>
          </p:nvPr>
        </p:nvSpPr>
        <p:spPr>
          <a:xfrm>
            <a:off x="201478" y="1700212"/>
            <a:ext cx="11846589" cy="4499109"/>
          </a:xfrm>
        </p:spPr>
        <p:txBody>
          <a:bodyPr/>
          <a:lstStyle/>
          <a:p>
            <a:pPr marL="0" lvl="1" indent="0" eaLnBrk="1" hangingPunct="1">
              <a:lnSpc>
                <a:spcPct val="80000"/>
              </a:lnSpc>
              <a:buNone/>
            </a:pPr>
            <a:endParaRPr lang="en-GB" altLang="en-US" sz="2800" b="1" dirty="0" smtClean="0"/>
          </a:p>
          <a:p>
            <a:pPr marL="0" lvl="1" indent="0" eaLnBrk="1" hangingPunct="1">
              <a:lnSpc>
                <a:spcPct val="80000"/>
              </a:lnSpc>
              <a:buNone/>
            </a:pPr>
            <a:r>
              <a:rPr lang="en-GB" altLang="en-US" sz="2800" b="1" dirty="0" smtClean="0"/>
              <a:t>Consider referral for one or more low-intensity  psychological interventions.</a:t>
            </a:r>
          </a:p>
          <a:p>
            <a:pPr marL="0" lvl="1" indent="0" eaLnBrk="1" hangingPunct="1">
              <a:lnSpc>
                <a:spcPct val="80000"/>
              </a:lnSpc>
              <a:buNone/>
            </a:pPr>
            <a:endParaRPr lang="en-GB" altLang="en-US" sz="2800" b="1" dirty="0"/>
          </a:p>
          <a:p>
            <a:pPr marL="0" lvl="1" indent="0" eaLnBrk="1" hangingPunct="1">
              <a:lnSpc>
                <a:spcPct val="80000"/>
              </a:lnSpc>
              <a:buNone/>
            </a:pPr>
            <a:r>
              <a:rPr lang="en-GB" altLang="en-US" sz="2800" dirty="0" smtClean="0"/>
              <a:t>If chronic physical health problem –  group-based peer support programme may be considered.</a:t>
            </a:r>
          </a:p>
          <a:p>
            <a:pPr marL="742950" lvl="2" indent="-342900" eaLnBrk="1" hangingPunct="1">
              <a:lnSpc>
                <a:spcPct val="80000"/>
              </a:lnSpc>
              <a:buFontTx/>
              <a:buChar char="o"/>
            </a:pPr>
            <a:endParaRPr lang="en-GB" altLang="en-US" dirty="0"/>
          </a:p>
          <a:p>
            <a:pPr marL="742950" lvl="2" indent="-342900" eaLnBrk="1" hangingPunct="1">
              <a:lnSpc>
                <a:spcPct val="80000"/>
              </a:lnSpc>
              <a:buFontTx/>
              <a:buChar char="o"/>
            </a:pPr>
            <a:endParaRPr lang="en-GB" altLang="en-US" dirty="0" smtClean="0"/>
          </a:p>
        </p:txBody>
      </p:sp>
    </p:spTree>
    <p:extLst>
      <p:ext uri="{BB962C8B-B14F-4D97-AF65-F5344CB8AC3E}">
        <p14:creationId xmlns:p14="http://schemas.microsoft.com/office/powerpoint/2010/main" val="3920300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11382" y="1406360"/>
            <a:ext cx="11091333" cy="2234406"/>
          </a:xfrm>
          <a:prstGeom prst="rect">
            <a:avLst/>
          </a:prstGeom>
          <a:noFill/>
          <a:ln w="9525">
            <a:noFill/>
            <a:miter lim="800000"/>
            <a:headEnd/>
            <a:tailEnd/>
          </a:ln>
        </p:spPr>
        <p:txBody>
          <a:bodyPr/>
          <a:lstStyle/>
          <a:p>
            <a:pPr marL="544513" lvl="1" indent="-282575">
              <a:spcBef>
                <a:spcPct val="20000"/>
              </a:spcBef>
              <a:buFontTx/>
              <a:buChar char="•"/>
              <a:defRPr/>
            </a:pPr>
            <a:endParaRPr lang="en-GB" sz="2000" kern="0" dirty="0">
              <a:latin typeface="+mn-lt"/>
            </a:endParaRPr>
          </a:p>
        </p:txBody>
      </p:sp>
      <p:sp>
        <p:nvSpPr>
          <p:cNvPr id="16387" name="Title 6"/>
          <p:cNvSpPr>
            <a:spLocks noGrp="1"/>
          </p:cNvSpPr>
          <p:nvPr>
            <p:ph type="title"/>
          </p:nvPr>
        </p:nvSpPr>
        <p:spPr>
          <a:xfrm>
            <a:off x="512123" y="582529"/>
            <a:ext cx="11038416" cy="495300"/>
          </a:xfrm>
        </p:spPr>
        <p:txBody>
          <a:bodyPr/>
          <a:lstStyle/>
          <a:p>
            <a:r>
              <a:rPr lang="en-GB" altLang="en-US" dirty="0" smtClean="0"/>
              <a:t>Drug treatment </a:t>
            </a:r>
          </a:p>
        </p:txBody>
      </p:sp>
      <p:sp>
        <p:nvSpPr>
          <p:cNvPr id="4" name="Content Placeholder 2"/>
          <p:cNvSpPr>
            <a:spLocks noGrp="1"/>
          </p:cNvSpPr>
          <p:nvPr>
            <p:ph idx="1"/>
          </p:nvPr>
        </p:nvSpPr>
        <p:spPr>
          <a:xfrm>
            <a:off x="355543" y="1284369"/>
            <a:ext cx="11603009" cy="5200651"/>
          </a:xfrm>
        </p:spPr>
        <p:txBody>
          <a:bodyPr/>
          <a:lstStyle/>
          <a:p>
            <a:pPr marL="0" indent="0">
              <a:buNone/>
            </a:pPr>
            <a:r>
              <a:rPr lang="en-GB" dirty="0"/>
              <a:t>Do not use antidepressants routinely to treat </a:t>
            </a:r>
            <a:r>
              <a:rPr lang="en-GB" dirty="0" smtClean="0"/>
              <a:t>subthreshold </a:t>
            </a:r>
            <a:r>
              <a:rPr lang="en-GB" dirty="0"/>
              <a:t>depressive symptoms or mild depression because the </a:t>
            </a:r>
            <a:r>
              <a:rPr lang="en-GB" b="1" dirty="0"/>
              <a:t>risk–benefit ratio is poor </a:t>
            </a:r>
          </a:p>
          <a:p>
            <a:endParaRPr lang="en-GB" dirty="0"/>
          </a:p>
          <a:p>
            <a:pPr marL="0" indent="0">
              <a:buNone/>
            </a:pPr>
            <a:r>
              <a:rPr lang="en-GB" b="1" dirty="0"/>
              <a:t>Consider antidepressants </a:t>
            </a:r>
            <a:r>
              <a:rPr lang="en-GB" dirty="0"/>
              <a:t>for people with: </a:t>
            </a:r>
          </a:p>
          <a:p>
            <a:r>
              <a:rPr lang="en-GB" dirty="0"/>
              <a:t>a past history of moderate or severe </a:t>
            </a:r>
            <a:r>
              <a:rPr lang="en-GB" dirty="0" smtClean="0"/>
              <a:t>depression, </a:t>
            </a:r>
            <a:r>
              <a:rPr lang="en-GB" dirty="0"/>
              <a:t>or</a:t>
            </a:r>
          </a:p>
          <a:p>
            <a:r>
              <a:rPr lang="en-GB" dirty="0"/>
              <a:t>subthreshold depressive symptoms present for a long </a:t>
            </a:r>
            <a:r>
              <a:rPr lang="en-GB" dirty="0" smtClean="0"/>
              <a:t>time, </a:t>
            </a:r>
            <a:r>
              <a:rPr lang="en-GB" dirty="0"/>
              <a:t>or</a:t>
            </a:r>
          </a:p>
          <a:p>
            <a:r>
              <a:rPr lang="en-GB" dirty="0"/>
              <a:t>subthreshold depressive symptoms or mild depression that persist(s) after other interventions</a:t>
            </a:r>
            <a:r>
              <a:rPr lang="en-GB" dirty="0" smtClean="0"/>
              <a:t>.</a:t>
            </a:r>
          </a:p>
          <a:p>
            <a:r>
              <a:rPr lang="en-GB" dirty="0"/>
              <a:t>Mild depression that is complicating the care of a chronic physical health problem</a:t>
            </a:r>
          </a:p>
          <a:p>
            <a:endParaRPr lang="en-GB" dirty="0"/>
          </a:p>
        </p:txBody>
      </p:sp>
    </p:spTree>
    <p:extLst>
      <p:ext uri="{BB962C8B-B14F-4D97-AF65-F5344CB8AC3E}">
        <p14:creationId xmlns:p14="http://schemas.microsoft.com/office/powerpoint/2010/main" val="3986987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06" y="2411329"/>
            <a:ext cx="11014131" cy="1318460"/>
          </a:xfrm>
        </p:spPr>
        <p:txBody>
          <a:bodyPr/>
          <a:lstStyle/>
          <a:p>
            <a:r>
              <a:rPr lang="en-GB" sz="4800" b="1" dirty="0"/>
              <a:t>Mental Health </a:t>
            </a:r>
            <a:r>
              <a:rPr lang="en-GB" sz="4800" b="1" dirty="0" smtClean="0"/>
              <a:t>in Primary Care</a:t>
            </a:r>
            <a:r>
              <a:rPr lang="en-GB" dirty="0"/>
              <a:t/>
            </a:r>
            <a:br>
              <a:rPr lang="en-GB" dirty="0"/>
            </a:br>
            <a:endParaRPr lang="en-GB" dirty="0"/>
          </a:p>
        </p:txBody>
      </p:sp>
    </p:spTree>
    <p:extLst>
      <p:ext uri="{BB962C8B-B14F-4D97-AF65-F5344CB8AC3E}">
        <p14:creationId xmlns:p14="http://schemas.microsoft.com/office/powerpoint/2010/main" val="4184161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60376" y="618623"/>
            <a:ext cx="11038416" cy="495300"/>
          </a:xfrm>
        </p:spPr>
        <p:txBody>
          <a:bodyPr/>
          <a:lstStyle/>
          <a:p>
            <a:r>
              <a:rPr lang="en-GB" altLang="en-US" b="1" dirty="0" smtClean="0"/>
              <a:t>Low-intensity psychosocial interventions</a:t>
            </a:r>
          </a:p>
        </p:txBody>
      </p:sp>
      <p:sp>
        <p:nvSpPr>
          <p:cNvPr id="3" name="Rectangle 2"/>
          <p:cNvSpPr/>
          <p:nvPr/>
        </p:nvSpPr>
        <p:spPr>
          <a:xfrm>
            <a:off x="745957" y="1479883"/>
            <a:ext cx="10780296" cy="3785652"/>
          </a:xfrm>
          <a:prstGeom prst="rect">
            <a:avLst/>
          </a:prstGeom>
        </p:spPr>
        <p:txBody>
          <a:bodyPr wrap="square">
            <a:spAutoFit/>
          </a:bodyPr>
          <a:lstStyle/>
          <a:p>
            <a:r>
              <a:rPr lang="en-GB" sz="2400" dirty="0"/>
              <a:t>For people with </a:t>
            </a:r>
            <a:r>
              <a:rPr lang="en-GB" sz="2400" b="1" dirty="0"/>
              <a:t>persistent subthreshold depressive symptoms </a:t>
            </a:r>
            <a:r>
              <a:rPr lang="en-GB" sz="2400" dirty="0"/>
              <a:t>or </a:t>
            </a:r>
            <a:r>
              <a:rPr lang="en-GB" sz="2400" b="1" dirty="0"/>
              <a:t>mild to moderate depression</a:t>
            </a:r>
            <a:r>
              <a:rPr lang="en-GB" sz="2400" dirty="0"/>
              <a:t>, consider offering one or more of the following interventions, </a:t>
            </a:r>
            <a:r>
              <a:rPr lang="en-GB" sz="2400" u="sng" dirty="0"/>
              <a:t>guided by the person’s preference</a:t>
            </a:r>
            <a:r>
              <a:rPr lang="en-GB" sz="2400" dirty="0"/>
              <a:t>: </a:t>
            </a:r>
          </a:p>
          <a:p>
            <a:endParaRPr lang="en-GB" sz="2400" dirty="0"/>
          </a:p>
          <a:p>
            <a:pPr marL="342900" indent="-342900">
              <a:buFont typeface="Arial" panose="020B0604020202020204" pitchFamily="34" charset="0"/>
              <a:buChar char="•"/>
            </a:pPr>
            <a:r>
              <a:rPr lang="en-GB" sz="2400" dirty="0" smtClean="0"/>
              <a:t>Individual </a:t>
            </a:r>
            <a:r>
              <a:rPr lang="en-GB" sz="2400" dirty="0"/>
              <a:t>guided self-help based </a:t>
            </a:r>
            <a:r>
              <a:rPr lang="en-GB" sz="2400" dirty="0" smtClean="0"/>
              <a:t>on </a:t>
            </a:r>
            <a:r>
              <a:rPr lang="en-GB" sz="2400" dirty="0"/>
              <a:t>the principles of </a:t>
            </a:r>
            <a:r>
              <a:rPr lang="en-GB" sz="2400" dirty="0" smtClean="0"/>
              <a:t>Cognitive </a:t>
            </a:r>
            <a:r>
              <a:rPr lang="en-GB" sz="2400" dirty="0"/>
              <a:t>B</a:t>
            </a:r>
            <a:r>
              <a:rPr lang="en-GB" sz="2400" dirty="0" smtClean="0"/>
              <a:t>ehavioural </a:t>
            </a:r>
            <a:r>
              <a:rPr lang="en-GB" sz="2400" dirty="0"/>
              <a:t>therapy (CBT</a:t>
            </a:r>
            <a:r>
              <a:rPr lang="en-GB" sz="2400" dirty="0" smtClean="0"/>
              <a:t>)</a:t>
            </a:r>
          </a:p>
          <a:p>
            <a:pPr marL="285750" indent="-28575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a:t>C</a:t>
            </a:r>
            <a:r>
              <a:rPr lang="en-GB" sz="2400" dirty="0" smtClean="0"/>
              <a:t>omputerised Cognitive </a:t>
            </a:r>
            <a:r>
              <a:rPr lang="en-GB" sz="2400" dirty="0"/>
              <a:t>B</a:t>
            </a:r>
            <a:r>
              <a:rPr lang="en-GB" sz="2400" dirty="0" smtClean="0"/>
              <a:t>ehavioural Therapy </a:t>
            </a:r>
            <a:r>
              <a:rPr lang="en-GB" sz="2400" dirty="0"/>
              <a:t>(CCBT</a:t>
            </a:r>
            <a:r>
              <a:rPr lang="en-GB" sz="2400" dirty="0" smtClean="0"/>
              <a:t>)</a:t>
            </a:r>
          </a:p>
          <a:p>
            <a:pPr marL="285750" indent="-28575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Structured </a:t>
            </a:r>
            <a:r>
              <a:rPr lang="en-GB" sz="2400" dirty="0"/>
              <a:t>group physical </a:t>
            </a:r>
            <a:r>
              <a:rPr lang="en-GB" sz="2400" dirty="0" smtClean="0"/>
              <a:t>activity </a:t>
            </a:r>
            <a:r>
              <a:rPr lang="en-GB" sz="2400" dirty="0"/>
              <a:t>programme.</a:t>
            </a:r>
          </a:p>
        </p:txBody>
      </p:sp>
    </p:spTree>
    <p:extLst>
      <p:ext uri="{BB962C8B-B14F-4D97-AF65-F5344CB8AC3E}">
        <p14:creationId xmlns:p14="http://schemas.microsoft.com/office/powerpoint/2010/main" val="3121402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59" y="438150"/>
            <a:ext cx="11038416" cy="495300"/>
          </a:xfrm>
        </p:spPr>
        <p:txBody>
          <a:bodyPr/>
          <a:lstStyle/>
          <a:p>
            <a:r>
              <a:rPr lang="en-GB" dirty="0"/>
              <a:t>Improving Access to Psychological Therapies (IAPT) </a:t>
            </a:r>
          </a:p>
        </p:txBody>
      </p:sp>
      <p:sp>
        <p:nvSpPr>
          <p:cNvPr id="3" name="Content Placeholder 2"/>
          <p:cNvSpPr>
            <a:spLocks noGrp="1"/>
          </p:cNvSpPr>
          <p:nvPr>
            <p:ph idx="1"/>
          </p:nvPr>
        </p:nvSpPr>
        <p:spPr>
          <a:xfrm>
            <a:off x="464664" y="1272339"/>
            <a:ext cx="11530820" cy="5080335"/>
          </a:xfrm>
        </p:spPr>
        <p:txBody>
          <a:bodyPr/>
          <a:lstStyle/>
          <a:p>
            <a:pPr algn="just"/>
            <a:r>
              <a:rPr lang="en-GB" dirty="0" smtClean="0"/>
              <a:t>For </a:t>
            </a:r>
            <a:r>
              <a:rPr lang="en-GB" dirty="0"/>
              <a:t>people over 18 years </a:t>
            </a:r>
            <a:r>
              <a:rPr lang="en-GB" dirty="0" smtClean="0"/>
              <a:t>experiencing </a:t>
            </a:r>
            <a:r>
              <a:rPr lang="en-GB" u="sng" dirty="0"/>
              <a:t>mild to moderate mental ill-health</a:t>
            </a:r>
            <a:r>
              <a:rPr lang="en-GB" dirty="0"/>
              <a:t>. This can include stress, low mood, anxiety, panic attacks, depression (including pre and post natal), obsessive compulsive disorder, phobias, </a:t>
            </a:r>
            <a:r>
              <a:rPr lang="en-GB" b="1" dirty="0">
                <a:solidFill>
                  <a:srgbClr val="0070C0"/>
                </a:solidFill>
              </a:rPr>
              <a:t>post traumatic stress </a:t>
            </a:r>
            <a:r>
              <a:rPr lang="en-GB" dirty="0"/>
              <a:t>and </a:t>
            </a:r>
            <a:r>
              <a:rPr lang="en-GB" b="1" dirty="0">
                <a:solidFill>
                  <a:schemeClr val="accent2">
                    <a:lumMod val="75000"/>
                  </a:schemeClr>
                </a:solidFill>
              </a:rPr>
              <a:t>eating difficulties </a:t>
            </a:r>
            <a:r>
              <a:rPr lang="en-GB" dirty="0"/>
              <a:t>(not severe).</a:t>
            </a:r>
          </a:p>
          <a:p>
            <a:r>
              <a:rPr lang="en-GB" b="1" dirty="0" smtClean="0"/>
              <a:t>Interventions</a:t>
            </a:r>
          </a:p>
          <a:p>
            <a:pPr marL="457200" indent="-457200">
              <a:buFont typeface="+mj-lt"/>
              <a:buAutoNum type="arabicPeriod"/>
            </a:pPr>
            <a:r>
              <a:rPr lang="en-GB" dirty="0"/>
              <a:t>W</a:t>
            </a:r>
            <a:r>
              <a:rPr lang="en-GB" dirty="0" smtClean="0"/>
              <a:t>orkshops/courses</a:t>
            </a:r>
          </a:p>
          <a:p>
            <a:pPr marL="457200" indent="-457200">
              <a:buFont typeface="+mj-lt"/>
              <a:buAutoNum type="arabicPeriod"/>
            </a:pPr>
            <a:r>
              <a:rPr lang="en-GB" dirty="0"/>
              <a:t>G</a:t>
            </a:r>
            <a:r>
              <a:rPr lang="en-GB" dirty="0" smtClean="0"/>
              <a:t>roup therapy</a:t>
            </a:r>
          </a:p>
          <a:p>
            <a:pPr marL="457200" indent="-457200">
              <a:buFont typeface="+mj-lt"/>
              <a:buAutoNum type="arabicPeriod"/>
            </a:pPr>
            <a:r>
              <a:rPr lang="en-GB" dirty="0"/>
              <a:t>C</a:t>
            </a:r>
            <a:r>
              <a:rPr lang="en-GB" dirty="0" smtClean="0"/>
              <a:t>omputerised </a:t>
            </a:r>
            <a:r>
              <a:rPr lang="en-GB" dirty="0"/>
              <a:t>Cognitive Behaviour </a:t>
            </a:r>
            <a:r>
              <a:rPr lang="en-GB" dirty="0" smtClean="0"/>
              <a:t>Therapy</a:t>
            </a:r>
          </a:p>
          <a:p>
            <a:pPr marL="457200" indent="-457200">
              <a:buFont typeface="+mj-lt"/>
              <a:buAutoNum type="arabicPeriod"/>
            </a:pPr>
            <a:r>
              <a:rPr lang="en-GB" dirty="0"/>
              <a:t>G</a:t>
            </a:r>
            <a:r>
              <a:rPr lang="en-GB" dirty="0" smtClean="0"/>
              <a:t>uided </a:t>
            </a:r>
            <a:r>
              <a:rPr lang="en-GB" dirty="0"/>
              <a:t>self help </a:t>
            </a:r>
            <a:r>
              <a:rPr lang="en-GB" dirty="0" smtClean="0"/>
              <a:t>material</a:t>
            </a:r>
          </a:p>
          <a:p>
            <a:pPr marL="457200" indent="-457200">
              <a:buFont typeface="+mj-lt"/>
              <a:buAutoNum type="arabicPeriod"/>
            </a:pPr>
            <a:r>
              <a:rPr lang="en-GB" dirty="0" smtClean="0"/>
              <a:t>Individual Therapy – </a:t>
            </a:r>
            <a:r>
              <a:rPr lang="en-GB" dirty="0" err="1"/>
              <a:t>e</a:t>
            </a:r>
            <a:r>
              <a:rPr lang="en-GB" dirty="0" err="1" smtClean="0"/>
              <a:t>g</a:t>
            </a:r>
            <a:r>
              <a:rPr lang="en-GB" dirty="0" smtClean="0"/>
              <a:t> CBT</a:t>
            </a:r>
            <a:endParaRPr lang="en-GB" dirty="0"/>
          </a:p>
          <a:p>
            <a:endParaRPr lang="en-GB" dirty="0"/>
          </a:p>
        </p:txBody>
      </p:sp>
    </p:spTree>
    <p:extLst>
      <p:ext uri="{BB962C8B-B14F-4D97-AF65-F5344CB8AC3E}">
        <p14:creationId xmlns:p14="http://schemas.microsoft.com/office/powerpoint/2010/main" val="39921362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49" y="558466"/>
            <a:ext cx="11038416" cy="495300"/>
          </a:xfrm>
        </p:spPr>
        <p:txBody>
          <a:bodyPr/>
          <a:lstStyle/>
          <a:p>
            <a:r>
              <a:rPr lang="en-GB" dirty="0" smtClean="0"/>
              <a:t>IAPT providers</a:t>
            </a:r>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979" y="0"/>
            <a:ext cx="5955633" cy="6893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7681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302" y="2546892"/>
            <a:ext cx="11500167" cy="225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344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60376" y="522371"/>
            <a:ext cx="11038416" cy="495300"/>
          </a:xfrm>
        </p:spPr>
        <p:txBody>
          <a:bodyPr/>
          <a:lstStyle/>
          <a:p>
            <a:r>
              <a:rPr lang="en-GB" altLang="en-US" dirty="0" smtClean="0"/>
              <a:t>Treatment for moderate or severe depression</a:t>
            </a:r>
          </a:p>
        </p:txBody>
      </p:sp>
      <p:sp>
        <p:nvSpPr>
          <p:cNvPr id="6" name="Rectangle 3"/>
          <p:cNvSpPr txBox="1">
            <a:spLocks noChangeArrowheads="1"/>
          </p:cNvSpPr>
          <p:nvPr/>
        </p:nvSpPr>
        <p:spPr bwMode="auto">
          <a:xfrm>
            <a:off x="539194" y="1435685"/>
            <a:ext cx="10519833" cy="4468812"/>
          </a:xfrm>
          <a:prstGeom prst="rect">
            <a:avLst/>
          </a:prstGeom>
          <a:noFill/>
          <a:ln w="9525">
            <a:noFill/>
            <a:miter lim="800000"/>
            <a:headEnd/>
            <a:tailEnd/>
          </a:ln>
        </p:spPr>
        <p:txBody>
          <a:bodyPr/>
          <a:lstStyle/>
          <a:p>
            <a:pPr marL="261938" lvl="1">
              <a:spcBef>
                <a:spcPct val="20000"/>
              </a:spcBef>
              <a:defRPr/>
            </a:pPr>
            <a:r>
              <a:rPr lang="en-GB" sz="3200" kern="0" dirty="0" smtClean="0">
                <a:latin typeface="+mn-lt"/>
              </a:rPr>
              <a:t>Provide </a:t>
            </a:r>
            <a:r>
              <a:rPr lang="en-GB" sz="3200" kern="0" dirty="0">
                <a:latin typeface="+mn-lt"/>
              </a:rPr>
              <a:t>a </a:t>
            </a:r>
            <a:r>
              <a:rPr lang="en-GB" sz="3200" b="1" kern="0" dirty="0">
                <a:latin typeface="+mn-lt"/>
              </a:rPr>
              <a:t>combination</a:t>
            </a:r>
            <a:r>
              <a:rPr lang="en-GB" sz="3200" kern="0" dirty="0">
                <a:latin typeface="+mn-lt"/>
              </a:rPr>
              <a:t> </a:t>
            </a:r>
            <a:r>
              <a:rPr lang="en-GB" sz="3200" kern="0" dirty="0" smtClean="0">
                <a:latin typeface="+mn-lt"/>
              </a:rPr>
              <a:t>of</a:t>
            </a:r>
          </a:p>
          <a:p>
            <a:pPr marL="261938" lvl="1">
              <a:spcBef>
                <a:spcPct val="20000"/>
              </a:spcBef>
              <a:defRPr/>
            </a:pPr>
            <a:r>
              <a:rPr lang="en-GB" sz="3200" kern="0" dirty="0" smtClean="0">
                <a:latin typeface="+mn-lt"/>
              </a:rPr>
              <a:t> </a:t>
            </a:r>
          </a:p>
          <a:p>
            <a:pPr marL="719138" lvl="1" indent="-457200">
              <a:spcBef>
                <a:spcPct val="20000"/>
              </a:spcBef>
              <a:buFont typeface="+mj-lt"/>
              <a:buAutoNum type="arabicPeriod"/>
              <a:defRPr/>
            </a:pPr>
            <a:r>
              <a:rPr lang="en-GB" sz="3200" kern="0" dirty="0" smtClean="0">
                <a:latin typeface="+mn-lt"/>
              </a:rPr>
              <a:t>antidepressant medication, </a:t>
            </a:r>
            <a:r>
              <a:rPr lang="en-GB" sz="3200" kern="0" dirty="0">
                <a:latin typeface="+mn-lt"/>
              </a:rPr>
              <a:t>and </a:t>
            </a:r>
            <a:endParaRPr lang="en-GB" sz="3200" kern="0" dirty="0" smtClean="0">
              <a:latin typeface="+mn-lt"/>
            </a:endParaRPr>
          </a:p>
          <a:p>
            <a:pPr marL="776288" lvl="1" indent="-514350">
              <a:spcBef>
                <a:spcPct val="20000"/>
              </a:spcBef>
              <a:buFont typeface="+mj-lt"/>
              <a:buAutoNum type="arabicPeriod"/>
              <a:defRPr/>
            </a:pPr>
            <a:endParaRPr lang="en-GB" sz="3200" kern="0" dirty="0" smtClean="0">
              <a:latin typeface="+mn-lt"/>
            </a:endParaRPr>
          </a:p>
          <a:p>
            <a:pPr marL="719138" lvl="1" indent="-457200">
              <a:spcBef>
                <a:spcPct val="20000"/>
              </a:spcBef>
              <a:buFont typeface="+mj-lt"/>
              <a:buAutoNum type="arabicPeriod"/>
              <a:defRPr/>
            </a:pPr>
            <a:r>
              <a:rPr lang="en-GB" sz="3200" kern="0" dirty="0" smtClean="0">
                <a:latin typeface="+mn-lt"/>
              </a:rPr>
              <a:t>a </a:t>
            </a:r>
            <a:r>
              <a:rPr lang="en-GB" sz="3200" u="sng" kern="0" dirty="0">
                <a:latin typeface="+mn-lt"/>
              </a:rPr>
              <a:t>high-intensity </a:t>
            </a:r>
            <a:r>
              <a:rPr lang="en-GB" sz="3200" kern="0" dirty="0">
                <a:latin typeface="+mn-lt"/>
              </a:rPr>
              <a:t>psychological intervention (cognitive behavioural therapy </a:t>
            </a:r>
            <a:r>
              <a:rPr lang="en-GB" sz="3200" kern="0" dirty="0" smtClean="0">
                <a:latin typeface="+mn-lt"/>
              </a:rPr>
              <a:t>CBT </a:t>
            </a:r>
            <a:r>
              <a:rPr lang="en-GB" sz="3200" kern="0" dirty="0">
                <a:latin typeface="+mn-lt"/>
              </a:rPr>
              <a:t>or interpersonal therapy </a:t>
            </a:r>
            <a:r>
              <a:rPr lang="en-GB" sz="3200" kern="0" dirty="0" smtClean="0">
                <a:latin typeface="+mn-lt"/>
              </a:rPr>
              <a:t>IPT) </a:t>
            </a:r>
            <a:endParaRPr lang="en-GB" sz="3200" kern="0" dirty="0">
              <a:latin typeface="+mn-lt"/>
            </a:endParaRPr>
          </a:p>
        </p:txBody>
      </p:sp>
    </p:spTree>
    <p:extLst>
      <p:ext uri="{BB962C8B-B14F-4D97-AF65-F5344CB8AC3E}">
        <p14:creationId xmlns:p14="http://schemas.microsoft.com/office/powerpoint/2010/main" val="40176466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624417" y="260351"/>
            <a:ext cx="10972800" cy="561975"/>
          </a:xfrm>
        </p:spPr>
        <p:txBody>
          <a:bodyPr/>
          <a:lstStyle/>
          <a:p>
            <a:pPr algn="l" eaLnBrk="1" hangingPunct="1"/>
            <a:r>
              <a:rPr lang="en-GB" altLang="en-US" b="1" smtClean="0"/>
              <a:t>Which antidepressant?</a:t>
            </a:r>
          </a:p>
        </p:txBody>
      </p:sp>
      <p:sp>
        <p:nvSpPr>
          <p:cNvPr id="21507" name="Rectangle 3"/>
          <p:cNvSpPr>
            <a:spLocks noGrp="1"/>
          </p:cNvSpPr>
          <p:nvPr>
            <p:ph type="body" idx="1"/>
          </p:nvPr>
        </p:nvSpPr>
        <p:spPr>
          <a:xfrm>
            <a:off x="594101" y="1497014"/>
            <a:ext cx="10972800" cy="5073650"/>
          </a:xfrm>
        </p:spPr>
        <p:txBody>
          <a:bodyPr/>
          <a:lstStyle/>
          <a:p>
            <a:pPr eaLnBrk="1" hangingPunct="1"/>
            <a:r>
              <a:rPr lang="en-GB" altLang="en-US" b="1" dirty="0" smtClean="0"/>
              <a:t>The efficacy of antidepressants is largely equivalent.</a:t>
            </a:r>
          </a:p>
          <a:p>
            <a:pPr eaLnBrk="1" hangingPunct="1"/>
            <a:r>
              <a:rPr lang="en-GB" altLang="en-US" b="1" dirty="0" smtClean="0"/>
              <a:t>The choice is based on:</a:t>
            </a:r>
          </a:p>
          <a:p>
            <a:pPr lvl="1" eaLnBrk="1" hangingPunct="1">
              <a:buFontTx/>
              <a:buChar char="o"/>
            </a:pPr>
            <a:r>
              <a:rPr lang="en-GB" altLang="en-US" dirty="0" smtClean="0"/>
              <a:t>The person's preference.</a:t>
            </a:r>
            <a:endParaRPr lang="en-GB" altLang="en-US" u="sng" dirty="0" smtClean="0"/>
          </a:p>
          <a:p>
            <a:pPr lvl="1" eaLnBrk="1" hangingPunct="1">
              <a:buFontTx/>
              <a:buChar char="o"/>
            </a:pPr>
            <a:r>
              <a:rPr lang="en-GB" altLang="en-US" dirty="0" smtClean="0"/>
              <a:t>Adverse effect profile (e.g. sedation, sexual adverse effects, weight gain).</a:t>
            </a:r>
            <a:endParaRPr lang="en-GB" altLang="en-US" u="sng" dirty="0" smtClean="0"/>
          </a:p>
          <a:p>
            <a:pPr lvl="1" eaLnBrk="1" hangingPunct="1">
              <a:buFontTx/>
              <a:buChar char="o"/>
            </a:pPr>
            <a:r>
              <a:rPr lang="en-GB" altLang="en-US" dirty="0" smtClean="0"/>
              <a:t>Safety in overdose - avoid TCAs or venlafaxine.</a:t>
            </a:r>
          </a:p>
          <a:p>
            <a:pPr lvl="1" eaLnBrk="1" hangingPunct="1">
              <a:buFontTx/>
              <a:buChar char="o"/>
            </a:pPr>
            <a:r>
              <a:rPr lang="en-GB" altLang="en-US" dirty="0" smtClean="0"/>
              <a:t>Previous response to therapy.</a:t>
            </a:r>
          </a:p>
          <a:p>
            <a:pPr lvl="1" eaLnBrk="1" hangingPunct="1">
              <a:buFontTx/>
              <a:buChar char="o"/>
            </a:pPr>
            <a:r>
              <a:rPr lang="en-GB" altLang="en-US" dirty="0" smtClean="0"/>
              <a:t>Presence of a chronic physical health problem.</a:t>
            </a:r>
          </a:p>
        </p:txBody>
      </p:sp>
    </p:spTree>
    <p:extLst>
      <p:ext uri="{BB962C8B-B14F-4D97-AF65-F5344CB8AC3E}">
        <p14:creationId xmlns:p14="http://schemas.microsoft.com/office/powerpoint/2010/main" val="25074681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210" y="504017"/>
            <a:ext cx="11038416" cy="495300"/>
          </a:xfrm>
        </p:spPr>
        <p:txBody>
          <a:bodyPr/>
          <a:lstStyle/>
          <a:p>
            <a:r>
              <a:rPr lang="en-GB" b="1" dirty="0" smtClean="0"/>
              <a:t>Types of antidepressants</a:t>
            </a:r>
            <a:endParaRPr lang="en-GB" b="1" dirty="0"/>
          </a:p>
        </p:txBody>
      </p:sp>
      <p:pic>
        <p:nvPicPr>
          <p:cNvPr id="2052" name="Picture 4" descr="Image result for antidepressants drugs list">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27" b="-4627"/>
          <a:stretch/>
        </p:blipFill>
        <p:spPr bwMode="auto">
          <a:xfrm>
            <a:off x="61003" y="1106905"/>
            <a:ext cx="11573534" cy="546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6741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624417" y="260351"/>
            <a:ext cx="10972800" cy="936625"/>
          </a:xfrm>
        </p:spPr>
        <p:txBody>
          <a:bodyPr/>
          <a:lstStyle/>
          <a:p>
            <a:pPr algn="l"/>
            <a:r>
              <a:rPr lang="en-GB" altLang="en-US" b="1" smtClean="0"/>
              <a:t>Which antidepressant?</a:t>
            </a:r>
          </a:p>
        </p:txBody>
      </p:sp>
      <p:sp>
        <p:nvSpPr>
          <p:cNvPr id="22531" name="Rectangle 3"/>
          <p:cNvSpPr>
            <a:spLocks noGrp="1"/>
          </p:cNvSpPr>
          <p:nvPr>
            <p:ph type="body" idx="1"/>
          </p:nvPr>
        </p:nvSpPr>
        <p:spPr>
          <a:xfrm>
            <a:off x="624417" y="1131376"/>
            <a:ext cx="11135783" cy="5237675"/>
          </a:xfrm>
        </p:spPr>
        <p:txBody>
          <a:bodyPr/>
          <a:lstStyle/>
          <a:p>
            <a:pPr eaLnBrk="1" hangingPunct="1">
              <a:lnSpc>
                <a:spcPct val="80000"/>
              </a:lnSpc>
            </a:pPr>
            <a:r>
              <a:rPr lang="en-GB" altLang="en-US" b="1" dirty="0" smtClean="0"/>
              <a:t>First episode:</a:t>
            </a:r>
          </a:p>
          <a:p>
            <a:pPr lvl="1" eaLnBrk="1" hangingPunct="1">
              <a:lnSpc>
                <a:spcPct val="80000"/>
              </a:lnSpc>
              <a:buFontTx/>
              <a:buChar char="o"/>
            </a:pPr>
            <a:r>
              <a:rPr lang="en-GB" altLang="en-US" sz="2400" dirty="0" smtClean="0"/>
              <a:t>Generic SSRIs preferred – better tolerated, safer in overdose.</a:t>
            </a:r>
          </a:p>
          <a:p>
            <a:pPr lvl="1" eaLnBrk="1" hangingPunct="1">
              <a:lnSpc>
                <a:spcPct val="80000"/>
              </a:lnSpc>
              <a:buFontTx/>
              <a:buChar char="o"/>
            </a:pPr>
            <a:r>
              <a:rPr lang="en-GB" altLang="en-US" sz="2400" dirty="0" smtClean="0"/>
              <a:t>Citalopram, fluoxetine, paroxetine, or sertraline.</a:t>
            </a:r>
          </a:p>
          <a:p>
            <a:pPr lvl="1" eaLnBrk="1" hangingPunct="1">
              <a:lnSpc>
                <a:spcPct val="80000"/>
              </a:lnSpc>
              <a:buFontTx/>
              <a:buChar char="o"/>
            </a:pPr>
            <a:endParaRPr lang="en-GB" altLang="en-US" sz="2400" dirty="0" smtClean="0"/>
          </a:p>
          <a:p>
            <a:pPr eaLnBrk="1" hangingPunct="1">
              <a:lnSpc>
                <a:spcPct val="80000"/>
              </a:lnSpc>
            </a:pPr>
            <a:r>
              <a:rPr lang="en-GB" altLang="en-US" b="1" dirty="0" smtClean="0"/>
              <a:t>Recurrent episode of depression</a:t>
            </a:r>
            <a:endParaRPr lang="en-GB" altLang="en-US" dirty="0" smtClean="0"/>
          </a:p>
          <a:p>
            <a:pPr lvl="1" eaLnBrk="1" hangingPunct="1">
              <a:lnSpc>
                <a:spcPct val="80000"/>
              </a:lnSpc>
              <a:buFontTx/>
              <a:buChar char="o"/>
            </a:pPr>
            <a:r>
              <a:rPr lang="en-GB" altLang="en-US" sz="2400" dirty="0" smtClean="0"/>
              <a:t>Consider an antidepressant the person has responded well to in the past. </a:t>
            </a:r>
          </a:p>
          <a:p>
            <a:pPr lvl="1" eaLnBrk="1" hangingPunct="1">
              <a:lnSpc>
                <a:spcPct val="80000"/>
              </a:lnSpc>
              <a:buFontTx/>
              <a:buChar char="o"/>
            </a:pPr>
            <a:endParaRPr lang="en-GB" altLang="en-US" sz="2400" dirty="0" smtClean="0"/>
          </a:p>
          <a:p>
            <a:pPr eaLnBrk="1" hangingPunct="1">
              <a:lnSpc>
                <a:spcPct val="80000"/>
              </a:lnSpc>
            </a:pPr>
            <a:r>
              <a:rPr lang="en-GB" altLang="en-US" b="1" dirty="0" smtClean="0"/>
              <a:t>Chronic physical health problem</a:t>
            </a:r>
            <a:r>
              <a:rPr lang="en-GB" altLang="en-US" sz="3600" b="1" dirty="0" smtClean="0"/>
              <a:t> </a:t>
            </a:r>
          </a:p>
          <a:p>
            <a:pPr lvl="1" eaLnBrk="1" hangingPunct="1">
              <a:lnSpc>
                <a:spcPct val="80000"/>
              </a:lnSpc>
              <a:buFont typeface="Courier New" pitchFamily="49" charset="0"/>
              <a:buChar char="o"/>
            </a:pPr>
            <a:r>
              <a:rPr lang="en-GB" altLang="en-US" sz="2400" dirty="0" smtClean="0"/>
              <a:t>Sertraline preferred (lower risk of drug interactions).</a:t>
            </a:r>
            <a:endParaRPr lang="en-GB" altLang="en-US" sz="2400" b="1" dirty="0" smtClean="0"/>
          </a:p>
          <a:p>
            <a:pPr eaLnBrk="1" hangingPunct="1">
              <a:lnSpc>
                <a:spcPct val="80000"/>
              </a:lnSpc>
            </a:pPr>
            <a:r>
              <a:rPr lang="en-GB" altLang="en-US" b="1" dirty="0" err="1" smtClean="0"/>
              <a:t>Dosulepin</a:t>
            </a:r>
            <a:r>
              <a:rPr lang="en-GB" altLang="en-US" b="1" dirty="0" smtClean="0"/>
              <a:t> should only be started by a specialist</a:t>
            </a:r>
            <a:endParaRPr lang="en-GB" altLang="en-US" sz="3600" b="1" dirty="0" smtClean="0"/>
          </a:p>
          <a:p>
            <a:pPr lvl="1" eaLnBrk="1" hangingPunct="1">
              <a:lnSpc>
                <a:spcPct val="80000"/>
              </a:lnSpc>
              <a:buFontTx/>
              <a:buChar char="o"/>
            </a:pPr>
            <a:r>
              <a:rPr lang="en-GB" altLang="en-US" sz="2400" dirty="0" smtClean="0"/>
              <a:t>Increased cardiac risk and toxicity in overdose.</a:t>
            </a:r>
          </a:p>
        </p:txBody>
      </p:sp>
      <p:sp>
        <p:nvSpPr>
          <p:cNvPr id="5" name="Footer Placeholder 4"/>
          <p:cNvSpPr txBox="1">
            <a:spLocks noGrp="1"/>
          </p:cNvSpPr>
          <p:nvPr/>
        </p:nvSpPr>
        <p:spPr>
          <a:xfrm>
            <a:off x="239184" y="6186489"/>
            <a:ext cx="11521016" cy="365125"/>
          </a:xfrm>
          <a:prstGeom prst="rect">
            <a:avLst/>
          </a:prstGeom>
          <a:noFill/>
        </p:spPr>
        <p:txBody>
          <a:bodyPr anchor="ctr"/>
          <a:lstStyle/>
          <a:p>
            <a:pPr fontAlgn="auto">
              <a:spcBef>
                <a:spcPts val="0"/>
              </a:spcBef>
              <a:spcAft>
                <a:spcPts val="0"/>
              </a:spcAft>
              <a:defRPr/>
            </a:pPr>
            <a:endParaRPr lang="en-GB" sz="1200" i="1" dirty="0">
              <a:solidFill>
                <a:schemeClr val="tx1">
                  <a:tint val="75000"/>
                </a:schemeClr>
              </a:solidFill>
              <a:latin typeface="+mn-lt"/>
              <a:cs typeface="+mn-cs"/>
            </a:endParaRPr>
          </a:p>
        </p:txBody>
      </p:sp>
    </p:spTree>
    <p:extLst>
      <p:ext uri="{BB962C8B-B14F-4D97-AF65-F5344CB8AC3E}">
        <p14:creationId xmlns:p14="http://schemas.microsoft.com/office/powerpoint/2010/main" val="23759157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186" y="570498"/>
            <a:ext cx="11038416" cy="495300"/>
          </a:xfrm>
        </p:spPr>
        <p:txBody>
          <a:bodyPr/>
          <a:lstStyle/>
          <a:p>
            <a:r>
              <a:rPr lang="en-GB" dirty="0" smtClean="0"/>
              <a:t>Relative side effects of antidepressants</a:t>
            </a:r>
            <a:endParaRPr lang="en-GB" dirty="0"/>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79" y="1216944"/>
            <a:ext cx="12003621" cy="552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3895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ist of antidepressants">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8" t="22957" r="458" b="1195"/>
          <a:stretch/>
        </p:blipFill>
        <p:spPr bwMode="auto">
          <a:xfrm>
            <a:off x="811381" y="393442"/>
            <a:ext cx="9448090" cy="553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092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05" y="2225842"/>
            <a:ext cx="5847347" cy="28992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178" y="4727475"/>
            <a:ext cx="6592220" cy="2057687"/>
          </a:xfrm>
          <a:prstGeom prst="rect">
            <a:avLst/>
          </a:prstGeom>
        </p:spPr>
      </p:pic>
      <p:pic>
        <p:nvPicPr>
          <p:cNvPr id="1026" name="Picture 2" descr="C:\Users\Vimal mannali\Desktop\GP educational presentation\9 in 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725" y="45533"/>
            <a:ext cx="8106907" cy="208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331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3" y="1011160"/>
            <a:ext cx="11729439" cy="5296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9134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612386" y="464888"/>
            <a:ext cx="10972800" cy="792163"/>
          </a:xfrm>
        </p:spPr>
        <p:txBody>
          <a:bodyPr/>
          <a:lstStyle/>
          <a:p>
            <a:pPr algn="l" eaLnBrk="1" hangingPunct="1"/>
            <a:r>
              <a:rPr lang="en-GB" altLang="en-US" b="1" dirty="0" smtClean="0"/>
              <a:t>Follow up</a:t>
            </a:r>
          </a:p>
        </p:txBody>
      </p:sp>
      <p:sp>
        <p:nvSpPr>
          <p:cNvPr id="23555" name="Rectangle 3"/>
          <p:cNvSpPr>
            <a:spLocks noGrp="1"/>
          </p:cNvSpPr>
          <p:nvPr>
            <p:ph type="body" idx="1"/>
          </p:nvPr>
        </p:nvSpPr>
        <p:spPr>
          <a:xfrm>
            <a:off x="609600" y="1125538"/>
            <a:ext cx="10972800" cy="5000625"/>
          </a:xfrm>
        </p:spPr>
        <p:txBody>
          <a:bodyPr/>
          <a:lstStyle/>
          <a:p>
            <a:pPr eaLnBrk="1" hangingPunct="1">
              <a:lnSpc>
                <a:spcPct val="90000"/>
              </a:lnSpc>
            </a:pPr>
            <a:r>
              <a:rPr lang="en-GB" altLang="en-US" sz="2600" b="1" dirty="0" smtClean="0"/>
              <a:t>Arrange frequent, regular review to assess:</a:t>
            </a:r>
          </a:p>
          <a:p>
            <a:pPr lvl="1" eaLnBrk="1" hangingPunct="1">
              <a:lnSpc>
                <a:spcPct val="90000"/>
              </a:lnSpc>
              <a:buFontTx/>
              <a:buChar char="o"/>
            </a:pPr>
            <a:r>
              <a:rPr lang="en-GB" altLang="en-US" sz="2400" dirty="0" smtClean="0"/>
              <a:t>Suicide risk</a:t>
            </a:r>
          </a:p>
          <a:p>
            <a:pPr lvl="1" eaLnBrk="1" hangingPunct="1">
              <a:lnSpc>
                <a:spcPct val="90000"/>
              </a:lnSpc>
              <a:buFontTx/>
              <a:buChar char="o"/>
            </a:pPr>
            <a:r>
              <a:rPr lang="en-GB" altLang="en-US" sz="2400" dirty="0" smtClean="0"/>
              <a:t>Any safeguarding concerns</a:t>
            </a:r>
          </a:p>
          <a:p>
            <a:pPr lvl="1" eaLnBrk="1" hangingPunct="1">
              <a:lnSpc>
                <a:spcPct val="90000"/>
              </a:lnSpc>
              <a:buFontTx/>
              <a:buChar char="o"/>
            </a:pPr>
            <a:r>
              <a:rPr lang="en-GB" altLang="en-US" sz="2400" dirty="0" smtClean="0"/>
              <a:t>Response to treatment</a:t>
            </a:r>
          </a:p>
          <a:p>
            <a:pPr lvl="1" eaLnBrk="1" hangingPunct="1">
              <a:lnSpc>
                <a:spcPct val="90000"/>
              </a:lnSpc>
              <a:buFontTx/>
              <a:buChar char="o"/>
            </a:pPr>
            <a:r>
              <a:rPr lang="en-GB" altLang="en-US" sz="2400" dirty="0" smtClean="0"/>
              <a:t>Adherence to treatment and adverse effects</a:t>
            </a:r>
          </a:p>
          <a:p>
            <a:pPr marL="360363" lvl="1" indent="0" eaLnBrk="1" hangingPunct="1">
              <a:lnSpc>
                <a:spcPct val="90000"/>
              </a:lnSpc>
              <a:buNone/>
            </a:pPr>
            <a:endParaRPr lang="en-GB" altLang="en-US" sz="2400" dirty="0" smtClean="0"/>
          </a:p>
          <a:p>
            <a:pPr eaLnBrk="1" hangingPunct="1">
              <a:lnSpc>
                <a:spcPct val="90000"/>
              </a:lnSpc>
            </a:pPr>
            <a:r>
              <a:rPr lang="en-GB" altLang="en-US" sz="2600" b="1" dirty="0" smtClean="0"/>
              <a:t>Antidepressant effect is usually seen </a:t>
            </a:r>
            <a:r>
              <a:rPr lang="en-GB" altLang="en-US" sz="2600" b="1" dirty="0" smtClean="0">
                <a:solidFill>
                  <a:srgbClr val="FF0000"/>
                </a:solidFill>
              </a:rPr>
              <a:t>within 2 weeks</a:t>
            </a:r>
            <a:r>
              <a:rPr lang="en-GB" altLang="en-US" sz="2600" b="1" dirty="0" smtClean="0"/>
              <a:t>.</a:t>
            </a:r>
            <a:endParaRPr lang="en-GB" altLang="en-US" sz="2600" dirty="0" smtClean="0"/>
          </a:p>
          <a:p>
            <a:pPr eaLnBrk="1" hangingPunct="1">
              <a:lnSpc>
                <a:spcPct val="90000"/>
              </a:lnSpc>
            </a:pPr>
            <a:r>
              <a:rPr lang="en-GB" altLang="en-US" sz="2600" b="1" dirty="0" smtClean="0"/>
              <a:t>Consider changing antidepressant after </a:t>
            </a:r>
            <a:r>
              <a:rPr lang="en-GB" altLang="en-US" sz="2600" b="1" dirty="0" smtClean="0">
                <a:solidFill>
                  <a:srgbClr val="0070C0"/>
                </a:solidFill>
              </a:rPr>
              <a:t>4 weeks </a:t>
            </a:r>
            <a:r>
              <a:rPr lang="en-GB" altLang="en-US" sz="2600" b="1" dirty="0" smtClean="0"/>
              <a:t>if poor response.</a:t>
            </a:r>
          </a:p>
          <a:p>
            <a:pPr eaLnBrk="1" hangingPunct="1">
              <a:lnSpc>
                <a:spcPct val="90000"/>
              </a:lnSpc>
            </a:pPr>
            <a:endParaRPr lang="en-GB" altLang="en-US" sz="2600" b="1" dirty="0" smtClean="0"/>
          </a:p>
          <a:p>
            <a:pPr eaLnBrk="1" hangingPunct="1">
              <a:lnSpc>
                <a:spcPct val="90000"/>
              </a:lnSpc>
            </a:pPr>
            <a:r>
              <a:rPr lang="en-GB" altLang="en-US" sz="2600" b="1" dirty="0" smtClean="0"/>
              <a:t>Augmentation of antidepressant– </a:t>
            </a:r>
            <a:r>
              <a:rPr lang="en-GB" altLang="en-US" sz="2600" dirty="0" smtClean="0"/>
              <a:t>Ideally by an MH Specialist</a:t>
            </a:r>
          </a:p>
        </p:txBody>
      </p:sp>
    </p:spTree>
    <p:extLst>
      <p:ext uri="{BB962C8B-B14F-4D97-AF65-F5344CB8AC3E}">
        <p14:creationId xmlns:p14="http://schemas.microsoft.com/office/powerpoint/2010/main" val="15684047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63257" y="1261980"/>
            <a:ext cx="11091333" cy="4468813"/>
          </a:xfrm>
          <a:prstGeom prst="rect">
            <a:avLst/>
          </a:prstGeom>
          <a:noFill/>
          <a:ln w="9525">
            <a:noFill/>
            <a:miter lim="800000"/>
            <a:headEnd/>
            <a:tailEnd/>
          </a:ln>
        </p:spPr>
        <p:txBody>
          <a:bodyPr/>
          <a:lstStyle/>
          <a:p>
            <a:pPr>
              <a:lnSpc>
                <a:spcPct val="90000"/>
              </a:lnSpc>
            </a:pPr>
            <a:r>
              <a:rPr lang="en-GB" altLang="en-US" sz="2800" b="1" dirty="0"/>
              <a:t>Continue antidepressant for </a:t>
            </a:r>
            <a:r>
              <a:rPr lang="en-GB" altLang="en-US" sz="2800" b="1" i="1" dirty="0"/>
              <a:t>at least</a:t>
            </a:r>
            <a:r>
              <a:rPr lang="en-GB" altLang="en-US" sz="2800" b="1" dirty="0"/>
              <a:t> 6 months following remission </a:t>
            </a:r>
            <a:r>
              <a:rPr lang="en-GB" altLang="en-US" sz="2800" dirty="0"/>
              <a:t>–</a:t>
            </a:r>
            <a:r>
              <a:rPr lang="en-GB" altLang="en-US" sz="2800" b="1" dirty="0"/>
              <a:t> </a:t>
            </a:r>
            <a:r>
              <a:rPr lang="en-GB" altLang="en-US" sz="2800" dirty="0"/>
              <a:t>greatly reduces the risk of relapse</a:t>
            </a:r>
            <a:r>
              <a:rPr lang="en-GB" altLang="en-US" sz="2800" dirty="0" smtClean="0"/>
              <a:t>.</a:t>
            </a:r>
          </a:p>
          <a:p>
            <a:pPr>
              <a:lnSpc>
                <a:spcPct val="90000"/>
              </a:lnSpc>
            </a:pPr>
            <a:endParaRPr lang="en-GB" altLang="en-US" sz="2800" dirty="0"/>
          </a:p>
          <a:p>
            <a:pPr>
              <a:lnSpc>
                <a:spcPct val="90000"/>
              </a:lnSpc>
            </a:pPr>
            <a:r>
              <a:rPr lang="en-GB" altLang="en-US" sz="2800" b="1" dirty="0"/>
              <a:t>Longer duration (up to 2 years or longer) may be needed </a:t>
            </a:r>
            <a:r>
              <a:rPr lang="en-GB" altLang="en-US" sz="2800" dirty="0"/>
              <a:t>(e.g. if the risk of relapse is high</a:t>
            </a:r>
            <a:r>
              <a:rPr lang="en-GB" altLang="en-US" sz="2800" dirty="0" smtClean="0"/>
              <a:t>).</a:t>
            </a:r>
          </a:p>
          <a:p>
            <a:pPr>
              <a:lnSpc>
                <a:spcPct val="90000"/>
              </a:lnSpc>
            </a:pPr>
            <a:endParaRPr lang="en-GB" sz="2800" kern="0" dirty="0">
              <a:latin typeface="+mn-lt"/>
            </a:endParaRPr>
          </a:p>
          <a:p>
            <a:pPr>
              <a:lnSpc>
                <a:spcPct val="90000"/>
              </a:lnSpc>
            </a:pPr>
            <a:endParaRPr lang="en-GB" sz="2800" kern="0" dirty="0" smtClean="0"/>
          </a:p>
          <a:p>
            <a:pPr>
              <a:lnSpc>
                <a:spcPct val="90000"/>
              </a:lnSpc>
            </a:pPr>
            <a:r>
              <a:rPr lang="en-GB" sz="2800" kern="0" dirty="0" smtClean="0">
                <a:latin typeface="+mn-lt"/>
              </a:rPr>
              <a:t>Discuss </a:t>
            </a:r>
            <a:r>
              <a:rPr lang="en-GB" sz="2800" kern="0" dirty="0">
                <a:latin typeface="+mn-lt"/>
              </a:rPr>
              <a:t>with the </a:t>
            </a:r>
            <a:r>
              <a:rPr lang="en-GB" sz="2800" kern="0" dirty="0" smtClean="0">
                <a:latin typeface="+mn-lt"/>
              </a:rPr>
              <a:t>patient </a:t>
            </a:r>
            <a:r>
              <a:rPr lang="en-GB" sz="2800" kern="0" dirty="0">
                <a:latin typeface="+mn-lt"/>
              </a:rPr>
              <a:t>that: </a:t>
            </a:r>
          </a:p>
          <a:p>
            <a:pPr marL="808038" lvl="1" indent="-273050">
              <a:spcBef>
                <a:spcPct val="20000"/>
              </a:spcBef>
              <a:buFont typeface="Arial" pitchFamily="34" charset="0"/>
              <a:buChar char="–"/>
              <a:defRPr/>
            </a:pPr>
            <a:r>
              <a:rPr lang="en-GB" sz="2800" kern="0" dirty="0">
                <a:latin typeface="+mn-lt"/>
              </a:rPr>
              <a:t>this </a:t>
            </a:r>
            <a:r>
              <a:rPr lang="en-GB" sz="2800" kern="0" dirty="0" smtClean="0">
                <a:latin typeface="+mn-lt"/>
              </a:rPr>
              <a:t>is to significantly reduce </a:t>
            </a:r>
            <a:r>
              <a:rPr lang="en-GB" sz="2800" kern="0" dirty="0">
                <a:latin typeface="+mn-lt"/>
              </a:rPr>
              <a:t>the risk of relapse</a:t>
            </a:r>
          </a:p>
          <a:p>
            <a:pPr marL="808038" lvl="1" indent="-273050">
              <a:spcBef>
                <a:spcPct val="20000"/>
              </a:spcBef>
              <a:buFont typeface="Arial" pitchFamily="34" charset="0"/>
              <a:buChar char="–"/>
              <a:defRPr/>
            </a:pPr>
            <a:r>
              <a:rPr lang="en-GB" sz="2800" kern="0" dirty="0">
                <a:latin typeface="+mn-lt"/>
              </a:rPr>
              <a:t>antidepressants are not associated with addiction.</a:t>
            </a:r>
          </a:p>
        </p:txBody>
      </p:sp>
      <p:sp>
        <p:nvSpPr>
          <p:cNvPr id="18435" name="Title 5"/>
          <p:cNvSpPr>
            <a:spLocks noGrp="1"/>
          </p:cNvSpPr>
          <p:nvPr>
            <p:ph type="title"/>
          </p:nvPr>
        </p:nvSpPr>
        <p:spPr>
          <a:xfrm>
            <a:off x="524154" y="510339"/>
            <a:ext cx="11038416" cy="495300"/>
          </a:xfrm>
        </p:spPr>
        <p:txBody>
          <a:bodyPr/>
          <a:lstStyle/>
          <a:p>
            <a:r>
              <a:rPr lang="en-GB" altLang="en-US" b="1" dirty="0" smtClean="0"/>
              <a:t>Continuation and relapse prevention </a:t>
            </a:r>
          </a:p>
        </p:txBody>
      </p:sp>
    </p:spTree>
    <p:extLst>
      <p:ext uri="{BB962C8B-B14F-4D97-AF65-F5344CB8AC3E}">
        <p14:creationId xmlns:p14="http://schemas.microsoft.com/office/powerpoint/2010/main" val="39152927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91067" y="1237917"/>
            <a:ext cx="11091333" cy="4468813"/>
          </a:xfrm>
          <a:prstGeom prst="rect">
            <a:avLst/>
          </a:prstGeom>
          <a:noFill/>
          <a:ln w="9525">
            <a:noFill/>
            <a:miter lim="800000"/>
            <a:headEnd/>
            <a:tailEnd/>
          </a:ln>
        </p:spPr>
        <p:txBody>
          <a:bodyPr/>
          <a:lstStyle/>
          <a:p>
            <a:pPr marL="266700" lvl="1" indent="-4763">
              <a:spcBef>
                <a:spcPct val="20000"/>
              </a:spcBef>
              <a:defRPr/>
            </a:pPr>
            <a:r>
              <a:rPr lang="en-GB" sz="2400" kern="0" dirty="0" smtClean="0">
                <a:latin typeface="+mn-lt"/>
              </a:rPr>
              <a:t>Patients considered </a:t>
            </a:r>
            <a:r>
              <a:rPr lang="en-GB" sz="2400" kern="0" dirty="0">
                <a:latin typeface="+mn-lt"/>
              </a:rPr>
              <a:t>to be </a:t>
            </a:r>
            <a:r>
              <a:rPr lang="en-GB" sz="2400" b="1" kern="0" dirty="0">
                <a:latin typeface="+mn-lt"/>
              </a:rPr>
              <a:t>at significant risk of relapse </a:t>
            </a:r>
            <a:r>
              <a:rPr lang="en-GB" sz="2400" kern="0" dirty="0">
                <a:latin typeface="+mn-lt"/>
              </a:rPr>
              <a:t>or who have </a:t>
            </a:r>
            <a:r>
              <a:rPr lang="en-GB" sz="2400" b="1" kern="0" dirty="0">
                <a:latin typeface="+mn-lt"/>
              </a:rPr>
              <a:t>residual symptoms</a:t>
            </a:r>
            <a:r>
              <a:rPr lang="en-GB" sz="2400" kern="0" dirty="0">
                <a:latin typeface="+mn-lt"/>
              </a:rPr>
              <a:t>, should be offered one of the following psychological interventions</a:t>
            </a:r>
            <a:r>
              <a:rPr lang="en-GB" sz="2400" kern="0" dirty="0" smtClean="0">
                <a:latin typeface="+mn-lt"/>
              </a:rPr>
              <a:t>:</a:t>
            </a:r>
          </a:p>
          <a:p>
            <a:pPr marL="266700" lvl="1" indent="-4763">
              <a:spcBef>
                <a:spcPct val="20000"/>
              </a:spcBef>
              <a:defRPr/>
            </a:pPr>
            <a:r>
              <a:rPr lang="en-GB" sz="2400" kern="0" dirty="0" smtClean="0">
                <a:latin typeface="+mn-lt"/>
              </a:rPr>
              <a:t> </a:t>
            </a:r>
            <a:endParaRPr lang="en-GB" sz="2400" kern="0" dirty="0">
              <a:latin typeface="+mn-lt"/>
            </a:endParaRPr>
          </a:p>
          <a:p>
            <a:pPr marL="544513" lvl="1" indent="-282575">
              <a:spcBef>
                <a:spcPct val="20000"/>
              </a:spcBef>
              <a:buFontTx/>
              <a:buChar char="•"/>
              <a:defRPr/>
            </a:pPr>
            <a:r>
              <a:rPr lang="en-GB" sz="2000" b="1" kern="0" dirty="0"/>
              <a:t>I</a:t>
            </a:r>
            <a:r>
              <a:rPr lang="en-GB" sz="2000" b="1" kern="0" dirty="0" smtClean="0">
                <a:latin typeface="+mn-lt"/>
              </a:rPr>
              <a:t>ndividual </a:t>
            </a:r>
            <a:r>
              <a:rPr lang="en-GB" sz="2000" b="1" kern="0" dirty="0">
                <a:latin typeface="+mn-lt"/>
              </a:rPr>
              <a:t>CBT</a:t>
            </a:r>
            <a:r>
              <a:rPr lang="en-GB" sz="2000" kern="0" dirty="0">
                <a:latin typeface="+mn-lt"/>
              </a:rPr>
              <a:t>: </a:t>
            </a:r>
          </a:p>
          <a:p>
            <a:pPr marL="808038" lvl="1" indent="-273050">
              <a:spcBef>
                <a:spcPct val="20000"/>
              </a:spcBef>
              <a:buFont typeface="Arial" pitchFamily="34" charset="0"/>
              <a:buChar char="–"/>
              <a:defRPr/>
            </a:pPr>
            <a:r>
              <a:rPr lang="en-GB" kern="0" dirty="0"/>
              <a:t>for people who have relapsed despite antidepressant medication </a:t>
            </a:r>
          </a:p>
          <a:p>
            <a:pPr marL="808038" lvl="1" indent="-273050">
              <a:spcBef>
                <a:spcPct val="20000"/>
              </a:spcBef>
              <a:buFont typeface="Arial" pitchFamily="34" charset="0"/>
              <a:buChar char="–"/>
              <a:defRPr/>
            </a:pPr>
            <a:r>
              <a:rPr lang="en-GB" kern="0" dirty="0"/>
              <a:t>for people with a significant history of depression and residual symptoms despite treatment</a:t>
            </a:r>
            <a:r>
              <a:rPr lang="en-GB" kern="0" dirty="0" smtClean="0"/>
              <a:t>.</a:t>
            </a:r>
          </a:p>
          <a:p>
            <a:pPr marL="534988" lvl="1">
              <a:spcBef>
                <a:spcPct val="20000"/>
              </a:spcBef>
              <a:defRPr/>
            </a:pPr>
            <a:endParaRPr lang="en-GB" kern="0" dirty="0"/>
          </a:p>
          <a:p>
            <a:pPr marL="544513" lvl="1" indent="-282575">
              <a:spcBef>
                <a:spcPct val="20000"/>
              </a:spcBef>
              <a:buFontTx/>
              <a:buChar char="•"/>
              <a:defRPr/>
            </a:pPr>
            <a:r>
              <a:rPr lang="en-GB" sz="2000" b="1" kern="0" dirty="0"/>
              <a:t>M</a:t>
            </a:r>
            <a:r>
              <a:rPr lang="en-GB" sz="2000" b="1" kern="0" dirty="0" smtClean="0">
                <a:latin typeface="+mn-lt"/>
              </a:rPr>
              <a:t>indfulness-based </a:t>
            </a:r>
            <a:r>
              <a:rPr lang="en-GB" sz="2000" b="1" kern="0" dirty="0">
                <a:latin typeface="+mn-lt"/>
              </a:rPr>
              <a:t>cognitive therapy</a:t>
            </a:r>
            <a:r>
              <a:rPr lang="en-GB" sz="2000" kern="0" dirty="0">
                <a:latin typeface="+mn-lt"/>
              </a:rPr>
              <a:t>:</a:t>
            </a:r>
          </a:p>
          <a:p>
            <a:pPr marL="808038" lvl="1" indent="-273050">
              <a:spcBef>
                <a:spcPct val="20000"/>
              </a:spcBef>
              <a:buFont typeface="Arial" pitchFamily="34" charset="0"/>
              <a:buChar char="–"/>
              <a:defRPr/>
            </a:pPr>
            <a:r>
              <a:rPr lang="en-GB" kern="0" dirty="0">
                <a:latin typeface="+mn-lt"/>
              </a:rPr>
              <a:t>for people who are currently well but have experienced three </a:t>
            </a:r>
            <a:r>
              <a:rPr lang="en-GB" kern="0" dirty="0" smtClean="0">
                <a:latin typeface="+mn-lt"/>
              </a:rPr>
              <a:t>or </a:t>
            </a:r>
            <a:r>
              <a:rPr lang="en-GB" kern="0" dirty="0">
                <a:latin typeface="+mn-lt"/>
              </a:rPr>
              <a:t>more previous episodes of depression. </a:t>
            </a:r>
          </a:p>
        </p:txBody>
      </p:sp>
      <p:sp>
        <p:nvSpPr>
          <p:cNvPr id="19459" name="Title 5"/>
          <p:cNvSpPr>
            <a:spLocks noGrp="1"/>
          </p:cNvSpPr>
          <p:nvPr>
            <p:ph type="title"/>
          </p:nvPr>
        </p:nvSpPr>
        <p:spPr>
          <a:xfrm>
            <a:off x="463996" y="474245"/>
            <a:ext cx="11038416" cy="495300"/>
          </a:xfrm>
        </p:spPr>
        <p:txBody>
          <a:bodyPr/>
          <a:lstStyle/>
          <a:p>
            <a:r>
              <a:rPr lang="en-GB" altLang="en-US" dirty="0" smtClean="0"/>
              <a:t>Psychological interventions for relapse prevention </a:t>
            </a:r>
          </a:p>
        </p:txBody>
      </p:sp>
    </p:spTree>
    <p:extLst>
      <p:ext uri="{BB962C8B-B14F-4D97-AF65-F5344CB8AC3E}">
        <p14:creationId xmlns:p14="http://schemas.microsoft.com/office/powerpoint/2010/main" val="24911114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883" y="2275192"/>
            <a:ext cx="11578527" cy="252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5616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49" y="534403"/>
            <a:ext cx="11038416" cy="495300"/>
          </a:xfrm>
        </p:spPr>
        <p:txBody>
          <a:bodyPr/>
          <a:lstStyle/>
          <a:p>
            <a:r>
              <a:rPr lang="en-GB" dirty="0" smtClean="0"/>
              <a:t>Refer to Secondary Care</a:t>
            </a:r>
            <a:endParaRPr lang="en-GB" dirty="0"/>
          </a:p>
        </p:txBody>
      </p:sp>
      <p:sp>
        <p:nvSpPr>
          <p:cNvPr id="3" name="Content Placeholder 2"/>
          <p:cNvSpPr>
            <a:spLocks noGrp="1"/>
          </p:cNvSpPr>
          <p:nvPr>
            <p:ph idx="1"/>
          </p:nvPr>
        </p:nvSpPr>
        <p:spPr>
          <a:xfrm>
            <a:off x="560918" y="1347537"/>
            <a:ext cx="11314250" cy="4740442"/>
          </a:xfrm>
        </p:spPr>
        <p:txBody>
          <a:bodyPr/>
          <a:lstStyle/>
          <a:p>
            <a:r>
              <a:rPr lang="en-GB" dirty="0" smtClean="0"/>
              <a:t>if </a:t>
            </a:r>
            <a:r>
              <a:rPr lang="en-GB" dirty="0"/>
              <a:t>the patient is suffering from </a:t>
            </a:r>
            <a:r>
              <a:rPr lang="en-GB" b="1" dirty="0">
                <a:solidFill>
                  <a:srgbClr val="0070C0"/>
                </a:solidFill>
              </a:rPr>
              <a:t>psychotic symptoms</a:t>
            </a:r>
          </a:p>
          <a:p>
            <a:r>
              <a:rPr lang="en-GB" dirty="0" smtClean="0"/>
              <a:t>if </a:t>
            </a:r>
            <a:r>
              <a:rPr lang="en-GB" dirty="0"/>
              <a:t>the patient has a </a:t>
            </a:r>
            <a:r>
              <a:rPr lang="en-GB" b="1" dirty="0"/>
              <a:t>history of bipolar effective disorder</a:t>
            </a:r>
          </a:p>
          <a:p>
            <a:r>
              <a:rPr lang="en-GB" dirty="0" smtClean="0"/>
              <a:t>if </a:t>
            </a:r>
            <a:r>
              <a:rPr lang="en-GB" dirty="0"/>
              <a:t>there is a </a:t>
            </a:r>
            <a:r>
              <a:rPr lang="en-GB" b="1" dirty="0">
                <a:solidFill>
                  <a:srgbClr val="C00000"/>
                </a:solidFill>
              </a:rPr>
              <a:t>risk of suicide</a:t>
            </a:r>
          </a:p>
          <a:p>
            <a:endParaRPr lang="en-GB" dirty="0"/>
          </a:p>
          <a:p>
            <a:pPr marL="0" indent="0">
              <a:buNone/>
            </a:pPr>
            <a:r>
              <a:rPr lang="en-GB" dirty="0"/>
              <a:t>Also it is appropriate for </a:t>
            </a:r>
            <a:r>
              <a:rPr lang="en-GB" b="1" dirty="0"/>
              <a:t>consultation with, or referral to, a P</a:t>
            </a:r>
            <a:r>
              <a:rPr lang="en-GB" b="1" dirty="0" smtClean="0"/>
              <a:t>sychiatrist</a:t>
            </a:r>
          </a:p>
          <a:p>
            <a:r>
              <a:rPr lang="en-GB" dirty="0" smtClean="0"/>
              <a:t>If the practitioner </a:t>
            </a:r>
            <a:r>
              <a:rPr lang="en-GB" dirty="0"/>
              <a:t>does not feel sufficiently experienced to manage a patient's condition</a:t>
            </a:r>
          </a:p>
          <a:p>
            <a:r>
              <a:rPr lang="en-GB" dirty="0"/>
              <a:t>I</a:t>
            </a:r>
            <a:r>
              <a:rPr lang="en-GB" dirty="0" smtClean="0"/>
              <a:t>f </a:t>
            </a:r>
            <a:r>
              <a:rPr lang="en-GB" dirty="0"/>
              <a:t>two or more attempts to treat the patients depressive disorder have failed or only resulted in a partial </a:t>
            </a:r>
            <a:r>
              <a:rPr lang="en-GB" dirty="0" smtClean="0"/>
              <a:t>response</a:t>
            </a:r>
          </a:p>
          <a:p>
            <a:r>
              <a:rPr lang="en-GB" dirty="0" smtClean="0"/>
              <a:t>If there is diagnostic </a:t>
            </a:r>
            <a:r>
              <a:rPr lang="en-GB" dirty="0"/>
              <a:t>uncertainty</a:t>
            </a:r>
          </a:p>
          <a:p>
            <a:endParaRPr lang="en-GB" dirty="0"/>
          </a:p>
          <a:p>
            <a:endParaRPr lang="en-GB" dirty="0"/>
          </a:p>
        </p:txBody>
      </p:sp>
    </p:spTree>
    <p:extLst>
      <p:ext uri="{BB962C8B-B14F-4D97-AF65-F5344CB8AC3E}">
        <p14:creationId xmlns:p14="http://schemas.microsoft.com/office/powerpoint/2010/main" val="31865104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433" y="1235020"/>
            <a:ext cx="11512262" cy="5150281"/>
          </a:xfrm>
        </p:spPr>
        <p:txBody>
          <a:bodyPr/>
          <a:lstStyle/>
          <a:p>
            <a:pPr>
              <a:buClr>
                <a:srgbClr val="C3D69B"/>
              </a:buClr>
            </a:pPr>
            <a:r>
              <a:rPr lang="en-GB" altLang="en-US" sz="2800" dirty="0" smtClean="0"/>
              <a:t>Ideal to </a:t>
            </a:r>
            <a:r>
              <a:rPr lang="en-GB" altLang="en-US" sz="2800" b="1" dirty="0" smtClean="0"/>
              <a:t>avoid combining </a:t>
            </a:r>
            <a:r>
              <a:rPr lang="en-GB" altLang="en-US" sz="2800" b="1" dirty="0"/>
              <a:t>antidepressants </a:t>
            </a:r>
            <a:r>
              <a:rPr lang="en-GB" altLang="en-US" sz="2800" dirty="0"/>
              <a:t>in primary care</a:t>
            </a:r>
          </a:p>
          <a:p>
            <a:pPr>
              <a:buClr>
                <a:srgbClr val="C3D69B"/>
              </a:buClr>
            </a:pPr>
            <a:r>
              <a:rPr lang="en-GB" altLang="en-US" sz="2800" dirty="0"/>
              <a:t>Refer to </a:t>
            </a:r>
            <a:r>
              <a:rPr lang="en-GB" altLang="en-US" sz="2800" dirty="0" smtClean="0"/>
              <a:t>Specialist </a:t>
            </a:r>
            <a:r>
              <a:rPr lang="en-GB" altLang="en-US" sz="2800" dirty="0"/>
              <a:t>mental health services for oversight</a:t>
            </a:r>
          </a:p>
          <a:p>
            <a:pPr>
              <a:buClr>
                <a:srgbClr val="C3D69B"/>
              </a:buClr>
            </a:pPr>
            <a:r>
              <a:rPr lang="en-GB" altLang="en-US" sz="2800" b="1" dirty="0"/>
              <a:t>High-intensity psychological interventions</a:t>
            </a:r>
          </a:p>
          <a:p>
            <a:pPr lvl="1">
              <a:buClr>
                <a:srgbClr val="C3D69B"/>
              </a:buClr>
            </a:pPr>
            <a:r>
              <a:rPr lang="en-GB" altLang="en-US" sz="2800" dirty="0"/>
              <a:t>Increased intensity &amp; duration of the interventions</a:t>
            </a:r>
          </a:p>
          <a:p>
            <a:pPr>
              <a:buClr>
                <a:srgbClr val="C3D69B"/>
              </a:buClr>
            </a:pPr>
            <a:r>
              <a:rPr lang="en-GB" altLang="en-US" sz="2800" dirty="0" smtClean="0"/>
              <a:t>Need to develop </a:t>
            </a:r>
            <a:r>
              <a:rPr lang="en-GB" altLang="en-US" sz="2800" dirty="0"/>
              <a:t>a </a:t>
            </a:r>
            <a:r>
              <a:rPr lang="en-GB" altLang="en-US" sz="2800" b="1" dirty="0"/>
              <a:t>multidisciplinary care plan </a:t>
            </a:r>
            <a:r>
              <a:rPr lang="en-GB" altLang="en-US" sz="2800" dirty="0"/>
              <a:t>with the patient </a:t>
            </a:r>
          </a:p>
          <a:p>
            <a:pPr lvl="1">
              <a:buClr>
                <a:srgbClr val="C3D69B"/>
              </a:buClr>
            </a:pPr>
            <a:r>
              <a:rPr lang="en-GB" altLang="en-US" sz="2800" dirty="0"/>
              <a:t>Include a crisis plan </a:t>
            </a:r>
          </a:p>
          <a:p>
            <a:pPr lvl="1">
              <a:buClr>
                <a:srgbClr val="C3D69B"/>
              </a:buClr>
            </a:pPr>
            <a:r>
              <a:rPr lang="en-GB" altLang="en-US" sz="2800" dirty="0"/>
              <a:t>Identify crisis triggers &amp; strategies to manage these</a:t>
            </a:r>
          </a:p>
          <a:p>
            <a:pPr lvl="1">
              <a:buClr>
                <a:srgbClr val="C3D69B"/>
              </a:buClr>
            </a:pPr>
            <a:r>
              <a:rPr lang="en-GB" altLang="en-US" sz="2800" dirty="0"/>
              <a:t>Shared with the patient &amp; </a:t>
            </a:r>
            <a:r>
              <a:rPr lang="en-GB" altLang="en-US" sz="2800" dirty="0" smtClean="0"/>
              <a:t>others</a:t>
            </a:r>
            <a:endParaRPr lang="en-GB" altLang="en-US" sz="2800" dirty="0"/>
          </a:p>
          <a:p>
            <a:endParaRPr lang="en-GB" dirty="0"/>
          </a:p>
        </p:txBody>
      </p:sp>
    </p:spTree>
    <p:extLst>
      <p:ext uri="{BB962C8B-B14F-4D97-AF65-F5344CB8AC3E}">
        <p14:creationId xmlns:p14="http://schemas.microsoft.com/office/powerpoint/2010/main" val="5897792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217" y="550512"/>
            <a:ext cx="11038416" cy="495300"/>
          </a:xfrm>
        </p:spPr>
        <p:txBody>
          <a:bodyPr/>
          <a:lstStyle/>
          <a:p>
            <a:r>
              <a:rPr lang="en-GB" b="1" dirty="0" smtClean="0"/>
              <a:t>Step 4 interventions</a:t>
            </a:r>
            <a:endParaRPr lang="en-GB" b="1" dirty="0"/>
          </a:p>
        </p:txBody>
      </p:sp>
      <p:sp>
        <p:nvSpPr>
          <p:cNvPr id="3" name="Content Placeholder 2"/>
          <p:cNvSpPr>
            <a:spLocks noGrp="1"/>
          </p:cNvSpPr>
          <p:nvPr>
            <p:ph idx="1"/>
          </p:nvPr>
        </p:nvSpPr>
        <p:spPr>
          <a:xfrm>
            <a:off x="545420" y="1467495"/>
            <a:ext cx="11279787" cy="4778321"/>
          </a:xfrm>
        </p:spPr>
        <p:txBody>
          <a:bodyPr/>
          <a:lstStyle/>
          <a:p>
            <a:pPr>
              <a:lnSpc>
                <a:spcPct val="90000"/>
              </a:lnSpc>
              <a:buClr>
                <a:srgbClr val="C3D69B"/>
              </a:buClr>
            </a:pPr>
            <a:r>
              <a:rPr lang="en-GB" altLang="en-US" sz="2800" dirty="0" smtClean="0"/>
              <a:t>Use intense CMHRS support &amp; </a:t>
            </a:r>
            <a:r>
              <a:rPr lang="en-GB" altLang="en-US" sz="2800" dirty="0"/>
              <a:t>home treatment teams for </a:t>
            </a:r>
            <a:r>
              <a:rPr lang="en-GB" altLang="en-US" sz="2800" dirty="0" smtClean="0"/>
              <a:t>crises</a:t>
            </a:r>
          </a:p>
          <a:p>
            <a:pPr>
              <a:lnSpc>
                <a:spcPct val="90000"/>
              </a:lnSpc>
              <a:buClr>
                <a:srgbClr val="C3D69B"/>
              </a:buClr>
            </a:pPr>
            <a:endParaRPr lang="en-GB" altLang="en-US" sz="2800" dirty="0"/>
          </a:p>
          <a:p>
            <a:pPr>
              <a:lnSpc>
                <a:spcPct val="90000"/>
              </a:lnSpc>
              <a:buClr>
                <a:srgbClr val="C3D69B"/>
              </a:buClr>
            </a:pPr>
            <a:r>
              <a:rPr lang="en-GB" altLang="en-US" sz="2800" dirty="0"/>
              <a:t>Consider advance decisions &amp; advance statements if </a:t>
            </a:r>
            <a:r>
              <a:rPr lang="en-GB" altLang="en-US" sz="2800" dirty="0" smtClean="0"/>
              <a:t>appropriate</a:t>
            </a:r>
          </a:p>
          <a:p>
            <a:pPr>
              <a:lnSpc>
                <a:spcPct val="90000"/>
              </a:lnSpc>
              <a:buClr>
                <a:srgbClr val="C3D69B"/>
              </a:buClr>
            </a:pPr>
            <a:endParaRPr lang="en-GB" altLang="en-US" sz="2800" dirty="0"/>
          </a:p>
          <a:p>
            <a:pPr>
              <a:lnSpc>
                <a:spcPct val="90000"/>
              </a:lnSpc>
              <a:buClr>
                <a:srgbClr val="C3D69B"/>
              </a:buClr>
            </a:pPr>
            <a:r>
              <a:rPr lang="en-GB" altLang="en-US" sz="2800" dirty="0"/>
              <a:t>Consider inpatient treatment if significant risk of suicide, self-harm or </a:t>
            </a:r>
            <a:r>
              <a:rPr lang="en-GB" altLang="en-US" sz="2800" dirty="0" smtClean="0"/>
              <a:t>neglect, severity of associated psychotic symptoms </a:t>
            </a:r>
            <a:r>
              <a:rPr lang="en-GB" altLang="en-US" sz="2800" dirty="0" err="1" smtClean="0"/>
              <a:t>etc</a:t>
            </a:r>
            <a:endParaRPr lang="en-GB" altLang="en-US" sz="2800" dirty="0" smtClean="0"/>
          </a:p>
          <a:p>
            <a:pPr>
              <a:lnSpc>
                <a:spcPct val="90000"/>
              </a:lnSpc>
              <a:buClr>
                <a:srgbClr val="C3D69B"/>
              </a:buClr>
            </a:pPr>
            <a:endParaRPr lang="en-GB" altLang="en-US" sz="2800" dirty="0"/>
          </a:p>
          <a:p>
            <a:pPr>
              <a:lnSpc>
                <a:spcPct val="90000"/>
              </a:lnSpc>
              <a:buClr>
                <a:srgbClr val="C3D69B"/>
              </a:buClr>
            </a:pPr>
            <a:r>
              <a:rPr lang="en-GB" altLang="en-US" sz="2800" dirty="0"/>
              <a:t>Consider ECT for severe, life-threatening depression, when a rapid response is required, or other treatments have failed</a:t>
            </a:r>
          </a:p>
          <a:p>
            <a:endParaRPr lang="en-GB" dirty="0"/>
          </a:p>
        </p:txBody>
      </p:sp>
    </p:spTree>
    <p:extLst>
      <p:ext uri="{BB962C8B-B14F-4D97-AF65-F5344CB8AC3E}">
        <p14:creationId xmlns:p14="http://schemas.microsoft.com/office/powerpoint/2010/main" val="33306936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3" y="1749592"/>
            <a:ext cx="11146478" cy="1559091"/>
          </a:xfrm>
        </p:spPr>
        <p:txBody>
          <a:bodyPr/>
          <a:lstStyle/>
          <a:p>
            <a:r>
              <a:rPr lang="en-GB" sz="4800" dirty="0"/>
              <a:t>Secondary Care Mental Health </a:t>
            </a:r>
            <a:r>
              <a:rPr lang="en-GB" dirty="0" smtClean="0"/>
              <a:t/>
            </a:r>
            <a:br>
              <a:rPr lang="en-GB" dirty="0" smtClean="0"/>
            </a:br>
            <a:r>
              <a:rPr lang="en-GB" dirty="0" smtClean="0">
                <a:solidFill>
                  <a:schemeClr val="accent2">
                    <a:lumMod val="75000"/>
                  </a:schemeClr>
                </a:solidFill>
              </a:rPr>
              <a:t/>
            </a:r>
            <a:br>
              <a:rPr lang="en-GB" dirty="0" smtClean="0">
                <a:solidFill>
                  <a:schemeClr val="accent2">
                    <a:lumMod val="75000"/>
                  </a:schemeClr>
                </a:solidFill>
              </a:rPr>
            </a:br>
            <a:r>
              <a:rPr lang="en-GB" dirty="0" smtClean="0">
                <a:solidFill>
                  <a:schemeClr val="accent2">
                    <a:lumMod val="75000"/>
                  </a:schemeClr>
                </a:solidFill>
              </a:rPr>
              <a:t>The </a:t>
            </a:r>
            <a:r>
              <a:rPr lang="en-GB" dirty="0">
                <a:solidFill>
                  <a:schemeClr val="accent2">
                    <a:lumMod val="75000"/>
                  </a:schemeClr>
                </a:solidFill>
              </a:rPr>
              <a:t>dreaded Referral Process to CMHRS</a:t>
            </a:r>
            <a:r>
              <a:rPr lang="en-GB" dirty="0"/>
              <a:t/>
            </a:r>
            <a:br>
              <a:rPr lang="en-GB" dirty="0"/>
            </a:br>
            <a:endParaRPr lang="en-GB" dirty="0"/>
          </a:p>
        </p:txBody>
      </p:sp>
    </p:spTree>
    <p:extLst>
      <p:ext uri="{BB962C8B-B14F-4D97-AF65-F5344CB8AC3E}">
        <p14:creationId xmlns:p14="http://schemas.microsoft.com/office/powerpoint/2010/main" val="11563684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are we?</a:t>
            </a: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7168" y="77620"/>
            <a:ext cx="3489158" cy="688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273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19617" y="474245"/>
            <a:ext cx="11038416" cy="495300"/>
          </a:xfrm>
        </p:spPr>
        <p:txBody>
          <a:bodyPr/>
          <a:lstStyle/>
          <a:p>
            <a:pPr eaLnBrk="1" hangingPunct="1"/>
            <a:r>
              <a:rPr lang="en-US" altLang="en-US" dirty="0" smtClean="0">
                <a:ea typeface="ＭＳ Ｐゴシック" charset="-128"/>
              </a:rPr>
              <a:t>From the Primary Care viewfinder</a:t>
            </a:r>
            <a:endParaRPr lang="en-US" altLang="en-US" dirty="0">
              <a:ea typeface="ＭＳ Ｐゴシック" charset="-128"/>
            </a:endParaRPr>
          </a:p>
        </p:txBody>
      </p:sp>
      <p:sp>
        <p:nvSpPr>
          <p:cNvPr id="19458" name="Content Placeholder 2"/>
          <p:cNvSpPr>
            <a:spLocks noGrp="1"/>
          </p:cNvSpPr>
          <p:nvPr>
            <p:ph idx="1"/>
          </p:nvPr>
        </p:nvSpPr>
        <p:spPr>
          <a:xfrm>
            <a:off x="397042" y="1284371"/>
            <a:ext cx="10732168" cy="4514850"/>
          </a:xfrm>
        </p:spPr>
        <p:txBody>
          <a:bodyPr/>
          <a:lstStyle/>
          <a:p>
            <a:r>
              <a:rPr lang="en-GB" b="1" dirty="0" smtClean="0"/>
              <a:t>MIND survey </a:t>
            </a:r>
            <a:r>
              <a:rPr lang="en-GB" b="1" dirty="0"/>
              <a:t>of </a:t>
            </a:r>
            <a:r>
              <a:rPr lang="en-GB" b="1" dirty="0" smtClean="0"/>
              <a:t>&gt;1,000 </a:t>
            </a:r>
            <a:r>
              <a:rPr lang="en-GB" b="1" dirty="0"/>
              <a:t>GPs </a:t>
            </a:r>
            <a:r>
              <a:rPr lang="en-GB" dirty="0" smtClean="0"/>
              <a:t>- revealed </a:t>
            </a:r>
            <a:r>
              <a:rPr lang="en-GB" dirty="0"/>
              <a:t>rising demand for mental health support in primary </a:t>
            </a:r>
            <a:r>
              <a:rPr lang="en-GB" dirty="0" smtClean="0"/>
              <a:t>care</a:t>
            </a:r>
          </a:p>
          <a:p>
            <a:pPr marL="0" indent="0">
              <a:buNone/>
            </a:pPr>
            <a:r>
              <a:rPr lang="en-GB" dirty="0" smtClean="0"/>
              <a:t> </a:t>
            </a:r>
          </a:p>
          <a:p>
            <a:r>
              <a:rPr lang="en-GB" b="1" dirty="0" smtClean="0">
                <a:solidFill>
                  <a:srgbClr val="7030A0"/>
                </a:solidFill>
              </a:rPr>
              <a:t>2 in 5 </a:t>
            </a:r>
            <a:r>
              <a:rPr lang="en-GB" dirty="0" smtClean="0"/>
              <a:t>(40%) </a:t>
            </a:r>
            <a:r>
              <a:rPr lang="en-GB" dirty="0"/>
              <a:t>of </a:t>
            </a:r>
            <a:r>
              <a:rPr lang="en-GB" dirty="0" smtClean="0"/>
              <a:t>GP appointments </a:t>
            </a:r>
            <a:r>
              <a:rPr lang="en-GB" dirty="0"/>
              <a:t>now involve </a:t>
            </a:r>
            <a:r>
              <a:rPr lang="en-GB" b="1" dirty="0"/>
              <a:t>mental </a:t>
            </a:r>
            <a:r>
              <a:rPr lang="en-GB" b="1" dirty="0" smtClean="0"/>
              <a:t>health</a:t>
            </a:r>
          </a:p>
          <a:p>
            <a:r>
              <a:rPr lang="en-GB" b="1" dirty="0" smtClean="0">
                <a:solidFill>
                  <a:schemeClr val="accent2">
                    <a:lumMod val="75000"/>
                  </a:schemeClr>
                </a:solidFill>
              </a:rPr>
              <a:t>2 out of 3 </a:t>
            </a:r>
            <a:r>
              <a:rPr lang="en-GB" dirty="0"/>
              <a:t>GPs (66 </a:t>
            </a:r>
            <a:r>
              <a:rPr lang="en-GB" dirty="0" smtClean="0"/>
              <a:t>%) </a:t>
            </a:r>
            <a:r>
              <a:rPr lang="en-GB" dirty="0"/>
              <a:t>say the </a:t>
            </a:r>
            <a:r>
              <a:rPr lang="en-GB" b="1" dirty="0"/>
              <a:t>proportion of patients needing help with their mental health</a:t>
            </a:r>
            <a:r>
              <a:rPr lang="en-GB" dirty="0"/>
              <a:t> has increased in the last 12 </a:t>
            </a:r>
            <a:r>
              <a:rPr lang="en-GB" dirty="0" smtClean="0"/>
              <a:t>months</a:t>
            </a:r>
          </a:p>
          <a:p>
            <a:pPr marL="0" indent="0">
              <a:buNone/>
            </a:pPr>
            <a:endParaRPr lang="en-GB" dirty="0"/>
          </a:p>
          <a:p>
            <a:r>
              <a:rPr lang="en-GB" dirty="0" smtClean="0"/>
              <a:t>Mind is </a:t>
            </a:r>
            <a:r>
              <a:rPr lang="en-GB" dirty="0"/>
              <a:t>calling for better mental health training for </a:t>
            </a:r>
            <a:r>
              <a:rPr lang="en-GB" dirty="0" smtClean="0"/>
              <a:t>GPs </a:t>
            </a:r>
          </a:p>
          <a:p>
            <a:pPr marL="0" indent="0">
              <a:buNone/>
            </a:pPr>
            <a:r>
              <a:rPr lang="en-GB" dirty="0"/>
              <a:t> </a:t>
            </a:r>
            <a:r>
              <a:rPr lang="en-GB" dirty="0" smtClean="0"/>
              <a:t>( More </a:t>
            </a:r>
            <a:r>
              <a:rPr lang="en-GB" b="1" dirty="0" smtClean="0"/>
              <a:t>training time </a:t>
            </a:r>
            <a:r>
              <a:rPr lang="en-GB" dirty="0" smtClean="0"/>
              <a:t>+/- a </a:t>
            </a:r>
            <a:r>
              <a:rPr lang="en-GB" b="1" dirty="0"/>
              <a:t>wider</a:t>
            </a:r>
            <a:r>
              <a:rPr lang="en-GB" dirty="0"/>
              <a:t> range of </a:t>
            </a:r>
            <a:r>
              <a:rPr lang="en-GB" u="sng" dirty="0"/>
              <a:t>relevant</a:t>
            </a:r>
            <a:r>
              <a:rPr lang="en-GB" dirty="0"/>
              <a:t> </a:t>
            </a:r>
            <a:r>
              <a:rPr lang="en-GB" dirty="0" smtClean="0"/>
              <a:t>MH placement options)</a:t>
            </a:r>
            <a:endParaRPr lang="en-GB" dirty="0"/>
          </a:p>
        </p:txBody>
      </p:sp>
    </p:spTree>
    <p:extLst>
      <p:ext uri="{BB962C8B-B14F-4D97-AF65-F5344CB8AC3E}">
        <p14:creationId xmlns:p14="http://schemas.microsoft.com/office/powerpoint/2010/main" val="14814373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902" y="89235"/>
            <a:ext cx="11038416" cy="495300"/>
          </a:xfrm>
        </p:spPr>
        <p:txBody>
          <a:bodyPr/>
          <a:lstStyle/>
          <a:p>
            <a:r>
              <a:rPr lang="en-GB" dirty="0" smtClean="0"/>
              <a:t>Current referral form</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95" y="474004"/>
            <a:ext cx="9841831" cy="633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42827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would love to hear from you!</a:t>
            </a:r>
            <a:endParaRPr lang="en-GB" dirty="0"/>
          </a:p>
        </p:txBody>
      </p:sp>
      <p:sp>
        <p:nvSpPr>
          <p:cNvPr id="3" name="Content Placeholder 2"/>
          <p:cNvSpPr>
            <a:spLocks noGrp="1"/>
          </p:cNvSpPr>
          <p:nvPr>
            <p:ph idx="1"/>
          </p:nvPr>
        </p:nvSpPr>
        <p:spPr/>
        <p:txBody>
          <a:bodyPr/>
          <a:lstStyle/>
          <a:p>
            <a:r>
              <a:rPr lang="en-GB" b="1" dirty="0" smtClean="0">
                <a:solidFill>
                  <a:srgbClr val="00B050"/>
                </a:solidFill>
              </a:rPr>
              <a:t>Positives</a:t>
            </a:r>
            <a:r>
              <a:rPr lang="en-GB" dirty="0" smtClean="0"/>
              <a:t> –  We don’t hear that very often</a:t>
            </a:r>
          </a:p>
          <a:p>
            <a:pPr marL="0" indent="0">
              <a:buNone/>
            </a:pPr>
            <a:endParaRPr lang="en-GB" dirty="0" smtClean="0"/>
          </a:p>
          <a:p>
            <a:r>
              <a:rPr lang="en-GB" b="1" dirty="0" smtClean="0">
                <a:solidFill>
                  <a:srgbClr val="C00000"/>
                </a:solidFill>
              </a:rPr>
              <a:t>Negatives</a:t>
            </a:r>
            <a:r>
              <a:rPr lang="en-GB" dirty="0" smtClean="0"/>
              <a:t> – Certainly want to hear more (if any)</a:t>
            </a:r>
          </a:p>
          <a:p>
            <a:pPr marL="0" indent="0">
              <a:buNone/>
            </a:pPr>
            <a:endParaRPr lang="en-GB" dirty="0" smtClean="0"/>
          </a:p>
          <a:p>
            <a:r>
              <a:rPr lang="en-GB" b="1" dirty="0" smtClean="0"/>
              <a:t>Ideas for improvement</a:t>
            </a:r>
            <a:r>
              <a:rPr lang="en-GB" dirty="0" smtClean="0"/>
              <a:t>?</a:t>
            </a:r>
          </a:p>
          <a:p>
            <a:endParaRPr lang="en-GB" dirty="0"/>
          </a:p>
        </p:txBody>
      </p:sp>
    </p:spTree>
    <p:extLst>
      <p:ext uri="{BB962C8B-B14F-4D97-AF65-F5344CB8AC3E}">
        <p14:creationId xmlns:p14="http://schemas.microsoft.com/office/powerpoint/2010/main" val="168784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312" y="534403"/>
            <a:ext cx="11038416" cy="495300"/>
          </a:xfrm>
        </p:spPr>
        <p:txBody>
          <a:bodyPr/>
          <a:lstStyle/>
          <a:p>
            <a:r>
              <a:rPr lang="en-GB" dirty="0" smtClean="0"/>
              <a:t>Future Direction</a:t>
            </a:r>
            <a:endParaRPr lang="en-GB" dirty="0"/>
          </a:p>
        </p:txBody>
      </p:sp>
      <p:sp>
        <p:nvSpPr>
          <p:cNvPr id="3" name="Content Placeholder 2"/>
          <p:cNvSpPr>
            <a:spLocks noGrp="1"/>
          </p:cNvSpPr>
          <p:nvPr>
            <p:ph idx="1"/>
          </p:nvPr>
        </p:nvSpPr>
        <p:spPr>
          <a:xfrm>
            <a:off x="476698" y="1260308"/>
            <a:ext cx="11446598" cy="5429250"/>
          </a:xfrm>
        </p:spPr>
        <p:txBody>
          <a:bodyPr/>
          <a:lstStyle/>
          <a:p>
            <a:r>
              <a:rPr lang="en-GB" b="1" dirty="0" err="1" smtClean="0"/>
              <a:t>eRS</a:t>
            </a:r>
            <a:r>
              <a:rPr lang="en-GB" b="1" dirty="0" smtClean="0"/>
              <a:t> </a:t>
            </a:r>
            <a:r>
              <a:rPr lang="en-GB" b="1" dirty="0"/>
              <a:t>Advice and </a:t>
            </a:r>
            <a:r>
              <a:rPr lang="en-GB" b="1" dirty="0" smtClean="0"/>
              <a:t>Guidance </a:t>
            </a:r>
            <a:r>
              <a:rPr lang="en-GB" dirty="0" smtClean="0"/>
              <a:t>– Pilot project. Email based discussions between GPs and Consultant Psychiatrist. 72 hour response timeframe. Streamline referral process and facilitate better communication with GPs for patients not on CMHRS caseload. Future plan to link to </a:t>
            </a:r>
            <a:r>
              <a:rPr lang="en-GB" dirty="0" err="1" smtClean="0"/>
              <a:t>SystemOne</a:t>
            </a:r>
            <a:r>
              <a:rPr lang="en-GB" dirty="0" smtClean="0"/>
              <a:t> care notes.</a:t>
            </a:r>
          </a:p>
          <a:p>
            <a:r>
              <a:rPr lang="en-GB" dirty="0"/>
              <a:t>Planned </a:t>
            </a:r>
            <a:r>
              <a:rPr lang="en-GB" b="1" dirty="0"/>
              <a:t>QI project </a:t>
            </a:r>
            <a:r>
              <a:rPr lang="en-GB" dirty="0"/>
              <a:t>-Personalised care plans from consultant(s) for patients who do not meet the mental health referral criteria. (learning from NHS Basildon and Brentwood CCG and Essex Partnership University NHS Foundation Trust) </a:t>
            </a:r>
          </a:p>
          <a:p>
            <a:r>
              <a:rPr lang="en-GB" dirty="0" smtClean="0"/>
              <a:t>Case </a:t>
            </a:r>
            <a:r>
              <a:rPr lang="en-GB" dirty="0"/>
              <a:t>for </a:t>
            </a:r>
            <a:r>
              <a:rPr lang="en-GB" b="1" dirty="0"/>
              <a:t>shared IT systems </a:t>
            </a:r>
            <a:r>
              <a:rPr lang="en-GB" dirty="0"/>
              <a:t>(between GPs and MH teams</a:t>
            </a:r>
            <a:r>
              <a:rPr lang="en-GB" dirty="0" smtClean="0"/>
              <a:t>): Prompt </a:t>
            </a:r>
            <a:r>
              <a:rPr lang="en-GB" dirty="0"/>
              <a:t>access to patient </a:t>
            </a:r>
            <a:r>
              <a:rPr lang="en-GB" dirty="0" smtClean="0"/>
              <a:t>notes + Physical </a:t>
            </a:r>
            <a:r>
              <a:rPr lang="en-GB" dirty="0"/>
              <a:t>health issues and </a:t>
            </a:r>
            <a:r>
              <a:rPr lang="en-GB" dirty="0" smtClean="0"/>
              <a:t>investigations + Risk assessments.</a:t>
            </a:r>
          </a:p>
          <a:p>
            <a:r>
              <a:rPr lang="en-GB" b="1" dirty="0"/>
              <a:t>Primary Mental Health Care Models- </a:t>
            </a:r>
            <a:r>
              <a:rPr lang="en-GB" dirty="0"/>
              <a:t>Many boroughs in </a:t>
            </a:r>
            <a:r>
              <a:rPr lang="en-GB" dirty="0" smtClean="0"/>
              <a:t>London. Increasing </a:t>
            </a:r>
            <a:r>
              <a:rPr lang="en-GB" dirty="0"/>
              <a:t>awareness of the importance of mental health care provision to be housed in familiar, non stigmatised settings, closer to sources of family and community support</a:t>
            </a:r>
          </a:p>
          <a:p>
            <a:endParaRPr lang="en-GB" dirty="0"/>
          </a:p>
          <a:p>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337338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368" y="0"/>
            <a:ext cx="10569986" cy="670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1168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925" y="2692746"/>
            <a:ext cx="11038416" cy="495300"/>
          </a:xfrm>
        </p:spPr>
        <p:txBody>
          <a:bodyPr/>
          <a:lstStyle/>
          <a:p>
            <a:r>
              <a:rPr lang="en-GB" sz="4000" b="1" dirty="0" smtClean="0"/>
              <a:t>Any questions?</a:t>
            </a:r>
            <a:endParaRPr lang="en-GB" sz="4000" b="1" dirty="0"/>
          </a:p>
        </p:txBody>
      </p:sp>
    </p:spTree>
    <p:extLst>
      <p:ext uri="{BB962C8B-B14F-4D97-AF65-F5344CB8AC3E}">
        <p14:creationId xmlns:p14="http://schemas.microsoft.com/office/powerpoint/2010/main" val="32132455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60" y="546434"/>
            <a:ext cx="11038416" cy="495300"/>
          </a:xfrm>
        </p:spPr>
        <p:txBody>
          <a:bodyPr/>
          <a:lstStyle/>
          <a:p>
            <a:r>
              <a:rPr lang="en-GB" dirty="0" smtClean="0"/>
              <a:t>Novel Psychoactive Substances (NPS)</a:t>
            </a:r>
            <a:endParaRPr lang="en-GB" dirty="0"/>
          </a:p>
        </p:txBody>
      </p:sp>
      <p:pic>
        <p:nvPicPr>
          <p:cNvPr id="8194" name="Picture 2" descr="Image result for novel psychoactive substanc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33" y="2402054"/>
            <a:ext cx="5905500" cy="39338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novel psychoactive substan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9371" y="1407695"/>
            <a:ext cx="4028238" cy="201411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novel psychoactive substance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0912" y="4248650"/>
            <a:ext cx="48768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9172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213" y="488519"/>
            <a:ext cx="11038416" cy="495300"/>
          </a:xfrm>
        </p:spPr>
        <p:txBody>
          <a:bodyPr/>
          <a:lstStyle/>
          <a:p>
            <a:r>
              <a:rPr lang="en-GB" dirty="0" smtClean="0"/>
              <a:t>NPS – What are they?</a:t>
            </a:r>
            <a:endParaRPr lang="en-GB" dirty="0"/>
          </a:p>
        </p:txBody>
      </p:sp>
      <p:sp>
        <p:nvSpPr>
          <p:cNvPr id="3" name="Content Placeholder 2"/>
          <p:cNvSpPr>
            <a:spLocks noGrp="1"/>
          </p:cNvSpPr>
          <p:nvPr>
            <p:ph idx="1"/>
          </p:nvPr>
        </p:nvSpPr>
        <p:spPr>
          <a:xfrm>
            <a:off x="529921" y="1328011"/>
            <a:ext cx="11403773" cy="5103786"/>
          </a:xfrm>
        </p:spPr>
        <p:txBody>
          <a:bodyPr/>
          <a:lstStyle/>
          <a:p>
            <a:pPr marL="273050" indent="-273050"/>
            <a:r>
              <a:rPr lang="en-GB" altLang="en-US" dirty="0"/>
              <a:t>Designer drugs, research chemicals, plant food, bath crystals, </a:t>
            </a:r>
            <a:r>
              <a:rPr lang="en-GB" altLang="en-US" dirty="0" smtClean="0"/>
              <a:t>pond cleaner, synthetic </a:t>
            </a:r>
            <a:r>
              <a:rPr lang="en-GB" altLang="en-US" dirty="0"/>
              <a:t>drugs, analogues, </a:t>
            </a:r>
            <a:r>
              <a:rPr lang="en-GB" altLang="en-US" b="1" dirty="0">
                <a:solidFill>
                  <a:srgbClr val="FF0000"/>
                </a:solidFill>
              </a:rPr>
              <a:t>legal highs</a:t>
            </a:r>
            <a:r>
              <a:rPr lang="en-GB" altLang="en-US" dirty="0"/>
              <a:t>.</a:t>
            </a:r>
          </a:p>
          <a:p>
            <a:pPr marL="273050" indent="-273050"/>
            <a:r>
              <a:rPr lang="en-GB" altLang="en-US" dirty="0"/>
              <a:t>Psychoactive drugs that are relatively new to recreational markets</a:t>
            </a:r>
            <a:r>
              <a:rPr lang="en-GB" altLang="en-US" dirty="0" smtClean="0"/>
              <a:t>.</a:t>
            </a:r>
          </a:p>
          <a:p>
            <a:pPr marL="273050" indent="-273050"/>
            <a:r>
              <a:rPr lang="en-GB" altLang="en-US" dirty="0" smtClean="0"/>
              <a:t>Mimic </a:t>
            </a:r>
            <a:r>
              <a:rPr lang="en-GB" altLang="en-US" dirty="0"/>
              <a:t>the effects of illegal drugs of abuse but are </a:t>
            </a:r>
            <a:r>
              <a:rPr lang="en-GB" altLang="en-US" b="1" dirty="0"/>
              <a:t>not (at present) covered by the Misuse of Drugs Act 1971</a:t>
            </a:r>
            <a:r>
              <a:rPr lang="en-GB" altLang="en-US" b="1" dirty="0" smtClean="0"/>
              <a:t>.</a:t>
            </a:r>
          </a:p>
          <a:p>
            <a:pPr marL="273050" indent="-273050"/>
            <a:r>
              <a:rPr lang="en-GB" altLang="en-US" dirty="0"/>
              <a:t>Substances not controlled by international legislation, but which may pose a public health threat. </a:t>
            </a:r>
            <a:endParaRPr lang="en-GB" altLang="en-US" dirty="0" smtClean="0"/>
          </a:p>
          <a:p>
            <a:pPr marL="273050" indent="-273050"/>
            <a:r>
              <a:rPr lang="en-GB" altLang="en-US" i="1" u="sng" dirty="0"/>
              <a:t>Illegal if sold for human consumption</a:t>
            </a:r>
            <a:r>
              <a:rPr lang="en-GB" altLang="en-US" dirty="0"/>
              <a:t>.</a:t>
            </a:r>
          </a:p>
          <a:p>
            <a:pPr marL="0" indent="0">
              <a:buNone/>
            </a:pPr>
            <a:endParaRPr lang="en-GB" altLang="en-US" dirty="0"/>
          </a:p>
          <a:p>
            <a:pPr marL="273050" indent="-273050"/>
            <a:r>
              <a:rPr lang="en-GB" altLang="en-US" dirty="0" smtClean="0"/>
              <a:t>Chemical </a:t>
            </a:r>
            <a:r>
              <a:rPr lang="en-GB" altLang="en-US" dirty="0"/>
              <a:t>structure</a:t>
            </a:r>
            <a:r>
              <a:rPr lang="en-GB" altLang="en-US" b="1" dirty="0">
                <a:solidFill>
                  <a:srgbClr val="0070C0"/>
                </a:solidFill>
              </a:rPr>
              <a:t> related </a:t>
            </a:r>
            <a:r>
              <a:rPr lang="en-GB" altLang="en-US" dirty="0"/>
              <a:t>to heroin, cocaine, cannabis, amphetamines, ecstasy, benzodiazepines, LSD.</a:t>
            </a:r>
          </a:p>
          <a:p>
            <a:pPr marL="284163" indent="-284163">
              <a:buFont typeface="Wingdings" pitchFamily="2" charset="2"/>
              <a:buChar char="§"/>
            </a:pPr>
            <a:r>
              <a:rPr lang="en-AU" altLang="en-US" dirty="0" smtClean="0"/>
              <a:t> </a:t>
            </a:r>
            <a:endParaRPr lang="en-AU" altLang="en-US" dirty="0"/>
          </a:p>
          <a:p>
            <a:endParaRPr lang="en-GB" dirty="0"/>
          </a:p>
        </p:txBody>
      </p:sp>
    </p:spTree>
    <p:extLst>
      <p:ext uri="{BB962C8B-B14F-4D97-AF65-F5344CB8AC3E}">
        <p14:creationId xmlns:p14="http://schemas.microsoft.com/office/powerpoint/2010/main" val="18848648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54" y="341898"/>
            <a:ext cx="11038416" cy="495300"/>
          </a:xfrm>
        </p:spPr>
        <p:txBody>
          <a:bodyPr/>
          <a:lstStyle/>
          <a:p>
            <a:r>
              <a:rPr lang="en-GB" dirty="0" smtClean="0"/>
              <a:t>NPS reported each year by category</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3508"/>
            <a:ext cx="6459444" cy="453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lc="http://schemas.openxmlformats.org/drawingml/2006/lockedCanvas" xmlns:a16="http://schemas.microsoft.com/office/drawing/2014/main" xmlns="" id="{D88AD3C2-61EB-48C2-8334-CF6497ABFD41}"/>
              </a:ext>
            </a:extLst>
          </p:cNvPr>
          <p:cNvSpPr/>
          <p:nvPr/>
        </p:nvSpPr>
        <p:spPr>
          <a:xfrm>
            <a:off x="352927" y="5731389"/>
            <a:ext cx="11053826" cy="584775"/>
          </a:xfrm>
          <a:prstGeom prst="rect">
            <a:avLst/>
          </a:prstGeom>
          <a:solidFill>
            <a:schemeClr val="bg1"/>
          </a:solidFill>
        </p:spPr>
        <p:txBody>
          <a:bodyPr wrap="square">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355600" indent="101600" algn="l" rtl="0" eaLnBrk="0" fontAlgn="base" hangingPunct="0">
              <a:spcBef>
                <a:spcPct val="0"/>
              </a:spcBef>
              <a:spcAft>
                <a:spcPct val="0"/>
              </a:spcAft>
              <a:defRPr kern="1200">
                <a:solidFill>
                  <a:schemeClr val="tx1"/>
                </a:solidFill>
                <a:latin typeface="Arial" charset="0"/>
                <a:ea typeface="+mn-ea"/>
                <a:cs typeface="Arial" charset="0"/>
              </a:defRPr>
            </a:lvl2pPr>
            <a:lvl3pPr marL="712788" indent="201613" algn="l" rtl="0" eaLnBrk="0" fontAlgn="base" hangingPunct="0">
              <a:spcBef>
                <a:spcPct val="0"/>
              </a:spcBef>
              <a:spcAft>
                <a:spcPct val="0"/>
              </a:spcAft>
              <a:defRPr kern="1200">
                <a:solidFill>
                  <a:schemeClr val="tx1"/>
                </a:solidFill>
                <a:latin typeface="Arial" charset="0"/>
                <a:ea typeface="+mn-ea"/>
                <a:cs typeface="Arial" charset="0"/>
              </a:defRPr>
            </a:lvl3pPr>
            <a:lvl4pPr marL="1068388" indent="303213" algn="l" rtl="0" eaLnBrk="0" fontAlgn="base" hangingPunct="0">
              <a:spcBef>
                <a:spcPct val="0"/>
              </a:spcBef>
              <a:spcAft>
                <a:spcPct val="0"/>
              </a:spcAft>
              <a:defRPr kern="1200">
                <a:solidFill>
                  <a:schemeClr val="tx1"/>
                </a:solidFill>
                <a:latin typeface="Arial" charset="0"/>
                <a:ea typeface="+mn-ea"/>
                <a:cs typeface="Arial" charset="0"/>
              </a:defRPr>
            </a:lvl4pPr>
            <a:lvl5pPr marL="1425575" indent="403225"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AU" sz="1600" b="1" dirty="0">
                <a:latin typeface="Arial" panose="020B0604020202020204" pitchFamily="34" charset="0"/>
                <a:cs typeface="Arial" panose="020B0604020202020204" pitchFamily="34" charset="0"/>
              </a:rPr>
              <a:t>Source: EMCDDA, 2017. EMCDDA - Europol 2016 Annual Report on the implementation of Council Decision 20054/387/JHA</a:t>
            </a:r>
            <a:r>
              <a:rPr lang="en-AU" sz="1000" dirty="0">
                <a:solidFill>
                  <a:schemeClr val="bg1">
                    <a:lumMod val="65000"/>
                  </a:schemeClr>
                </a:solidFill>
                <a:latin typeface="Arial" panose="020B0604020202020204" pitchFamily="34" charset="0"/>
                <a:cs typeface="Arial" panose="020B0604020202020204" pitchFamily="34" charset="0"/>
              </a:rPr>
              <a:t>. </a:t>
            </a:r>
          </a:p>
        </p:txBody>
      </p:sp>
      <p:pic>
        <p:nvPicPr>
          <p:cNvPr id="6" name="Content Placeholder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71962" y="2382253"/>
            <a:ext cx="5721264" cy="147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8965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83" y="126034"/>
            <a:ext cx="5997444" cy="66507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25" y="126034"/>
            <a:ext cx="6000675" cy="66507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083721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61" y="109133"/>
            <a:ext cx="5881112" cy="65804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774" y="89290"/>
            <a:ext cx="5932815" cy="66002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73163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47" y="0"/>
            <a:ext cx="9962147" cy="621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37883" y="6452573"/>
            <a:ext cx="2031325" cy="369332"/>
          </a:xfrm>
          <a:prstGeom prst="rect">
            <a:avLst/>
          </a:prstGeom>
          <a:noFill/>
        </p:spPr>
        <p:txBody>
          <a:bodyPr wrap="none" rtlCol="0">
            <a:spAutoFit/>
          </a:bodyPr>
          <a:lstStyle/>
          <a:p>
            <a:r>
              <a:rPr lang="en-GB" dirty="0" smtClean="0"/>
              <a:t>Source: MIND.org</a:t>
            </a:r>
            <a:endParaRPr lang="en-GB" dirty="0"/>
          </a:p>
        </p:txBody>
      </p:sp>
    </p:spTree>
    <p:extLst>
      <p:ext uri="{BB962C8B-B14F-4D97-AF65-F5344CB8AC3E}">
        <p14:creationId xmlns:p14="http://schemas.microsoft.com/office/powerpoint/2010/main" val="26825895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642240" cy="299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815" y="3355383"/>
            <a:ext cx="9406943" cy="3117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5963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185" y="462213"/>
            <a:ext cx="11038416" cy="495300"/>
          </a:xfrm>
        </p:spPr>
        <p:txBody>
          <a:bodyPr/>
          <a:lstStyle/>
          <a:p>
            <a:r>
              <a:rPr lang="en-GB" dirty="0"/>
              <a:t>Where can I find out more?</a:t>
            </a:r>
            <a:br>
              <a:rPr lang="en-GB" dirty="0"/>
            </a:br>
            <a:endParaRPr lang="en-GB" dirty="0"/>
          </a:p>
        </p:txBody>
      </p:sp>
      <p:sp>
        <p:nvSpPr>
          <p:cNvPr id="3" name="Content Placeholder 2"/>
          <p:cNvSpPr>
            <a:spLocks noGrp="1"/>
          </p:cNvSpPr>
          <p:nvPr>
            <p:ph idx="1"/>
          </p:nvPr>
        </p:nvSpPr>
        <p:spPr/>
        <p:txBody>
          <a:bodyPr/>
          <a:lstStyle/>
          <a:p>
            <a:r>
              <a:rPr lang="en-GB" dirty="0" smtClean="0"/>
              <a:t>SABP NHS foundation Trust website. But also do call us!</a:t>
            </a:r>
          </a:p>
          <a:p>
            <a:r>
              <a:rPr lang="en-GB" dirty="0" smtClean="0"/>
              <a:t>Guildford and Waverley CCG</a:t>
            </a:r>
            <a:endParaRPr lang="en-GB" dirty="0"/>
          </a:p>
          <a:p>
            <a:r>
              <a:rPr lang="en-GB" dirty="0" smtClean="0"/>
              <a:t>NICE </a:t>
            </a:r>
            <a:r>
              <a:rPr lang="en-GB" dirty="0"/>
              <a:t>Guidance</a:t>
            </a:r>
          </a:p>
          <a:p>
            <a:r>
              <a:rPr lang="en-GB" dirty="0" err="1" smtClean="0"/>
              <a:t>RCPsych</a:t>
            </a:r>
            <a:r>
              <a:rPr lang="en-GB" dirty="0" smtClean="0"/>
              <a:t> </a:t>
            </a:r>
            <a:r>
              <a:rPr lang="en-GB" dirty="0"/>
              <a:t>website</a:t>
            </a:r>
          </a:p>
        </p:txBody>
      </p:sp>
    </p:spTree>
    <p:extLst>
      <p:ext uri="{BB962C8B-B14F-4D97-AF65-F5344CB8AC3E}">
        <p14:creationId xmlns:p14="http://schemas.microsoft.com/office/powerpoint/2010/main" val="24682795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270" y="1564105"/>
            <a:ext cx="7375358" cy="368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510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15885" y="1113905"/>
            <a:ext cx="11715694" cy="5551590"/>
          </a:xfrm>
        </p:spPr>
        <p:txBody>
          <a:bodyPr/>
          <a:lstStyle/>
          <a:p>
            <a:r>
              <a:rPr lang="en-GB" dirty="0" smtClean="0"/>
              <a:t> </a:t>
            </a:r>
            <a:r>
              <a:rPr lang="en-GB" b="1" dirty="0" smtClean="0"/>
              <a:t>GP - Patient relationship </a:t>
            </a:r>
            <a:r>
              <a:rPr lang="en-GB" dirty="0" smtClean="0"/>
              <a:t>can </a:t>
            </a:r>
            <a:r>
              <a:rPr lang="en-GB" dirty="0"/>
              <a:t>help to optimise the </a:t>
            </a:r>
            <a:r>
              <a:rPr lang="en-GB" dirty="0">
                <a:solidFill>
                  <a:schemeClr val="accent2">
                    <a:lumMod val="75000"/>
                  </a:schemeClr>
                </a:solidFill>
              </a:rPr>
              <a:t>quality of an </a:t>
            </a:r>
            <a:r>
              <a:rPr lang="en-GB" dirty="0" smtClean="0">
                <a:solidFill>
                  <a:schemeClr val="accent2">
                    <a:lumMod val="75000"/>
                  </a:schemeClr>
                </a:solidFill>
              </a:rPr>
              <a:t>initial/ screening assessment</a:t>
            </a:r>
            <a:r>
              <a:rPr lang="en-GB" dirty="0" smtClean="0"/>
              <a:t> </a:t>
            </a:r>
            <a:r>
              <a:rPr lang="en-GB" dirty="0"/>
              <a:t>and in establishing the </a:t>
            </a:r>
            <a:r>
              <a:rPr lang="en-GB" u="sng" dirty="0"/>
              <a:t>characterisation of their problems</a:t>
            </a:r>
            <a:r>
              <a:rPr lang="en-GB" dirty="0"/>
              <a:t>. </a:t>
            </a:r>
            <a:endParaRPr lang="en-GB" dirty="0" smtClean="0"/>
          </a:p>
          <a:p>
            <a:pPr marL="0" indent="0">
              <a:buNone/>
            </a:pPr>
            <a:endParaRPr lang="en-GB" dirty="0" smtClean="0"/>
          </a:p>
          <a:p>
            <a:r>
              <a:rPr lang="en-GB" dirty="0" smtClean="0"/>
              <a:t>Validated </a:t>
            </a:r>
            <a:r>
              <a:rPr lang="en-GB" dirty="0"/>
              <a:t>tools such as </a:t>
            </a:r>
            <a:r>
              <a:rPr lang="en-GB" b="1" dirty="0"/>
              <a:t>PHQ-9</a:t>
            </a:r>
            <a:r>
              <a:rPr lang="en-GB" dirty="0"/>
              <a:t> and </a:t>
            </a:r>
            <a:r>
              <a:rPr lang="en-GB" b="1" dirty="0"/>
              <a:t>GAD-7</a:t>
            </a:r>
            <a:r>
              <a:rPr lang="en-GB" dirty="0"/>
              <a:t> can help support </a:t>
            </a:r>
            <a:r>
              <a:rPr lang="en-GB" dirty="0" smtClean="0"/>
              <a:t>diagnostic formulation  + establish symptom severity BUT </a:t>
            </a:r>
            <a:r>
              <a:rPr lang="en-GB" i="1" dirty="0" smtClean="0"/>
              <a:t>a </a:t>
            </a:r>
            <a:r>
              <a:rPr lang="en-GB" i="1" dirty="0">
                <a:solidFill>
                  <a:schemeClr val="accent2">
                    <a:lumMod val="75000"/>
                  </a:schemeClr>
                </a:solidFill>
              </a:rPr>
              <a:t>comprehensive assessment </a:t>
            </a:r>
            <a:r>
              <a:rPr lang="en-GB" i="1" dirty="0" smtClean="0">
                <a:solidFill>
                  <a:schemeClr val="accent2">
                    <a:lumMod val="75000"/>
                  </a:schemeClr>
                </a:solidFill>
              </a:rPr>
              <a:t>not </a:t>
            </a:r>
            <a:r>
              <a:rPr lang="en-GB" i="1" smtClean="0">
                <a:solidFill>
                  <a:schemeClr val="accent2">
                    <a:lumMod val="75000"/>
                  </a:schemeClr>
                </a:solidFill>
              </a:rPr>
              <a:t>just relying </a:t>
            </a:r>
            <a:r>
              <a:rPr lang="en-GB" i="1" dirty="0">
                <a:solidFill>
                  <a:schemeClr val="accent2">
                    <a:lumMod val="75000"/>
                  </a:schemeClr>
                </a:solidFill>
              </a:rPr>
              <a:t>on a symptom count alone is recommended</a:t>
            </a:r>
            <a:r>
              <a:rPr lang="en-GB" dirty="0"/>
              <a:t>. </a:t>
            </a:r>
            <a:endParaRPr lang="en-GB" dirty="0" smtClean="0"/>
          </a:p>
          <a:p>
            <a:r>
              <a:rPr lang="en-GB" dirty="0"/>
              <a:t>A</a:t>
            </a:r>
            <a:r>
              <a:rPr lang="en-GB" dirty="0" smtClean="0"/>
              <a:t>ssessment </a:t>
            </a:r>
            <a:r>
              <a:rPr lang="en-GB" dirty="0"/>
              <a:t>of </a:t>
            </a:r>
            <a:r>
              <a:rPr lang="en-GB" b="1" dirty="0"/>
              <a:t>risk</a:t>
            </a:r>
            <a:r>
              <a:rPr lang="en-GB" dirty="0"/>
              <a:t> is vital. </a:t>
            </a:r>
            <a:endParaRPr lang="en-GB" dirty="0" smtClean="0"/>
          </a:p>
          <a:p>
            <a:r>
              <a:rPr lang="en-GB" dirty="0" smtClean="0"/>
              <a:t>A </a:t>
            </a:r>
            <a:r>
              <a:rPr lang="en-GB" dirty="0"/>
              <a:t>more </a:t>
            </a:r>
            <a:r>
              <a:rPr lang="en-GB" b="1" dirty="0"/>
              <a:t>rounded assessment </a:t>
            </a:r>
            <a:r>
              <a:rPr lang="en-GB" dirty="0"/>
              <a:t>can be achieved by exploring lifestyle </a:t>
            </a:r>
            <a:r>
              <a:rPr lang="en-GB" dirty="0" smtClean="0"/>
              <a:t>factors like accommodation </a:t>
            </a:r>
            <a:r>
              <a:rPr lang="en-GB" dirty="0"/>
              <a:t>status or living conditions, social </a:t>
            </a:r>
            <a:r>
              <a:rPr lang="en-GB" dirty="0" smtClean="0"/>
              <a:t>network, </a:t>
            </a:r>
            <a:r>
              <a:rPr lang="en-GB" dirty="0"/>
              <a:t>family challenges, cultural issues, financial </a:t>
            </a:r>
            <a:r>
              <a:rPr lang="en-GB" dirty="0" smtClean="0"/>
              <a:t>problems </a:t>
            </a:r>
            <a:r>
              <a:rPr lang="en-GB" dirty="0" err="1" smtClean="0"/>
              <a:t>etc</a:t>
            </a:r>
            <a:endParaRPr lang="en-GB" dirty="0" smtClean="0"/>
          </a:p>
          <a:p>
            <a:r>
              <a:rPr lang="en-GB" dirty="0" smtClean="0"/>
              <a:t>GPs do take into consideration </a:t>
            </a:r>
            <a:r>
              <a:rPr lang="en-GB" u="sng" dirty="0" smtClean="0"/>
              <a:t>protective factors</a:t>
            </a:r>
            <a:r>
              <a:rPr lang="en-GB" dirty="0" smtClean="0"/>
              <a:t>, </a:t>
            </a:r>
            <a:r>
              <a:rPr lang="en-GB" dirty="0"/>
              <a:t>such as social support or a person’s spirituality. </a:t>
            </a:r>
          </a:p>
        </p:txBody>
      </p:sp>
      <p:sp>
        <p:nvSpPr>
          <p:cNvPr id="3" name="Title 1"/>
          <p:cNvSpPr>
            <a:spLocks noGrp="1"/>
          </p:cNvSpPr>
          <p:nvPr>
            <p:ph type="title"/>
          </p:nvPr>
        </p:nvSpPr>
        <p:spPr>
          <a:xfrm>
            <a:off x="415870" y="426119"/>
            <a:ext cx="11038416" cy="495300"/>
          </a:xfrm>
        </p:spPr>
        <p:txBody>
          <a:bodyPr/>
          <a:lstStyle/>
          <a:p>
            <a:pPr eaLnBrk="1" hangingPunct="1"/>
            <a:r>
              <a:rPr lang="en-US" altLang="en-US" dirty="0" smtClean="0">
                <a:ea typeface="ＭＳ Ｐゴシック" charset="-128"/>
              </a:rPr>
              <a:t>What have we learnt</a:t>
            </a:r>
            <a:endParaRPr lang="en-US" altLang="en-US" dirty="0">
              <a:ea typeface="ＭＳ Ｐゴシック" charset="-128"/>
            </a:endParaRPr>
          </a:p>
        </p:txBody>
      </p:sp>
    </p:spTree>
    <p:extLst>
      <p:ext uri="{BB962C8B-B14F-4D97-AF65-F5344CB8AC3E}">
        <p14:creationId xmlns:p14="http://schemas.microsoft.com/office/powerpoint/2010/main" val="144210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54" y="570498"/>
            <a:ext cx="11038416" cy="495300"/>
          </a:xfrm>
        </p:spPr>
        <p:txBody>
          <a:bodyPr/>
          <a:lstStyle/>
          <a:p>
            <a:r>
              <a:rPr lang="en-GB" dirty="0" smtClean="0"/>
              <a:t>Social Prescribing – GPs and MH Care</a:t>
            </a:r>
            <a:endParaRPr lang="en-GB" dirty="0"/>
          </a:p>
        </p:txBody>
      </p:sp>
      <p:sp>
        <p:nvSpPr>
          <p:cNvPr id="3" name="Content Placeholder 2"/>
          <p:cNvSpPr>
            <a:spLocks noGrp="1"/>
          </p:cNvSpPr>
          <p:nvPr>
            <p:ph idx="1"/>
          </p:nvPr>
        </p:nvSpPr>
        <p:spPr>
          <a:xfrm>
            <a:off x="380444" y="1115929"/>
            <a:ext cx="11811556" cy="5369092"/>
          </a:xfrm>
        </p:spPr>
        <p:txBody>
          <a:bodyPr/>
          <a:lstStyle/>
          <a:p>
            <a:r>
              <a:rPr lang="en-GB" dirty="0"/>
              <a:t>Social prescribing </a:t>
            </a:r>
            <a:r>
              <a:rPr lang="en-GB" dirty="0" smtClean="0"/>
              <a:t>highlighted </a:t>
            </a:r>
            <a:r>
              <a:rPr lang="en-GB" dirty="0"/>
              <a:t>in </a:t>
            </a:r>
            <a:r>
              <a:rPr lang="en-GB" dirty="0" smtClean="0"/>
              <a:t>white paper </a:t>
            </a:r>
            <a:r>
              <a:rPr lang="en-GB" b="1" dirty="0" smtClean="0">
                <a:solidFill>
                  <a:srgbClr val="C00000"/>
                </a:solidFill>
              </a:rPr>
              <a:t>Our Health </a:t>
            </a:r>
            <a:r>
              <a:rPr lang="en-GB" b="1" dirty="0">
                <a:solidFill>
                  <a:srgbClr val="C00000"/>
                </a:solidFill>
              </a:rPr>
              <a:t>O</a:t>
            </a:r>
            <a:r>
              <a:rPr lang="en-GB" b="1" dirty="0" smtClean="0">
                <a:solidFill>
                  <a:srgbClr val="C00000"/>
                </a:solidFill>
              </a:rPr>
              <a:t>ur </a:t>
            </a:r>
            <a:r>
              <a:rPr lang="en-GB" b="1" dirty="0">
                <a:solidFill>
                  <a:srgbClr val="C00000"/>
                </a:solidFill>
              </a:rPr>
              <a:t>C</a:t>
            </a:r>
            <a:r>
              <a:rPr lang="en-GB" b="1" dirty="0" smtClean="0">
                <a:solidFill>
                  <a:srgbClr val="C00000"/>
                </a:solidFill>
              </a:rPr>
              <a:t>are </a:t>
            </a:r>
            <a:r>
              <a:rPr lang="en-GB" b="1" dirty="0">
                <a:solidFill>
                  <a:srgbClr val="C00000"/>
                </a:solidFill>
              </a:rPr>
              <a:t>O</a:t>
            </a:r>
            <a:r>
              <a:rPr lang="en-GB" b="1" dirty="0" smtClean="0">
                <a:solidFill>
                  <a:srgbClr val="C00000"/>
                </a:solidFill>
              </a:rPr>
              <a:t>ur Say </a:t>
            </a:r>
            <a:r>
              <a:rPr lang="en-GB" dirty="0" smtClean="0"/>
              <a:t>(2006) and </a:t>
            </a:r>
            <a:r>
              <a:rPr lang="en-GB" b="1" dirty="0" smtClean="0">
                <a:solidFill>
                  <a:srgbClr val="0070C0"/>
                </a:solidFill>
              </a:rPr>
              <a:t>NHS </a:t>
            </a:r>
            <a:r>
              <a:rPr lang="en-GB" b="1" dirty="0">
                <a:solidFill>
                  <a:srgbClr val="0070C0"/>
                </a:solidFill>
              </a:rPr>
              <a:t>five year forward view </a:t>
            </a:r>
            <a:r>
              <a:rPr lang="en-GB" dirty="0"/>
              <a:t>(2014</a:t>
            </a:r>
            <a:r>
              <a:rPr lang="en-GB" dirty="0" smtClean="0"/>
              <a:t>) </a:t>
            </a:r>
          </a:p>
          <a:p>
            <a:r>
              <a:rPr lang="en-GB" dirty="0" smtClean="0"/>
              <a:t>Encourages </a:t>
            </a:r>
            <a:r>
              <a:rPr lang="en-GB" dirty="0"/>
              <a:t>a focus on </a:t>
            </a:r>
            <a:r>
              <a:rPr lang="en-GB" b="1" dirty="0"/>
              <a:t>prevention</a:t>
            </a:r>
            <a:r>
              <a:rPr lang="en-GB" dirty="0"/>
              <a:t> and </a:t>
            </a:r>
            <a:r>
              <a:rPr lang="en-GB" b="1" dirty="0"/>
              <a:t>wellbeing</a:t>
            </a:r>
            <a:r>
              <a:rPr lang="en-GB" dirty="0"/>
              <a:t>, </a:t>
            </a:r>
            <a:r>
              <a:rPr lang="en-GB" b="1" dirty="0"/>
              <a:t>patient-centred care</a:t>
            </a:r>
            <a:r>
              <a:rPr lang="en-GB" dirty="0"/>
              <a:t>, and </a:t>
            </a:r>
            <a:r>
              <a:rPr lang="en-GB" b="1" dirty="0"/>
              <a:t>better integration of </a:t>
            </a:r>
            <a:r>
              <a:rPr lang="en-GB" b="1" dirty="0" smtClean="0"/>
              <a:t>services</a:t>
            </a:r>
          </a:p>
          <a:p>
            <a:r>
              <a:rPr lang="en-GB" dirty="0" smtClean="0"/>
              <a:t>Highlights </a:t>
            </a:r>
            <a:r>
              <a:rPr lang="en-GB" dirty="0"/>
              <a:t>the role of the </a:t>
            </a:r>
            <a:r>
              <a:rPr lang="en-GB" b="1" dirty="0">
                <a:solidFill>
                  <a:srgbClr val="C00000"/>
                </a:solidFill>
              </a:rPr>
              <a:t>third sector </a:t>
            </a:r>
            <a:r>
              <a:rPr lang="en-GB" dirty="0"/>
              <a:t>in delivering services that promote </a:t>
            </a:r>
            <a:r>
              <a:rPr lang="en-GB" dirty="0" smtClean="0"/>
              <a:t>wellbeing</a:t>
            </a:r>
          </a:p>
          <a:p>
            <a:r>
              <a:rPr lang="en-GB" b="1" dirty="0" smtClean="0">
                <a:solidFill>
                  <a:srgbClr val="0070C0"/>
                </a:solidFill>
              </a:rPr>
              <a:t>General </a:t>
            </a:r>
            <a:r>
              <a:rPr lang="en-GB" b="1" dirty="0">
                <a:solidFill>
                  <a:srgbClr val="0070C0"/>
                </a:solidFill>
              </a:rPr>
              <a:t>P</a:t>
            </a:r>
            <a:r>
              <a:rPr lang="en-GB" b="1" dirty="0" smtClean="0">
                <a:solidFill>
                  <a:srgbClr val="0070C0"/>
                </a:solidFill>
              </a:rPr>
              <a:t>ractice </a:t>
            </a:r>
            <a:r>
              <a:rPr lang="en-GB" b="1" dirty="0">
                <a:solidFill>
                  <a:srgbClr val="0070C0"/>
                </a:solidFill>
              </a:rPr>
              <a:t>F</a:t>
            </a:r>
            <a:r>
              <a:rPr lang="en-GB" b="1" dirty="0" smtClean="0">
                <a:solidFill>
                  <a:srgbClr val="0070C0"/>
                </a:solidFill>
              </a:rPr>
              <a:t>orward </a:t>
            </a:r>
            <a:r>
              <a:rPr lang="en-GB" b="1" dirty="0">
                <a:solidFill>
                  <a:srgbClr val="0070C0"/>
                </a:solidFill>
              </a:rPr>
              <a:t>V</a:t>
            </a:r>
            <a:r>
              <a:rPr lang="en-GB" b="1" dirty="0" smtClean="0">
                <a:solidFill>
                  <a:srgbClr val="0070C0"/>
                </a:solidFill>
              </a:rPr>
              <a:t>iew </a:t>
            </a:r>
            <a:r>
              <a:rPr lang="en-GB" dirty="0"/>
              <a:t>(2016) </a:t>
            </a:r>
            <a:r>
              <a:rPr lang="en-GB" dirty="0" smtClean="0"/>
              <a:t>emphasised </a:t>
            </a:r>
            <a:r>
              <a:rPr lang="en-GB" dirty="0"/>
              <a:t>the role of voluntary sector organisations </a:t>
            </a:r>
            <a:r>
              <a:rPr lang="en-GB" dirty="0" smtClean="0"/>
              <a:t>contributing to broader </a:t>
            </a:r>
            <a:r>
              <a:rPr lang="en-GB" dirty="0"/>
              <a:t>government </a:t>
            </a:r>
            <a:r>
              <a:rPr lang="en-GB" dirty="0" smtClean="0"/>
              <a:t>objectives (employment</a:t>
            </a:r>
            <a:r>
              <a:rPr lang="en-GB" dirty="0"/>
              <a:t>, volunteering and </a:t>
            </a:r>
            <a:r>
              <a:rPr lang="en-GB" dirty="0" smtClean="0"/>
              <a:t>learning). Highlighted role of Practice staff in early </a:t>
            </a:r>
            <a:r>
              <a:rPr lang="en-GB" dirty="0"/>
              <a:t>referral </a:t>
            </a:r>
            <a:r>
              <a:rPr lang="en-GB" dirty="0" smtClean="0"/>
              <a:t>and  </a:t>
            </a:r>
            <a:r>
              <a:rPr lang="en-GB" dirty="0"/>
              <a:t>treatment </a:t>
            </a:r>
          </a:p>
          <a:p>
            <a:r>
              <a:rPr lang="en-GB" b="1" dirty="0"/>
              <a:t>G</a:t>
            </a:r>
            <a:r>
              <a:rPr lang="en-GB" b="1" dirty="0" smtClean="0"/>
              <a:t>uidance</a:t>
            </a:r>
            <a:r>
              <a:rPr lang="en-GB" dirty="0" smtClean="0"/>
              <a:t> </a:t>
            </a:r>
            <a:r>
              <a:rPr lang="en-GB" dirty="0"/>
              <a:t>on social prescribing available for </a:t>
            </a:r>
            <a:r>
              <a:rPr lang="en-GB" dirty="0" smtClean="0"/>
              <a:t>CCG + </a:t>
            </a:r>
            <a:r>
              <a:rPr lang="en-GB" b="1" dirty="0" smtClean="0"/>
              <a:t>Social </a:t>
            </a:r>
            <a:r>
              <a:rPr lang="en-GB" b="1" dirty="0"/>
              <a:t>Prescribing Network  </a:t>
            </a:r>
            <a:r>
              <a:rPr lang="en-GB" b="1" dirty="0" smtClean="0"/>
              <a:t>  </a:t>
            </a:r>
            <a:r>
              <a:rPr lang="en-GB" dirty="0" smtClean="0"/>
              <a:t>( </a:t>
            </a:r>
            <a:r>
              <a:rPr lang="en-GB" dirty="0"/>
              <a:t>local and national </a:t>
            </a:r>
            <a:r>
              <a:rPr lang="en-GB" dirty="0" smtClean="0"/>
              <a:t>level). </a:t>
            </a:r>
          </a:p>
          <a:p>
            <a:r>
              <a:rPr lang="en-GB" dirty="0" smtClean="0"/>
              <a:t>In </a:t>
            </a:r>
            <a:r>
              <a:rPr lang="en-GB" dirty="0"/>
              <a:t>June 2016, NHS England appointed a </a:t>
            </a:r>
            <a:r>
              <a:rPr lang="en-GB" dirty="0" smtClean="0"/>
              <a:t>National </a:t>
            </a:r>
            <a:r>
              <a:rPr lang="en-GB" dirty="0"/>
              <a:t>C</a:t>
            </a:r>
            <a:r>
              <a:rPr lang="en-GB" dirty="0" smtClean="0"/>
              <a:t>linical </a:t>
            </a:r>
            <a:r>
              <a:rPr lang="en-GB" dirty="0"/>
              <a:t>C</a:t>
            </a:r>
            <a:r>
              <a:rPr lang="en-GB" dirty="0" smtClean="0"/>
              <a:t>hampion </a:t>
            </a:r>
            <a:r>
              <a:rPr lang="en-GB" dirty="0"/>
              <a:t>for </a:t>
            </a:r>
            <a:r>
              <a:rPr lang="en-GB" dirty="0" smtClean="0"/>
              <a:t>Social </a:t>
            </a:r>
            <a:r>
              <a:rPr lang="en-GB" dirty="0"/>
              <a:t>P</a:t>
            </a:r>
            <a:r>
              <a:rPr lang="en-GB" dirty="0" smtClean="0"/>
              <a:t>rescribing</a:t>
            </a:r>
            <a:endParaRPr lang="en-GB" dirty="0"/>
          </a:p>
        </p:txBody>
      </p:sp>
    </p:spTree>
    <p:extLst>
      <p:ext uri="{BB962C8B-B14F-4D97-AF65-F5344CB8AC3E}">
        <p14:creationId xmlns:p14="http://schemas.microsoft.com/office/powerpoint/2010/main" val="625847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MLH Commissioner Presentation_May 2018 B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NHS - Corporate Services Division" id="{A25A10D6-8620-3444-8A08-0E1E73693CBA}" vid="{15B50FAF-C1BC-AA4A-9B7B-DF0F1332C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3698</Words>
  <Application>Microsoft Office PowerPoint</Application>
  <PresentationFormat>Custom</PresentationFormat>
  <Paragraphs>388</Paragraphs>
  <Slides>72</Slides>
  <Notes>13</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MLH Commissioner Presentation_May 2018 BP</vt:lpstr>
      <vt:lpstr>Mental Health refresher for Primary Care  </vt:lpstr>
      <vt:lpstr>Bit on my background</vt:lpstr>
      <vt:lpstr>Lets talk about</vt:lpstr>
      <vt:lpstr>Mental Health in Primary Care </vt:lpstr>
      <vt:lpstr>PowerPoint Presentation</vt:lpstr>
      <vt:lpstr>From the Primary Care viewfinder</vt:lpstr>
      <vt:lpstr>PowerPoint Presentation</vt:lpstr>
      <vt:lpstr>What have we learnt</vt:lpstr>
      <vt:lpstr>Social Prescribing – GPs and MH Care</vt:lpstr>
      <vt:lpstr>Physical health care Collaborative working between MH specialists and GPs</vt:lpstr>
      <vt:lpstr>Recommended Physical Health Investigations for People on the SMI Register</vt:lpstr>
      <vt:lpstr>Barriers to communication at GP appointments</vt:lpstr>
      <vt:lpstr>Stress among Clinicians – Lets support each other</vt:lpstr>
      <vt:lpstr>Any questions / comments?</vt:lpstr>
      <vt:lpstr>VALPROATE – a prescription safety update</vt:lpstr>
      <vt:lpstr>PowerPoint Presentation</vt:lpstr>
      <vt:lpstr>PowerPoint Presentation</vt:lpstr>
      <vt:lpstr>PowerPoint Presentation</vt:lpstr>
      <vt:lpstr>Prescriber’s responsibilities</vt:lpstr>
      <vt:lpstr>Action plan for GPs and MH Specialists</vt:lpstr>
      <vt:lpstr>PowerPoint Presentation</vt:lpstr>
      <vt:lpstr>PowerPoint Presentation</vt:lpstr>
      <vt:lpstr>PowerPoint Presentation</vt:lpstr>
      <vt:lpstr>PowerPoint Presentation</vt:lpstr>
      <vt:lpstr>PowerPoint Presentation</vt:lpstr>
      <vt:lpstr>PowerPoint Presentation</vt:lpstr>
      <vt:lpstr>Any questions?</vt:lpstr>
      <vt:lpstr>Treatment Pathways in Depression A refresher </vt:lpstr>
      <vt:lpstr>Key focus in Primary Care</vt:lpstr>
      <vt:lpstr>Assessment </vt:lpstr>
      <vt:lpstr>Pointers to a clinical diagnosis of Depression </vt:lpstr>
      <vt:lpstr>Depression symptomatology – a revision</vt:lpstr>
      <vt:lpstr>PHQ9 Score Interpretation</vt:lpstr>
      <vt:lpstr>Depression – Assessing severity</vt:lpstr>
      <vt:lpstr>Stepped Care Model</vt:lpstr>
      <vt:lpstr>Managing subthreshold depressive symptoms</vt:lpstr>
      <vt:lpstr>PowerPoint Presentation</vt:lpstr>
      <vt:lpstr>Mx of persistent subthreshold Depressive sx  or mild-to-moderate Depression</vt:lpstr>
      <vt:lpstr>Drug treatment </vt:lpstr>
      <vt:lpstr>Low-intensity psychosocial interventions</vt:lpstr>
      <vt:lpstr>Improving Access to Psychological Therapies (IAPT) </vt:lpstr>
      <vt:lpstr>IAPT providers</vt:lpstr>
      <vt:lpstr>PowerPoint Presentation</vt:lpstr>
      <vt:lpstr>Treatment for moderate or severe depression</vt:lpstr>
      <vt:lpstr>Which antidepressant?</vt:lpstr>
      <vt:lpstr>Types of antidepressants</vt:lpstr>
      <vt:lpstr>Which antidepressant?</vt:lpstr>
      <vt:lpstr>Relative side effects of antidepressants</vt:lpstr>
      <vt:lpstr>PowerPoint Presentation</vt:lpstr>
      <vt:lpstr>PowerPoint Presentation</vt:lpstr>
      <vt:lpstr>Follow up</vt:lpstr>
      <vt:lpstr>Continuation and relapse prevention </vt:lpstr>
      <vt:lpstr>Psychological interventions for relapse prevention </vt:lpstr>
      <vt:lpstr>PowerPoint Presentation</vt:lpstr>
      <vt:lpstr>Refer to Secondary Care</vt:lpstr>
      <vt:lpstr>PowerPoint Presentation</vt:lpstr>
      <vt:lpstr>Step 4 interventions</vt:lpstr>
      <vt:lpstr>Secondary Care Mental Health   The dreaded Referral Process to CMHRS </vt:lpstr>
      <vt:lpstr>Who are we?</vt:lpstr>
      <vt:lpstr>Current referral form</vt:lpstr>
      <vt:lpstr>We would love to hear from you!</vt:lpstr>
      <vt:lpstr>Future Direction</vt:lpstr>
      <vt:lpstr>PowerPoint Presentation</vt:lpstr>
      <vt:lpstr>Any questions?</vt:lpstr>
      <vt:lpstr>Novel Psychoactive Substances (NPS)</vt:lpstr>
      <vt:lpstr>NPS – What are they?</vt:lpstr>
      <vt:lpstr>NPS reported each year by category</vt:lpstr>
      <vt:lpstr>PowerPoint Presentation</vt:lpstr>
      <vt:lpstr>PowerPoint Presentation</vt:lpstr>
      <vt:lpstr>PowerPoint Presentation</vt:lpstr>
      <vt:lpstr>Where can I find out more?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Crutchlow</dc:creator>
  <cp:lastModifiedBy>dstevens01</cp:lastModifiedBy>
  <cp:revision>167</cp:revision>
  <dcterms:created xsi:type="dcterms:W3CDTF">2018-09-14T14:01:41Z</dcterms:created>
  <dcterms:modified xsi:type="dcterms:W3CDTF">2018-09-21T09:35:25Z</dcterms:modified>
</cp:coreProperties>
</file>