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76" r:id="rId3"/>
    <p:sldId id="280" r:id="rId4"/>
    <p:sldId id="266" r:id="rId5"/>
    <p:sldId id="293" r:id="rId6"/>
    <p:sldId id="289" r:id="rId7"/>
    <p:sldId id="290" r:id="rId8"/>
    <p:sldId id="294" r:id="rId9"/>
    <p:sldId id="273" r:id="rId10"/>
    <p:sldId id="263" r:id="rId11"/>
    <p:sldId id="27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FABD9-AFCC-47F2-BF47-79FF99D6EB9B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7D3EF-F244-43D5-BCD3-EA5806CA6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08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70FFCD-465E-4179-A172-38D1D9EEAB9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7235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4950" y="814388"/>
            <a:ext cx="7142163" cy="4017962"/>
          </a:xfrm>
          <a:solidFill>
            <a:srgbClr val="FFFFFF"/>
          </a:solidFill>
          <a:ln/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GB" dirty="0"/>
              <a:t>In Surrey alone, the nicotine habit of more than 130,000 people is estimated to cost society more than £214 million a year, including:</a:t>
            </a:r>
          </a:p>
          <a:p>
            <a:r>
              <a:rPr lang="en-GB" dirty="0"/>
              <a:t>•        More than £42m for the NHS</a:t>
            </a:r>
            <a:br>
              <a:rPr lang="en-GB" dirty="0"/>
            </a:br>
            <a:r>
              <a:rPr lang="en-GB" dirty="0"/>
              <a:t>•        More than £45m for work breaks</a:t>
            </a:r>
            <a:br>
              <a:rPr lang="en-GB" dirty="0"/>
            </a:br>
            <a:r>
              <a:rPr lang="en-GB" dirty="0"/>
              <a:t>•        Nearly £39m for sick days</a:t>
            </a:r>
            <a:br>
              <a:rPr lang="en-GB" dirty="0"/>
            </a:br>
            <a:r>
              <a:rPr lang="en-GB" dirty="0"/>
              <a:t>•        Almost £8m from fires</a:t>
            </a:r>
            <a:br>
              <a:rPr lang="en-GB" dirty="0"/>
            </a:br>
            <a:r>
              <a:rPr lang="en-GB" dirty="0"/>
              <a:t>•        More than £5m to clean up litter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156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4950" y="814388"/>
            <a:ext cx="7142163" cy="4017962"/>
          </a:xfrm>
          <a:solidFill>
            <a:srgbClr val="FFFFFF"/>
          </a:solidFill>
          <a:ln/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GB" dirty="0"/>
              <a:t>In Surrey alone, the nicotine habit of more than 130,000 people is estimated to cost society more than £214 million a year, including:</a:t>
            </a:r>
          </a:p>
          <a:p>
            <a:r>
              <a:rPr lang="en-GB" dirty="0"/>
              <a:t>•        More than £42m for the NHS</a:t>
            </a:r>
            <a:br>
              <a:rPr lang="en-GB" dirty="0"/>
            </a:br>
            <a:r>
              <a:rPr lang="en-GB" dirty="0"/>
              <a:t>•        More than £45m for work breaks</a:t>
            </a:r>
            <a:br>
              <a:rPr lang="en-GB" dirty="0"/>
            </a:br>
            <a:r>
              <a:rPr lang="en-GB" dirty="0"/>
              <a:t>•        Nearly £39m for sick days</a:t>
            </a:r>
            <a:br>
              <a:rPr lang="en-GB" dirty="0"/>
            </a:br>
            <a:r>
              <a:rPr lang="en-GB" dirty="0"/>
              <a:t>•        Almost £8m from fires</a:t>
            </a:r>
            <a:br>
              <a:rPr lang="en-GB" dirty="0"/>
            </a:br>
            <a:r>
              <a:rPr lang="en-GB" dirty="0"/>
              <a:t>•        More than £5m to clean up litter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908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>
                <a:latin typeface="Helvetica" panose="020B0604020202020204" pitchFamily="34" charset="0"/>
              </a:rPr>
              <a:t>Wards such as Preston in Reigate &amp; Banstead, Westborough in Guildford, Old Dean in Surrey Heath, Maybury &amp; </a:t>
            </a:r>
            <a:r>
              <a:rPr lang="en-GB" altLang="en-US" dirty="0" err="1">
                <a:latin typeface="Helvetica" panose="020B0604020202020204" pitchFamily="34" charset="0"/>
              </a:rPr>
              <a:t>Sheerwater</a:t>
            </a:r>
            <a:r>
              <a:rPr lang="en-GB" altLang="en-US" dirty="0">
                <a:latin typeface="Helvetica" panose="020B0604020202020204" pitchFamily="34" charset="0"/>
              </a:rPr>
              <a:t> Ward in Woking</a:t>
            </a:r>
          </a:p>
          <a:p>
            <a:r>
              <a:rPr lang="en-GB" altLang="en-US" dirty="0">
                <a:latin typeface="Helvetica" panose="020B0604020202020204" pitchFamily="34" charset="0"/>
              </a:rPr>
              <a:t>Highest Ward Prevalence Preston - 28.6%</a:t>
            </a:r>
          </a:p>
        </p:txBody>
      </p:sp>
    </p:spTree>
    <p:extLst>
      <p:ext uri="{BB962C8B-B14F-4D97-AF65-F5344CB8AC3E}">
        <p14:creationId xmlns:p14="http://schemas.microsoft.com/office/powerpoint/2010/main" val="34349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4950" y="814388"/>
            <a:ext cx="7142163" cy="4017962"/>
          </a:xfrm>
          <a:solidFill>
            <a:srgbClr val="FFFFFF"/>
          </a:solidFill>
          <a:ln/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GB" dirty="0"/>
              <a:t>In Surrey alone, the nicotine habit of more than 130,000 people is estimated to cost society more than £214 million a year, including:</a:t>
            </a:r>
          </a:p>
          <a:p>
            <a:r>
              <a:rPr lang="en-GB" dirty="0"/>
              <a:t>•        More than £42m for the NHS</a:t>
            </a:r>
            <a:br>
              <a:rPr lang="en-GB" dirty="0"/>
            </a:br>
            <a:r>
              <a:rPr lang="en-GB" dirty="0"/>
              <a:t>•        More than £45m for work breaks</a:t>
            </a:r>
            <a:br>
              <a:rPr lang="en-GB" dirty="0"/>
            </a:br>
            <a:r>
              <a:rPr lang="en-GB" dirty="0"/>
              <a:t>•        Nearly £39m for sick days</a:t>
            </a:r>
            <a:br>
              <a:rPr lang="en-GB" dirty="0"/>
            </a:br>
            <a:r>
              <a:rPr lang="en-GB" dirty="0"/>
              <a:t>•        Almost £8m from fires</a:t>
            </a:r>
            <a:br>
              <a:rPr lang="en-GB" dirty="0"/>
            </a:br>
            <a:r>
              <a:rPr lang="en-GB" dirty="0"/>
              <a:t>•        More than £5m to clean up litter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921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4950" y="814388"/>
            <a:ext cx="7142163" cy="4017962"/>
          </a:xfrm>
          <a:solidFill>
            <a:srgbClr val="FFFFFF"/>
          </a:solidFill>
          <a:ln/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470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4950" y="814388"/>
            <a:ext cx="7142163" cy="4017962"/>
          </a:xfrm>
          <a:solidFill>
            <a:srgbClr val="FFFFFF"/>
          </a:solidFill>
          <a:ln/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GB" dirty="0"/>
              <a:t>In Surrey alone, the nicotine habit of more than 130,000 people is estimated to cost society more than £214 million a year, including:</a:t>
            </a:r>
          </a:p>
          <a:p>
            <a:r>
              <a:rPr lang="en-GB" dirty="0"/>
              <a:t>•        More than £42m for the NHS</a:t>
            </a:r>
            <a:br>
              <a:rPr lang="en-GB" dirty="0"/>
            </a:br>
            <a:r>
              <a:rPr lang="en-GB" dirty="0"/>
              <a:t>•        More than £45m for work breaks</a:t>
            </a:r>
            <a:br>
              <a:rPr lang="en-GB" dirty="0"/>
            </a:br>
            <a:r>
              <a:rPr lang="en-GB" dirty="0"/>
              <a:t>•        Nearly £39m for sick days</a:t>
            </a:r>
            <a:br>
              <a:rPr lang="en-GB" dirty="0"/>
            </a:br>
            <a:r>
              <a:rPr lang="en-GB" dirty="0"/>
              <a:t>•        Almost £8m from fires</a:t>
            </a:r>
            <a:br>
              <a:rPr lang="en-GB" dirty="0"/>
            </a:br>
            <a:r>
              <a:rPr lang="en-GB" dirty="0"/>
              <a:t>•        More than £5m to clean up litter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75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4950" y="814388"/>
            <a:ext cx="7142163" cy="4017962"/>
          </a:xfrm>
          <a:solidFill>
            <a:srgbClr val="FFFFFF"/>
          </a:solidFill>
          <a:ln/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GB" dirty="0"/>
              <a:t>In Surrey alone, the nicotine habit of more than 130,000 people is estimated to cost society more than £214 million a year, including:</a:t>
            </a:r>
          </a:p>
          <a:p>
            <a:r>
              <a:rPr lang="en-GB" dirty="0"/>
              <a:t>•        More than £42m for the NHS</a:t>
            </a:r>
            <a:br>
              <a:rPr lang="en-GB" dirty="0"/>
            </a:br>
            <a:r>
              <a:rPr lang="en-GB" dirty="0"/>
              <a:t>•        More than £45m for work breaks</a:t>
            </a:r>
            <a:br>
              <a:rPr lang="en-GB" dirty="0"/>
            </a:br>
            <a:r>
              <a:rPr lang="en-GB" dirty="0"/>
              <a:t>•        Nearly £39m for sick days</a:t>
            </a:r>
            <a:br>
              <a:rPr lang="en-GB" dirty="0"/>
            </a:br>
            <a:r>
              <a:rPr lang="en-GB" dirty="0"/>
              <a:t>•        Almost £8m from fires</a:t>
            </a:r>
            <a:br>
              <a:rPr lang="en-GB" dirty="0"/>
            </a:br>
            <a:r>
              <a:rPr lang="en-GB" dirty="0"/>
              <a:t>•        More than £5m to clean up litter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79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FFCD-465E-4179-A172-38D1D9EEAB9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163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762375" y="9288463"/>
            <a:ext cx="2878138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BAA94C-8E5C-46BF-85CA-B2BBD8D7ED1D}" type="slidenum"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645025"/>
            <a:ext cx="4870450" cy="44005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331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6E14F8-2716-485A-BF78-10B686ACC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D0D80C6-E4F0-498F-9CA3-3BC7E99D2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F78115-8BA1-4D81-84AB-79C7049A0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C362-AB5C-48C4-8654-E170667A5A6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B86FF4-F553-4E2E-90F6-A637D9C28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A36AF9-38BE-490E-8742-8B7CC2F99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8A4E-5782-4993-9DC1-1BC206226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34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AB3BF2-CFC9-44F5-9986-B71E910D3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5CFCA43-4928-49CA-B786-6BAC92036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443562-4DD5-4848-81A5-1ADB591BA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C362-AB5C-48C4-8654-E170667A5A6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B6CE31-84A1-454D-878A-B5C507836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6D28A5-4CB9-47A9-852B-FFA1A8548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8A4E-5782-4993-9DC1-1BC206226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2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25608D3-6D60-4883-B305-871D042B59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B10B6B5-9837-4823-8208-2893FDE4B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92D8C5-DFE4-4884-A517-7540E7CA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C362-AB5C-48C4-8654-E170667A5A6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CA5699-4539-46E5-A964-65DB2EE21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3939FB-2D00-41AD-826F-F5534BE47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8A4E-5782-4993-9DC1-1BC206226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358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71D-68FA-4DAA-A22E-B831DAD99DFF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5F66-FD98-4BC2-B475-3F08AECC1C5D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102" y="-34594"/>
            <a:ext cx="4506929" cy="202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426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71D-68FA-4DAA-A22E-B831DAD99DFF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5F66-FD98-4BC2-B475-3F08AECC1C5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849" y="-34593"/>
            <a:ext cx="2840182" cy="127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655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71D-68FA-4DAA-A22E-B831DAD99DFF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5F66-FD98-4BC2-B475-3F08AECC1C5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849" y="-34593"/>
            <a:ext cx="2840182" cy="127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03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71D-68FA-4DAA-A22E-B831DAD99DFF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5F66-FD98-4BC2-B475-3F08AECC1C5D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849" y="-34593"/>
            <a:ext cx="2840182" cy="127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921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71D-68FA-4DAA-A22E-B831DAD99DFF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5F66-FD98-4BC2-B475-3F08AECC1C5D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849" y="-34593"/>
            <a:ext cx="2840182" cy="127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604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71D-68FA-4DAA-A22E-B831DAD99DFF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5F66-FD98-4BC2-B475-3F08AECC1C5D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849" y="-34593"/>
            <a:ext cx="2840182" cy="127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9238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71D-68FA-4DAA-A22E-B831DAD99DFF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5F66-FD98-4BC2-B475-3F08AECC1C5D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849" y="-34593"/>
            <a:ext cx="2840182" cy="127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5040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71D-68FA-4DAA-A22E-B831DAD99DFF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5F66-FD98-4BC2-B475-3F08AECC1C5D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849" y="-34593"/>
            <a:ext cx="2840182" cy="127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2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D16454-424A-4721-BE44-0499126F9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63BEBB-BBCF-4F1C-AE35-C7D17E7B7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CF4EBA-584B-440C-BABD-F8CFF955B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C362-AB5C-48C4-8654-E170667A5A6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DD8E53-E1BA-495F-BCFF-E592FC1C5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C07E6E-61B1-4FA3-B757-1D3FACF90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8A4E-5782-4993-9DC1-1BC206226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2710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71D-68FA-4DAA-A22E-B831DAD99DFF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5F66-FD98-4BC2-B475-3F08AECC1C5D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849" y="-34593"/>
            <a:ext cx="2840182" cy="127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3264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71D-68FA-4DAA-A22E-B831DAD99DFF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5F66-FD98-4BC2-B475-3F08AECC1C5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849" y="-34593"/>
            <a:ext cx="2840182" cy="127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3250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71D-68FA-4DAA-A22E-B831DAD99DFF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5F66-FD98-4BC2-B475-3F08AECC1C5D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849" y="-34593"/>
            <a:ext cx="2840182" cy="127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7044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71D-68FA-4DAA-A22E-B831DAD99DFF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5F66-FD98-4BC2-B475-3F08AECC1C5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849" y="-34593"/>
            <a:ext cx="2840182" cy="127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1847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71D-68FA-4DAA-A22E-B831DAD99DFF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5F66-FD98-4BC2-B475-3F08AECC1C5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849" y="-34593"/>
            <a:ext cx="2840182" cy="127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1082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71D-68FA-4DAA-A22E-B831DAD99DFF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5F66-FD98-4BC2-B475-3F08AECC1C5D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849" y="-34593"/>
            <a:ext cx="2840182" cy="127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8483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71D-68FA-4DAA-A22E-B831DAD99DFF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5F66-FD98-4BC2-B475-3F08AECC1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6245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171D-68FA-4DAA-A22E-B831DAD99DFF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5F66-FD98-4BC2-B475-3F08AECC1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CAE35E-3831-40A9-BD0F-25B24CDF8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F89A509-285E-4089-A106-064F04C3D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357D84-F1F4-425E-B816-D6D69A71E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C362-AB5C-48C4-8654-E170667A5A6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E77CFE-335E-4A53-ABC8-C4072297A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EAD9AC-2A3C-4548-BD27-78776E653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8A4E-5782-4993-9DC1-1BC206226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27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72731C-B9BA-46D3-904D-4767299BB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CD96A4-9485-4E42-B48E-F1B5649B83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695F2D0-F8ED-48F7-A8FD-BB5263085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9428CFC-D044-46F0-A597-210E86213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C362-AB5C-48C4-8654-E170667A5A6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3B43A44-EFFB-41A6-930B-A1224BD83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4831191-99B2-40F6-8B8E-327A246B1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8A4E-5782-4993-9DC1-1BC206226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06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A7A0F5-0DC7-4CE9-8C19-4699C84CE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F87A5D0-C229-4BDA-A049-7EC91ADC1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3A8F136-4EEF-4D45-B5A7-736AF6812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CE894FE-E677-4DA4-A78B-D40A559E20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D2178EB-C740-4BB4-9C69-FA738F1F1E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9D8151F-9FF4-4A28-BD06-E937339B8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C362-AB5C-48C4-8654-E170667A5A6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A89CE3A-F6E5-4361-B82E-5B945AC0D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972506A-B1EB-41D9-AEA9-A3120ECB7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8A4E-5782-4993-9DC1-1BC206226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02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3F74D3-0662-4B80-A5B4-99BE90DE0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502286F-D7F9-4603-B919-96CD8A697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C362-AB5C-48C4-8654-E170667A5A6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0A8E774-C820-4DF2-909E-B82A7BB16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0FB112C-B830-4391-ACF0-1D6A8CFD0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8A4E-5782-4993-9DC1-1BC206226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63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40870F4-38A0-4FE0-A0DC-F2CB27AFC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C362-AB5C-48C4-8654-E170667A5A6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2DAABC4-CDD4-4693-8316-B4E27C056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D6CF417-BCDE-4F0E-A191-9189AE2E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8A4E-5782-4993-9DC1-1BC206226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62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4FB1AC-9FEE-436F-AB61-0F768B5C9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8F49FB-553F-4484-A58B-416BAE745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3566CE-185A-4B68-BC95-AD859E09E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82699E-D46F-4961-8E70-D03B74D7B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C362-AB5C-48C4-8654-E170667A5A6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1265F1B-A2C9-425B-838A-F7DD249CC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F345986-D024-4349-ABD1-09AA9E282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8A4E-5782-4993-9DC1-1BC206226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54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64C5A2-212B-4D4B-A8B0-AB39659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A0D560A-4B1B-4D6D-B546-8880740D57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A2C0EF9-C81B-4653-91BE-9E7E22E71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341E06-0D52-4C9F-BCF4-CBBA1C22F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C362-AB5C-48C4-8654-E170667A5A6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640362-DDF6-4F60-9E60-70B8894F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41F8BDD-1097-42FD-81C8-D5BBADA40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8A4E-5782-4993-9DC1-1BC206226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B9A5D29-7322-45E1-BFBA-3842188A5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06642E5-DA56-4271-AFD1-7FB602EE2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74921F-D67B-40E1-AB5E-976303E4A9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0C362-AB5C-48C4-8654-E170667A5A6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8B2A91-1C04-4AAA-9D02-A72E160BE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6B386E-A062-4441-8C83-F1C7693F5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C8A4E-5782-4993-9DC1-1BC206226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77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C171D-68FA-4DAA-A22E-B831DAD99DFF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155F66-FD98-4BC2-B475-3F08AECC1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99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z.fellows@quit51.co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264" y="3947160"/>
            <a:ext cx="8346156" cy="1116330"/>
          </a:xfrm>
        </p:spPr>
        <p:txBody>
          <a:bodyPr>
            <a:normAutofit fontScale="90000"/>
          </a:bodyPr>
          <a:lstStyle/>
          <a:p>
            <a:pPr algn="l"/>
            <a:r>
              <a:rPr lang="en-GB" sz="5400" b="1" dirty="0">
                <a:solidFill>
                  <a:srgbClr val="90C226"/>
                </a:solidFill>
                <a:latin typeface="+mn-lt"/>
              </a:rPr>
              <a:t>Surrey Stop Smoking Service</a:t>
            </a:r>
            <a:r>
              <a:rPr lang="en-GB" sz="5400" b="1" dirty="0">
                <a:solidFill>
                  <a:srgbClr val="90C226"/>
                </a:solidFill>
                <a:latin typeface="Calibri" panose="020F0502020204030204" pitchFamily="34" charset="0"/>
              </a:rPr>
              <a:t/>
            </a:r>
            <a:br>
              <a:rPr lang="en-GB" sz="5400" b="1" dirty="0">
                <a:solidFill>
                  <a:srgbClr val="90C226"/>
                </a:solidFill>
                <a:latin typeface="Calibri" panose="020F0502020204030204" pitchFamily="34" charset="0"/>
              </a:rPr>
            </a:br>
            <a:r>
              <a:rPr lang="en-GB" sz="5400" b="1" dirty="0">
                <a:solidFill>
                  <a:srgbClr val="90C226"/>
                </a:solidFill>
                <a:latin typeface="Calibri" panose="020F0502020204030204" pitchFamily="34" charset="0"/>
              </a:rPr>
              <a:t/>
            </a:r>
            <a:br>
              <a:rPr lang="en-GB" sz="5400" b="1" dirty="0">
                <a:solidFill>
                  <a:srgbClr val="90C226"/>
                </a:solidFill>
                <a:latin typeface="Calibri" panose="020F0502020204030204" pitchFamily="34" charset="0"/>
              </a:rPr>
            </a:br>
            <a:r>
              <a:rPr lang="en-GB" sz="2700" b="1" dirty="0">
                <a:solidFill>
                  <a:srgbClr val="90C226"/>
                </a:solidFill>
                <a:latin typeface="+mn-lt"/>
              </a:rPr>
              <a:t>Liz fellows </a:t>
            </a:r>
            <a:br>
              <a:rPr lang="en-GB" sz="2700" b="1" dirty="0">
                <a:solidFill>
                  <a:srgbClr val="90C226"/>
                </a:solidFill>
                <a:latin typeface="+mn-lt"/>
              </a:rPr>
            </a:br>
            <a:r>
              <a:rPr lang="en-GB" sz="2700" b="1" dirty="0">
                <a:solidFill>
                  <a:srgbClr val="90C226"/>
                </a:solidFill>
                <a:latin typeface="+mn-lt"/>
                <a:hlinkClick r:id="rId3"/>
              </a:rPr>
              <a:t>liz.fellows@quit51.co.uk</a:t>
            </a:r>
            <a:r>
              <a:rPr lang="en-GB" sz="2700" b="1" dirty="0">
                <a:solidFill>
                  <a:srgbClr val="90C226"/>
                </a:solidFill>
                <a:latin typeface="+mn-lt"/>
              </a:rPr>
              <a:t/>
            </a:r>
            <a:br>
              <a:rPr lang="en-GB" sz="2700" b="1" dirty="0">
                <a:solidFill>
                  <a:srgbClr val="90C226"/>
                </a:solidFill>
                <a:latin typeface="+mn-lt"/>
              </a:rPr>
            </a:br>
            <a:r>
              <a:rPr lang="en-GB" sz="2700" b="1" dirty="0">
                <a:solidFill>
                  <a:srgbClr val="90C226"/>
                </a:solidFill>
                <a:latin typeface="+mn-lt"/>
              </a:rPr>
              <a:t>07971 807 844</a:t>
            </a:r>
            <a:endParaRPr lang="en-GB" sz="27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509" y="0"/>
            <a:ext cx="4642491" cy="209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042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65760" y="1389649"/>
            <a:ext cx="9109710" cy="5285471"/>
          </a:xfrm>
        </p:spPr>
        <p:txBody>
          <a:bodyPr>
            <a:normAutofit/>
          </a:bodyPr>
          <a:lstStyle/>
          <a:p>
            <a:r>
              <a:rPr lang="en-GB" sz="2400" dirty="0">
                <a:cs typeface="Arial" panose="020B0604020202020204" pitchFamily="34" charset="0"/>
              </a:rPr>
              <a:t>Direct referral via </a:t>
            </a:r>
            <a:r>
              <a:rPr lang="en-GB" sz="2400" dirty="0" err="1">
                <a:cs typeface="Arial" panose="020B0604020202020204" pitchFamily="34" charset="0"/>
              </a:rPr>
              <a:t>emis</a:t>
            </a:r>
            <a:r>
              <a:rPr lang="en-GB" sz="2400" dirty="0">
                <a:cs typeface="Arial" panose="020B0604020202020204" pitchFamily="34" charset="0"/>
              </a:rPr>
              <a:t> template</a:t>
            </a:r>
          </a:p>
          <a:p>
            <a:r>
              <a:rPr lang="en-GB" sz="2400" dirty="0">
                <a:cs typeface="Arial" panose="020B0604020202020204" pitchFamily="34" charset="0"/>
              </a:rPr>
              <a:t>Call Quit 51 – 0800 622 6968 </a:t>
            </a:r>
            <a:r>
              <a:rPr lang="en-GB" dirty="0">
                <a:cs typeface="Arial" panose="020B0604020202020204" pitchFamily="34" charset="0"/>
              </a:rPr>
              <a:t>(Mon-Fri 9am-6pm)</a:t>
            </a:r>
          </a:p>
          <a:p>
            <a:r>
              <a:rPr lang="en-GB" sz="2400" dirty="0">
                <a:cs typeface="Arial" panose="020B0604020202020204" pitchFamily="34" charset="0"/>
              </a:rPr>
              <a:t>Text ‘</a:t>
            </a:r>
            <a:r>
              <a:rPr lang="en-GB" sz="2400" dirty="0" err="1">
                <a:cs typeface="Arial" panose="020B0604020202020204" pitchFamily="34" charset="0"/>
              </a:rPr>
              <a:t>smokefree</a:t>
            </a:r>
            <a:r>
              <a:rPr lang="en-GB" sz="2400" dirty="0">
                <a:cs typeface="Arial" panose="020B0604020202020204" pitchFamily="34" charset="0"/>
              </a:rPr>
              <a:t>’ to 66777</a:t>
            </a:r>
          </a:p>
          <a:p>
            <a:r>
              <a:rPr lang="en-GB" sz="2400" dirty="0">
                <a:cs typeface="Arial" panose="020B0604020202020204" pitchFamily="34" charset="0"/>
              </a:rPr>
              <a:t>www.quit51.co.uk </a:t>
            </a:r>
          </a:p>
          <a:p>
            <a:pPr marL="0" indent="0">
              <a:buNone/>
            </a:pPr>
            <a:endParaRPr lang="en-GB" sz="24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cs typeface="Arial" panose="020B0604020202020204" pitchFamily="34" charset="0"/>
              </a:rPr>
              <a:t>Q51 offer a free 12 week support program to smokers over the age of 12 years, who live or work in Surrey.</a:t>
            </a:r>
          </a:p>
          <a:p>
            <a:pPr marL="0" indent="0">
              <a:buNone/>
            </a:pPr>
            <a:r>
              <a:rPr lang="en-GB" sz="2400" dirty="0">
                <a:cs typeface="Arial" panose="020B0604020202020204" pitchFamily="34" charset="0"/>
              </a:rPr>
              <a:t>Clinics take place across the community, and take the form of one-to-one or group sessions. We currently operate in GP, Pharmacies, libraries, supermarkets, sports centres. We offer telephone support for those unable to attend face to face clinics</a:t>
            </a:r>
          </a:p>
          <a:p>
            <a:pPr>
              <a:spcBef>
                <a:spcPct val="0"/>
              </a:spcBef>
              <a:buClrTx/>
              <a:buSzTx/>
            </a:pPr>
            <a:endParaRPr lang="en-GB" altLang="en-US" sz="2100" dirty="0">
              <a:latin typeface="Calibri" panose="020F05020202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014" y="353330"/>
            <a:ext cx="8334375" cy="9144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0616" y="475249"/>
            <a:ext cx="8229600" cy="9144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How to contact Quit51</a:t>
            </a:r>
          </a:p>
        </p:txBody>
      </p:sp>
    </p:spTree>
    <p:extLst>
      <p:ext uri="{BB962C8B-B14F-4D97-AF65-F5344CB8AC3E}">
        <p14:creationId xmlns:p14="http://schemas.microsoft.com/office/powerpoint/2010/main" val="353293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927442" y="1389649"/>
            <a:ext cx="7772400" cy="5214937"/>
          </a:xfrm>
        </p:spPr>
        <p:txBody>
          <a:bodyPr>
            <a:normAutofit/>
          </a:bodyPr>
          <a:lstStyle/>
          <a:p>
            <a:pPr marL="495300" indent="-495300"/>
            <a:r>
              <a:rPr lang="en-GB" altLang="en-US" sz="2800" dirty="0">
                <a:cs typeface="Calibri" panose="020F0502020204030204" pitchFamily="34" charset="0"/>
              </a:rPr>
              <a:t>UK Prevalence down to 16.9%</a:t>
            </a:r>
          </a:p>
          <a:p>
            <a:pPr marL="495300" indent="-495300"/>
            <a:r>
              <a:rPr lang="en-GB" altLang="en-US" sz="2800" dirty="0">
                <a:cs typeface="Calibri" panose="020F0502020204030204" pitchFamily="34" charset="0"/>
              </a:rPr>
              <a:t>Surrey prevalence 14%</a:t>
            </a:r>
          </a:p>
          <a:p>
            <a:pPr marL="495300" indent="-495300"/>
            <a:r>
              <a:rPr lang="en-GB" altLang="en-US" sz="2800" dirty="0">
                <a:cs typeface="Calibri" panose="020F0502020204030204" pitchFamily="34" charset="0"/>
              </a:rPr>
              <a:t>132,000 smokers in Surrey</a:t>
            </a:r>
          </a:p>
          <a:p>
            <a:pPr marL="0" indent="0">
              <a:buNone/>
            </a:pPr>
            <a:endParaRPr lang="en-GB" altLang="en-US" sz="2800" dirty="0"/>
          </a:p>
          <a:p>
            <a:pPr>
              <a:buFont typeface="Wingdings 2" panose="05020102010507070707" pitchFamily="18" charset="2"/>
              <a:buNone/>
            </a:pPr>
            <a:r>
              <a:rPr lang="en-GB" altLang="en-US" sz="2800" i="1" dirty="0">
                <a:cs typeface="Calibri" panose="020F0502020204030204" pitchFamily="34" charset="0"/>
              </a:rPr>
              <a:t>Smoking is the leading preventable cause of premature death in the UK,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GB" altLang="en-US" sz="2800" i="1" dirty="0">
                <a:cs typeface="Calibri" panose="020F0502020204030204" pitchFamily="34" charset="0"/>
              </a:rPr>
              <a:t>Over </a:t>
            </a:r>
            <a:r>
              <a:rPr lang="en-GB" altLang="en-US" sz="2800" b="1" i="1" dirty="0">
                <a:cs typeface="Calibri" panose="020F0502020204030204" pitchFamily="34" charset="0"/>
              </a:rPr>
              <a:t>80,000 </a:t>
            </a:r>
            <a:r>
              <a:rPr lang="en-GB" altLang="en-US" sz="2800" i="1" dirty="0">
                <a:cs typeface="Calibri" panose="020F0502020204030204" pitchFamily="34" charset="0"/>
              </a:rPr>
              <a:t>people die each year as a result of smoking – that’s </a:t>
            </a:r>
            <a:r>
              <a:rPr lang="en-GB" altLang="en-US" sz="2800" b="1" i="1" dirty="0">
                <a:cs typeface="Calibri" panose="020F0502020204030204" pitchFamily="34" charset="0"/>
              </a:rPr>
              <a:t>219</a:t>
            </a:r>
            <a:r>
              <a:rPr lang="en-GB" altLang="en-US" sz="2800" i="1" dirty="0">
                <a:cs typeface="Calibri" panose="020F0502020204030204" pitchFamily="34" charset="0"/>
              </a:rPr>
              <a:t> people every day</a:t>
            </a:r>
            <a:endParaRPr lang="en-GB" altLang="en-US" sz="2800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95300" indent="-495300"/>
            <a:endParaRPr lang="en-GB" altLang="en-US" sz="2800" dirty="0"/>
          </a:p>
          <a:p>
            <a:pPr marL="495300" indent="-495300"/>
            <a:endParaRPr lang="en-GB" altLang="en-US" sz="2800" dirty="0">
              <a:latin typeface="Calibri" panose="020F0502020204030204" pitchFamily="34" charset="0"/>
            </a:endParaRPr>
          </a:p>
          <a:p>
            <a:pPr marL="495300" indent="-495300"/>
            <a:endParaRPr lang="en-GB" altLang="en-US" sz="2800" dirty="0">
              <a:latin typeface="Calibri" panose="020F0502020204030204" pitchFamily="34" charset="0"/>
            </a:endParaRPr>
          </a:p>
          <a:p>
            <a:pPr marL="495300" indent="-495300"/>
            <a:endParaRPr lang="en-GB" altLang="en-US" sz="2800" dirty="0">
              <a:latin typeface="Calibri" panose="020F0502020204030204" pitchFamily="34" charset="0"/>
            </a:endParaRPr>
          </a:p>
          <a:p>
            <a:endParaRPr lang="en-GB" alt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495300" indent="-495300"/>
            <a:endParaRPr lang="en-GB" altLang="en-US" sz="2400" dirty="0"/>
          </a:p>
          <a:p>
            <a:pPr marL="495300" indent="-495300">
              <a:buNone/>
            </a:pPr>
            <a:endParaRPr lang="en-GB" altLang="en-US" dirty="0"/>
          </a:p>
          <a:p>
            <a:pPr marL="495300" indent="-495300">
              <a:spcBef>
                <a:spcPct val="0"/>
              </a:spcBef>
              <a:buClrTx/>
              <a:buSzTx/>
              <a:buNone/>
            </a:pPr>
            <a:endParaRPr lang="en-GB" altLang="en-US" sz="1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47613" y="475249"/>
            <a:ext cx="8334375" cy="11477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Calibri" panose="020F0502020204030204" pitchFamily="34" charset="0"/>
              </a:rPr>
              <a:t>Where we are </a:t>
            </a:r>
            <a:r>
              <a:rPr kumimoji="0" lang="en-GB" sz="4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now....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27442" y="475249"/>
            <a:ext cx="8229600" cy="9144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Current Stats</a:t>
            </a:r>
          </a:p>
        </p:txBody>
      </p:sp>
    </p:spTree>
    <p:extLst>
      <p:ext uri="{BB962C8B-B14F-4D97-AF65-F5344CB8AC3E}">
        <p14:creationId xmlns:p14="http://schemas.microsoft.com/office/powerpoint/2010/main" val="193558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 descr="C:\Users\CEdge\AppData\Local\Temp\notesB2E1D9\Smok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64" y="374060"/>
            <a:ext cx="8531225" cy="593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038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927442" y="1871003"/>
            <a:ext cx="7772400" cy="4733583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  <a:cs typeface="Calibri" panose="020F0502020204030204" pitchFamily="34" charset="0"/>
              </a:rPr>
              <a:t>In UK, 86% of lung cancer deaths are attributed to smoking</a:t>
            </a:r>
          </a:p>
          <a:p>
            <a:r>
              <a:rPr lang="en-GB" sz="2800" dirty="0">
                <a:solidFill>
                  <a:schemeClr val="tx1"/>
                </a:solidFill>
                <a:cs typeface="Calibri" panose="020F0502020204030204" pitchFamily="34" charset="0"/>
              </a:rPr>
              <a:t>3%, from second hand smoke</a:t>
            </a:r>
          </a:p>
          <a:p>
            <a:r>
              <a:rPr lang="en-GB" sz="2800" dirty="0">
                <a:solidFill>
                  <a:schemeClr val="tx1"/>
                </a:solidFill>
                <a:cs typeface="Calibri" panose="020F0502020204030204" pitchFamily="34" charset="0"/>
              </a:rPr>
              <a:t>Current smokers are 15 times more likely to die from lung cancer than life-long non smokers</a:t>
            </a:r>
          </a:p>
          <a:p>
            <a:r>
              <a:rPr lang="en-GB" sz="2800" dirty="0">
                <a:solidFill>
                  <a:schemeClr val="tx1"/>
                </a:solidFill>
                <a:cs typeface="Calibri" panose="020F0502020204030204" pitchFamily="34" charset="0"/>
              </a:rPr>
              <a:t>After 10 years of quitting smoking, the risk of lung cancer reduces to half that of a smoker</a:t>
            </a:r>
          </a:p>
          <a:p>
            <a:endParaRPr lang="en-GB" sz="28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495300" indent="-495300"/>
            <a:endParaRPr lang="en-GB" altLang="en-US" sz="2800" dirty="0"/>
          </a:p>
          <a:p>
            <a:pPr marL="495300" indent="-495300"/>
            <a:endParaRPr lang="en-GB" altLang="en-US" sz="2800" dirty="0">
              <a:latin typeface="Calibri" panose="020F0502020204030204" pitchFamily="34" charset="0"/>
            </a:endParaRPr>
          </a:p>
          <a:p>
            <a:pPr marL="495300" indent="-495300"/>
            <a:endParaRPr lang="en-GB" altLang="en-US" sz="2800" dirty="0">
              <a:latin typeface="Calibri" panose="020F0502020204030204" pitchFamily="34" charset="0"/>
            </a:endParaRPr>
          </a:p>
          <a:p>
            <a:pPr marL="495300" indent="-495300"/>
            <a:endParaRPr lang="en-GB" altLang="en-US" sz="2800" dirty="0">
              <a:latin typeface="Calibri" panose="020F0502020204030204" pitchFamily="34" charset="0"/>
            </a:endParaRPr>
          </a:p>
          <a:p>
            <a:endParaRPr lang="en-GB" alt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495300" indent="-495300"/>
            <a:endParaRPr lang="en-GB" altLang="en-US" sz="2400" dirty="0"/>
          </a:p>
          <a:p>
            <a:pPr marL="495300" indent="-495300">
              <a:buNone/>
            </a:pPr>
            <a:endParaRPr lang="en-GB" altLang="en-US" dirty="0"/>
          </a:p>
          <a:p>
            <a:pPr marL="495300" indent="-495300">
              <a:spcBef>
                <a:spcPct val="0"/>
              </a:spcBef>
              <a:buClrTx/>
              <a:buSzTx/>
              <a:buNone/>
            </a:pPr>
            <a:endParaRPr lang="en-GB" altLang="en-US" sz="1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47613" y="475249"/>
            <a:ext cx="8334375" cy="11477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Calibri" panose="020F0502020204030204" pitchFamily="34" charset="0"/>
              </a:rPr>
              <a:t>Smoki</a:t>
            </a:r>
            <a:r>
              <a:rPr kumimoji="0" lang="en-GB" sz="44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now</a:t>
            </a:r>
            <a:r>
              <a:rPr kumimoji="0" lang="en-GB" sz="4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....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27442" y="475249"/>
            <a:ext cx="8229600" cy="139575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ea typeface="+mj-ea"/>
                <a:cs typeface="+mj-cs"/>
              </a:rPr>
              <a:t>Smoking is the main avoidable risk factor for Lung C</a:t>
            </a:r>
            <a:r>
              <a:rPr lang="en-GB" altLang="en-US" sz="4400" b="1" dirty="0" err="1">
                <a:solidFill>
                  <a:srgbClr val="90C226"/>
                </a:solidFill>
              </a:rPr>
              <a:t>ancer</a:t>
            </a:r>
            <a:endParaRPr kumimoji="0" lang="en-GB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1924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927442" y="1389649"/>
            <a:ext cx="7772400" cy="5214937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  <a:cs typeface="Calibri" panose="020F0502020204030204" pitchFamily="34" charset="0"/>
              </a:rPr>
              <a:t>After 20 mins – blood pressure and pulse go back to normal</a:t>
            </a:r>
          </a:p>
          <a:p>
            <a:r>
              <a:rPr lang="en-GB" sz="2800" dirty="0">
                <a:solidFill>
                  <a:schemeClr val="tx1"/>
                </a:solidFill>
                <a:cs typeface="Calibri" panose="020F0502020204030204" pitchFamily="34" charset="0"/>
              </a:rPr>
              <a:t>After 24 hours – carbon monoxide has left the body</a:t>
            </a:r>
          </a:p>
          <a:p>
            <a:r>
              <a:rPr lang="en-GB" sz="2800" dirty="0">
                <a:solidFill>
                  <a:schemeClr val="tx1"/>
                </a:solidFill>
                <a:cs typeface="Calibri" panose="020F0502020204030204" pitchFamily="34" charset="0"/>
              </a:rPr>
              <a:t>After 1 year - the risk of heart attack fall to about half that of a smoker</a:t>
            </a:r>
          </a:p>
          <a:p>
            <a:r>
              <a:rPr lang="en-GB" sz="2800" dirty="0">
                <a:solidFill>
                  <a:schemeClr val="tx1"/>
                </a:solidFill>
                <a:cs typeface="Calibri" panose="020F0502020204030204" pitchFamily="34" charset="0"/>
              </a:rPr>
              <a:t>Within 5 years -the risk of stroke is the same as a non smoker</a:t>
            </a:r>
          </a:p>
          <a:p>
            <a:r>
              <a:rPr lang="en-GB" sz="2800" dirty="0">
                <a:solidFill>
                  <a:schemeClr val="tx1"/>
                </a:solidFill>
                <a:cs typeface="Calibri" panose="020F0502020204030204" pitchFamily="34" charset="0"/>
              </a:rPr>
              <a:t>Within 15 years - the risk of heart attack is the same as someone who has never smoked</a:t>
            </a:r>
          </a:p>
          <a:p>
            <a:endParaRPr lang="en-GB" sz="28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495300" indent="-495300"/>
            <a:endParaRPr lang="en-GB" altLang="en-US" sz="2800" dirty="0"/>
          </a:p>
          <a:p>
            <a:pPr marL="495300" indent="-495300"/>
            <a:endParaRPr lang="en-GB" altLang="en-US" sz="2800" dirty="0">
              <a:latin typeface="Calibri" panose="020F0502020204030204" pitchFamily="34" charset="0"/>
            </a:endParaRPr>
          </a:p>
          <a:p>
            <a:pPr marL="495300" indent="-495300"/>
            <a:endParaRPr lang="en-GB" altLang="en-US" sz="2800" dirty="0">
              <a:latin typeface="Calibri" panose="020F0502020204030204" pitchFamily="34" charset="0"/>
            </a:endParaRPr>
          </a:p>
          <a:p>
            <a:pPr marL="495300" indent="-495300"/>
            <a:endParaRPr lang="en-GB" altLang="en-US" sz="2800" dirty="0">
              <a:latin typeface="Calibri" panose="020F0502020204030204" pitchFamily="34" charset="0"/>
            </a:endParaRPr>
          </a:p>
          <a:p>
            <a:endParaRPr lang="en-GB" alt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495300" indent="-495300"/>
            <a:endParaRPr lang="en-GB" altLang="en-US" sz="2400" dirty="0"/>
          </a:p>
          <a:p>
            <a:pPr marL="495300" indent="-495300">
              <a:buNone/>
            </a:pPr>
            <a:endParaRPr lang="en-GB" altLang="en-US" dirty="0"/>
          </a:p>
          <a:p>
            <a:pPr marL="495300" indent="-495300">
              <a:spcBef>
                <a:spcPct val="0"/>
              </a:spcBef>
              <a:buClrTx/>
              <a:buSzTx/>
              <a:buNone/>
            </a:pPr>
            <a:endParaRPr lang="en-GB" altLang="en-US" sz="1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47613" y="475249"/>
            <a:ext cx="8334375" cy="11477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</a:t>
            </a:r>
            <a:endParaRPr kumimoji="0" lang="en-GB" sz="4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27442" y="475249"/>
            <a:ext cx="8229600" cy="9144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The Good News</a:t>
            </a:r>
          </a:p>
        </p:txBody>
      </p:sp>
    </p:spTree>
    <p:extLst>
      <p:ext uri="{BB962C8B-B14F-4D97-AF65-F5344CB8AC3E}">
        <p14:creationId xmlns:p14="http://schemas.microsoft.com/office/powerpoint/2010/main" val="193055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927442" y="1389649"/>
            <a:ext cx="7772400" cy="5214937"/>
          </a:xfrm>
        </p:spPr>
        <p:txBody>
          <a:bodyPr>
            <a:normAutofit/>
          </a:bodyPr>
          <a:lstStyle/>
          <a:p>
            <a:r>
              <a:rPr lang="en-GB" altLang="en-US" sz="2800" dirty="0">
                <a:cs typeface="Calibri" panose="020F0502020204030204" pitchFamily="34" charset="0"/>
              </a:rPr>
              <a:t>Only 1-3% of smokers quit without help</a:t>
            </a:r>
            <a:endParaRPr lang="en-GB" sz="2800" dirty="0"/>
          </a:p>
          <a:p>
            <a:r>
              <a:rPr lang="en-GB" sz="2800" dirty="0"/>
              <a:t>An offer of VBA from  triggers a quit attempt in 40% of smokers</a:t>
            </a:r>
          </a:p>
          <a:p>
            <a:r>
              <a:rPr lang="en-GB" sz="2800" dirty="0"/>
              <a:t>People are 4x more likely to quit smoking with a combination of medication and support by a trained practitioner.</a:t>
            </a:r>
          </a:p>
          <a:p>
            <a:r>
              <a:rPr lang="en-GB" sz="2800" dirty="0"/>
              <a:t>We are a free service</a:t>
            </a:r>
            <a:endParaRPr lang="en-GB" altLang="en-US" sz="2800" dirty="0"/>
          </a:p>
          <a:p>
            <a:pPr marL="495300" indent="-495300"/>
            <a:endParaRPr lang="en-GB" altLang="en-US" sz="2800" dirty="0">
              <a:latin typeface="Calibri" panose="020F0502020204030204" pitchFamily="34" charset="0"/>
            </a:endParaRPr>
          </a:p>
          <a:p>
            <a:pPr marL="495300" indent="-495300"/>
            <a:endParaRPr lang="en-GB" altLang="en-US" sz="2800" dirty="0">
              <a:latin typeface="Calibri" panose="020F0502020204030204" pitchFamily="34" charset="0"/>
            </a:endParaRPr>
          </a:p>
          <a:p>
            <a:pPr marL="495300" indent="-495300"/>
            <a:endParaRPr lang="en-GB" altLang="en-US" sz="2800" dirty="0">
              <a:latin typeface="Calibri" panose="020F0502020204030204" pitchFamily="34" charset="0"/>
            </a:endParaRPr>
          </a:p>
          <a:p>
            <a:endParaRPr lang="en-GB" alt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495300" indent="-495300"/>
            <a:endParaRPr lang="en-GB" altLang="en-US" sz="2400" dirty="0"/>
          </a:p>
          <a:p>
            <a:pPr marL="495300" indent="-495300">
              <a:buNone/>
            </a:pPr>
            <a:endParaRPr lang="en-GB" altLang="en-US" dirty="0"/>
          </a:p>
          <a:p>
            <a:pPr marL="495300" indent="-495300">
              <a:spcBef>
                <a:spcPct val="0"/>
              </a:spcBef>
              <a:buClrTx/>
              <a:buSzTx/>
              <a:buNone/>
            </a:pPr>
            <a:endParaRPr lang="en-GB" altLang="en-US" sz="1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47613" y="475249"/>
            <a:ext cx="8334375" cy="11477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27442" y="475249"/>
            <a:ext cx="8229600" cy="9144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400" b="1" dirty="0">
                <a:solidFill>
                  <a:srgbClr val="90C226"/>
                </a:solidFill>
              </a:rPr>
              <a:t>Why raise the Issue</a:t>
            </a:r>
            <a:endParaRPr kumimoji="0" lang="en-GB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4707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927442" y="1389649"/>
            <a:ext cx="7772400" cy="5214937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92D050"/>
                </a:solidFill>
                <a:cs typeface="Calibri" panose="020F0502020204030204" pitchFamily="34" charset="0"/>
              </a:rPr>
              <a:t>Ask </a:t>
            </a:r>
            <a:r>
              <a:rPr lang="en-GB" sz="2800" dirty="0">
                <a:solidFill>
                  <a:schemeClr val="tx1"/>
                </a:solidFill>
                <a:cs typeface="Calibri" panose="020F0502020204030204" pitchFamily="34" charset="0"/>
              </a:rPr>
              <a:t>(and record)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cs typeface="Calibri" panose="020F0502020204030204" pitchFamily="34" charset="0"/>
              </a:rPr>
              <a:t>‘Are you a smoker’, ‘Do you currently smoke’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cs typeface="Calibri" panose="020F0502020204030204" pitchFamily="34" charset="0"/>
              </a:rPr>
              <a:t>Record status- smoker, ex-smoker, non-smokers</a:t>
            </a:r>
          </a:p>
          <a:p>
            <a:r>
              <a:rPr lang="en-GB" sz="2800" b="1" dirty="0">
                <a:solidFill>
                  <a:schemeClr val="accent1"/>
                </a:solidFill>
                <a:cs typeface="Calibri" panose="020F0502020204030204" pitchFamily="34" charset="0"/>
              </a:rPr>
              <a:t>Advise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cs typeface="Calibri" panose="020F0502020204030204" pitchFamily="34" charset="0"/>
              </a:rPr>
              <a:t>‘You a 4 times more likely to quit with a combination of specialist support and stop smoking medication’</a:t>
            </a:r>
          </a:p>
          <a:p>
            <a:r>
              <a:rPr lang="en-GB" sz="2800" b="1" dirty="0">
                <a:solidFill>
                  <a:srgbClr val="92D050"/>
                </a:solidFill>
                <a:cs typeface="Calibri" panose="020F0502020204030204" pitchFamily="34" charset="0"/>
              </a:rPr>
              <a:t>Act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cs typeface="Calibri" panose="020F0502020204030204" pitchFamily="34" charset="0"/>
              </a:rPr>
              <a:t>‘Would you like me to make a referral to the local stop smoking service’</a:t>
            </a:r>
          </a:p>
          <a:p>
            <a:endParaRPr lang="en-GB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altLang="en-US" sz="2800" dirty="0"/>
          </a:p>
          <a:p>
            <a:pPr marL="495300" indent="-495300"/>
            <a:endParaRPr lang="en-GB" altLang="en-US" sz="2800" dirty="0">
              <a:latin typeface="Calibri" panose="020F0502020204030204" pitchFamily="34" charset="0"/>
            </a:endParaRPr>
          </a:p>
          <a:p>
            <a:pPr marL="495300" indent="-495300"/>
            <a:endParaRPr lang="en-GB" altLang="en-US" sz="2800" dirty="0">
              <a:latin typeface="Calibri" panose="020F0502020204030204" pitchFamily="34" charset="0"/>
            </a:endParaRPr>
          </a:p>
          <a:p>
            <a:pPr marL="495300" indent="-495300"/>
            <a:endParaRPr lang="en-GB" altLang="en-US" sz="2800" dirty="0">
              <a:latin typeface="Calibri" panose="020F0502020204030204" pitchFamily="34" charset="0"/>
            </a:endParaRPr>
          </a:p>
          <a:p>
            <a:endParaRPr lang="en-GB" alt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495300" indent="-495300"/>
            <a:endParaRPr lang="en-GB" altLang="en-US" sz="2400" dirty="0"/>
          </a:p>
          <a:p>
            <a:pPr marL="495300" indent="-495300">
              <a:buNone/>
            </a:pPr>
            <a:endParaRPr lang="en-GB" altLang="en-US" dirty="0"/>
          </a:p>
          <a:p>
            <a:pPr marL="495300" indent="-495300">
              <a:spcBef>
                <a:spcPct val="0"/>
              </a:spcBef>
              <a:buClrTx/>
              <a:buSzTx/>
              <a:buNone/>
            </a:pPr>
            <a:endParaRPr lang="en-GB" altLang="en-US" sz="1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47613" y="475249"/>
            <a:ext cx="8334375" cy="11477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27442" y="475249"/>
            <a:ext cx="8229600" cy="9144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ea typeface="+mj-ea"/>
                <a:cs typeface="+mj-cs"/>
              </a:rPr>
              <a:t>VBA- Ask, Advise, Act</a:t>
            </a:r>
          </a:p>
        </p:txBody>
      </p:sp>
    </p:spTree>
    <p:extLst>
      <p:ext uri="{BB962C8B-B14F-4D97-AF65-F5344CB8AC3E}">
        <p14:creationId xmlns:p14="http://schemas.microsoft.com/office/powerpoint/2010/main" val="213885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>
                <a:solidFill>
                  <a:srgbClr val="92D050"/>
                </a:solidFill>
              </a:rPr>
              <a:t>What Can a Client Expect</a:t>
            </a:r>
            <a:endParaRPr lang="en-GB" sz="44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6193"/>
            <a:ext cx="8596668" cy="450517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>
                <a:cs typeface="Arial" panose="020B0604020202020204" pitchFamily="34" charset="0"/>
              </a:rPr>
              <a:t>They will:</a:t>
            </a:r>
          </a:p>
          <a:p>
            <a:r>
              <a:rPr lang="en-GB" sz="2800" dirty="0">
                <a:cs typeface="Arial" panose="020B0604020202020204" pitchFamily="34" charset="0"/>
              </a:rPr>
              <a:t>Receive a call within 48 hours from a trained stop smoking practitioner</a:t>
            </a:r>
          </a:p>
          <a:p>
            <a:r>
              <a:rPr lang="en-GB" sz="2800" dirty="0">
                <a:cs typeface="Arial" panose="020B0604020202020204" pitchFamily="34" charset="0"/>
              </a:rPr>
              <a:t>Be advised that Quit51 have received a referral requesting  stop smoking support</a:t>
            </a:r>
          </a:p>
          <a:p>
            <a:r>
              <a:rPr lang="en-GB" sz="2800" dirty="0">
                <a:cs typeface="Arial" panose="020B0604020202020204" pitchFamily="34" charset="0"/>
              </a:rPr>
              <a:t>Check that the client is ready to quit and wants support to do so</a:t>
            </a:r>
          </a:p>
          <a:p>
            <a:r>
              <a:rPr lang="en-GB" sz="2800" dirty="0">
                <a:cs typeface="Arial" panose="020B0604020202020204" pitchFamily="34" charset="0"/>
              </a:rPr>
              <a:t>Be advised about local support options and booked onto a suitable treatment programme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81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848" y="423863"/>
            <a:ext cx="873554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4400" b="1" dirty="0">
                <a:solidFill>
                  <a:srgbClr val="92D050"/>
                </a:solidFill>
                <a:cs typeface="Calibri" panose="020F0502020204030204" pitchFamily="34" charset="0"/>
              </a:rPr>
              <a:t>How we Help Smokers to Quit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594360" y="1295400"/>
            <a:ext cx="8735548" cy="51053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altLang="en-US" sz="9600" b="1" dirty="0">
                <a:cs typeface="Calibri" panose="020F0502020204030204" pitchFamily="34" charset="0"/>
              </a:rPr>
              <a:t>We Offer:</a:t>
            </a:r>
            <a:endParaRPr lang="en-GB" altLang="en-US" sz="9600" dirty="0">
              <a:cs typeface="Calibri" panose="020F0502020204030204" pitchFamily="34" charset="0"/>
            </a:endParaRPr>
          </a:p>
          <a:p>
            <a:r>
              <a:rPr lang="en-GB" altLang="en-US" sz="9600" b="1" dirty="0">
                <a:cs typeface="Calibri" panose="020F0502020204030204" pitchFamily="34" charset="0"/>
              </a:rPr>
              <a:t>Structured</a:t>
            </a:r>
            <a:r>
              <a:rPr lang="en-GB" altLang="en-US" sz="9600" dirty="0">
                <a:cs typeface="Calibri" panose="020F0502020204030204" pitchFamily="34" charset="0"/>
              </a:rPr>
              <a:t> </a:t>
            </a:r>
            <a:r>
              <a:rPr lang="en-GB" altLang="en-US" sz="9600" b="1" u="sng" dirty="0">
                <a:cs typeface="Calibri" panose="020F0502020204030204" pitchFamily="34" charset="0"/>
              </a:rPr>
              <a:t>12 week treatment programme</a:t>
            </a:r>
            <a:r>
              <a:rPr lang="en-GB" altLang="en-US" sz="9600" dirty="0">
                <a:cs typeface="Calibri" panose="020F0502020204030204" pitchFamily="34" charset="0"/>
              </a:rPr>
              <a:t> – </a:t>
            </a:r>
          </a:p>
          <a:p>
            <a:pPr marL="0" indent="0">
              <a:buNone/>
            </a:pPr>
            <a:r>
              <a:rPr lang="en-GB" altLang="en-US" sz="9600" dirty="0">
                <a:cs typeface="Calibri" panose="020F0502020204030204" pitchFamily="34" charset="0"/>
              </a:rPr>
              <a:t>Evidence based behavioural support programme</a:t>
            </a:r>
          </a:p>
          <a:p>
            <a:pPr marL="0" indent="0">
              <a:buNone/>
            </a:pPr>
            <a:r>
              <a:rPr lang="en-GB" altLang="en-US" sz="9600" dirty="0">
                <a:cs typeface="Calibri" panose="020F0502020204030204" pitchFamily="34" charset="0"/>
              </a:rPr>
              <a:t>Delivered by a trained and experienced stop smoking practitioner</a:t>
            </a:r>
          </a:p>
          <a:p>
            <a:r>
              <a:rPr lang="en-GB" altLang="en-US" sz="9600" b="1" dirty="0">
                <a:cs typeface="Calibri" panose="020F0502020204030204" pitchFamily="34" charset="0"/>
              </a:rPr>
              <a:t>Weekly carbon monoxide readings</a:t>
            </a:r>
          </a:p>
          <a:p>
            <a:pPr eaLnBrk="1" hangingPunct="1">
              <a:buFontTx/>
              <a:buNone/>
            </a:pPr>
            <a:r>
              <a:rPr lang="en-GB" altLang="en-US" sz="9600" dirty="0">
                <a:cs typeface="Calibri" panose="020F0502020204030204" pitchFamily="34" charset="0"/>
              </a:rPr>
              <a:t>   </a:t>
            </a:r>
            <a:endParaRPr lang="en-GB" altLang="en-US" sz="9600" b="1" dirty="0">
              <a:cs typeface="Calibri" panose="020F0502020204030204" pitchFamily="34" charset="0"/>
            </a:endParaRPr>
          </a:p>
          <a:p>
            <a:r>
              <a:rPr lang="en-GB" altLang="en-US" sz="9600" b="1" u="sng" dirty="0">
                <a:cs typeface="Calibri" panose="020F0502020204030204" pitchFamily="34" charset="0"/>
              </a:rPr>
              <a:t>A variety of licensed treatment aid</a:t>
            </a:r>
          </a:p>
          <a:p>
            <a:pPr marL="0" indent="0">
              <a:buNone/>
            </a:pPr>
            <a:r>
              <a:rPr lang="en-GB" altLang="en-US" sz="9600" dirty="0">
                <a:cs typeface="Calibri" panose="020F0502020204030204" pitchFamily="34" charset="0"/>
              </a:rPr>
              <a:t>Direct Supply NRT</a:t>
            </a:r>
          </a:p>
          <a:p>
            <a:pPr marL="0" indent="0">
              <a:buNone/>
            </a:pPr>
            <a:r>
              <a:rPr lang="en-GB" altLang="en-US" sz="9600" dirty="0">
                <a:cs typeface="Calibri" panose="020F0502020204030204" pitchFamily="34" charset="0"/>
              </a:rPr>
              <a:t>Or prescribed medication – Champix or Zyban</a:t>
            </a:r>
          </a:p>
          <a:p>
            <a:pPr marL="0" indent="0">
              <a:buNone/>
            </a:pPr>
            <a:endParaRPr lang="en-GB" altLang="en-US" sz="9600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altLang="en-US" sz="9600" dirty="0">
                <a:cs typeface="Calibri" panose="020F0502020204030204" pitchFamily="34" charset="0"/>
              </a:rPr>
              <a:t>This will increase chances of stopping </a:t>
            </a:r>
            <a:r>
              <a:rPr lang="en-GB" altLang="en-US" sz="9600" b="1" dirty="0">
                <a:cs typeface="Calibri" panose="020F0502020204030204" pitchFamily="34" charset="0"/>
              </a:rPr>
              <a:t>X4 (DOH2003)</a:t>
            </a:r>
          </a:p>
          <a:p>
            <a:endParaRPr lang="en-GB" altLang="en-US" sz="2800" dirty="0"/>
          </a:p>
          <a:p>
            <a:endParaRPr lang="en-GB" altLang="en-US" sz="2800" dirty="0"/>
          </a:p>
          <a:p>
            <a:pPr eaLnBrk="1" hangingPunct="1"/>
            <a:endParaRPr lang="en-GB" altLang="en-US" sz="2800" b="1" u="sng" dirty="0"/>
          </a:p>
          <a:p>
            <a:pPr eaLnBrk="1" hangingPunct="1">
              <a:buFontTx/>
              <a:buNone/>
            </a:pPr>
            <a:r>
              <a:rPr lang="en-GB" altLang="en-US" sz="2800" dirty="0"/>
              <a:t> </a:t>
            </a:r>
            <a:endParaRPr lang="en-GB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33422118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707</Words>
  <Application>Microsoft Office PowerPoint</Application>
  <PresentationFormat>Custom</PresentationFormat>
  <Paragraphs>122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Facet</vt:lpstr>
      <vt:lpstr>Surrey Stop Smoking Service  Liz fellows  liz.fellows@quit51.co.uk 07971 807 844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Can a Client Expect</vt:lpstr>
      <vt:lpstr>How we Help Smokers to Quit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Surrey Stop Smoking Service  Liz fellows  liz.fellows@quit51.co.uk 07971 807 844</dc:title>
  <dc:creator>Liz Fellows</dc:creator>
  <cp:lastModifiedBy>dstevens01</cp:lastModifiedBy>
  <cp:revision>16</cp:revision>
  <dcterms:created xsi:type="dcterms:W3CDTF">2018-04-09T15:39:39Z</dcterms:created>
  <dcterms:modified xsi:type="dcterms:W3CDTF">2018-05-09T11:16:00Z</dcterms:modified>
</cp:coreProperties>
</file>