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handoutMasterIdLst>
    <p:handoutMasterId r:id="rId15"/>
  </p:handoutMasterIdLst>
  <p:sldIdLst>
    <p:sldId id="273" r:id="rId2"/>
    <p:sldId id="256" r:id="rId3"/>
    <p:sldId id="257" r:id="rId4"/>
    <p:sldId id="266" r:id="rId5"/>
    <p:sldId id="261" r:id="rId6"/>
    <p:sldId id="267" r:id="rId7"/>
    <p:sldId id="272" r:id="rId8"/>
    <p:sldId id="269" r:id="rId9"/>
    <p:sldId id="270" r:id="rId10"/>
    <p:sldId id="271" r:id="rId11"/>
    <p:sldId id="268" r:id="rId12"/>
    <p:sldId id="274"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8" autoAdjust="0"/>
    <p:restoredTop sz="94660"/>
  </p:normalViewPr>
  <p:slideViewPr>
    <p:cSldViewPr>
      <p:cViewPr varScale="1">
        <p:scale>
          <a:sx n="104" d="100"/>
          <a:sy n="104" d="100"/>
        </p:scale>
        <p:origin x="-90"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0735920-FA1E-4A5D-A0CD-F56BA5B22502}" type="datetimeFigureOut">
              <a:rPr lang="en-GB" smtClean="0"/>
              <a:t>20/10/2017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21A8D71D-7971-4003-B590-304D34EED7D2}" type="slidenum">
              <a:rPr lang="en-GB" smtClean="0"/>
              <a:t>‹#›</a:t>
            </a:fld>
            <a:endParaRPr lang="en-GB"/>
          </a:p>
        </p:txBody>
      </p:sp>
    </p:spTree>
    <p:extLst>
      <p:ext uri="{BB962C8B-B14F-4D97-AF65-F5344CB8AC3E}">
        <p14:creationId xmlns:p14="http://schemas.microsoft.com/office/powerpoint/2010/main" val="590525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C5488E2-9B5E-4499-95BB-19903EEA86AD}" type="datetimeFigureOut">
              <a:rPr lang="en-GB" smtClean="0"/>
              <a:t>20/10/2017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3EAA788-389C-408C-96ED-C4C7C1987916}" type="slidenum">
              <a:rPr lang="en-GB" smtClean="0"/>
              <a:t>‹#›</a:t>
            </a:fld>
            <a:endParaRPr lang="en-GB"/>
          </a:p>
        </p:txBody>
      </p:sp>
    </p:spTree>
    <p:extLst>
      <p:ext uri="{BB962C8B-B14F-4D97-AF65-F5344CB8AC3E}">
        <p14:creationId xmlns:p14="http://schemas.microsoft.com/office/powerpoint/2010/main" val="60168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a:t>
            </a:r>
          </a:p>
        </p:txBody>
      </p:sp>
      <p:sp>
        <p:nvSpPr>
          <p:cNvPr id="4" name="Slide Number Placeholder 3"/>
          <p:cNvSpPr>
            <a:spLocks noGrp="1"/>
          </p:cNvSpPr>
          <p:nvPr>
            <p:ph type="sldNum" sz="quarter" idx="10"/>
          </p:nvPr>
        </p:nvSpPr>
        <p:spPr/>
        <p:txBody>
          <a:bodyPr/>
          <a:lstStyle/>
          <a:p>
            <a:fld id="{C3EAA788-389C-408C-96ED-C4C7C1987916}" type="slidenum">
              <a:rPr lang="en-GB" smtClean="0"/>
              <a:t>2</a:t>
            </a:fld>
            <a:endParaRPr lang="en-GB"/>
          </a:p>
        </p:txBody>
      </p:sp>
    </p:spTree>
    <p:extLst>
      <p:ext uri="{BB962C8B-B14F-4D97-AF65-F5344CB8AC3E}">
        <p14:creationId xmlns:p14="http://schemas.microsoft.com/office/powerpoint/2010/main" val="106702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Aims of presentation.</a:t>
            </a:r>
          </a:p>
        </p:txBody>
      </p:sp>
      <p:sp>
        <p:nvSpPr>
          <p:cNvPr id="4" name="Slide Number Placeholder 3"/>
          <p:cNvSpPr>
            <a:spLocks noGrp="1"/>
          </p:cNvSpPr>
          <p:nvPr>
            <p:ph type="sldNum" sz="quarter" idx="10"/>
          </p:nvPr>
        </p:nvSpPr>
        <p:spPr/>
        <p:txBody>
          <a:bodyPr/>
          <a:lstStyle/>
          <a:p>
            <a:fld id="{C3EAA788-389C-408C-96ED-C4C7C1987916}" type="slidenum">
              <a:rPr lang="en-GB" smtClean="0"/>
              <a:t>3</a:t>
            </a:fld>
            <a:endParaRPr lang="en-GB"/>
          </a:p>
        </p:txBody>
      </p:sp>
    </p:spTree>
    <p:extLst>
      <p:ext uri="{BB962C8B-B14F-4D97-AF65-F5344CB8AC3E}">
        <p14:creationId xmlns:p14="http://schemas.microsoft.com/office/powerpoint/2010/main" val="2087654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Aims of presentation.</a:t>
            </a:r>
          </a:p>
        </p:txBody>
      </p:sp>
      <p:sp>
        <p:nvSpPr>
          <p:cNvPr id="4" name="Slide Number Placeholder 3"/>
          <p:cNvSpPr>
            <a:spLocks noGrp="1"/>
          </p:cNvSpPr>
          <p:nvPr>
            <p:ph type="sldNum" sz="quarter" idx="10"/>
          </p:nvPr>
        </p:nvSpPr>
        <p:spPr/>
        <p:txBody>
          <a:bodyPr/>
          <a:lstStyle/>
          <a:p>
            <a:fld id="{C3EAA788-389C-408C-96ED-C4C7C1987916}" type="slidenum">
              <a:rPr lang="en-GB" smtClean="0"/>
              <a:t>4</a:t>
            </a:fld>
            <a:endParaRPr lang="en-GB"/>
          </a:p>
        </p:txBody>
      </p:sp>
    </p:spTree>
    <p:extLst>
      <p:ext uri="{BB962C8B-B14F-4D97-AF65-F5344CB8AC3E}">
        <p14:creationId xmlns:p14="http://schemas.microsoft.com/office/powerpoint/2010/main" val="2087654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048A99F-F033-4FF0-B29E-D5B69A01BAD2}" type="datetimeFigureOut">
              <a:rPr lang="en-GB" smtClean="0"/>
              <a:t>20/10/2017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8104C4-5367-4242-B9D4-CC4E869F2D76}" type="slidenum">
              <a:rPr lang="en-GB" smtClean="0"/>
              <a:t>‹#›</a:t>
            </a:fld>
            <a:endParaRPr lang="en-GB"/>
          </a:p>
        </p:txBody>
      </p:sp>
      <p:sp>
        <p:nvSpPr>
          <p:cNvPr id="8" name="TextBox 7"/>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spTree>
    <p:extLst>
      <p:ext uri="{BB962C8B-B14F-4D97-AF65-F5344CB8AC3E}">
        <p14:creationId xmlns:p14="http://schemas.microsoft.com/office/powerpoint/2010/main" val="774411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5920261" cy="1143000"/>
          </a:xfrm>
        </p:spPr>
        <p:txBody>
          <a:bodyPr/>
          <a:lstStyle>
            <a:lvl1pPr algn="l">
              <a:defRPr/>
            </a:lvl1p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161822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44337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48A99F-F033-4FF0-B29E-D5B69A01BAD2}" type="datetimeFigureOut">
              <a:rPr lang="en-GB" smtClean="0"/>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735301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48A99F-F033-4FF0-B29E-D5B69A01BAD2}" type="datetimeFigureOut">
              <a:rPr lang="en-GB" smtClean="0"/>
              <a:t>20/10/2017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1320294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48A99F-F033-4FF0-B29E-D5B69A01BAD2}" type="datetimeFigureOut">
              <a:rPr lang="en-GB" smtClean="0"/>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29460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48A99F-F033-4FF0-B29E-D5B69A01BAD2}" type="datetimeFigureOut">
              <a:rPr lang="en-GB" smtClean="0"/>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85631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48A99F-F033-4FF0-B29E-D5B69A01BAD2}" type="datetimeFigureOut">
              <a:rPr lang="en-GB" smtClean="0"/>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248642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2_Custom Layou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15533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5992269" cy="1143000"/>
          </a:xfrm>
        </p:spPr>
        <p:txBody>
          <a:bodyPr/>
          <a:lstStyle>
            <a:lvl1pPr algn="l">
              <a:defRPr/>
            </a:lvl1pPr>
          </a:lstStyle>
          <a:p>
            <a:r>
              <a:rPr lang="en-US"/>
              <a:t>Click to edit Master title style</a:t>
            </a:r>
            <a:endParaRPr lang="en-GB" dirty="0"/>
          </a:p>
        </p:txBody>
      </p:sp>
    </p:spTree>
    <p:extLst>
      <p:ext uri="{BB962C8B-B14F-4D97-AF65-F5344CB8AC3E}">
        <p14:creationId xmlns:p14="http://schemas.microsoft.com/office/powerpoint/2010/main" val="334458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15000" cy="1143000"/>
          </a:xfrm>
        </p:spPr>
        <p:txBody>
          <a:bodyPr/>
          <a:lstStyle>
            <a:lvl1pPr>
              <a:defRPr>
                <a:latin typeface="+mj-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358104C4-5367-4242-B9D4-CC4E869F2D76}" type="slidenum">
              <a:rPr lang="en-GB" smtClean="0"/>
              <a:t>‹#›</a:t>
            </a:fld>
            <a:endParaRPr lang="en-GB"/>
          </a:p>
        </p:txBody>
      </p:sp>
      <p:sp>
        <p:nvSpPr>
          <p:cNvPr id="8" name="TextBox 7"/>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spTree>
    <p:extLst>
      <p:ext uri="{BB962C8B-B14F-4D97-AF65-F5344CB8AC3E}">
        <p14:creationId xmlns:p14="http://schemas.microsoft.com/office/powerpoint/2010/main" val="362932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15000" cy="1143000"/>
          </a:xfrm>
        </p:spPr>
        <p:txBody>
          <a:bodyPr/>
          <a:lstStyle>
            <a:lvl1pPr>
              <a:defRPr>
                <a:latin typeface="+mj-lt"/>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358104C4-5367-4242-B9D4-CC4E869F2D76}" type="slidenum">
              <a:rPr lang="en-GB" smtClean="0"/>
              <a:t>‹#›</a:t>
            </a:fld>
            <a:endParaRPr lang="en-GB"/>
          </a:p>
        </p:txBody>
      </p:sp>
      <p:sp>
        <p:nvSpPr>
          <p:cNvPr id="8" name="TextBox 7"/>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spTree>
    <p:extLst>
      <p:ext uri="{BB962C8B-B14F-4D97-AF65-F5344CB8AC3E}">
        <p14:creationId xmlns:p14="http://schemas.microsoft.com/office/powerpoint/2010/main" val="412435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4048A99F-F033-4FF0-B29E-D5B69A01BAD2}" type="datetimeFigureOut">
              <a:rPr lang="en-GB" smtClean="0"/>
              <a:t>20/10/2017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8104C4-5367-4242-B9D4-CC4E869F2D76}" type="slidenum">
              <a:rPr lang="en-GB" smtClean="0"/>
              <a:t>‹#›</a:t>
            </a:fld>
            <a:endParaRPr lang="en-GB"/>
          </a:p>
        </p:txBody>
      </p:sp>
    </p:spTree>
    <p:extLst>
      <p:ext uri="{BB962C8B-B14F-4D97-AF65-F5344CB8AC3E}">
        <p14:creationId xmlns:p14="http://schemas.microsoft.com/office/powerpoint/2010/main" val="167560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358104C4-5367-4242-B9D4-CC4E869F2D76}" type="slidenum">
              <a:rPr lang="en-GB" smtClean="0"/>
              <a:t>‹#›</a:t>
            </a:fld>
            <a:endParaRPr lang="en-GB"/>
          </a:p>
        </p:txBody>
      </p:sp>
      <p:sp>
        <p:nvSpPr>
          <p:cNvPr id="8" name="TextBox 7"/>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spTree>
    <p:extLst>
      <p:ext uri="{BB962C8B-B14F-4D97-AF65-F5344CB8AC3E}">
        <p14:creationId xmlns:p14="http://schemas.microsoft.com/office/powerpoint/2010/main" val="27540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58811"/>
            <a:ext cx="6064277" cy="1143000"/>
          </a:xfrm>
        </p:spPr>
        <p:txBody>
          <a:bodyPr/>
          <a:lstStyle>
            <a:lvl1pPr algn="l">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p:txBody>
          <a:bodyPr/>
          <a:lstStyle/>
          <a:p>
            <a:fld id="{358104C4-5367-4242-B9D4-CC4E869F2D76}" type="slidenum">
              <a:rPr lang="en-GB" smtClean="0"/>
              <a:t>‹#›</a:t>
            </a:fld>
            <a:endParaRPr lang="en-GB"/>
          </a:p>
        </p:txBody>
      </p:sp>
      <p:sp>
        <p:nvSpPr>
          <p:cNvPr id="9" name="TextBox 8"/>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58811"/>
            <a:ext cx="2185863" cy="56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82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95536" y="158811"/>
            <a:ext cx="6064277" cy="1143000"/>
          </a:xfrm>
        </p:spPr>
        <p:txBody>
          <a:bodyPr/>
          <a:lstStyle>
            <a:lvl1pPr algn="l">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p:txBody>
          <a:bodyPr/>
          <a:lstStyle/>
          <a:p>
            <a:fld id="{358104C4-5367-4242-B9D4-CC4E869F2D76}" type="slidenum">
              <a:rPr lang="en-GB" smtClean="0"/>
              <a:t>‹#›</a:t>
            </a:fld>
            <a:endParaRPr lang="en-GB"/>
          </a:p>
        </p:txBody>
      </p:sp>
      <p:sp>
        <p:nvSpPr>
          <p:cNvPr id="10" name="TextBox 9"/>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spTree>
    <p:extLst>
      <p:ext uri="{BB962C8B-B14F-4D97-AF65-F5344CB8AC3E}">
        <p14:creationId xmlns:p14="http://schemas.microsoft.com/office/powerpoint/2010/main" val="3453896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947" y="20311"/>
            <a:ext cx="8229600" cy="1143000"/>
          </a:xfrm>
          <a:prstGeom prst="rect">
            <a:avLst/>
          </a:prstGeom>
        </p:spPr>
        <p:txBody>
          <a:bodyPr vert="horz" lIns="91440" tIns="45720" rIns="91440" bIns="45720" rtlCol="0" anchor="ctr">
            <a:normAutofit/>
          </a:bodyPr>
          <a:lstStyle/>
          <a:p>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8A99F-F033-4FF0-B29E-D5B69A01BAD2}" type="datetimeFigureOut">
              <a:rPr lang="en-GB" smtClean="0"/>
              <a:t>20/10/2017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8104C4-5367-4242-B9D4-CC4E869F2D76}" type="slidenum">
              <a:rPr lang="en-GB" smtClean="0"/>
              <a:t>‹#›</a:t>
            </a:fld>
            <a:endParaRPr lang="en-GB"/>
          </a:p>
        </p:txBody>
      </p:sp>
      <p:sp>
        <p:nvSpPr>
          <p:cNvPr id="7" name="TextBox 6"/>
          <p:cNvSpPr txBox="1"/>
          <p:nvPr/>
        </p:nvSpPr>
        <p:spPr>
          <a:xfrm>
            <a:off x="25145" y="6472062"/>
            <a:ext cx="4950753" cy="369332"/>
          </a:xfrm>
          <a:prstGeom prst="rect">
            <a:avLst/>
          </a:prstGeom>
          <a:solidFill>
            <a:srgbClr val="0070C0"/>
          </a:solidFill>
        </p:spPr>
        <p:txBody>
          <a:bodyPr wrap="square" rtlCol="0">
            <a:spAutoFit/>
          </a:bodyPr>
          <a:lstStyle/>
          <a:p>
            <a:r>
              <a:rPr lang="en-GB" dirty="0">
                <a:solidFill>
                  <a:schemeClr val="bg1"/>
                </a:solidFill>
                <a:latin typeface="Arial" pitchFamily="34" charset="0"/>
                <a:cs typeface="Arial" pitchFamily="34" charset="0"/>
              </a:rPr>
              <a:t>Shaping healthcare for you … and your family</a:t>
            </a:r>
          </a:p>
        </p:txBody>
      </p:sp>
      <p:pic>
        <p:nvPicPr>
          <p:cNvPr id="1026" name="Picture 2" descr="X:\Communications and engagement\1-Corporate\1-6-Resources\1-6-5-Logos\170105-GW_CCG_Logo_Pack_rev_Jan2017\Guildford and Waverley CCG\Office Use\Guildford and Waverley CCG ÔÇô RGB Blue.jpg"/>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l="21090" r="6110" b="29020"/>
          <a:stretch/>
        </p:blipFill>
        <p:spPr bwMode="auto">
          <a:xfrm>
            <a:off x="6925270" y="0"/>
            <a:ext cx="2218730" cy="9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7457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76" r:id="rId5"/>
    <p:sldLayoutId id="2147483675" r:id="rId6"/>
    <p:sldLayoutId id="2147483668" r:id="rId7"/>
    <p:sldLayoutId id="2147483669" r:id="rId8"/>
    <p:sldLayoutId id="2147483670" r:id="rId9"/>
    <p:sldLayoutId id="2147483671" r:id="rId10"/>
    <p:sldLayoutId id="2147483672" r:id="rId11"/>
    <p:sldLayoutId id="2147483673" r:id="rId12"/>
    <p:sldLayoutId id="2147483674" r:id="rId13"/>
    <p:sldLayoutId id="2147483660" r:id="rId14"/>
    <p:sldLayoutId id="2147483661" r:id="rId15"/>
    <p:sldLayoutId id="2147483662"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E513FFD-028A-4155-BEDC-924F9D9228BD}"/>
              </a:ext>
            </a:extLst>
          </p:cNvPr>
          <p:cNvSpPr>
            <a:spLocks noGrp="1"/>
          </p:cNvSpPr>
          <p:nvPr>
            <p:ph type="ctrTitle"/>
          </p:nvPr>
        </p:nvSpPr>
        <p:spPr/>
        <p:txBody>
          <a:bodyPr>
            <a:normAutofit fontScale="90000"/>
          </a:bodyPr>
          <a:lstStyle/>
          <a:p>
            <a:r>
              <a:rPr lang="en-GB" dirty="0"/>
              <a:t/>
            </a:r>
            <a:br>
              <a:rPr lang="en-GB" dirty="0"/>
            </a:br>
            <a:r>
              <a:rPr lang="en-GB" dirty="0"/>
              <a:t/>
            </a:r>
            <a:br>
              <a:rPr lang="en-GB" dirty="0"/>
            </a:br>
            <a:r>
              <a:rPr lang="en-GB" dirty="0"/>
              <a:t/>
            </a:r>
            <a:br>
              <a:rPr lang="en-GB" dirty="0"/>
            </a:br>
            <a:r>
              <a:rPr lang="en-GB" dirty="0"/>
              <a:t/>
            </a:r>
            <a:br>
              <a:rPr lang="en-GB" dirty="0"/>
            </a:br>
            <a:r>
              <a:rPr lang="en-GB" dirty="0"/>
              <a:t>GP Education Afternoon </a:t>
            </a:r>
            <a:br>
              <a:rPr lang="en-GB" dirty="0"/>
            </a:br>
            <a:r>
              <a:rPr lang="en-GB" dirty="0"/>
              <a:t>19</a:t>
            </a:r>
            <a:r>
              <a:rPr lang="en-GB" baseline="30000" dirty="0"/>
              <a:t>th</a:t>
            </a:r>
            <a:r>
              <a:rPr lang="en-GB" dirty="0"/>
              <a:t> October 2017</a:t>
            </a:r>
            <a:br>
              <a:rPr lang="en-GB" dirty="0"/>
            </a:br>
            <a:r>
              <a:rPr lang="en-GB" dirty="0"/>
              <a:t/>
            </a:r>
            <a:br>
              <a:rPr lang="en-GB" dirty="0"/>
            </a:br>
            <a:r>
              <a:rPr lang="en-GB" dirty="0">
                <a:solidFill>
                  <a:schemeClr val="accent1">
                    <a:lumMod val="75000"/>
                  </a:schemeClr>
                </a:solidFill>
              </a:rPr>
              <a:t>Mild Cognitive Impairment</a:t>
            </a:r>
            <a:br>
              <a:rPr lang="en-GB" dirty="0">
                <a:solidFill>
                  <a:schemeClr val="accent1">
                    <a:lumMod val="75000"/>
                  </a:schemeClr>
                </a:solidFill>
              </a:rPr>
            </a:br>
            <a:r>
              <a:rPr lang="en-GB" dirty="0">
                <a:solidFill>
                  <a:schemeClr val="accent1">
                    <a:lumMod val="75000"/>
                  </a:schemeClr>
                </a:solidFill>
              </a:rPr>
              <a:t> Dementia in Care Homes</a:t>
            </a:r>
            <a:r>
              <a:rPr lang="en-GB" dirty="0"/>
              <a:t/>
            </a:r>
            <a:br>
              <a:rPr lang="en-GB" dirty="0"/>
            </a:br>
            <a:r>
              <a:rPr lang="en-GB" dirty="0"/>
              <a:t/>
            </a:r>
            <a:br>
              <a:rPr lang="en-GB" dirty="0"/>
            </a:br>
            <a:r>
              <a:rPr lang="en-GB" dirty="0"/>
              <a:t/>
            </a:r>
            <a:br>
              <a:rPr lang="en-GB" dirty="0"/>
            </a:br>
            <a:r>
              <a:rPr lang="en-GB" dirty="0"/>
              <a:t> </a:t>
            </a:r>
            <a:br>
              <a:rPr lang="en-GB" dirty="0"/>
            </a:br>
            <a:endParaRPr lang="en-US" dirty="0"/>
          </a:p>
        </p:txBody>
      </p:sp>
      <p:sp>
        <p:nvSpPr>
          <p:cNvPr id="5" name="Subtitle 4">
            <a:extLst>
              <a:ext uri="{FF2B5EF4-FFF2-40B4-BE49-F238E27FC236}">
                <a16:creationId xmlns:a16="http://schemas.microsoft.com/office/drawing/2014/main" xmlns="" id="{9E37B85E-4E86-4FCF-828D-45653C0EEA36}"/>
              </a:ext>
            </a:extLst>
          </p:cNvPr>
          <p:cNvSpPr>
            <a:spLocks noGrp="1"/>
          </p:cNvSpPr>
          <p:nvPr>
            <p:ph type="subTitle" idx="1"/>
          </p:nvPr>
        </p:nvSpPr>
        <p:spPr/>
        <p:txBody>
          <a:bodyPr>
            <a:normAutofit fontScale="70000" lnSpcReduction="20000"/>
          </a:bodyPr>
          <a:lstStyle/>
          <a:p>
            <a:endParaRPr lang="en-GB" dirty="0"/>
          </a:p>
          <a:p>
            <a:endParaRPr lang="en-GB" dirty="0"/>
          </a:p>
          <a:p>
            <a:endParaRPr lang="en-GB" dirty="0"/>
          </a:p>
          <a:p>
            <a:r>
              <a:rPr lang="en-GB" dirty="0"/>
              <a:t>Dr Sophie Norris</a:t>
            </a:r>
          </a:p>
          <a:p>
            <a:r>
              <a:rPr lang="en-GB" dirty="0"/>
              <a:t>Mental Health and Dementia Clinical CCG Lead and GP</a:t>
            </a:r>
          </a:p>
        </p:txBody>
      </p:sp>
    </p:spTree>
    <p:extLst>
      <p:ext uri="{BB962C8B-B14F-4D97-AF65-F5344CB8AC3E}">
        <p14:creationId xmlns:p14="http://schemas.microsoft.com/office/powerpoint/2010/main" val="696899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2B827-DD4D-412F-9FE2-5FDE832186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EDF7A067-AE41-499E-B8A3-C04BA925AB5F}"/>
              </a:ext>
            </a:extLst>
          </p:cNvPr>
          <p:cNvSpPr>
            <a:spLocks noGrp="1"/>
          </p:cNvSpPr>
          <p:nvPr>
            <p:ph idx="1"/>
          </p:nvPr>
        </p:nvSpPr>
        <p:spPr/>
        <p:txBody>
          <a:bodyPr>
            <a:normAutofit fontScale="25000" lnSpcReduction="20000"/>
          </a:bodyPr>
          <a:lstStyle/>
          <a:p>
            <a:r>
              <a:rPr lang="en-GB" sz="8000" dirty="0"/>
              <a:t>A diagnosis can help care home staff understand behaviours which may emerge – people with dementia are at significantly increased risk of developing a confused state in the presence of an intercurrent physical illness – and can alert clinicians to the risks of prescribing neuroleptic drugs.</a:t>
            </a:r>
          </a:p>
          <a:p>
            <a:pPr marL="0" indent="0">
              <a:buNone/>
            </a:pPr>
            <a:endParaRPr lang="en-GB" sz="8000" dirty="0"/>
          </a:p>
          <a:p>
            <a:r>
              <a:rPr lang="en-GB" sz="8000" dirty="0"/>
              <a:t>Care staff may need to alter their care plans if a resident has cognitive impairment, for example to manage distress due to disorientation.</a:t>
            </a:r>
          </a:p>
          <a:p>
            <a:pPr marL="0" indent="0">
              <a:buNone/>
            </a:pPr>
            <a:endParaRPr lang="en-GB" sz="8000" dirty="0"/>
          </a:p>
          <a:p>
            <a:r>
              <a:rPr lang="en-GB" sz="8000" dirty="0"/>
              <a:t>A diagnosis of dementia in a care home resident can act as a trigger for a discussion about advance care planning, addressing such important areas like how to manage physical illness and when and when not to admit to hospital.</a:t>
            </a:r>
          </a:p>
          <a:p>
            <a:pPr marL="0" indent="0">
              <a:buNone/>
            </a:pPr>
            <a:endParaRPr lang="en-GB" sz="8000" dirty="0"/>
          </a:p>
          <a:p>
            <a:r>
              <a:rPr lang="en-GB" sz="8000" dirty="0"/>
              <a:t>Relatives and friends may find a formal diagnosis of dementia helpful as it helps them to understand some of the changes they have seen in their loved one and helps them to contribute in an informed way to their relatives care.</a:t>
            </a:r>
          </a:p>
          <a:p>
            <a:endParaRPr lang="en-US" dirty="0"/>
          </a:p>
        </p:txBody>
      </p:sp>
    </p:spTree>
    <p:extLst>
      <p:ext uri="{BB962C8B-B14F-4D97-AF65-F5344CB8AC3E}">
        <p14:creationId xmlns:p14="http://schemas.microsoft.com/office/powerpoint/2010/main" val="404632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15000" cy="1250638"/>
          </a:xfrm>
        </p:spPr>
        <p:txBody>
          <a:bodyPr>
            <a:noAutofit/>
          </a:bodyPr>
          <a:lstStyle/>
          <a:p>
            <a:r>
              <a:rPr lang="en-US" sz="2800" b="1" dirty="0" err="1">
                <a:solidFill>
                  <a:srgbClr val="0070C0"/>
                </a:solidFill>
              </a:rPr>
              <a:t>DiADeM</a:t>
            </a:r>
            <a:r>
              <a:rPr lang="en-US" sz="2800" dirty="0">
                <a:solidFill>
                  <a:srgbClr val="0070C0"/>
                </a:solidFill>
              </a:rPr>
              <a:t>  (</a:t>
            </a:r>
            <a:r>
              <a:rPr lang="en-GB" sz="2800" dirty="0">
                <a:solidFill>
                  <a:srgbClr val="0070C0"/>
                </a:solidFill>
              </a:rPr>
              <a:t>Diagnosis of Advanced Dementia Mandate in Care Homes)</a:t>
            </a:r>
            <a:endParaRPr lang="en-US" sz="2800" dirty="0">
              <a:solidFill>
                <a:srgbClr val="0070C0"/>
              </a:solidFill>
            </a:endParaRPr>
          </a:p>
        </p:txBody>
      </p:sp>
      <p:sp>
        <p:nvSpPr>
          <p:cNvPr id="3" name="Content Placeholder 2"/>
          <p:cNvSpPr>
            <a:spLocks noGrp="1"/>
          </p:cNvSpPr>
          <p:nvPr>
            <p:ph idx="1"/>
          </p:nvPr>
        </p:nvSpPr>
        <p:spPr>
          <a:xfrm>
            <a:off x="467544" y="1772816"/>
            <a:ext cx="4798653" cy="4525963"/>
          </a:xfrm>
        </p:spPr>
        <p:txBody>
          <a:bodyPr>
            <a:noAutofit/>
          </a:bodyPr>
          <a:lstStyle/>
          <a:p>
            <a:r>
              <a:rPr lang="en-GB" sz="2000" dirty="0" err="1"/>
              <a:t>DiADeM</a:t>
            </a:r>
            <a:r>
              <a:rPr lang="en-GB" sz="2000" dirty="0"/>
              <a:t> aims to support GPs to diagnose dementia for people living with advanced dementia in a care home setting.</a:t>
            </a:r>
          </a:p>
          <a:p>
            <a:pPr marL="0" indent="0">
              <a:buNone/>
            </a:pPr>
            <a:endParaRPr lang="en-GB" sz="2000" dirty="0"/>
          </a:p>
          <a:p>
            <a:r>
              <a:rPr lang="en-GB" sz="2000" dirty="0"/>
              <a:t>Designed to be used with those patients for whom a trip to memory services is unlikely to be feasible, would be distressing and/or would not make a difference to ongoing management.</a:t>
            </a:r>
          </a:p>
          <a:p>
            <a:endParaRPr lang="en-GB" sz="2000" dirty="0"/>
          </a:p>
          <a:p>
            <a:r>
              <a:rPr lang="en-GB" sz="2000" dirty="0"/>
              <a:t>A diagnosis of dementia can be made with a high degree of certainty if all five criteria listed in the protocol are met.</a:t>
            </a:r>
            <a:endParaRPr lang="en-US" sz="2000" dirty="0">
              <a:solidFill>
                <a:srgbClr val="1F497D"/>
              </a:solidFill>
            </a:endParaRPr>
          </a:p>
          <a:p>
            <a:pPr marL="0" indent="0">
              <a:buNone/>
            </a:pPr>
            <a:endParaRPr lang="en-US" sz="2000" dirty="0">
              <a:solidFill>
                <a:srgbClr val="1F497D"/>
              </a:solidFill>
            </a:endParaRPr>
          </a:p>
        </p:txBody>
      </p:sp>
      <p:pic>
        <p:nvPicPr>
          <p:cNvPr id="4" name="Picture 3"/>
          <p:cNvPicPr>
            <a:picLocks noChangeAspect="1"/>
          </p:cNvPicPr>
          <p:nvPr/>
        </p:nvPicPr>
        <p:blipFill>
          <a:blip r:embed="rId2"/>
          <a:stretch>
            <a:fillRect/>
          </a:stretch>
        </p:blipFill>
        <p:spPr>
          <a:xfrm>
            <a:off x="5508104" y="1525276"/>
            <a:ext cx="3635896" cy="5087408"/>
          </a:xfrm>
          <a:prstGeom prst="rect">
            <a:avLst/>
          </a:prstGeom>
        </p:spPr>
      </p:pic>
    </p:spTree>
    <p:extLst>
      <p:ext uri="{BB962C8B-B14F-4D97-AF65-F5344CB8AC3E}">
        <p14:creationId xmlns:p14="http://schemas.microsoft.com/office/powerpoint/2010/main" val="2843051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4315973-8E89-440F-845D-176428E6FC08}"/>
              </a:ext>
            </a:extLst>
          </p:cNvPr>
          <p:cNvSpPr>
            <a:spLocks noGrp="1"/>
          </p:cNvSpPr>
          <p:nvPr>
            <p:ph type="ctrTitle"/>
          </p:nvPr>
        </p:nvSpPr>
        <p:spPr/>
        <p:txBody>
          <a:bodyPr/>
          <a:lstStyle/>
          <a:p>
            <a:r>
              <a:rPr lang="en-GB" dirty="0">
                <a:solidFill>
                  <a:schemeClr val="accent1"/>
                </a:solidFill>
              </a:rPr>
              <a:t>Thank You</a:t>
            </a:r>
            <a:endParaRPr lang="en-US" dirty="0">
              <a:solidFill>
                <a:schemeClr val="accent1"/>
              </a:solidFill>
            </a:endParaRPr>
          </a:p>
        </p:txBody>
      </p:sp>
      <p:sp>
        <p:nvSpPr>
          <p:cNvPr id="5" name="Subtitle 4">
            <a:extLst>
              <a:ext uri="{FF2B5EF4-FFF2-40B4-BE49-F238E27FC236}">
                <a16:creationId xmlns:a16="http://schemas.microsoft.com/office/drawing/2014/main" xmlns="" id="{4B2EFCBD-DF8F-4462-8649-064D6334D7C9}"/>
              </a:ext>
            </a:extLst>
          </p:cNvPr>
          <p:cNvSpPr>
            <a:spLocks noGrp="1"/>
          </p:cNvSpPr>
          <p:nvPr>
            <p:ph type="subTitle" idx="1"/>
          </p:nvPr>
        </p:nvSpPr>
        <p:spPr/>
        <p:txBody>
          <a:bodyPr/>
          <a:lstStyle/>
          <a:p>
            <a:endParaRPr lang="en-US" dirty="0">
              <a:solidFill>
                <a:schemeClr val="tx1"/>
              </a:solidFill>
            </a:endParaRPr>
          </a:p>
        </p:txBody>
      </p:sp>
    </p:spTree>
    <p:extLst>
      <p:ext uri="{BB962C8B-B14F-4D97-AF65-F5344CB8AC3E}">
        <p14:creationId xmlns:p14="http://schemas.microsoft.com/office/powerpoint/2010/main" val="423400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628800"/>
            <a:ext cx="7772400" cy="1470025"/>
          </a:xfrm>
        </p:spPr>
        <p:txBody>
          <a:bodyPr>
            <a:normAutofit fontScale="90000"/>
          </a:bodyPr>
          <a:lstStyle/>
          <a:p>
            <a:r>
              <a:rPr lang="en-GB" dirty="0"/>
              <a:t/>
            </a:r>
            <a:br>
              <a:rPr lang="en-GB" dirty="0"/>
            </a:br>
            <a:r>
              <a:rPr lang="en-GB" dirty="0"/>
              <a:t/>
            </a:r>
            <a:br>
              <a:rPr lang="en-GB" dirty="0"/>
            </a:br>
            <a:r>
              <a:rPr lang="en-GB" dirty="0"/>
              <a:t/>
            </a:r>
            <a:br>
              <a:rPr lang="en-GB" dirty="0"/>
            </a:br>
            <a:r>
              <a:rPr lang="en-GB" dirty="0"/>
              <a:t/>
            </a:r>
            <a:br>
              <a:rPr lang="en-GB" dirty="0"/>
            </a:br>
            <a:r>
              <a:rPr lang="en-GB" sz="4900" dirty="0">
                <a:solidFill>
                  <a:schemeClr val="accent1">
                    <a:lumMod val="75000"/>
                  </a:schemeClr>
                </a:solidFill>
              </a:rPr>
              <a:t>Mild Cognitive Impairment (MCI)</a:t>
            </a:r>
            <a:br>
              <a:rPr lang="en-GB" sz="4900" dirty="0">
                <a:solidFill>
                  <a:schemeClr val="accent1">
                    <a:lumMod val="75000"/>
                  </a:schemeClr>
                </a:solidFill>
              </a:rPr>
            </a:br>
            <a:r>
              <a:rPr lang="en-GB" dirty="0">
                <a:solidFill>
                  <a:schemeClr val="accent1">
                    <a:lumMod val="75000"/>
                  </a:schemeClr>
                </a:solidFill>
              </a:rPr>
              <a:t/>
            </a:r>
            <a:br>
              <a:rPr lang="en-GB" dirty="0">
                <a:solidFill>
                  <a:schemeClr val="accent1">
                    <a:lumMod val="75000"/>
                  </a:schemeClr>
                </a:solidFill>
              </a:rPr>
            </a:br>
            <a:r>
              <a:rPr lang="en-GB" dirty="0"/>
              <a:t>‘Key Facts and Recommendations for Management’ –South East Clinical Networks </a:t>
            </a:r>
          </a:p>
        </p:txBody>
      </p:sp>
      <p:sp>
        <p:nvSpPr>
          <p:cNvPr id="3" name="Subtitle 2"/>
          <p:cNvSpPr>
            <a:spLocks noGrp="1"/>
          </p:cNvSpPr>
          <p:nvPr>
            <p:ph type="subTitle" idx="1"/>
          </p:nvPr>
        </p:nvSpPr>
        <p:spPr>
          <a:xfrm>
            <a:off x="1187624" y="3140968"/>
            <a:ext cx="6400800" cy="1944216"/>
          </a:xfrm>
        </p:spPr>
        <p:txBody>
          <a:bodyPr>
            <a:normAutofit/>
          </a:bodyPr>
          <a:lstStyle/>
          <a:p>
            <a:endParaRPr lang="en-GB" sz="4400" dirty="0"/>
          </a:p>
          <a:p>
            <a:endParaRPr lang="en-GB" sz="4400" dirty="0"/>
          </a:p>
          <a:p>
            <a:endParaRPr lang="en-GB" sz="4400" dirty="0"/>
          </a:p>
          <a:p>
            <a:endParaRPr lang="en-GB" sz="4400" dirty="0"/>
          </a:p>
          <a:p>
            <a:endParaRPr lang="en-GB" dirty="0"/>
          </a:p>
        </p:txBody>
      </p:sp>
    </p:spTree>
    <p:extLst>
      <p:ext uri="{BB962C8B-B14F-4D97-AF65-F5344CB8AC3E}">
        <p14:creationId xmlns:p14="http://schemas.microsoft.com/office/powerpoint/2010/main" val="141370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r>
              <a:rPr lang="en-GB" dirty="0">
                <a:solidFill>
                  <a:schemeClr val="tx2"/>
                </a:solidFill>
              </a:rPr>
              <a:t>Key Facts about MCI</a:t>
            </a:r>
          </a:p>
        </p:txBody>
      </p:sp>
      <p:sp>
        <p:nvSpPr>
          <p:cNvPr id="3" name="Content Placeholder 2"/>
          <p:cNvSpPr>
            <a:spLocks noGrp="1"/>
          </p:cNvSpPr>
          <p:nvPr>
            <p:ph idx="1"/>
          </p:nvPr>
        </p:nvSpPr>
        <p:spPr>
          <a:xfrm>
            <a:off x="539552" y="1196752"/>
            <a:ext cx="8229600" cy="4896544"/>
          </a:xfrm>
        </p:spPr>
        <p:txBody>
          <a:bodyPr>
            <a:normAutofit fontScale="85000" lnSpcReduction="20000"/>
          </a:bodyPr>
          <a:lstStyle/>
          <a:p>
            <a:endParaRPr lang="en-GB" sz="2800" dirty="0"/>
          </a:p>
          <a:p>
            <a:r>
              <a:rPr lang="en-GB" sz="2400" dirty="0"/>
              <a:t>Different from normal ageing, there is objective evidence of memory difficulty, may drop one or two points on GPCOG. </a:t>
            </a:r>
          </a:p>
          <a:p>
            <a:endParaRPr lang="en-GB" sz="2400" dirty="0"/>
          </a:p>
          <a:p>
            <a:r>
              <a:rPr lang="en-GB" sz="2400" dirty="0"/>
              <a:t>Differs from dementia because dementia affects a person’s everyday activities and is more than just memory loss.</a:t>
            </a:r>
          </a:p>
          <a:p>
            <a:endParaRPr lang="en-GB" sz="2400" dirty="0"/>
          </a:p>
          <a:p>
            <a:r>
              <a:rPr lang="en-GB" sz="2400" dirty="0"/>
              <a:t>Important to recognise because it occupies a position between normal ageing and dementia, similar to an abnormal glucose tolerance for diabetes.</a:t>
            </a:r>
          </a:p>
          <a:p>
            <a:endParaRPr lang="en-GB" sz="2400" dirty="0"/>
          </a:p>
          <a:p>
            <a:r>
              <a:rPr lang="en-GB" sz="2400" dirty="0"/>
              <a:t>Affects up to 20% of people over 65.</a:t>
            </a:r>
          </a:p>
          <a:p>
            <a:endParaRPr lang="en-GB" sz="2400" dirty="0"/>
          </a:p>
          <a:p>
            <a:r>
              <a:rPr lang="en-GB" sz="2400" dirty="0"/>
              <a:t>About a third may get better (showing symptoms were due to a transient physical or emotional illness). One third stay the same and one third go on to develop dementia (15 times more likely than the general population).</a:t>
            </a:r>
          </a:p>
          <a:p>
            <a:endParaRPr lang="en-GB" sz="2400" dirty="0"/>
          </a:p>
        </p:txBody>
      </p:sp>
    </p:spTree>
    <p:extLst>
      <p:ext uri="{BB962C8B-B14F-4D97-AF65-F5344CB8AC3E}">
        <p14:creationId xmlns:p14="http://schemas.microsoft.com/office/powerpoint/2010/main" val="3782325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normAutofit/>
          </a:bodyPr>
          <a:lstStyle/>
          <a:p>
            <a:endParaRPr lang="en-GB" dirty="0"/>
          </a:p>
        </p:txBody>
      </p:sp>
      <p:sp>
        <p:nvSpPr>
          <p:cNvPr id="3" name="Content Placeholder 2"/>
          <p:cNvSpPr>
            <a:spLocks noGrp="1"/>
          </p:cNvSpPr>
          <p:nvPr>
            <p:ph idx="1"/>
          </p:nvPr>
        </p:nvSpPr>
        <p:spPr>
          <a:xfrm>
            <a:off x="611560" y="1556792"/>
            <a:ext cx="8229600" cy="4608512"/>
          </a:xfrm>
        </p:spPr>
        <p:txBody>
          <a:bodyPr>
            <a:normAutofit lnSpcReduction="10000"/>
          </a:bodyPr>
          <a:lstStyle/>
          <a:p>
            <a:r>
              <a:rPr lang="en-GB" sz="2600" dirty="0"/>
              <a:t>Following people up is the only way at present to distinguish those people who are getting worse.</a:t>
            </a:r>
          </a:p>
          <a:p>
            <a:pPr marL="0" indent="0">
              <a:buNone/>
            </a:pPr>
            <a:endParaRPr lang="en-GB" sz="2600" dirty="0"/>
          </a:p>
          <a:p>
            <a:r>
              <a:rPr lang="en-GB" sz="2600" dirty="0"/>
              <a:t>This is also a great opportunity to talk about dementia risk reduction/prevention ‘What’s good for your heart’s good for your head’.</a:t>
            </a:r>
          </a:p>
          <a:p>
            <a:endParaRPr lang="en-GB" sz="2600" dirty="0"/>
          </a:p>
          <a:p>
            <a:r>
              <a:rPr lang="en-GB" sz="2600" dirty="0"/>
              <a:t>Advise about the importance of healthy lifestyle (exercise, alcohol within recommended limits, no smoking), nutrition, keeping your brain active (puzzles, cross words, </a:t>
            </a:r>
            <a:r>
              <a:rPr lang="en-GB" sz="2600" dirty="0" err="1"/>
              <a:t>suduko</a:t>
            </a:r>
            <a:r>
              <a:rPr lang="en-GB" sz="2600" dirty="0"/>
              <a:t>).</a:t>
            </a:r>
          </a:p>
          <a:p>
            <a:pPr marL="0" indent="0">
              <a:buNone/>
            </a:pPr>
            <a:endParaRPr lang="en-GB" dirty="0"/>
          </a:p>
          <a:p>
            <a:pPr marL="0" indent="0">
              <a:buNone/>
            </a:pPr>
            <a:endParaRPr lang="en-GB" dirty="0"/>
          </a:p>
        </p:txBody>
      </p:sp>
      <p:sp>
        <p:nvSpPr>
          <p:cNvPr id="4" name="Content Placeholder 2"/>
          <p:cNvSpPr txBox="1">
            <a:spLocks/>
          </p:cNvSpPr>
          <p:nvPr/>
        </p:nvSpPr>
        <p:spPr>
          <a:xfrm>
            <a:off x="683568" y="3717032"/>
            <a:ext cx="8229600"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endParaRPr lang="en-GB" dirty="0"/>
          </a:p>
        </p:txBody>
      </p:sp>
      <p:sp>
        <p:nvSpPr>
          <p:cNvPr id="5" name="Content Placeholder 2"/>
          <p:cNvSpPr txBox="1">
            <a:spLocks/>
          </p:cNvSpPr>
          <p:nvPr/>
        </p:nvSpPr>
        <p:spPr>
          <a:xfrm>
            <a:off x="683568" y="3861048"/>
            <a:ext cx="8229600" cy="23762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endParaRPr lang="en-GB" dirty="0"/>
          </a:p>
        </p:txBody>
      </p:sp>
    </p:spTree>
    <p:extLst>
      <p:ext uri="{BB962C8B-B14F-4D97-AF65-F5344CB8AC3E}">
        <p14:creationId xmlns:p14="http://schemas.microsoft.com/office/powerpoint/2010/main" val="304010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7"/>
            <a:ext cx="8229600" cy="432049"/>
          </a:xfrm>
        </p:spPr>
        <p:txBody>
          <a:bodyPr>
            <a:noAutofit/>
          </a:bodyPr>
          <a:lstStyle/>
          <a:p>
            <a:r>
              <a:rPr lang="en-GB" dirty="0">
                <a:solidFill>
                  <a:schemeClr val="tx2"/>
                </a:solidFill>
              </a:rPr>
              <a:t>MCI Recommendations</a:t>
            </a:r>
          </a:p>
        </p:txBody>
      </p:sp>
      <p:sp>
        <p:nvSpPr>
          <p:cNvPr id="3" name="Content Placeholder 2"/>
          <p:cNvSpPr>
            <a:spLocks noGrp="1"/>
          </p:cNvSpPr>
          <p:nvPr>
            <p:ph idx="1"/>
          </p:nvPr>
        </p:nvSpPr>
        <p:spPr>
          <a:xfrm>
            <a:off x="539552" y="1700808"/>
            <a:ext cx="8229600" cy="3672408"/>
          </a:xfrm>
        </p:spPr>
        <p:txBody>
          <a:bodyPr>
            <a:noAutofit/>
          </a:bodyPr>
          <a:lstStyle/>
          <a:p>
            <a:r>
              <a:rPr lang="en-GB" sz="2400" dirty="0"/>
              <a:t>Code on primary care systems: </a:t>
            </a:r>
            <a:r>
              <a:rPr lang="en-GB" sz="1800" dirty="0"/>
              <a:t>Read Code Eu057 or CTv3 code X00RS.</a:t>
            </a:r>
          </a:p>
          <a:p>
            <a:r>
              <a:rPr lang="en-GB" sz="2400" dirty="0"/>
              <a:t>Include on the problem page so it is apparent whenever the patient attends an appointment.</a:t>
            </a:r>
          </a:p>
          <a:p>
            <a:r>
              <a:rPr lang="en-GB" sz="2400" dirty="0"/>
              <a:t>Review at least annually in primary care, and ask two simple questions about their memory and/or how they are managing. Examples of questions:</a:t>
            </a:r>
          </a:p>
          <a:p>
            <a:pPr marL="400050" lvl="1" indent="0">
              <a:buNone/>
            </a:pPr>
            <a:r>
              <a:rPr lang="en-GB" sz="2000" dirty="0"/>
              <a:t>Do you remember being referred to a specialist clinic last  year to investigate how well you remember things? How are things now – better, the same or are you concerned?</a:t>
            </a:r>
          </a:p>
          <a:p>
            <a:pPr marL="400050" lvl="1" indent="0">
              <a:buNone/>
            </a:pPr>
            <a:r>
              <a:rPr lang="en-GB" sz="2000" dirty="0"/>
              <a:t>How are you coping with every day things e.g. bills, remembering family events, driving?</a:t>
            </a:r>
          </a:p>
          <a:p>
            <a:endParaRPr lang="en-GB" sz="3600" dirty="0"/>
          </a:p>
          <a:p>
            <a:endParaRPr lang="en-GB" sz="3600" dirty="0"/>
          </a:p>
          <a:p>
            <a:endParaRPr lang="en-GB" sz="3600" dirty="0"/>
          </a:p>
          <a:p>
            <a:pPr marL="0" indent="0">
              <a:buNone/>
            </a:pPr>
            <a:endParaRPr lang="en-GB" sz="3600" dirty="0"/>
          </a:p>
        </p:txBody>
      </p:sp>
    </p:spTree>
    <p:extLst>
      <p:ext uri="{BB962C8B-B14F-4D97-AF65-F5344CB8AC3E}">
        <p14:creationId xmlns:p14="http://schemas.microsoft.com/office/powerpoint/2010/main" val="4150408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A7AD69-5F0F-4DE3-AFC6-1BAF92F6E737}"/>
              </a:ext>
            </a:extLst>
          </p:cNvPr>
          <p:cNvSpPr>
            <a:spLocks noGrp="1"/>
          </p:cNvSpPr>
          <p:nvPr>
            <p:ph type="title"/>
          </p:nvPr>
        </p:nvSpPr>
        <p:spPr>
          <a:xfrm>
            <a:off x="1259632" y="140494"/>
            <a:ext cx="6064277" cy="1143000"/>
          </a:xfrm>
        </p:spPr>
        <p:txBody>
          <a:bodyPr>
            <a:normAutofit fontScale="90000"/>
          </a:bodyPr>
          <a:lstStyle/>
          <a:p>
            <a:r>
              <a:rPr lang="en-GB" dirty="0">
                <a:solidFill>
                  <a:schemeClr val="tx2"/>
                </a:solidFill>
              </a:rPr>
              <a:t/>
            </a:r>
            <a:br>
              <a:rPr lang="en-GB" dirty="0">
                <a:solidFill>
                  <a:schemeClr val="tx2"/>
                </a:solidFill>
              </a:rPr>
            </a:br>
            <a:r>
              <a:rPr lang="en-GB" dirty="0">
                <a:solidFill>
                  <a:schemeClr val="tx2"/>
                </a:solidFill>
              </a:rPr>
              <a:t/>
            </a:r>
            <a:br>
              <a:rPr lang="en-GB" dirty="0">
                <a:solidFill>
                  <a:schemeClr val="tx2"/>
                </a:solidFill>
              </a:rPr>
            </a:br>
            <a:r>
              <a:rPr lang="en-GB" dirty="0">
                <a:solidFill>
                  <a:schemeClr val="tx2"/>
                </a:solidFill>
              </a:rPr>
              <a:t>Outcome of MCI review</a:t>
            </a:r>
            <a:endParaRPr lang="en-US" dirty="0">
              <a:solidFill>
                <a:schemeClr val="tx2"/>
              </a:solidFill>
            </a:endParaRPr>
          </a:p>
        </p:txBody>
      </p:sp>
      <p:sp>
        <p:nvSpPr>
          <p:cNvPr id="5" name="Text Placeholder 4">
            <a:extLst>
              <a:ext uri="{FF2B5EF4-FFF2-40B4-BE49-F238E27FC236}">
                <a16:creationId xmlns:a16="http://schemas.microsoft.com/office/drawing/2014/main" xmlns="" id="{1CAA0598-5871-47AF-9937-9F2B1DCA2B1C}"/>
              </a:ext>
            </a:extLst>
          </p:cNvPr>
          <p:cNvSpPr>
            <a:spLocks noGrp="1"/>
          </p:cNvSpPr>
          <p:nvPr>
            <p:ph type="body" idx="1"/>
          </p:nvPr>
        </p:nvSpPr>
        <p:spPr/>
        <p:txBody>
          <a:bodyPr>
            <a:normAutofit/>
          </a:bodyPr>
          <a:lstStyle/>
          <a:p>
            <a:endParaRPr lang="en-GB" dirty="0"/>
          </a:p>
          <a:p>
            <a:endParaRPr lang="en-US" dirty="0"/>
          </a:p>
        </p:txBody>
      </p:sp>
      <p:sp>
        <p:nvSpPr>
          <p:cNvPr id="3" name="Content Placeholder 2">
            <a:extLst>
              <a:ext uri="{FF2B5EF4-FFF2-40B4-BE49-F238E27FC236}">
                <a16:creationId xmlns:a16="http://schemas.microsoft.com/office/drawing/2014/main" xmlns="" id="{5495A873-44B6-46E6-B6B8-C8A2130317B5}"/>
              </a:ext>
            </a:extLst>
          </p:cNvPr>
          <p:cNvSpPr>
            <a:spLocks noGrp="1"/>
          </p:cNvSpPr>
          <p:nvPr>
            <p:ph sz="half" idx="2"/>
          </p:nvPr>
        </p:nvSpPr>
        <p:spPr/>
        <p:txBody>
          <a:bodyPr>
            <a:normAutofit fontScale="92500" lnSpcReduction="20000"/>
          </a:bodyPr>
          <a:lstStyle/>
          <a:p>
            <a:pPr marL="0" indent="0">
              <a:buNone/>
            </a:pPr>
            <a:r>
              <a:rPr lang="en-GB" sz="2200" b="1" dirty="0"/>
              <a:t>Concerns about deterioration in memory or functioning </a:t>
            </a:r>
          </a:p>
          <a:p>
            <a:pPr marL="0" indent="0">
              <a:buNone/>
            </a:pPr>
            <a:r>
              <a:rPr lang="en-GB" sz="2200" dirty="0"/>
              <a:t>Re-evaluate using usual dementia screening process before rereferral to memory clinic:</a:t>
            </a:r>
          </a:p>
          <a:p>
            <a:r>
              <a:rPr lang="en-GB" sz="2200" dirty="0"/>
              <a:t>Bloods</a:t>
            </a:r>
          </a:p>
          <a:p>
            <a:r>
              <a:rPr lang="en-GB" sz="2200" dirty="0"/>
              <a:t>Screen for depression </a:t>
            </a:r>
          </a:p>
          <a:p>
            <a:r>
              <a:rPr lang="en-GB" sz="2200" dirty="0"/>
              <a:t>Exclude physical illness and side effects from medication</a:t>
            </a:r>
          </a:p>
          <a:p>
            <a:r>
              <a:rPr lang="en-GB" sz="2200" dirty="0"/>
              <a:t>History from patient and carer/family</a:t>
            </a:r>
          </a:p>
          <a:p>
            <a:r>
              <a:rPr lang="en-GB" sz="2200" dirty="0"/>
              <a:t>Dementia screening tool </a:t>
            </a:r>
            <a:r>
              <a:rPr lang="en-GB" sz="2200" dirty="0" err="1"/>
              <a:t>eg</a:t>
            </a:r>
            <a:r>
              <a:rPr lang="en-GB" sz="2200" dirty="0"/>
              <a:t> GP-cog</a:t>
            </a:r>
          </a:p>
          <a:p>
            <a:endParaRPr lang="en-US" dirty="0"/>
          </a:p>
        </p:txBody>
      </p:sp>
      <p:sp>
        <p:nvSpPr>
          <p:cNvPr id="4" name="Content Placeholder 3">
            <a:extLst>
              <a:ext uri="{FF2B5EF4-FFF2-40B4-BE49-F238E27FC236}">
                <a16:creationId xmlns:a16="http://schemas.microsoft.com/office/drawing/2014/main" xmlns="" id="{A8F6F63F-6F6B-4266-9A07-9DCE746BFF03}"/>
              </a:ext>
            </a:extLst>
          </p:cNvPr>
          <p:cNvSpPr>
            <a:spLocks noGrp="1"/>
          </p:cNvSpPr>
          <p:nvPr>
            <p:ph sz="quarter" idx="4"/>
          </p:nvPr>
        </p:nvSpPr>
        <p:spPr>
          <a:xfrm>
            <a:off x="4497388" y="2174875"/>
            <a:ext cx="4041775" cy="3951288"/>
          </a:xfrm>
        </p:spPr>
        <p:txBody>
          <a:bodyPr>
            <a:normAutofit/>
          </a:bodyPr>
          <a:lstStyle/>
          <a:p>
            <a:pPr marL="0" indent="0">
              <a:buNone/>
            </a:pPr>
            <a:r>
              <a:rPr lang="en-GB" sz="2000" b="1" dirty="0"/>
              <a:t>No concerns about deterioration in memory or functioning</a:t>
            </a:r>
          </a:p>
          <a:p>
            <a:pPr marL="0" indent="0">
              <a:buNone/>
            </a:pPr>
            <a:r>
              <a:rPr lang="en-GB" sz="2000" dirty="0"/>
              <a:t>Review again in 12 months</a:t>
            </a:r>
          </a:p>
          <a:p>
            <a:pPr marL="0" indent="0">
              <a:buNone/>
            </a:pPr>
            <a:endParaRPr lang="en-GB" sz="2200" dirty="0"/>
          </a:p>
          <a:p>
            <a:pPr marL="0" indent="0">
              <a:buNone/>
            </a:pPr>
            <a:endParaRPr lang="en-GB" sz="2200" dirty="0"/>
          </a:p>
        </p:txBody>
      </p:sp>
    </p:spTree>
    <p:extLst>
      <p:ext uri="{BB962C8B-B14F-4D97-AF65-F5344CB8AC3E}">
        <p14:creationId xmlns:p14="http://schemas.microsoft.com/office/powerpoint/2010/main" val="11052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55F5C-26FC-44BF-9E79-7F99A5F4DBF6}"/>
              </a:ext>
            </a:extLst>
          </p:cNvPr>
          <p:cNvSpPr>
            <a:spLocks noGrp="1"/>
          </p:cNvSpPr>
          <p:nvPr>
            <p:ph type="ctrTitle"/>
          </p:nvPr>
        </p:nvSpPr>
        <p:spPr/>
        <p:txBody>
          <a:bodyPr/>
          <a:lstStyle/>
          <a:p>
            <a:r>
              <a:rPr lang="en-GB" dirty="0">
                <a:solidFill>
                  <a:schemeClr val="accent1">
                    <a:lumMod val="75000"/>
                  </a:schemeClr>
                </a:solidFill>
              </a:rPr>
              <a:t>Why Diagnose Dementia In Care Homes?</a:t>
            </a:r>
            <a:endParaRPr lang="en-US" dirty="0">
              <a:solidFill>
                <a:schemeClr val="accent1">
                  <a:lumMod val="75000"/>
                </a:schemeClr>
              </a:solidFill>
            </a:endParaRPr>
          </a:p>
        </p:txBody>
      </p:sp>
      <p:sp>
        <p:nvSpPr>
          <p:cNvPr id="3" name="Subtitle 2">
            <a:extLst>
              <a:ext uri="{FF2B5EF4-FFF2-40B4-BE49-F238E27FC236}">
                <a16:creationId xmlns:a16="http://schemas.microsoft.com/office/drawing/2014/main" xmlns="" id="{738D0DC6-58FA-449F-9790-631A4BE5F3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928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3D06A734-3911-4406-BE15-0652EA63DD9C}"/>
              </a:ext>
            </a:extLst>
          </p:cNvPr>
          <p:cNvSpPr>
            <a:spLocks noGrp="1"/>
          </p:cNvSpPr>
          <p:nvPr>
            <p:ph type="title"/>
          </p:nvPr>
        </p:nvSpPr>
        <p:spPr/>
        <p:txBody>
          <a:bodyPr>
            <a:normAutofit fontScale="90000"/>
          </a:bodyPr>
          <a:lstStyle/>
          <a:p>
            <a:r>
              <a:rPr lang="en-GB" dirty="0">
                <a:solidFill>
                  <a:schemeClr val="accent1">
                    <a:lumMod val="75000"/>
                  </a:schemeClr>
                </a:solidFill>
              </a:rPr>
              <a:t>Diagnosing Dementia in Care Homes</a:t>
            </a:r>
            <a:endParaRPr lang="en-US" dirty="0">
              <a:solidFill>
                <a:schemeClr val="accent1">
                  <a:lumMod val="75000"/>
                </a:schemeClr>
              </a:solidFill>
            </a:endParaRPr>
          </a:p>
        </p:txBody>
      </p:sp>
      <p:sp>
        <p:nvSpPr>
          <p:cNvPr id="8" name="Content Placeholder 7">
            <a:extLst>
              <a:ext uri="{FF2B5EF4-FFF2-40B4-BE49-F238E27FC236}">
                <a16:creationId xmlns:a16="http://schemas.microsoft.com/office/drawing/2014/main" xmlns="" id="{80B4D409-45DD-4284-A8FA-974964925D47}"/>
              </a:ext>
            </a:extLst>
          </p:cNvPr>
          <p:cNvSpPr>
            <a:spLocks noGrp="1"/>
          </p:cNvSpPr>
          <p:nvPr>
            <p:ph idx="1"/>
          </p:nvPr>
        </p:nvSpPr>
        <p:spPr/>
        <p:txBody>
          <a:bodyPr>
            <a:normAutofit fontScale="85000" lnSpcReduction="10000"/>
          </a:bodyPr>
          <a:lstStyle/>
          <a:p>
            <a:r>
              <a:rPr lang="en-GB" dirty="0"/>
              <a:t>Around three-quarters of people living in residential and nursing homes have dementia.</a:t>
            </a:r>
          </a:p>
          <a:p>
            <a:endParaRPr lang="en-GB" dirty="0"/>
          </a:p>
          <a:p>
            <a:r>
              <a:rPr lang="en-GB" dirty="0"/>
              <a:t>Some residents will have been assessed in the past and have a recorded diagnosis of dementia. However, many will have bypassed pathways to formal diagnosis if they were admitted from direct from hospital, placed as an emergency because of severe risks or a breakdown in home support or were admitted from outside the locality with limited background information coming with them.</a:t>
            </a:r>
          </a:p>
          <a:p>
            <a:endParaRPr lang="en-US" dirty="0"/>
          </a:p>
        </p:txBody>
      </p:sp>
    </p:spTree>
    <p:extLst>
      <p:ext uri="{BB962C8B-B14F-4D97-AF65-F5344CB8AC3E}">
        <p14:creationId xmlns:p14="http://schemas.microsoft.com/office/powerpoint/2010/main" val="1197036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E8F09-9B2B-46A8-AF36-D75EC9B2E4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E8ECEC3-0E8C-4501-A8B1-800E76751E8D}"/>
              </a:ext>
            </a:extLst>
          </p:cNvPr>
          <p:cNvSpPr>
            <a:spLocks noGrp="1"/>
          </p:cNvSpPr>
          <p:nvPr>
            <p:ph idx="1"/>
          </p:nvPr>
        </p:nvSpPr>
        <p:spPr>
          <a:xfrm>
            <a:off x="457200" y="1268760"/>
            <a:ext cx="8291264" cy="4857403"/>
          </a:xfrm>
        </p:spPr>
        <p:txBody>
          <a:bodyPr>
            <a:normAutofit fontScale="25000" lnSpcReduction="20000"/>
          </a:bodyPr>
          <a:lstStyle/>
          <a:p>
            <a:pPr marL="0" indent="0">
              <a:buNone/>
            </a:pPr>
            <a:r>
              <a:rPr lang="en-GB" sz="8000" dirty="0">
                <a:solidFill>
                  <a:schemeClr val="accent1">
                    <a:lumMod val="75000"/>
                  </a:schemeClr>
                </a:solidFill>
              </a:rPr>
              <a:t>It might be argued that there is limited benefit in diagnosing people with significant physical illness and high care needs as having dementia, as it will have little impact on their care. However, diagnosis, even in the presence of established disease, can have important practical benefits:</a:t>
            </a:r>
          </a:p>
          <a:p>
            <a:pPr marL="0" indent="0">
              <a:buNone/>
            </a:pPr>
            <a:endParaRPr lang="en-GB" sz="8000" dirty="0"/>
          </a:p>
          <a:p>
            <a:r>
              <a:rPr lang="en-GB" sz="8000" dirty="0"/>
              <a:t>Some care home residents have mild or moderate dementia and symptoms which may be helped by cholinesterase inhibitor drugs or memantine. These diagnoses may be “missed” as they may appear to care home staff as relatively cognitively intact compared with other residents with more severe dementia and present no challenges to care – labels such as “pleasantly confused” are often attributed to them.</a:t>
            </a:r>
          </a:p>
          <a:p>
            <a:endParaRPr lang="en-GB" sz="8000" dirty="0"/>
          </a:p>
          <a:p>
            <a:r>
              <a:rPr lang="en-GB" sz="8000" dirty="0"/>
              <a:t>A diagnosis of dementia may trigger a general review of a resident’s medication – and the stopping of drugs which may affect cognition adversely.</a:t>
            </a:r>
          </a:p>
          <a:p>
            <a:pPr marL="0" indent="0">
              <a:buNone/>
            </a:pPr>
            <a:endParaRPr lang="en-GB" sz="8000" dirty="0"/>
          </a:p>
          <a:p>
            <a:r>
              <a:rPr lang="en-GB" sz="8000" dirty="0"/>
              <a:t>The diagnosis can be recorded in the care home records which are useful for health and social care professionals who may be assessing the resident, prompts staff to consider MCA and DOLs issues where appropriate.</a:t>
            </a:r>
          </a:p>
          <a:p>
            <a:pPr marL="0" indent="0">
              <a:buNone/>
            </a:pPr>
            <a:endParaRPr lang="en-US" dirty="0"/>
          </a:p>
        </p:txBody>
      </p:sp>
    </p:spTree>
    <p:extLst>
      <p:ext uri="{BB962C8B-B14F-4D97-AF65-F5344CB8AC3E}">
        <p14:creationId xmlns:p14="http://schemas.microsoft.com/office/powerpoint/2010/main" val="943777078"/>
      </p:ext>
    </p:extLst>
  </p:cSld>
  <p:clrMapOvr>
    <a:masterClrMapping/>
  </p:clrMapOvr>
</p:sld>
</file>

<file path=ppt/theme/theme1.xml><?xml version="1.0" encoding="utf-8"?>
<a:theme xmlns:a="http://schemas.openxmlformats.org/drawingml/2006/main" name="NHSG&amp;W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 June 2016</Template>
  <TotalTime>1048</TotalTime>
  <Words>899</Words>
  <Application>Microsoft Office PowerPoint</Application>
  <PresentationFormat>On-screen Show (4:3)</PresentationFormat>
  <Paragraphs>76</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NHSG&amp;W template</vt:lpstr>
      <vt:lpstr>    GP Education Afternoon  19th October 2017  Mild Cognitive Impairment  Dementia in Care Homes     </vt:lpstr>
      <vt:lpstr>    Mild Cognitive Impairment (MCI)  ‘Key Facts and Recommendations for Management’ –South East Clinical Networks </vt:lpstr>
      <vt:lpstr>Key Facts about MCI</vt:lpstr>
      <vt:lpstr>PowerPoint Presentation</vt:lpstr>
      <vt:lpstr>MCI Recommendations</vt:lpstr>
      <vt:lpstr>  Outcome of MCI review</vt:lpstr>
      <vt:lpstr>Why Diagnose Dementia In Care Homes?</vt:lpstr>
      <vt:lpstr>Diagnosing Dementia in Care Homes</vt:lpstr>
      <vt:lpstr>PowerPoint Presentation</vt:lpstr>
      <vt:lpstr>PowerPoint Presentation</vt:lpstr>
      <vt:lpstr>DiADeM  (Diagnosis of Advanced Dementia Mandate in Care Homes)</vt:lpstr>
      <vt:lpstr>Thank You</vt:lpstr>
    </vt:vector>
  </TitlesOfParts>
  <Company>SECSU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Forum</dc:title>
  <dc:creator>Sophie Norris</dc:creator>
  <cp:lastModifiedBy>dstevens01</cp:lastModifiedBy>
  <cp:revision>55</cp:revision>
  <cp:lastPrinted>2017-06-05T14:25:57Z</cp:lastPrinted>
  <dcterms:created xsi:type="dcterms:W3CDTF">2017-05-16T12:43:30Z</dcterms:created>
  <dcterms:modified xsi:type="dcterms:W3CDTF">2017-10-20T10:02:24Z</dcterms:modified>
</cp:coreProperties>
</file>