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Lst>
  <p:notesMasterIdLst>
    <p:notesMasterId r:id="rId21"/>
  </p:notesMasterIdLst>
  <p:sldIdLst>
    <p:sldId id="257" r:id="rId4"/>
    <p:sldId id="258" r:id="rId5"/>
    <p:sldId id="271" r:id="rId6"/>
    <p:sldId id="270" r:id="rId7"/>
    <p:sldId id="272" r:id="rId8"/>
    <p:sldId id="269" r:id="rId9"/>
    <p:sldId id="273" r:id="rId10"/>
    <p:sldId id="274" r:id="rId11"/>
    <p:sldId id="262" r:id="rId12"/>
    <p:sldId id="263" r:id="rId13"/>
    <p:sldId id="266" r:id="rId14"/>
    <p:sldId id="281" r:id="rId15"/>
    <p:sldId id="282" r:id="rId16"/>
    <p:sldId id="278" r:id="rId17"/>
    <p:sldId id="276" r:id="rId18"/>
    <p:sldId id="279"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6D0CE-4120-4DB9-82B6-3855F97FC632}" type="datetimeFigureOut">
              <a:rPr lang="en-GB" smtClean="0"/>
              <a:t>20/07/2018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06B426-CB38-41EB-82F5-CC62B648B4D6}" type="slidenum">
              <a:rPr lang="en-GB" smtClean="0"/>
              <a:t>‹#›</a:t>
            </a:fld>
            <a:endParaRPr lang="en-GB"/>
          </a:p>
        </p:txBody>
      </p:sp>
    </p:spTree>
    <p:extLst>
      <p:ext uri="{BB962C8B-B14F-4D97-AF65-F5344CB8AC3E}">
        <p14:creationId xmlns:p14="http://schemas.microsoft.com/office/powerpoint/2010/main" val="1365466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D7AF8B-4452-4454-9555-1570BD372A13}"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109761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00000"/>
              </a:lnSpc>
              <a:spcBef>
                <a:spcPts val="600"/>
              </a:spcBef>
              <a:spcAft>
                <a:spcPts val="600"/>
              </a:spcAft>
              <a:buFont typeface="Arial"/>
              <a:buChar char="•"/>
            </a:pPr>
            <a:endParaRPr lang="en-GB" sz="1200" dirty="0">
              <a:solidFill>
                <a:schemeClr val="accent5">
                  <a:lumMod val="50000"/>
                </a:schemeClr>
              </a:solidFill>
              <a:cs typeface="Arial"/>
            </a:endParaRPr>
          </a:p>
        </p:txBody>
      </p:sp>
      <p:sp>
        <p:nvSpPr>
          <p:cNvPr id="4" name="Slide Number Placeholder 3"/>
          <p:cNvSpPr>
            <a:spLocks noGrp="1"/>
          </p:cNvSpPr>
          <p:nvPr>
            <p:ph type="sldNum" sz="quarter" idx="10"/>
          </p:nvPr>
        </p:nvSpPr>
        <p:spPr/>
        <p:txBody>
          <a:bodyPr/>
          <a:lstStyle/>
          <a:p>
            <a:fld id="{92F5D810-6CF5-46CE-A94B-4F30A5337C2C}"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175182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6BA17C-E248-344C-A5AC-2567DDCCD4A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331173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00000"/>
              </a:lnSpc>
              <a:spcBef>
                <a:spcPts val="600"/>
              </a:spcBef>
              <a:spcAft>
                <a:spcPts val="600"/>
              </a:spcAft>
              <a:buFont typeface="Arial"/>
              <a:buChar char="•"/>
            </a:pPr>
            <a:endParaRPr lang="en-GB" sz="1200" dirty="0">
              <a:solidFill>
                <a:schemeClr val="accent5">
                  <a:lumMod val="50000"/>
                </a:schemeClr>
              </a:solidFill>
              <a:cs typeface="Arial"/>
            </a:endParaRPr>
          </a:p>
          <a:p>
            <a:endParaRPr lang="en-US" dirty="0"/>
          </a:p>
        </p:txBody>
      </p:sp>
      <p:sp>
        <p:nvSpPr>
          <p:cNvPr id="4" name="Slide Number Placeholder 3"/>
          <p:cNvSpPr>
            <a:spLocks noGrp="1"/>
          </p:cNvSpPr>
          <p:nvPr>
            <p:ph type="sldNum" sz="quarter" idx="10"/>
          </p:nvPr>
        </p:nvSpPr>
        <p:spPr/>
        <p:txBody>
          <a:bodyPr/>
          <a:lstStyle/>
          <a:p>
            <a:fld id="{92F5D810-6CF5-46CE-A94B-4F30A5337C2C}"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145222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D7AF8B-4452-4454-9555-1570BD372A13}"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109761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ECBC919D-8ACF-4070-B839-AD84C8C16D70}" type="slidenum">
              <a:rPr lang="en-GB" smtClean="0"/>
              <a:t>10</a:t>
            </a:fld>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66" y="6097607"/>
            <a:ext cx="5764114" cy="270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584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C919D-8ACF-4070-B839-AD84C8C16D7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66" y="6097607"/>
            <a:ext cx="5764114" cy="270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51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C919D-8ACF-4070-B839-AD84C8C16D7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66" y="6097607"/>
            <a:ext cx="5764114" cy="270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966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D7AF8B-4452-4454-9555-1570BD372A13}"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097610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a:prstGeom prst="rect">
            <a:avLst/>
          </a:prstGeom>
        </p:spPr>
        <p:txBody>
          <a:bodyPr/>
          <a:lstStyle>
            <a:lvl1pPr>
              <a:defRPr b="1"/>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Slide Number Placeholder 5"/>
          <p:cNvSpPr>
            <a:spLocks noGrp="1"/>
          </p:cNvSpPr>
          <p:nvPr>
            <p:ph type="sldNum" sz="quarter" idx="12"/>
          </p:nvPr>
        </p:nvSpPr>
        <p:spPr/>
        <p:txBody>
          <a:bodyPr/>
          <a:lstStyle/>
          <a:p>
            <a:fld id="{102EEBD0-5393-4803-A86B-3BF5552CC2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64268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36096"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dirty="0">
              <a:solidFill>
                <a:prstClr val="black"/>
              </a:solidFill>
            </a:endParaRPr>
          </a:p>
        </p:txBody>
      </p:sp>
      <p:sp>
        <p:nvSpPr>
          <p:cNvPr id="5" name="Footer Placeholder 4"/>
          <p:cNvSpPr>
            <a:spLocks noGrp="1"/>
          </p:cNvSpPr>
          <p:nvPr>
            <p:ph type="ftr" sz="quarter" idx="11"/>
          </p:nvPr>
        </p:nvSpPr>
        <p:spPr>
          <a:xfrm>
            <a:off x="467544" y="6356350"/>
            <a:ext cx="6048672" cy="501650"/>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102EEBD0-5393-4803-A86B-3BF5552CC2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686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dirty="0">
              <a:solidFill>
                <a:prstClr val="black"/>
              </a:solidFill>
            </a:endParaRPr>
          </a:p>
        </p:txBody>
      </p:sp>
      <p:sp>
        <p:nvSpPr>
          <p:cNvPr id="5" name="Footer Placeholder 4"/>
          <p:cNvSpPr>
            <a:spLocks noGrp="1"/>
          </p:cNvSpPr>
          <p:nvPr>
            <p:ph type="ftr" sz="quarter" idx="11"/>
          </p:nvPr>
        </p:nvSpPr>
        <p:spPr>
          <a:xfrm>
            <a:off x="467544" y="6356350"/>
            <a:ext cx="6048672" cy="501650"/>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102EEBD0-5393-4803-A86B-3BF5552CC2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18357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F5B116AB-13F5-4A91-8EC8-45B607C58D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Date Placeholder 6">
            <a:extLst>
              <a:ext uri="{FF2B5EF4-FFF2-40B4-BE49-F238E27FC236}">
                <a16:creationId xmlns:a16="http://schemas.microsoft.com/office/drawing/2014/main" xmlns="" id="{7DF72324-6C0E-4492-A918-17C4EB69381E}"/>
              </a:ext>
            </a:extLst>
          </p:cNvPr>
          <p:cNvSpPr>
            <a:spLocks noGrp="1"/>
          </p:cNvSpPr>
          <p:nvPr>
            <p:ph type="dt" sz="half" idx="10"/>
          </p:nvPr>
        </p:nvSpPr>
        <p:spPr>
          <a:xfrm>
            <a:off x="6197774" y="5934432"/>
            <a:ext cx="1494679" cy="307777"/>
          </a:xfrm>
        </p:spPr>
        <p:txBody>
          <a:bodyPr>
            <a:noAutofit/>
          </a:bodyPr>
          <a:lstStyle>
            <a:lvl1pPr>
              <a:lnSpc>
                <a:spcPct val="120000"/>
              </a:lnSpc>
              <a:defRPr sz="2000"/>
            </a:lvl1pPr>
          </a:lstStyle>
          <a:p>
            <a:pPr algn="r"/>
            <a:r>
              <a:rPr lang="en-US" dirty="0">
                <a:solidFill>
                  <a:prstClr val="white"/>
                </a:solidFill>
              </a:rPr>
              <a:t>15/09/2017</a:t>
            </a:r>
            <a:endParaRPr lang="en-GB" dirty="0">
              <a:solidFill>
                <a:prstClr val="white"/>
              </a:solidFill>
            </a:endParaRPr>
          </a:p>
        </p:txBody>
      </p:sp>
      <p:sp>
        <p:nvSpPr>
          <p:cNvPr id="8" name="Footer Placeholder 7">
            <a:extLst>
              <a:ext uri="{FF2B5EF4-FFF2-40B4-BE49-F238E27FC236}">
                <a16:creationId xmlns:a16="http://schemas.microsoft.com/office/drawing/2014/main" xmlns="" id="{84DBEEB7-B5F6-4AAD-BDB0-8D936CC61825}"/>
              </a:ext>
            </a:extLst>
          </p:cNvPr>
          <p:cNvSpPr>
            <a:spLocks noGrp="1"/>
          </p:cNvSpPr>
          <p:nvPr>
            <p:ph type="ftr" sz="quarter" idx="11"/>
          </p:nvPr>
        </p:nvSpPr>
        <p:spPr>
          <a:xfrm>
            <a:off x="360000" y="5463480"/>
            <a:ext cx="6858000" cy="338554"/>
          </a:xfrm>
        </p:spPr>
        <p:txBody>
          <a:bodyPr>
            <a:noAutofit/>
          </a:bodyPr>
          <a:lstStyle>
            <a:lvl1pPr>
              <a:defRPr sz="2000"/>
            </a:lvl1pPr>
          </a:lstStyle>
          <a:p>
            <a:r>
              <a:rPr lang="en-GB" dirty="0">
                <a:solidFill>
                  <a:prstClr val="white"/>
                </a:solidFill>
              </a:rPr>
              <a:t>Name of author - add with Insert &gt; Header and Footer</a:t>
            </a:r>
          </a:p>
        </p:txBody>
      </p:sp>
      <p:sp>
        <p:nvSpPr>
          <p:cNvPr id="3" name="Subtitle 2">
            <a:extLst>
              <a:ext uri="{FF2B5EF4-FFF2-40B4-BE49-F238E27FC236}">
                <a16:creationId xmlns:a16="http://schemas.microsoft.com/office/drawing/2014/main" xmlns="" id="{AEB93FD5-8678-4F19-8786-2D81974D4597}"/>
              </a:ext>
            </a:extLst>
          </p:cNvPr>
          <p:cNvSpPr>
            <a:spLocks noGrp="1"/>
          </p:cNvSpPr>
          <p:nvPr>
            <p:ph type="subTitle" idx="1" hasCustomPrompt="1"/>
          </p:nvPr>
        </p:nvSpPr>
        <p:spPr>
          <a:xfrm>
            <a:off x="360000" y="5903654"/>
            <a:ext cx="3858317" cy="369332"/>
          </a:xfrm>
        </p:spPr>
        <p:txBody>
          <a:bodyPr anchor="ctr" anchorCtr="0">
            <a:noAutofit/>
          </a:bodyPr>
          <a:lstStyle>
            <a:lvl1pPr marL="0" indent="0" algn="l">
              <a:lnSpc>
                <a:spcPct val="120000"/>
              </a:lnSpc>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Job title of author</a:t>
            </a:r>
            <a:endParaRPr lang="en-GB" dirty="0"/>
          </a:p>
        </p:txBody>
      </p:sp>
      <p:sp>
        <p:nvSpPr>
          <p:cNvPr id="2" name="Title 1">
            <a:extLst>
              <a:ext uri="{FF2B5EF4-FFF2-40B4-BE49-F238E27FC236}">
                <a16:creationId xmlns:a16="http://schemas.microsoft.com/office/drawing/2014/main" xmlns="" id="{09015F5D-F825-4243-903D-77F260696678}"/>
              </a:ext>
            </a:extLst>
          </p:cNvPr>
          <p:cNvSpPr>
            <a:spLocks noGrp="1"/>
          </p:cNvSpPr>
          <p:nvPr>
            <p:ph type="ctrTitle" hasCustomPrompt="1"/>
          </p:nvPr>
        </p:nvSpPr>
        <p:spPr>
          <a:xfrm>
            <a:off x="360000" y="4641663"/>
            <a:ext cx="6858000" cy="720197"/>
          </a:xfrm>
        </p:spPr>
        <p:txBody>
          <a:bodyPr anchor="b">
            <a:noAutofit/>
          </a:bodyPr>
          <a:lstStyle>
            <a:lvl1pPr algn="l">
              <a:spcBef>
                <a:spcPts val="0"/>
              </a:spcBef>
              <a:defRPr sz="3900">
                <a:solidFill>
                  <a:schemeClr val="bg1"/>
                </a:solidFill>
              </a:defRPr>
            </a:lvl1pPr>
          </a:lstStyle>
          <a:p>
            <a:r>
              <a:rPr lang="en-US" dirty="0"/>
              <a:t>Presentation title</a:t>
            </a:r>
            <a:endParaRPr lang="en-GB" dirty="0"/>
          </a:p>
        </p:txBody>
      </p:sp>
    </p:spTree>
    <p:extLst>
      <p:ext uri="{BB962C8B-B14F-4D97-AF65-F5344CB8AC3E}">
        <p14:creationId xmlns:p14="http://schemas.microsoft.com/office/powerpoint/2010/main" val="2354392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EF37E-FCBE-4DB9-B0B2-8F367740F200}"/>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xmlns="" id="{CF9D8CF5-2D38-4BA0-B4A4-51B23811D6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xmlns="" id="{500740FC-6A94-4729-875D-FF36C97484FE}"/>
              </a:ext>
            </a:extLst>
          </p:cNvPr>
          <p:cNvSpPr>
            <a:spLocks noGrp="1"/>
          </p:cNvSpPr>
          <p:nvPr>
            <p:ph type="dt" sz="half" idx="10"/>
          </p:nvPr>
        </p:nvSpPr>
        <p:spPr/>
        <p:txBody>
          <a:bodyPr/>
          <a:lstStyle/>
          <a:p>
            <a:r>
              <a:rPr lang="en-US" dirty="0">
                <a:solidFill>
                  <a:prstClr val="white"/>
                </a:solidFill>
              </a:rPr>
              <a:t>15/09/2017</a:t>
            </a:r>
            <a:endParaRPr lang="en-GB" dirty="0">
              <a:solidFill>
                <a:prstClr val="white"/>
              </a:solidFill>
            </a:endParaRPr>
          </a:p>
        </p:txBody>
      </p:sp>
      <p:sp>
        <p:nvSpPr>
          <p:cNvPr id="8" name="Footer Placeholder 7">
            <a:extLst>
              <a:ext uri="{FF2B5EF4-FFF2-40B4-BE49-F238E27FC236}">
                <a16:creationId xmlns:a16="http://schemas.microsoft.com/office/drawing/2014/main" xmlns="" id="{89E51A00-EBD9-488D-B41B-561EB1942F46}"/>
              </a:ext>
            </a:extLst>
          </p:cNvPr>
          <p:cNvSpPr>
            <a:spLocks noGrp="1"/>
          </p:cNvSpPr>
          <p:nvPr>
            <p:ph type="ftr" sz="quarter" idx="11"/>
          </p:nvPr>
        </p:nvSpPr>
        <p:spPr/>
        <p:txBody>
          <a:bodyPr/>
          <a:lstStyle/>
          <a:p>
            <a:r>
              <a:rPr lang="en-GB" dirty="0">
                <a:solidFill>
                  <a:prstClr val="white"/>
                </a:solidFill>
              </a:rPr>
              <a:t>Name of author - add with Insert &gt; Header and Footer</a:t>
            </a:r>
          </a:p>
        </p:txBody>
      </p:sp>
    </p:spTree>
    <p:extLst>
      <p:ext uri="{BB962C8B-B14F-4D97-AF65-F5344CB8AC3E}">
        <p14:creationId xmlns:p14="http://schemas.microsoft.com/office/powerpoint/2010/main" val="1675784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0F9BA1-0782-482E-AE1A-85BE5AF39414}"/>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xmlns="" id="{7C5279D9-E2ED-4622-9D82-7329AB7C735E}"/>
              </a:ext>
            </a:extLst>
          </p:cNvPr>
          <p:cNvSpPr>
            <a:spLocks noGrp="1"/>
          </p:cNvSpPr>
          <p:nvPr>
            <p:ph sz="half" idx="1"/>
          </p:nvPr>
        </p:nvSpPr>
        <p:spPr>
          <a:xfrm>
            <a:off x="360000" y="1116000"/>
            <a:ext cx="4104000" cy="489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xmlns="" id="{C7E7DDAE-A900-440A-8351-33437A0D3769}"/>
              </a:ext>
            </a:extLst>
          </p:cNvPr>
          <p:cNvSpPr>
            <a:spLocks noGrp="1"/>
          </p:cNvSpPr>
          <p:nvPr>
            <p:ph sz="half" idx="2"/>
          </p:nvPr>
        </p:nvSpPr>
        <p:spPr>
          <a:xfrm>
            <a:off x="4680000" y="1127819"/>
            <a:ext cx="4104000" cy="489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7">
            <a:extLst>
              <a:ext uri="{FF2B5EF4-FFF2-40B4-BE49-F238E27FC236}">
                <a16:creationId xmlns:a16="http://schemas.microsoft.com/office/drawing/2014/main" xmlns="" id="{473AD3E8-8D73-4942-AE38-8ABC8C32F4EA}"/>
              </a:ext>
            </a:extLst>
          </p:cNvPr>
          <p:cNvSpPr>
            <a:spLocks noGrp="1"/>
          </p:cNvSpPr>
          <p:nvPr>
            <p:ph type="dt" sz="half" idx="10"/>
          </p:nvPr>
        </p:nvSpPr>
        <p:spPr/>
        <p:txBody>
          <a:bodyPr/>
          <a:lstStyle/>
          <a:p>
            <a:r>
              <a:rPr lang="en-US" dirty="0">
                <a:solidFill>
                  <a:prstClr val="white"/>
                </a:solidFill>
              </a:rPr>
              <a:t>15/09/2017</a:t>
            </a:r>
            <a:endParaRPr lang="en-GB" dirty="0">
              <a:solidFill>
                <a:prstClr val="white"/>
              </a:solidFill>
            </a:endParaRPr>
          </a:p>
        </p:txBody>
      </p:sp>
      <p:sp>
        <p:nvSpPr>
          <p:cNvPr id="9" name="Footer Placeholder 8">
            <a:extLst>
              <a:ext uri="{FF2B5EF4-FFF2-40B4-BE49-F238E27FC236}">
                <a16:creationId xmlns:a16="http://schemas.microsoft.com/office/drawing/2014/main" xmlns="" id="{D9E087F1-3791-4181-88B0-919F879268A0}"/>
              </a:ext>
            </a:extLst>
          </p:cNvPr>
          <p:cNvSpPr>
            <a:spLocks noGrp="1"/>
          </p:cNvSpPr>
          <p:nvPr>
            <p:ph type="ftr" sz="quarter" idx="11"/>
          </p:nvPr>
        </p:nvSpPr>
        <p:spPr/>
        <p:txBody>
          <a:bodyPr/>
          <a:lstStyle/>
          <a:p>
            <a:r>
              <a:rPr lang="en-GB" dirty="0">
                <a:solidFill>
                  <a:prstClr val="white"/>
                </a:solidFill>
              </a:rPr>
              <a:t>Name of author - add with Insert &gt; Header and Footer</a:t>
            </a:r>
          </a:p>
        </p:txBody>
      </p:sp>
    </p:spTree>
    <p:extLst>
      <p:ext uri="{BB962C8B-B14F-4D97-AF65-F5344CB8AC3E}">
        <p14:creationId xmlns:p14="http://schemas.microsoft.com/office/powerpoint/2010/main" val="727100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02887-908A-455A-BDA4-634BF29D8D17}"/>
              </a:ext>
            </a:extLst>
          </p:cNvPr>
          <p:cNvSpPr>
            <a:spLocks noGrp="1"/>
          </p:cNvSpPr>
          <p:nvPr>
            <p:ph type="title"/>
          </p:nvPr>
        </p:nvSpPr>
        <p:spPr/>
        <p:txBody>
          <a:bodyPr/>
          <a:lstStyle/>
          <a:p>
            <a:r>
              <a:rPr lang="en-US"/>
              <a:t>Click to edit Master title style</a:t>
            </a:r>
            <a:endParaRPr lang="en-GB" dirty="0"/>
          </a:p>
        </p:txBody>
      </p:sp>
      <p:sp>
        <p:nvSpPr>
          <p:cNvPr id="6" name="Date Placeholder 5">
            <a:extLst>
              <a:ext uri="{FF2B5EF4-FFF2-40B4-BE49-F238E27FC236}">
                <a16:creationId xmlns:a16="http://schemas.microsoft.com/office/drawing/2014/main" xmlns="" id="{038B3C72-2044-4613-AA90-62EBDFA1B681}"/>
              </a:ext>
            </a:extLst>
          </p:cNvPr>
          <p:cNvSpPr>
            <a:spLocks noGrp="1"/>
          </p:cNvSpPr>
          <p:nvPr>
            <p:ph type="dt" sz="half" idx="10"/>
          </p:nvPr>
        </p:nvSpPr>
        <p:spPr/>
        <p:txBody>
          <a:bodyPr/>
          <a:lstStyle/>
          <a:p>
            <a:r>
              <a:rPr lang="en-US" dirty="0">
                <a:solidFill>
                  <a:prstClr val="white"/>
                </a:solidFill>
              </a:rPr>
              <a:t>15/09/2017</a:t>
            </a:r>
            <a:endParaRPr lang="en-GB" dirty="0">
              <a:solidFill>
                <a:prstClr val="white"/>
              </a:solidFill>
            </a:endParaRPr>
          </a:p>
        </p:txBody>
      </p:sp>
      <p:sp>
        <p:nvSpPr>
          <p:cNvPr id="7" name="Footer Placeholder 6">
            <a:extLst>
              <a:ext uri="{FF2B5EF4-FFF2-40B4-BE49-F238E27FC236}">
                <a16:creationId xmlns:a16="http://schemas.microsoft.com/office/drawing/2014/main" xmlns="" id="{5E66AD01-9CE0-4A51-A9E8-24ADDF54FDB0}"/>
              </a:ext>
            </a:extLst>
          </p:cNvPr>
          <p:cNvSpPr>
            <a:spLocks noGrp="1"/>
          </p:cNvSpPr>
          <p:nvPr>
            <p:ph type="ftr" sz="quarter" idx="11"/>
          </p:nvPr>
        </p:nvSpPr>
        <p:spPr/>
        <p:txBody>
          <a:bodyPr/>
          <a:lstStyle/>
          <a:p>
            <a:r>
              <a:rPr lang="en-GB" dirty="0">
                <a:solidFill>
                  <a:prstClr val="white"/>
                </a:solidFill>
              </a:rPr>
              <a:t>Name of author - add with Insert &gt; Header and Footer</a:t>
            </a:r>
          </a:p>
        </p:txBody>
      </p:sp>
    </p:spTree>
    <p:extLst>
      <p:ext uri="{BB962C8B-B14F-4D97-AF65-F5344CB8AC3E}">
        <p14:creationId xmlns:p14="http://schemas.microsoft.com/office/powerpoint/2010/main" val="3788538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95D06C67-6A30-49B5-87C0-4A56215DB145}"/>
              </a:ext>
            </a:extLst>
          </p:cNvPr>
          <p:cNvSpPr>
            <a:spLocks noGrp="1"/>
          </p:cNvSpPr>
          <p:nvPr>
            <p:ph type="dt" sz="half" idx="10"/>
          </p:nvPr>
        </p:nvSpPr>
        <p:spPr/>
        <p:txBody>
          <a:bodyPr/>
          <a:lstStyle/>
          <a:p>
            <a:r>
              <a:rPr lang="en-US" dirty="0">
                <a:solidFill>
                  <a:prstClr val="white"/>
                </a:solidFill>
              </a:rPr>
              <a:t>15/09/2017</a:t>
            </a:r>
            <a:endParaRPr lang="en-GB" dirty="0">
              <a:solidFill>
                <a:prstClr val="white"/>
              </a:solidFill>
            </a:endParaRPr>
          </a:p>
        </p:txBody>
      </p:sp>
      <p:sp>
        <p:nvSpPr>
          <p:cNvPr id="6" name="Footer Placeholder 5">
            <a:extLst>
              <a:ext uri="{FF2B5EF4-FFF2-40B4-BE49-F238E27FC236}">
                <a16:creationId xmlns:a16="http://schemas.microsoft.com/office/drawing/2014/main" xmlns="" id="{48321C2C-D2A1-4166-844B-1DF02A0B6E05}"/>
              </a:ext>
            </a:extLst>
          </p:cNvPr>
          <p:cNvSpPr>
            <a:spLocks noGrp="1"/>
          </p:cNvSpPr>
          <p:nvPr>
            <p:ph type="ftr" sz="quarter" idx="11"/>
          </p:nvPr>
        </p:nvSpPr>
        <p:spPr/>
        <p:txBody>
          <a:bodyPr/>
          <a:lstStyle/>
          <a:p>
            <a:r>
              <a:rPr lang="en-GB" dirty="0">
                <a:solidFill>
                  <a:prstClr val="white"/>
                </a:solidFill>
              </a:rPr>
              <a:t>Name of author - add with Insert &gt; Header and Footer</a:t>
            </a:r>
          </a:p>
        </p:txBody>
      </p:sp>
    </p:spTree>
    <p:extLst>
      <p:ext uri="{BB962C8B-B14F-4D97-AF65-F5344CB8AC3E}">
        <p14:creationId xmlns:p14="http://schemas.microsoft.com/office/powerpoint/2010/main" val="3825149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ayou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F5B116AB-13F5-4A91-8EC8-45B607C58D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xmlns="" id="{1CCA19E0-09DD-4692-B53E-176981324A4A}"/>
              </a:ext>
            </a:extLst>
          </p:cNvPr>
          <p:cNvSpPr/>
          <p:nvPr userDrawn="1"/>
        </p:nvSpPr>
        <p:spPr>
          <a:xfrm>
            <a:off x="184446" y="6417219"/>
            <a:ext cx="2401619" cy="246221"/>
          </a:xfrm>
          <a:prstGeom prst="rect">
            <a:avLst/>
          </a:prstGeom>
        </p:spPr>
        <p:txBody>
          <a:bodyPr wrap="none">
            <a:spAutoFit/>
          </a:bodyPr>
          <a:lstStyle/>
          <a:p>
            <a:r>
              <a:rPr lang="en-GB" sz="1000" dirty="0">
                <a:solidFill>
                  <a:prstClr val="white"/>
                </a:solidFill>
                <a:ea typeface="Times New Roman" panose="02020603050405020304" pitchFamily="18" charset="0"/>
              </a:rPr>
              <a:t>© National Association of Primary Care</a:t>
            </a:r>
            <a:endParaRPr lang="en-GB" sz="1000" dirty="0">
              <a:solidFill>
                <a:prstClr val="white"/>
              </a:solidFill>
            </a:endParaRPr>
          </a:p>
        </p:txBody>
      </p:sp>
      <p:sp>
        <p:nvSpPr>
          <p:cNvPr id="10" name="Rectangle 9">
            <a:extLst>
              <a:ext uri="{FF2B5EF4-FFF2-40B4-BE49-F238E27FC236}">
                <a16:creationId xmlns:a16="http://schemas.microsoft.com/office/drawing/2014/main" xmlns="" id="{C7DB0225-4024-41D3-BDD9-3AE8BF62AC00}"/>
              </a:ext>
            </a:extLst>
          </p:cNvPr>
          <p:cNvSpPr/>
          <p:nvPr userDrawn="1"/>
        </p:nvSpPr>
        <p:spPr>
          <a:xfrm>
            <a:off x="1729596" y="4991624"/>
            <a:ext cx="5684808" cy="1097160"/>
          </a:xfrm>
          <a:prstGeom prst="rect">
            <a:avLst/>
          </a:prstGeom>
        </p:spPr>
        <p:txBody>
          <a:bodyPr wrap="square">
            <a:spAutoFit/>
          </a:bodyPr>
          <a:lstStyle/>
          <a:p>
            <a:pPr algn="ctr">
              <a:lnSpc>
                <a:spcPts val="4200"/>
              </a:lnSpc>
            </a:pPr>
            <a:r>
              <a:rPr lang="en-GB" sz="3200" b="1" baseline="30000" dirty="0">
                <a:solidFill>
                  <a:prstClr val="white"/>
                </a:solidFill>
              </a:rPr>
              <a:t>www.napc.co.uk/primary-care-home</a:t>
            </a:r>
            <a:br>
              <a:rPr lang="en-GB" sz="3200" b="1" baseline="30000" dirty="0">
                <a:solidFill>
                  <a:prstClr val="white"/>
                </a:solidFill>
              </a:rPr>
            </a:br>
            <a:r>
              <a:rPr lang="en-GB" sz="3200" b="1" baseline="30000" dirty="0">
                <a:solidFill>
                  <a:prstClr val="white"/>
                </a:solidFill>
              </a:rPr>
              <a:t>@NAPC_NHS  #primarycarehome</a:t>
            </a:r>
          </a:p>
        </p:txBody>
      </p:sp>
    </p:spTree>
    <p:extLst>
      <p:ext uri="{BB962C8B-B14F-4D97-AF65-F5344CB8AC3E}">
        <p14:creationId xmlns:p14="http://schemas.microsoft.com/office/powerpoint/2010/main" val="4261124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two contents">
    <p:spTree>
      <p:nvGrpSpPr>
        <p:cNvPr id="1" name=""/>
        <p:cNvGrpSpPr/>
        <p:nvPr/>
      </p:nvGrpSpPr>
      <p:grpSpPr>
        <a:xfrm>
          <a:off x="0" y="0"/>
          <a:ext cx="0" cy="0"/>
          <a:chOff x="0" y="0"/>
          <a:chExt cx="0" cy="0"/>
        </a:xfrm>
      </p:grpSpPr>
      <p:sp>
        <p:nvSpPr>
          <p:cNvPr id="10" name="Title 1"/>
          <p:cNvSpPr>
            <a:spLocks noGrp="1"/>
          </p:cNvSpPr>
          <p:nvPr>
            <p:ph type="title"/>
          </p:nvPr>
        </p:nvSpPr>
        <p:spPr>
          <a:xfrm>
            <a:off x="236239" y="235038"/>
            <a:ext cx="8671526" cy="816225"/>
          </a:xfrm>
        </p:spPr>
        <p:txBody>
          <a:bodyPr vert="horz" lIns="91440" tIns="45720" rIns="91440" bIns="45720" rtlCol="0" anchor="ctr">
            <a:normAutofit/>
          </a:bodyPr>
          <a:lstStyle>
            <a:lvl1pPr>
              <a:defRPr lang="en-GB" b="0" dirty="0"/>
            </a:lvl1pPr>
          </a:lstStyle>
          <a:p>
            <a:pPr lvl="0"/>
            <a:r>
              <a:rPr lang="en-US" dirty="0"/>
              <a:t>Click to edit Master title style</a:t>
            </a:r>
            <a:endParaRPr lang="en-GB" dirty="0"/>
          </a:p>
        </p:txBody>
      </p:sp>
      <p:sp>
        <p:nvSpPr>
          <p:cNvPr id="11" name="Content Placeholder 2"/>
          <p:cNvSpPr>
            <a:spLocks noGrp="1"/>
          </p:cNvSpPr>
          <p:nvPr>
            <p:ph idx="1"/>
          </p:nvPr>
        </p:nvSpPr>
        <p:spPr>
          <a:xfrm>
            <a:off x="236237" y="1212639"/>
            <a:ext cx="4248000" cy="4930986"/>
          </a:xfrm>
        </p:spPr>
        <p:txBody>
          <a:bodyPr>
            <a:normAutofit/>
          </a:bodyPr>
          <a:lstStyle>
            <a:lvl1pPr>
              <a:defRPr sz="900">
                <a:latin typeface="+mn-lt"/>
                <a:ea typeface="Century Gothic" charset="0"/>
                <a:cs typeface="Century Gothic" charset="0"/>
              </a:defRPr>
            </a:lvl1pPr>
            <a:lvl2pPr>
              <a:defRPr sz="788">
                <a:latin typeface="+mn-lt"/>
                <a:ea typeface="Century Gothic" charset="0"/>
                <a:cs typeface="Century Gothic" charset="0"/>
              </a:defRPr>
            </a:lvl2pPr>
            <a:lvl3pPr>
              <a:defRPr sz="675">
                <a:latin typeface="+mn-lt"/>
                <a:ea typeface="Century Gothic" charset="0"/>
                <a:cs typeface="Century Gothic" charset="0"/>
              </a:defRPr>
            </a:lvl3pPr>
            <a:lvl4pPr>
              <a:defRPr sz="619">
                <a:latin typeface="+mn-lt"/>
                <a:ea typeface="Century Gothic" charset="0"/>
                <a:cs typeface="Century Gothic" charset="0"/>
              </a:defRPr>
            </a:lvl4pPr>
            <a:lvl5pPr>
              <a:defRPr sz="619">
                <a:latin typeface="+mn-lt"/>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p:cNvSpPr>
            <a:spLocks noGrp="1"/>
          </p:cNvSpPr>
          <p:nvPr>
            <p:ph idx="10"/>
          </p:nvPr>
        </p:nvSpPr>
        <p:spPr>
          <a:xfrm>
            <a:off x="4659763" y="1212639"/>
            <a:ext cx="4248000" cy="4930986"/>
          </a:xfrm>
        </p:spPr>
        <p:txBody>
          <a:bodyPr>
            <a:normAutofit/>
          </a:bodyPr>
          <a:lstStyle>
            <a:lvl1pPr>
              <a:defRPr sz="900">
                <a:latin typeface="+mn-lt"/>
                <a:ea typeface="Century Gothic" charset="0"/>
                <a:cs typeface="Century Gothic" charset="0"/>
              </a:defRPr>
            </a:lvl1pPr>
            <a:lvl2pPr>
              <a:defRPr sz="788">
                <a:latin typeface="+mn-lt"/>
                <a:ea typeface="Century Gothic" charset="0"/>
                <a:cs typeface="Century Gothic" charset="0"/>
              </a:defRPr>
            </a:lvl2pPr>
            <a:lvl3pPr>
              <a:defRPr sz="675">
                <a:latin typeface="+mn-lt"/>
                <a:ea typeface="Century Gothic" charset="0"/>
                <a:cs typeface="Century Gothic" charset="0"/>
              </a:defRPr>
            </a:lvl3pPr>
            <a:lvl4pPr>
              <a:defRPr sz="619">
                <a:latin typeface="+mn-lt"/>
                <a:ea typeface="Century Gothic" charset="0"/>
                <a:cs typeface="Century Gothic" charset="0"/>
              </a:defRPr>
            </a:lvl4pPr>
            <a:lvl5pPr>
              <a:defRPr sz="619">
                <a:latin typeface="+mn-lt"/>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7354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F5B116AB-13F5-4A91-8EC8-45B607C58D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Date Placeholder 6">
            <a:extLst>
              <a:ext uri="{FF2B5EF4-FFF2-40B4-BE49-F238E27FC236}">
                <a16:creationId xmlns:a16="http://schemas.microsoft.com/office/drawing/2014/main" xmlns="" id="{7DF72324-6C0E-4492-A918-17C4EB69381E}"/>
              </a:ext>
            </a:extLst>
          </p:cNvPr>
          <p:cNvSpPr>
            <a:spLocks noGrp="1"/>
          </p:cNvSpPr>
          <p:nvPr>
            <p:ph type="dt" sz="half" idx="10"/>
          </p:nvPr>
        </p:nvSpPr>
        <p:spPr>
          <a:xfrm>
            <a:off x="6197774" y="5934432"/>
            <a:ext cx="1494679" cy="307777"/>
          </a:xfrm>
        </p:spPr>
        <p:txBody>
          <a:bodyPr>
            <a:noAutofit/>
          </a:bodyPr>
          <a:lstStyle>
            <a:lvl1pPr>
              <a:lnSpc>
                <a:spcPct val="120000"/>
              </a:lnSpc>
              <a:defRPr sz="2000"/>
            </a:lvl1pPr>
          </a:lstStyle>
          <a:p>
            <a:pPr algn="r"/>
            <a:r>
              <a:rPr lang="en-US" dirty="0">
                <a:solidFill>
                  <a:prstClr val="white"/>
                </a:solidFill>
              </a:rPr>
              <a:t>15/09/2017</a:t>
            </a:r>
            <a:endParaRPr lang="en-GB" dirty="0">
              <a:solidFill>
                <a:prstClr val="white"/>
              </a:solidFill>
            </a:endParaRPr>
          </a:p>
        </p:txBody>
      </p:sp>
      <p:sp>
        <p:nvSpPr>
          <p:cNvPr id="8" name="Footer Placeholder 7">
            <a:extLst>
              <a:ext uri="{FF2B5EF4-FFF2-40B4-BE49-F238E27FC236}">
                <a16:creationId xmlns:a16="http://schemas.microsoft.com/office/drawing/2014/main" xmlns="" id="{84DBEEB7-B5F6-4AAD-BDB0-8D936CC61825}"/>
              </a:ext>
            </a:extLst>
          </p:cNvPr>
          <p:cNvSpPr>
            <a:spLocks noGrp="1"/>
          </p:cNvSpPr>
          <p:nvPr>
            <p:ph type="ftr" sz="quarter" idx="11"/>
          </p:nvPr>
        </p:nvSpPr>
        <p:spPr>
          <a:xfrm>
            <a:off x="360000" y="5463480"/>
            <a:ext cx="6858000" cy="338554"/>
          </a:xfrm>
        </p:spPr>
        <p:txBody>
          <a:bodyPr>
            <a:noAutofit/>
          </a:bodyPr>
          <a:lstStyle>
            <a:lvl1pPr>
              <a:defRPr sz="2000"/>
            </a:lvl1pPr>
          </a:lstStyle>
          <a:p>
            <a:r>
              <a:rPr lang="en-GB" dirty="0">
                <a:solidFill>
                  <a:prstClr val="white"/>
                </a:solidFill>
              </a:rPr>
              <a:t>Name of author - add with Insert &gt; Header and Footer</a:t>
            </a:r>
          </a:p>
        </p:txBody>
      </p:sp>
      <p:sp>
        <p:nvSpPr>
          <p:cNvPr id="3" name="Subtitle 2">
            <a:extLst>
              <a:ext uri="{FF2B5EF4-FFF2-40B4-BE49-F238E27FC236}">
                <a16:creationId xmlns:a16="http://schemas.microsoft.com/office/drawing/2014/main" xmlns="" id="{AEB93FD5-8678-4F19-8786-2D81974D4597}"/>
              </a:ext>
            </a:extLst>
          </p:cNvPr>
          <p:cNvSpPr>
            <a:spLocks noGrp="1"/>
          </p:cNvSpPr>
          <p:nvPr>
            <p:ph type="subTitle" idx="1" hasCustomPrompt="1"/>
          </p:nvPr>
        </p:nvSpPr>
        <p:spPr>
          <a:xfrm>
            <a:off x="360000" y="5903654"/>
            <a:ext cx="3858317" cy="369332"/>
          </a:xfrm>
        </p:spPr>
        <p:txBody>
          <a:bodyPr anchor="ctr" anchorCtr="0">
            <a:noAutofit/>
          </a:bodyPr>
          <a:lstStyle>
            <a:lvl1pPr marL="0" indent="0" algn="l">
              <a:lnSpc>
                <a:spcPct val="120000"/>
              </a:lnSpc>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Job title of author</a:t>
            </a:r>
            <a:endParaRPr lang="en-GB" dirty="0"/>
          </a:p>
        </p:txBody>
      </p:sp>
      <p:sp>
        <p:nvSpPr>
          <p:cNvPr id="2" name="Title 1">
            <a:extLst>
              <a:ext uri="{FF2B5EF4-FFF2-40B4-BE49-F238E27FC236}">
                <a16:creationId xmlns:a16="http://schemas.microsoft.com/office/drawing/2014/main" xmlns="" id="{09015F5D-F825-4243-903D-77F260696678}"/>
              </a:ext>
            </a:extLst>
          </p:cNvPr>
          <p:cNvSpPr>
            <a:spLocks noGrp="1"/>
          </p:cNvSpPr>
          <p:nvPr>
            <p:ph type="ctrTitle" hasCustomPrompt="1"/>
          </p:nvPr>
        </p:nvSpPr>
        <p:spPr>
          <a:xfrm>
            <a:off x="360000" y="4641663"/>
            <a:ext cx="6858000" cy="720197"/>
          </a:xfrm>
        </p:spPr>
        <p:txBody>
          <a:bodyPr anchor="b">
            <a:noAutofit/>
          </a:bodyPr>
          <a:lstStyle>
            <a:lvl1pPr algn="l">
              <a:spcBef>
                <a:spcPts val="0"/>
              </a:spcBef>
              <a:defRPr sz="3900">
                <a:solidFill>
                  <a:schemeClr val="bg1"/>
                </a:solidFill>
              </a:defRPr>
            </a:lvl1pPr>
          </a:lstStyle>
          <a:p>
            <a:r>
              <a:rPr lang="en-US" dirty="0"/>
              <a:t>Presentation title</a:t>
            </a:r>
            <a:endParaRPr lang="en-GB" dirty="0"/>
          </a:p>
        </p:txBody>
      </p:sp>
    </p:spTree>
    <p:extLst>
      <p:ext uri="{BB962C8B-B14F-4D97-AF65-F5344CB8AC3E}">
        <p14:creationId xmlns:p14="http://schemas.microsoft.com/office/powerpoint/2010/main" val="137023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36096" cy="1143000"/>
          </a:xfrm>
          <a:prstGeom prst="rect">
            <a:avLst/>
          </a:prstGeom>
        </p:spPr>
        <p:txBody>
          <a:bodyPr/>
          <a:lstStyle/>
          <a:p>
            <a:r>
              <a:rPr lang="en-US" smtClean="0"/>
              <a:t>Click to edit Master title style</a:t>
            </a:r>
            <a:endParaRPr lang="en-GB" dirty="0"/>
          </a:p>
        </p:txBody>
      </p:sp>
      <p:sp>
        <p:nvSpPr>
          <p:cNvPr id="3" name="Content Placeholder 2"/>
          <p:cNvSpPr>
            <a:spLocks noGrp="1"/>
          </p:cNvSpPr>
          <p:nvPr>
            <p:ph idx="1"/>
          </p:nvPr>
        </p:nvSpPr>
        <p:spPr>
          <a:xfrm>
            <a:off x="457200" y="1556792"/>
            <a:ext cx="8229600" cy="4392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102EEBD0-5393-4803-A86B-3BF5552CC2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10534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EF37E-FCBE-4DB9-B0B2-8F367740F200}"/>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xmlns="" id="{CF9D8CF5-2D38-4BA0-B4A4-51B23811D6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xmlns="" id="{500740FC-6A94-4729-875D-FF36C97484FE}"/>
              </a:ext>
            </a:extLst>
          </p:cNvPr>
          <p:cNvSpPr>
            <a:spLocks noGrp="1"/>
          </p:cNvSpPr>
          <p:nvPr>
            <p:ph type="dt" sz="half" idx="10"/>
          </p:nvPr>
        </p:nvSpPr>
        <p:spPr/>
        <p:txBody>
          <a:bodyPr/>
          <a:lstStyle/>
          <a:p>
            <a:r>
              <a:rPr lang="en-US" dirty="0">
                <a:solidFill>
                  <a:prstClr val="white"/>
                </a:solidFill>
              </a:rPr>
              <a:t>15/09/2017</a:t>
            </a:r>
            <a:endParaRPr lang="en-GB" dirty="0">
              <a:solidFill>
                <a:prstClr val="white"/>
              </a:solidFill>
            </a:endParaRPr>
          </a:p>
        </p:txBody>
      </p:sp>
      <p:sp>
        <p:nvSpPr>
          <p:cNvPr id="8" name="Footer Placeholder 7">
            <a:extLst>
              <a:ext uri="{FF2B5EF4-FFF2-40B4-BE49-F238E27FC236}">
                <a16:creationId xmlns:a16="http://schemas.microsoft.com/office/drawing/2014/main" xmlns="" id="{89E51A00-EBD9-488D-B41B-561EB1942F46}"/>
              </a:ext>
            </a:extLst>
          </p:cNvPr>
          <p:cNvSpPr>
            <a:spLocks noGrp="1"/>
          </p:cNvSpPr>
          <p:nvPr>
            <p:ph type="ftr" sz="quarter" idx="11"/>
          </p:nvPr>
        </p:nvSpPr>
        <p:spPr/>
        <p:txBody>
          <a:bodyPr/>
          <a:lstStyle/>
          <a:p>
            <a:r>
              <a:rPr lang="en-GB" dirty="0">
                <a:solidFill>
                  <a:prstClr val="white"/>
                </a:solidFill>
              </a:rPr>
              <a:t>Name of author - add with Insert &gt; Header and Footer</a:t>
            </a:r>
          </a:p>
        </p:txBody>
      </p:sp>
    </p:spTree>
    <p:extLst>
      <p:ext uri="{BB962C8B-B14F-4D97-AF65-F5344CB8AC3E}">
        <p14:creationId xmlns:p14="http://schemas.microsoft.com/office/powerpoint/2010/main" val="2061769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0F9BA1-0782-482E-AE1A-85BE5AF39414}"/>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xmlns="" id="{7C5279D9-E2ED-4622-9D82-7329AB7C735E}"/>
              </a:ext>
            </a:extLst>
          </p:cNvPr>
          <p:cNvSpPr>
            <a:spLocks noGrp="1"/>
          </p:cNvSpPr>
          <p:nvPr>
            <p:ph sz="half" idx="1"/>
          </p:nvPr>
        </p:nvSpPr>
        <p:spPr>
          <a:xfrm>
            <a:off x="360000" y="1116000"/>
            <a:ext cx="4104000" cy="489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xmlns="" id="{C7E7DDAE-A900-440A-8351-33437A0D3769}"/>
              </a:ext>
            </a:extLst>
          </p:cNvPr>
          <p:cNvSpPr>
            <a:spLocks noGrp="1"/>
          </p:cNvSpPr>
          <p:nvPr>
            <p:ph sz="half" idx="2"/>
          </p:nvPr>
        </p:nvSpPr>
        <p:spPr>
          <a:xfrm>
            <a:off x="4680000" y="1127819"/>
            <a:ext cx="4104000" cy="489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7">
            <a:extLst>
              <a:ext uri="{FF2B5EF4-FFF2-40B4-BE49-F238E27FC236}">
                <a16:creationId xmlns:a16="http://schemas.microsoft.com/office/drawing/2014/main" xmlns="" id="{473AD3E8-8D73-4942-AE38-8ABC8C32F4EA}"/>
              </a:ext>
            </a:extLst>
          </p:cNvPr>
          <p:cNvSpPr>
            <a:spLocks noGrp="1"/>
          </p:cNvSpPr>
          <p:nvPr>
            <p:ph type="dt" sz="half" idx="10"/>
          </p:nvPr>
        </p:nvSpPr>
        <p:spPr/>
        <p:txBody>
          <a:bodyPr/>
          <a:lstStyle/>
          <a:p>
            <a:r>
              <a:rPr lang="en-US" dirty="0">
                <a:solidFill>
                  <a:prstClr val="white"/>
                </a:solidFill>
              </a:rPr>
              <a:t>15/09/2017</a:t>
            </a:r>
            <a:endParaRPr lang="en-GB" dirty="0">
              <a:solidFill>
                <a:prstClr val="white"/>
              </a:solidFill>
            </a:endParaRPr>
          </a:p>
        </p:txBody>
      </p:sp>
      <p:sp>
        <p:nvSpPr>
          <p:cNvPr id="9" name="Footer Placeholder 8">
            <a:extLst>
              <a:ext uri="{FF2B5EF4-FFF2-40B4-BE49-F238E27FC236}">
                <a16:creationId xmlns:a16="http://schemas.microsoft.com/office/drawing/2014/main" xmlns="" id="{D9E087F1-3791-4181-88B0-919F879268A0}"/>
              </a:ext>
            </a:extLst>
          </p:cNvPr>
          <p:cNvSpPr>
            <a:spLocks noGrp="1"/>
          </p:cNvSpPr>
          <p:nvPr>
            <p:ph type="ftr" sz="quarter" idx="11"/>
          </p:nvPr>
        </p:nvSpPr>
        <p:spPr/>
        <p:txBody>
          <a:bodyPr/>
          <a:lstStyle/>
          <a:p>
            <a:r>
              <a:rPr lang="en-GB" dirty="0">
                <a:solidFill>
                  <a:prstClr val="white"/>
                </a:solidFill>
              </a:rPr>
              <a:t>Name of author - add with Insert &gt; Header and Footer</a:t>
            </a:r>
          </a:p>
        </p:txBody>
      </p:sp>
    </p:spTree>
    <p:extLst>
      <p:ext uri="{BB962C8B-B14F-4D97-AF65-F5344CB8AC3E}">
        <p14:creationId xmlns:p14="http://schemas.microsoft.com/office/powerpoint/2010/main" val="118886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02887-908A-455A-BDA4-634BF29D8D17}"/>
              </a:ext>
            </a:extLst>
          </p:cNvPr>
          <p:cNvSpPr>
            <a:spLocks noGrp="1"/>
          </p:cNvSpPr>
          <p:nvPr>
            <p:ph type="title"/>
          </p:nvPr>
        </p:nvSpPr>
        <p:spPr/>
        <p:txBody>
          <a:bodyPr/>
          <a:lstStyle/>
          <a:p>
            <a:r>
              <a:rPr lang="en-US"/>
              <a:t>Click to edit Master title style</a:t>
            </a:r>
            <a:endParaRPr lang="en-GB" dirty="0"/>
          </a:p>
        </p:txBody>
      </p:sp>
      <p:sp>
        <p:nvSpPr>
          <p:cNvPr id="6" name="Date Placeholder 5">
            <a:extLst>
              <a:ext uri="{FF2B5EF4-FFF2-40B4-BE49-F238E27FC236}">
                <a16:creationId xmlns:a16="http://schemas.microsoft.com/office/drawing/2014/main" xmlns="" id="{038B3C72-2044-4613-AA90-62EBDFA1B681}"/>
              </a:ext>
            </a:extLst>
          </p:cNvPr>
          <p:cNvSpPr>
            <a:spLocks noGrp="1"/>
          </p:cNvSpPr>
          <p:nvPr>
            <p:ph type="dt" sz="half" idx="10"/>
          </p:nvPr>
        </p:nvSpPr>
        <p:spPr/>
        <p:txBody>
          <a:bodyPr/>
          <a:lstStyle/>
          <a:p>
            <a:r>
              <a:rPr lang="en-US" dirty="0">
                <a:solidFill>
                  <a:prstClr val="white"/>
                </a:solidFill>
              </a:rPr>
              <a:t>15/09/2017</a:t>
            </a:r>
            <a:endParaRPr lang="en-GB" dirty="0">
              <a:solidFill>
                <a:prstClr val="white"/>
              </a:solidFill>
            </a:endParaRPr>
          </a:p>
        </p:txBody>
      </p:sp>
      <p:sp>
        <p:nvSpPr>
          <p:cNvPr id="7" name="Footer Placeholder 6">
            <a:extLst>
              <a:ext uri="{FF2B5EF4-FFF2-40B4-BE49-F238E27FC236}">
                <a16:creationId xmlns:a16="http://schemas.microsoft.com/office/drawing/2014/main" xmlns="" id="{5E66AD01-9CE0-4A51-A9E8-24ADDF54FDB0}"/>
              </a:ext>
            </a:extLst>
          </p:cNvPr>
          <p:cNvSpPr>
            <a:spLocks noGrp="1"/>
          </p:cNvSpPr>
          <p:nvPr>
            <p:ph type="ftr" sz="quarter" idx="11"/>
          </p:nvPr>
        </p:nvSpPr>
        <p:spPr/>
        <p:txBody>
          <a:bodyPr/>
          <a:lstStyle/>
          <a:p>
            <a:r>
              <a:rPr lang="en-GB" dirty="0">
                <a:solidFill>
                  <a:prstClr val="white"/>
                </a:solidFill>
              </a:rPr>
              <a:t>Name of author - add with Insert &gt; Header and Footer</a:t>
            </a:r>
          </a:p>
        </p:txBody>
      </p:sp>
    </p:spTree>
    <p:extLst>
      <p:ext uri="{BB962C8B-B14F-4D97-AF65-F5344CB8AC3E}">
        <p14:creationId xmlns:p14="http://schemas.microsoft.com/office/powerpoint/2010/main" val="612631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95D06C67-6A30-49B5-87C0-4A56215DB145}"/>
              </a:ext>
            </a:extLst>
          </p:cNvPr>
          <p:cNvSpPr>
            <a:spLocks noGrp="1"/>
          </p:cNvSpPr>
          <p:nvPr>
            <p:ph type="dt" sz="half" idx="10"/>
          </p:nvPr>
        </p:nvSpPr>
        <p:spPr/>
        <p:txBody>
          <a:bodyPr/>
          <a:lstStyle/>
          <a:p>
            <a:r>
              <a:rPr lang="en-US" dirty="0">
                <a:solidFill>
                  <a:prstClr val="white"/>
                </a:solidFill>
              </a:rPr>
              <a:t>15/09/2017</a:t>
            </a:r>
            <a:endParaRPr lang="en-GB" dirty="0">
              <a:solidFill>
                <a:prstClr val="white"/>
              </a:solidFill>
            </a:endParaRPr>
          </a:p>
        </p:txBody>
      </p:sp>
      <p:sp>
        <p:nvSpPr>
          <p:cNvPr id="6" name="Footer Placeholder 5">
            <a:extLst>
              <a:ext uri="{FF2B5EF4-FFF2-40B4-BE49-F238E27FC236}">
                <a16:creationId xmlns:a16="http://schemas.microsoft.com/office/drawing/2014/main" xmlns="" id="{48321C2C-D2A1-4166-844B-1DF02A0B6E05}"/>
              </a:ext>
            </a:extLst>
          </p:cNvPr>
          <p:cNvSpPr>
            <a:spLocks noGrp="1"/>
          </p:cNvSpPr>
          <p:nvPr>
            <p:ph type="ftr" sz="quarter" idx="11"/>
          </p:nvPr>
        </p:nvSpPr>
        <p:spPr/>
        <p:txBody>
          <a:bodyPr/>
          <a:lstStyle/>
          <a:p>
            <a:r>
              <a:rPr lang="en-GB" dirty="0">
                <a:solidFill>
                  <a:prstClr val="white"/>
                </a:solidFill>
              </a:rPr>
              <a:t>Name of author - add with Insert &gt; Header and Footer</a:t>
            </a:r>
          </a:p>
        </p:txBody>
      </p:sp>
    </p:spTree>
    <p:extLst>
      <p:ext uri="{BB962C8B-B14F-4D97-AF65-F5344CB8AC3E}">
        <p14:creationId xmlns:p14="http://schemas.microsoft.com/office/powerpoint/2010/main" val="4086609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ayou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F5B116AB-13F5-4A91-8EC8-45B607C58D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xmlns="" id="{1CCA19E0-09DD-4692-B53E-176981324A4A}"/>
              </a:ext>
            </a:extLst>
          </p:cNvPr>
          <p:cNvSpPr/>
          <p:nvPr userDrawn="1"/>
        </p:nvSpPr>
        <p:spPr>
          <a:xfrm>
            <a:off x="184446" y="6417219"/>
            <a:ext cx="2401619" cy="246221"/>
          </a:xfrm>
          <a:prstGeom prst="rect">
            <a:avLst/>
          </a:prstGeom>
        </p:spPr>
        <p:txBody>
          <a:bodyPr wrap="none">
            <a:spAutoFit/>
          </a:bodyPr>
          <a:lstStyle/>
          <a:p>
            <a:r>
              <a:rPr lang="en-GB" sz="1000" dirty="0">
                <a:solidFill>
                  <a:prstClr val="white"/>
                </a:solidFill>
                <a:ea typeface="Times New Roman" panose="02020603050405020304" pitchFamily="18" charset="0"/>
              </a:rPr>
              <a:t>© National Association of Primary Care</a:t>
            </a:r>
            <a:endParaRPr lang="en-GB" sz="1000" dirty="0">
              <a:solidFill>
                <a:prstClr val="white"/>
              </a:solidFill>
            </a:endParaRPr>
          </a:p>
        </p:txBody>
      </p:sp>
      <p:sp>
        <p:nvSpPr>
          <p:cNvPr id="10" name="Rectangle 9">
            <a:extLst>
              <a:ext uri="{FF2B5EF4-FFF2-40B4-BE49-F238E27FC236}">
                <a16:creationId xmlns:a16="http://schemas.microsoft.com/office/drawing/2014/main" xmlns="" id="{C7DB0225-4024-41D3-BDD9-3AE8BF62AC00}"/>
              </a:ext>
            </a:extLst>
          </p:cNvPr>
          <p:cNvSpPr/>
          <p:nvPr userDrawn="1"/>
        </p:nvSpPr>
        <p:spPr>
          <a:xfrm>
            <a:off x="1729596" y="4991624"/>
            <a:ext cx="5684808" cy="1097160"/>
          </a:xfrm>
          <a:prstGeom prst="rect">
            <a:avLst/>
          </a:prstGeom>
        </p:spPr>
        <p:txBody>
          <a:bodyPr wrap="square">
            <a:spAutoFit/>
          </a:bodyPr>
          <a:lstStyle/>
          <a:p>
            <a:pPr algn="ctr">
              <a:lnSpc>
                <a:spcPts val="4200"/>
              </a:lnSpc>
            </a:pPr>
            <a:r>
              <a:rPr lang="en-GB" sz="3200" b="1" baseline="30000" dirty="0">
                <a:solidFill>
                  <a:prstClr val="white"/>
                </a:solidFill>
              </a:rPr>
              <a:t>www.napc.co.uk/primary-care-home</a:t>
            </a:r>
            <a:br>
              <a:rPr lang="en-GB" sz="3200" b="1" baseline="30000" dirty="0">
                <a:solidFill>
                  <a:prstClr val="white"/>
                </a:solidFill>
              </a:rPr>
            </a:br>
            <a:r>
              <a:rPr lang="en-GB" sz="3200" b="1" baseline="30000" dirty="0">
                <a:solidFill>
                  <a:prstClr val="white"/>
                </a:solidFill>
              </a:rPr>
              <a:t>@NAPC_NHS  #primarycarehome</a:t>
            </a:r>
          </a:p>
        </p:txBody>
      </p:sp>
    </p:spTree>
    <p:extLst>
      <p:ext uri="{BB962C8B-B14F-4D97-AF65-F5344CB8AC3E}">
        <p14:creationId xmlns:p14="http://schemas.microsoft.com/office/powerpoint/2010/main" val="3633125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two contents">
    <p:spTree>
      <p:nvGrpSpPr>
        <p:cNvPr id="1" name=""/>
        <p:cNvGrpSpPr/>
        <p:nvPr/>
      </p:nvGrpSpPr>
      <p:grpSpPr>
        <a:xfrm>
          <a:off x="0" y="0"/>
          <a:ext cx="0" cy="0"/>
          <a:chOff x="0" y="0"/>
          <a:chExt cx="0" cy="0"/>
        </a:xfrm>
      </p:grpSpPr>
      <p:sp>
        <p:nvSpPr>
          <p:cNvPr id="10" name="Title 1"/>
          <p:cNvSpPr>
            <a:spLocks noGrp="1"/>
          </p:cNvSpPr>
          <p:nvPr>
            <p:ph type="title"/>
          </p:nvPr>
        </p:nvSpPr>
        <p:spPr>
          <a:xfrm>
            <a:off x="236239" y="235038"/>
            <a:ext cx="8671526" cy="816225"/>
          </a:xfrm>
        </p:spPr>
        <p:txBody>
          <a:bodyPr vert="horz" lIns="91440" tIns="45720" rIns="91440" bIns="45720" rtlCol="0" anchor="ctr">
            <a:normAutofit/>
          </a:bodyPr>
          <a:lstStyle>
            <a:lvl1pPr>
              <a:defRPr lang="en-GB" b="0" dirty="0"/>
            </a:lvl1pPr>
          </a:lstStyle>
          <a:p>
            <a:pPr lvl="0"/>
            <a:r>
              <a:rPr lang="en-US" dirty="0"/>
              <a:t>Click to edit Master title style</a:t>
            </a:r>
            <a:endParaRPr lang="en-GB" dirty="0"/>
          </a:p>
        </p:txBody>
      </p:sp>
      <p:sp>
        <p:nvSpPr>
          <p:cNvPr id="11" name="Content Placeholder 2"/>
          <p:cNvSpPr>
            <a:spLocks noGrp="1"/>
          </p:cNvSpPr>
          <p:nvPr>
            <p:ph idx="1"/>
          </p:nvPr>
        </p:nvSpPr>
        <p:spPr>
          <a:xfrm>
            <a:off x="236237" y="1212639"/>
            <a:ext cx="4248000" cy="4930986"/>
          </a:xfrm>
        </p:spPr>
        <p:txBody>
          <a:bodyPr>
            <a:normAutofit/>
          </a:bodyPr>
          <a:lstStyle>
            <a:lvl1pPr>
              <a:defRPr sz="900">
                <a:latin typeface="+mn-lt"/>
                <a:ea typeface="Century Gothic" charset="0"/>
                <a:cs typeface="Century Gothic" charset="0"/>
              </a:defRPr>
            </a:lvl1pPr>
            <a:lvl2pPr>
              <a:defRPr sz="788">
                <a:latin typeface="+mn-lt"/>
                <a:ea typeface="Century Gothic" charset="0"/>
                <a:cs typeface="Century Gothic" charset="0"/>
              </a:defRPr>
            </a:lvl2pPr>
            <a:lvl3pPr>
              <a:defRPr sz="675">
                <a:latin typeface="+mn-lt"/>
                <a:ea typeface="Century Gothic" charset="0"/>
                <a:cs typeface="Century Gothic" charset="0"/>
              </a:defRPr>
            </a:lvl3pPr>
            <a:lvl4pPr>
              <a:defRPr sz="619">
                <a:latin typeface="+mn-lt"/>
                <a:ea typeface="Century Gothic" charset="0"/>
                <a:cs typeface="Century Gothic" charset="0"/>
              </a:defRPr>
            </a:lvl4pPr>
            <a:lvl5pPr>
              <a:defRPr sz="619">
                <a:latin typeface="+mn-lt"/>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p:cNvSpPr>
            <a:spLocks noGrp="1"/>
          </p:cNvSpPr>
          <p:nvPr>
            <p:ph idx="10"/>
          </p:nvPr>
        </p:nvSpPr>
        <p:spPr>
          <a:xfrm>
            <a:off x="4659763" y="1212639"/>
            <a:ext cx="4248000" cy="4930986"/>
          </a:xfrm>
        </p:spPr>
        <p:txBody>
          <a:bodyPr>
            <a:normAutofit/>
          </a:bodyPr>
          <a:lstStyle>
            <a:lvl1pPr>
              <a:defRPr sz="900">
                <a:latin typeface="+mn-lt"/>
                <a:ea typeface="Century Gothic" charset="0"/>
                <a:cs typeface="Century Gothic" charset="0"/>
              </a:defRPr>
            </a:lvl1pPr>
            <a:lvl2pPr>
              <a:defRPr sz="788">
                <a:latin typeface="+mn-lt"/>
                <a:ea typeface="Century Gothic" charset="0"/>
                <a:cs typeface="Century Gothic" charset="0"/>
              </a:defRPr>
            </a:lvl2pPr>
            <a:lvl3pPr>
              <a:defRPr sz="675">
                <a:latin typeface="+mn-lt"/>
                <a:ea typeface="Century Gothic" charset="0"/>
                <a:cs typeface="Century Gothic" charset="0"/>
              </a:defRPr>
            </a:lvl3pPr>
            <a:lvl4pPr>
              <a:defRPr sz="619">
                <a:latin typeface="+mn-lt"/>
                <a:ea typeface="Century Gothic" charset="0"/>
                <a:cs typeface="Century Gothic" charset="0"/>
              </a:defRPr>
            </a:lvl4pPr>
            <a:lvl5pPr>
              <a:defRPr sz="619">
                <a:latin typeface="+mn-lt"/>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2938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dirty="0">
              <a:solidFill>
                <a:prstClr val="black"/>
              </a:solidFill>
            </a:endParaRPr>
          </a:p>
        </p:txBody>
      </p:sp>
      <p:sp>
        <p:nvSpPr>
          <p:cNvPr id="5" name="Footer Placeholder 4"/>
          <p:cNvSpPr>
            <a:spLocks noGrp="1"/>
          </p:cNvSpPr>
          <p:nvPr>
            <p:ph type="ftr" sz="quarter" idx="11"/>
          </p:nvPr>
        </p:nvSpPr>
        <p:spPr>
          <a:xfrm>
            <a:off x="467544" y="6356350"/>
            <a:ext cx="6048672" cy="501650"/>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102EEBD0-5393-4803-A86B-3BF5552CC2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1363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36096"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dirty="0">
              <a:solidFill>
                <a:prstClr val="black"/>
              </a:solidFill>
            </a:endParaRPr>
          </a:p>
        </p:txBody>
      </p:sp>
      <p:sp>
        <p:nvSpPr>
          <p:cNvPr id="6" name="Footer Placeholder 5"/>
          <p:cNvSpPr>
            <a:spLocks noGrp="1"/>
          </p:cNvSpPr>
          <p:nvPr>
            <p:ph type="ftr" sz="quarter" idx="11"/>
          </p:nvPr>
        </p:nvSpPr>
        <p:spPr>
          <a:xfrm>
            <a:off x="467544" y="6356350"/>
            <a:ext cx="6048672" cy="501650"/>
          </a:xfrm>
          <a:prstGeom prst="rect">
            <a:avLst/>
          </a:prstGeom>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102EEBD0-5393-4803-A86B-3BF5552CC2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426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36096"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dirty="0">
              <a:solidFill>
                <a:prstClr val="black"/>
              </a:solidFill>
            </a:endParaRPr>
          </a:p>
        </p:txBody>
      </p:sp>
      <p:sp>
        <p:nvSpPr>
          <p:cNvPr id="8" name="Footer Placeholder 7"/>
          <p:cNvSpPr>
            <a:spLocks noGrp="1"/>
          </p:cNvSpPr>
          <p:nvPr>
            <p:ph type="ftr" sz="quarter" idx="11"/>
          </p:nvPr>
        </p:nvSpPr>
        <p:spPr>
          <a:xfrm>
            <a:off x="467544" y="6356350"/>
            <a:ext cx="6048672" cy="501650"/>
          </a:xfrm>
          <a:prstGeom prst="rect">
            <a:avLst/>
          </a:prstGeom>
        </p:spPr>
        <p:txBody>
          <a:bodyPr/>
          <a:lstStyle/>
          <a:p>
            <a:endParaRPr lang="en-GB" dirty="0">
              <a:solidFill>
                <a:prstClr val="black"/>
              </a:solidFill>
            </a:endParaRPr>
          </a:p>
        </p:txBody>
      </p:sp>
      <p:sp>
        <p:nvSpPr>
          <p:cNvPr id="9" name="Slide Number Placeholder 8"/>
          <p:cNvSpPr>
            <a:spLocks noGrp="1"/>
          </p:cNvSpPr>
          <p:nvPr>
            <p:ph type="sldNum" sz="quarter" idx="12"/>
          </p:nvPr>
        </p:nvSpPr>
        <p:spPr/>
        <p:txBody>
          <a:bodyPr/>
          <a:lstStyle/>
          <a:p>
            <a:fld id="{102EEBD0-5393-4803-A86B-3BF5552CC2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99853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36096"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dirty="0">
              <a:solidFill>
                <a:prstClr val="black"/>
              </a:solidFill>
            </a:endParaRPr>
          </a:p>
        </p:txBody>
      </p:sp>
      <p:sp>
        <p:nvSpPr>
          <p:cNvPr id="4" name="Footer Placeholder 3"/>
          <p:cNvSpPr>
            <a:spLocks noGrp="1"/>
          </p:cNvSpPr>
          <p:nvPr>
            <p:ph type="ftr" sz="quarter" idx="11"/>
          </p:nvPr>
        </p:nvSpPr>
        <p:spPr>
          <a:xfrm>
            <a:off x="467544" y="6356350"/>
            <a:ext cx="6048672" cy="501650"/>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p:txBody>
          <a:bodyPr/>
          <a:lstStyle/>
          <a:p>
            <a:fld id="{102EEBD0-5393-4803-A86B-3BF5552CC2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4967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dirty="0">
              <a:solidFill>
                <a:prstClr val="black"/>
              </a:solidFill>
            </a:endParaRPr>
          </a:p>
        </p:txBody>
      </p:sp>
      <p:sp>
        <p:nvSpPr>
          <p:cNvPr id="3" name="Footer Placeholder 2"/>
          <p:cNvSpPr>
            <a:spLocks noGrp="1"/>
          </p:cNvSpPr>
          <p:nvPr>
            <p:ph type="ftr" sz="quarter" idx="11"/>
          </p:nvPr>
        </p:nvSpPr>
        <p:spPr>
          <a:xfrm>
            <a:off x="467544" y="6356350"/>
            <a:ext cx="6048672" cy="501650"/>
          </a:xfrm>
          <a:prstGeom prst="rect">
            <a:avLst/>
          </a:prstGeom>
        </p:spPr>
        <p:txBody>
          <a:bodyPr/>
          <a:lstStyle/>
          <a:p>
            <a:endParaRPr lang="en-GB" dirty="0">
              <a:solidFill>
                <a:prstClr val="black"/>
              </a:solidFill>
            </a:endParaRPr>
          </a:p>
        </p:txBody>
      </p:sp>
      <p:sp>
        <p:nvSpPr>
          <p:cNvPr id="4" name="Slide Number Placeholder 3"/>
          <p:cNvSpPr>
            <a:spLocks noGrp="1"/>
          </p:cNvSpPr>
          <p:nvPr>
            <p:ph type="sldNum" sz="quarter" idx="12"/>
          </p:nvPr>
        </p:nvSpPr>
        <p:spPr/>
        <p:txBody>
          <a:bodyPr/>
          <a:lstStyle/>
          <a:p>
            <a:fld id="{102EEBD0-5393-4803-A86B-3BF5552CC2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9254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dirty="0">
              <a:solidFill>
                <a:prstClr val="black"/>
              </a:solidFill>
            </a:endParaRPr>
          </a:p>
        </p:txBody>
      </p:sp>
      <p:sp>
        <p:nvSpPr>
          <p:cNvPr id="6" name="Footer Placeholder 5"/>
          <p:cNvSpPr>
            <a:spLocks noGrp="1"/>
          </p:cNvSpPr>
          <p:nvPr>
            <p:ph type="ftr" sz="quarter" idx="11"/>
          </p:nvPr>
        </p:nvSpPr>
        <p:spPr>
          <a:xfrm>
            <a:off x="467544" y="6356350"/>
            <a:ext cx="6048672" cy="501650"/>
          </a:xfrm>
          <a:prstGeom prst="rect">
            <a:avLst/>
          </a:prstGeom>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102EEBD0-5393-4803-A86B-3BF5552CC2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3882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dirty="0">
              <a:solidFill>
                <a:prstClr val="black"/>
              </a:solidFill>
            </a:endParaRPr>
          </a:p>
        </p:txBody>
      </p:sp>
      <p:sp>
        <p:nvSpPr>
          <p:cNvPr id="6" name="Footer Placeholder 5"/>
          <p:cNvSpPr>
            <a:spLocks noGrp="1"/>
          </p:cNvSpPr>
          <p:nvPr>
            <p:ph type="ftr" sz="quarter" idx="11"/>
          </p:nvPr>
        </p:nvSpPr>
        <p:spPr>
          <a:xfrm>
            <a:off x="467544" y="6356350"/>
            <a:ext cx="6048672" cy="501650"/>
          </a:xfrm>
          <a:prstGeom prst="rect">
            <a:avLst/>
          </a:prstGeom>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102EEBD0-5393-4803-A86B-3BF5552CC2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6869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EEBD0-5393-4803-A86B-3BF5552CC2D2}" type="slidenum">
              <a:rPr lang="en-GB" smtClean="0">
                <a:solidFill>
                  <a:prstClr val="black">
                    <a:tint val="75000"/>
                  </a:prstClr>
                </a:solidFill>
              </a:rPr>
              <a:pPr/>
              <a:t>‹#›</a:t>
            </a:fld>
            <a:endParaRPr lang="en-GB" dirty="0">
              <a:solidFill>
                <a:prstClr val="black">
                  <a:tint val="75000"/>
                </a:prstClr>
              </a:solidFill>
            </a:endParaRPr>
          </a:p>
        </p:txBody>
      </p:sp>
      <p:pic>
        <p:nvPicPr>
          <p:cNvPr id="8" name="Picture 7" descr="C:\Users\owenlloyd\AppData\Local\Microsoft\Windows\Temporary Internet Files\Content.Word\Guildford and Waverley CCG col.jpg"/>
          <p:cNvPicPr/>
          <p:nvPr/>
        </p:nvPicPr>
        <p:blipFill>
          <a:blip r:embed="rId13" cstate="print"/>
          <a:srcRect/>
          <a:stretch>
            <a:fillRect/>
          </a:stretch>
        </p:blipFill>
        <p:spPr bwMode="auto">
          <a:xfrm>
            <a:off x="5580112" y="332656"/>
            <a:ext cx="3118872" cy="698376"/>
          </a:xfrm>
          <a:prstGeom prst="rect">
            <a:avLst/>
          </a:prstGeom>
          <a:noFill/>
          <a:ln w="9525">
            <a:noFill/>
            <a:miter lim="800000"/>
            <a:headEnd/>
            <a:tailEnd/>
          </a:ln>
        </p:spPr>
      </p:pic>
      <p:sp>
        <p:nvSpPr>
          <p:cNvPr id="10" name="Footer Placeholder 4"/>
          <p:cNvSpPr txBox="1">
            <a:spLocks/>
          </p:cNvSpPr>
          <p:nvPr/>
        </p:nvSpPr>
        <p:spPr>
          <a:xfrm>
            <a:off x="0" y="6356350"/>
            <a:ext cx="5580112" cy="501650"/>
          </a:xfrm>
          <a:prstGeom prst="rect">
            <a:avLst/>
          </a:prstGeom>
          <a:solidFill>
            <a:srgbClr val="0072C6"/>
          </a:solidFill>
        </p:spPr>
        <p:txBody>
          <a:bodyPr vert="horz" lIns="91440" tIns="45720" rIns="91440" bIns="45720" rtlCol="0" anchor="ctr">
            <a:normAutofit fontScale="77500" lnSpcReduction="20000"/>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endParaRPr lang="en-GB" sz="2000" b="1" dirty="0" smtClean="0">
              <a:solidFill>
                <a:prstClr val="white"/>
              </a:solidFill>
              <a:latin typeface="Calibri"/>
            </a:endParaRPr>
          </a:p>
          <a:p>
            <a:pPr>
              <a:defRPr/>
            </a:pPr>
            <a:r>
              <a:rPr lang="en-GB" sz="2000" b="1" dirty="0" smtClean="0">
                <a:solidFill>
                  <a:prstClr val="white"/>
                </a:solidFill>
                <a:latin typeface="Calibri"/>
              </a:rPr>
              <a:t>Shaping healthcare … for you and your family</a:t>
            </a:r>
          </a:p>
          <a:p>
            <a:pPr>
              <a:defRPr/>
            </a:pPr>
            <a:endParaRPr lang="en-GB" sz="2000" b="1" dirty="0">
              <a:solidFill>
                <a:prstClr val="white"/>
              </a:solidFill>
              <a:latin typeface="Calibri"/>
            </a:endParaRPr>
          </a:p>
        </p:txBody>
      </p:sp>
    </p:spTree>
    <p:extLst>
      <p:ext uri="{BB962C8B-B14F-4D97-AF65-F5344CB8AC3E}">
        <p14:creationId xmlns:p14="http://schemas.microsoft.com/office/powerpoint/2010/main" val="1378797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60D3B53C-3A7F-4D5A-869E-9DDA08396313}"/>
              </a:ext>
            </a:extLst>
          </p:cNvPr>
          <p:cNvSpPr/>
          <p:nvPr userDrawn="1"/>
        </p:nvSpPr>
        <p:spPr>
          <a:xfrm>
            <a:off x="0" y="6498000"/>
            <a:ext cx="9144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Placeholder 1">
            <a:extLst>
              <a:ext uri="{FF2B5EF4-FFF2-40B4-BE49-F238E27FC236}">
                <a16:creationId xmlns:a16="http://schemas.microsoft.com/office/drawing/2014/main" xmlns="" id="{7D50E2E5-8B61-4624-A135-836B4DDFC0A9}"/>
              </a:ext>
            </a:extLst>
          </p:cNvPr>
          <p:cNvSpPr>
            <a:spLocks noGrp="1"/>
          </p:cNvSpPr>
          <p:nvPr>
            <p:ph type="title"/>
          </p:nvPr>
        </p:nvSpPr>
        <p:spPr>
          <a:xfrm>
            <a:off x="2448000" y="280800"/>
            <a:ext cx="6336000" cy="457048"/>
          </a:xfrm>
          <a:prstGeom prst="rect">
            <a:avLst/>
          </a:prstGeom>
        </p:spPr>
        <p:txBody>
          <a:bodyPr vert="horz" lIns="0" tIns="0" rIns="0" bIns="0" rtlCol="0" anchor="ctr">
            <a:noAutofit/>
          </a:bodyPr>
          <a:lstStyle/>
          <a:p>
            <a:r>
              <a:rPr lang="en-US" dirty="0"/>
              <a:t>Click to edit Master title</a:t>
            </a:r>
            <a:endParaRPr lang="en-GB" dirty="0"/>
          </a:p>
        </p:txBody>
      </p:sp>
      <p:sp>
        <p:nvSpPr>
          <p:cNvPr id="3" name="Text Placeholder 2">
            <a:extLst>
              <a:ext uri="{FF2B5EF4-FFF2-40B4-BE49-F238E27FC236}">
                <a16:creationId xmlns:a16="http://schemas.microsoft.com/office/drawing/2014/main" xmlns="" id="{618EC159-371C-49E8-A315-894665051589}"/>
              </a:ext>
            </a:extLst>
          </p:cNvPr>
          <p:cNvSpPr>
            <a:spLocks noGrp="1"/>
          </p:cNvSpPr>
          <p:nvPr>
            <p:ph type="body" idx="1"/>
          </p:nvPr>
        </p:nvSpPr>
        <p:spPr>
          <a:xfrm>
            <a:off x="360000" y="1116000"/>
            <a:ext cx="8424000" cy="4899287"/>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794A27B8-ED4A-4C4F-8E92-F1DA9907CA55}"/>
              </a:ext>
            </a:extLst>
          </p:cNvPr>
          <p:cNvSpPr>
            <a:spLocks noGrp="1"/>
          </p:cNvSpPr>
          <p:nvPr>
            <p:ph type="dt" sz="half" idx="2"/>
          </p:nvPr>
        </p:nvSpPr>
        <p:spPr>
          <a:xfrm>
            <a:off x="360000" y="6577477"/>
            <a:ext cx="1116051" cy="184666"/>
          </a:xfrm>
          <a:prstGeom prst="rect">
            <a:avLst/>
          </a:prstGeom>
        </p:spPr>
        <p:txBody>
          <a:bodyPr vert="horz" lIns="0" tIns="0" rIns="0" bIns="0" rtlCol="0" anchor="ctr">
            <a:noAutofit/>
          </a:bodyPr>
          <a:lstStyle>
            <a:lvl1pPr algn="l">
              <a:defRPr sz="1200">
                <a:solidFill>
                  <a:schemeClr val="bg1"/>
                </a:solidFill>
              </a:defRPr>
            </a:lvl1pPr>
          </a:lstStyle>
          <a:p>
            <a:r>
              <a:rPr lang="en-US" dirty="0">
                <a:solidFill>
                  <a:prstClr val="white"/>
                </a:solidFill>
              </a:rPr>
              <a:t>15/09/2017</a:t>
            </a:r>
            <a:endParaRPr lang="en-GB" dirty="0">
              <a:solidFill>
                <a:prstClr val="white"/>
              </a:solidFill>
            </a:endParaRPr>
          </a:p>
        </p:txBody>
      </p:sp>
      <p:sp>
        <p:nvSpPr>
          <p:cNvPr id="5" name="Footer Placeholder 4">
            <a:extLst>
              <a:ext uri="{FF2B5EF4-FFF2-40B4-BE49-F238E27FC236}">
                <a16:creationId xmlns:a16="http://schemas.microsoft.com/office/drawing/2014/main" xmlns="" id="{C33FBBAC-048A-4917-B5EF-2C1295020A00}"/>
              </a:ext>
            </a:extLst>
          </p:cNvPr>
          <p:cNvSpPr>
            <a:spLocks noGrp="1"/>
          </p:cNvSpPr>
          <p:nvPr>
            <p:ph type="ftr" sz="quarter" idx="3"/>
          </p:nvPr>
        </p:nvSpPr>
        <p:spPr>
          <a:xfrm>
            <a:off x="1476051" y="6577477"/>
            <a:ext cx="5131226" cy="184666"/>
          </a:xfrm>
          <a:prstGeom prst="rect">
            <a:avLst/>
          </a:prstGeom>
        </p:spPr>
        <p:txBody>
          <a:bodyPr vert="horz" lIns="0" tIns="0" rIns="0" bIns="0" rtlCol="0" anchor="ctr">
            <a:noAutofit/>
          </a:bodyPr>
          <a:lstStyle>
            <a:lvl1pPr algn="l">
              <a:defRPr sz="1200">
                <a:solidFill>
                  <a:schemeClr val="bg1"/>
                </a:solidFill>
              </a:defRPr>
            </a:lvl1pPr>
          </a:lstStyle>
          <a:p>
            <a:r>
              <a:rPr lang="en-GB" dirty="0">
                <a:solidFill>
                  <a:prstClr val="white"/>
                </a:solidFill>
              </a:rPr>
              <a:t>Name of author - add with Insert &gt; Header and Footer</a:t>
            </a:r>
          </a:p>
        </p:txBody>
      </p:sp>
      <p:pic>
        <p:nvPicPr>
          <p:cNvPr id="8" name="Picture 7">
            <a:extLst>
              <a:ext uri="{FF2B5EF4-FFF2-40B4-BE49-F238E27FC236}">
                <a16:creationId xmlns:a16="http://schemas.microsoft.com/office/drawing/2014/main" xmlns="" id="{508A1159-2171-45DC-9213-0A228B8FD0A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62800" y="388800"/>
            <a:ext cx="1810516" cy="658369"/>
          </a:xfrm>
          <a:prstGeom prst="rect">
            <a:avLst/>
          </a:prstGeom>
        </p:spPr>
      </p:pic>
      <p:sp>
        <p:nvSpPr>
          <p:cNvPr id="6" name="TextBox 5">
            <a:extLst>
              <a:ext uri="{FF2B5EF4-FFF2-40B4-BE49-F238E27FC236}">
                <a16:creationId xmlns:a16="http://schemas.microsoft.com/office/drawing/2014/main" xmlns="" id="{70E81C48-5A9F-411E-B7D8-8B499C55CA2C}"/>
              </a:ext>
            </a:extLst>
          </p:cNvPr>
          <p:cNvSpPr txBox="1"/>
          <p:nvPr userDrawn="1"/>
        </p:nvSpPr>
        <p:spPr>
          <a:xfrm>
            <a:off x="1168058" y="6530659"/>
            <a:ext cx="224742" cy="276999"/>
          </a:xfrm>
          <a:prstGeom prst="rect">
            <a:avLst/>
          </a:prstGeom>
          <a:noFill/>
        </p:spPr>
        <p:txBody>
          <a:bodyPr wrap="none" rtlCol="0">
            <a:spAutoFit/>
          </a:bodyPr>
          <a:lstStyle/>
          <a:p>
            <a:r>
              <a:rPr lang="en-GB" sz="1200" dirty="0">
                <a:solidFill>
                  <a:prstClr val="white"/>
                </a:solidFill>
              </a:rPr>
              <a:t>|</a:t>
            </a:r>
          </a:p>
        </p:txBody>
      </p:sp>
    </p:spTree>
    <p:extLst>
      <p:ext uri="{BB962C8B-B14F-4D97-AF65-F5344CB8AC3E}">
        <p14:creationId xmlns:p14="http://schemas.microsoft.com/office/powerpoint/2010/main" val="131209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p:txStyles>
    <p:titleStyle>
      <a:lvl1pPr algn="l" defTabSz="685800" rtl="0" eaLnBrk="1" latinLnBrk="0" hangingPunct="1">
        <a:lnSpc>
          <a:spcPct val="120000"/>
        </a:lnSpc>
        <a:spcBef>
          <a:spcPts val="1417"/>
        </a:spcBef>
        <a:buNone/>
        <a:defRPr sz="4100" kern="1200">
          <a:solidFill>
            <a:schemeClr val="tx2"/>
          </a:solidFill>
          <a:latin typeface="+mj-lt"/>
          <a:ea typeface="+mj-ea"/>
          <a:cs typeface="+mj-cs"/>
        </a:defRPr>
      </a:lvl1pPr>
    </p:titleStyle>
    <p:bodyStyle>
      <a:lvl1pPr marL="0" indent="0" algn="l" defTabSz="685800" rtl="0" eaLnBrk="1" latinLnBrk="0" hangingPunct="1">
        <a:lnSpc>
          <a:spcPct val="120000"/>
        </a:lnSpc>
        <a:spcBef>
          <a:spcPts val="750"/>
        </a:spcBef>
        <a:buFont typeface="Arial" panose="020B0604020202020204" pitchFamily="34" charset="0"/>
        <a:buNone/>
        <a:defRPr sz="26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60D3B53C-3A7F-4D5A-869E-9DDA08396313}"/>
              </a:ext>
            </a:extLst>
          </p:cNvPr>
          <p:cNvSpPr/>
          <p:nvPr userDrawn="1"/>
        </p:nvSpPr>
        <p:spPr>
          <a:xfrm>
            <a:off x="0" y="6498000"/>
            <a:ext cx="9144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Placeholder 1">
            <a:extLst>
              <a:ext uri="{FF2B5EF4-FFF2-40B4-BE49-F238E27FC236}">
                <a16:creationId xmlns:a16="http://schemas.microsoft.com/office/drawing/2014/main" xmlns="" id="{7D50E2E5-8B61-4624-A135-836B4DDFC0A9}"/>
              </a:ext>
            </a:extLst>
          </p:cNvPr>
          <p:cNvSpPr>
            <a:spLocks noGrp="1"/>
          </p:cNvSpPr>
          <p:nvPr>
            <p:ph type="title"/>
          </p:nvPr>
        </p:nvSpPr>
        <p:spPr>
          <a:xfrm>
            <a:off x="2448000" y="280800"/>
            <a:ext cx="6336000" cy="457048"/>
          </a:xfrm>
          <a:prstGeom prst="rect">
            <a:avLst/>
          </a:prstGeom>
        </p:spPr>
        <p:txBody>
          <a:bodyPr vert="horz" lIns="0" tIns="0" rIns="0" bIns="0" rtlCol="0" anchor="ctr">
            <a:noAutofit/>
          </a:bodyPr>
          <a:lstStyle/>
          <a:p>
            <a:r>
              <a:rPr lang="en-US" dirty="0"/>
              <a:t>Click to edit Master title</a:t>
            </a:r>
            <a:endParaRPr lang="en-GB" dirty="0"/>
          </a:p>
        </p:txBody>
      </p:sp>
      <p:sp>
        <p:nvSpPr>
          <p:cNvPr id="3" name="Text Placeholder 2">
            <a:extLst>
              <a:ext uri="{FF2B5EF4-FFF2-40B4-BE49-F238E27FC236}">
                <a16:creationId xmlns:a16="http://schemas.microsoft.com/office/drawing/2014/main" xmlns="" id="{618EC159-371C-49E8-A315-894665051589}"/>
              </a:ext>
            </a:extLst>
          </p:cNvPr>
          <p:cNvSpPr>
            <a:spLocks noGrp="1"/>
          </p:cNvSpPr>
          <p:nvPr>
            <p:ph type="body" idx="1"/>
          </p:nvPr>
        </p:nvSpPr>
        <p:spPr>
          <a:xfrm>
            <a:off x="360000" y="1116000"/>
            <a:ext cx="8424000" cy="4899287"/>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794A27B8-ED4A-4C4F-8E92-F1DA9907CA55}"/>
              </a:ext>
            </a:extLst>
          </p:cNvPr>
          <p:cNvSpPr>
            <a:spLocks noGrp="1"/>
          </p:cNvSpPr>
          <p:nvPr>
            <p:ph type="dt" sz="half" idx="2"/>
          </p:nvPr>
        </p:nvSpPr>
        <p:spPr>
          <a:xfrm>
            <a:off x="360000" y="6577477"/>
            <a:ext cx="1116051" cy="184666"/>
          </a:xfrm>
          <a:prstGeom prst="rect">
            <a:avLst/>
          </a:prstGeom>
        </p:spPr>
        <p:txBody>
          <a:bodyPr vert="horz" lIns="0" tIns="0" rIns="0" bIns="0" rtlCol="0" anchor="ctr">
            <a:noAutofit/>
          </a:bodyPr>
          <a:lstStyle>
            <a:lvl1pPr algn="l">
              <a:defRPr sz="1200">
                <a:solidFill>
                  <a:schemeClr val="bg1"/>
                </a:solidFill>
              </a:defRPr>
            </a:lvl1pPr>
          </a:lstStyle>
          <a:p>
            <a:r>
              <a:rPr lang="en-US" dirty="0">
                <a:solidFill>
                  <a:prstClr val="white"/>
                </a:solidFill>
              </a:rPr>
              <a:t>15/09/2017</a:t>
            </a:r>
            <a:endParaRPr lang="en-GB" dirty="0">
              <a:solidFill>
                <a:prstClr val="white"/>
              </a:solidFill>
            </a:endParaRPr>
          </a:p>
        </p:txBody>
      </p:sp>
      <p:sp>
        <p:nvSpPr>
          <p:cNvPr id="5" name="Footer Placeholder 4">
            <a:extLst>
              <a:ext uri="{FF2B5EF4-FFF2-40B4-BE49-F238E27FC236}">
                <a16:creationId xmlns:a16="http://schemas.microsoft.com/office/drawing/2014/main" xmlns="" id="{C33FBBAC-048A-4917-B5EF-2C1295020A00}"/>
              </a:ext>
            </a:extLst>
          </p:cNvPr>
          <p:cNvSpPr>
            <a:spLocks noGrp="1"/>
          </p:cNvSpPr>
          <p:nvPr>
            <p:ph type="ftr" sz="quarter" idx="3"/>
          </p:nvPr>
        </p:nvSpPr>
        <p:spPr>
          <a:xfrm>
            <a:off x="1476051" y="6577477"/>
            <a:ext cx="5131226" cy="184666"/>
          </a:xfrm>
          <a:prstGeom prst="rect">
            <a:avLst/>
          </a:prstGeom>
        </p:spPr>
        <p:txBody>
          <a:bodyPr vert="horz" lIns="0" tIns="0" rIns="0" bIns="0" rtlCol="0" anchor="ctr">
            <a:noAutofit/>
          </a:bodyPr>
          <a:lstStyle>
            <a:lvl1pPr algn="l">
              <a:defRPr sz="1200">
                <a:solidFill>
                  <a:schemeClr val="bg1"/>
                </a:solidFill>
              </a:defRPr>
            </a:lvl1pPr>
          </a:lstStyle>
          <a:p>
            <a:r>
              <a:rPr lang="en-GB" dirty="0">
                <a:solidFill>
                  <a:prstClr val="white"/>
                </a:solidFill>
              </a:rPr>
              <a:t>Name of author - add with Insert &gt; Header and Footer</a:t>
            </a:r>
          </a:p>
        </p:txBody>
      </p:sp>
      <p:pic>
        <p:nvPicPr>
          <p:cNvPr id="8" name="Picture 7">
            <a:extLst>
              <a:ext uri="{FF2B5EF4-FFF2-40B4-BE49-F238E27FC236}">
                <a16:creationId xmlns:a16="http://schemas.microsoft.com/office/drawing/2014/main" xmlns="" id="{508A1159-2171-45DC-9213-0A228B8FD0A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62800" y="388800"/>
            <a:ext cx="1810516" cy="658369"/>
          </a:xfrm>
          <a:prstGeom prst="rect">
            <a:avLst/>
          </a:prstGeom>
        </p:spPr>
      </p:pic>
      <p:sp>
        <p:nvSpPr>
          <p:cNvPr id="6" name="TextBox 5">
            <a:extLst>
              <a:ext uri="{FF2B5EF4-FFF2-40B4-BE49-F238E27FC236}">
                <a16:creationId xmlns:a16="http://schemas.microsoft.com/office/drawing/2014/main" xmlns="" id="{70E81C48-5A9F-411E-B7D8-8B499C55CA2C}"/>
              </a:ext>
            </a:extLst>
          </p:cNvPr>
          <p:cNvSpPr txBox="1"/>
          <p:nvPr userDrawn="1"/>
        </p:nvSpPr>
        <p:spPr>
          <a:xfrm>
            <a:off x="1168058" y="6530659"/>
            <a:ext cx="224742" cy="276999"/>
          </a:xfrm>
          <a:prstGeom prst="rect">
            <a:avLst/>
          </a:prstGeom>
          <a:noFill/>
        </p:spPr>
        <p:txBody>
          <a:bodyPr wrap="none" rtlCol="0">
            <a:spAutoFit/>
          </a:bodyPr>
          <a:lstStyle/>
          <a:p>
            <a:r>
              <a:rPr lang="en-GB" sz="1200" dirty="0">
                <a:solidFill>
                  <a:prstClr val="white"/>
                </a:solidFill>
              </a:rPr>
              <a:t>|</a:t>
            </a:r>
          </a:p>
        </p:txBody>
      </p:sp>
    </p:spTree>
    <p:extLst>
      <p:ext uri="{BB962C8B-B14F-4D97-AF65-F5344CB8AC3E}">
        <p14:creationId xmlns:p14="http://schemas.microsoft.com/office/powerpoint/2010/main" val="129672684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hf sldNum="0" hdr="0"/>
  <p:txStyles>
    <p:titleStyle>
      <a:lvl1pPr algn="l" defTabSz="685800" rtl="0" eaLnBrk="1" latinLnBrk="0" hangingPunct="1">
        <a:lnSpc>
          <a:spcPct val="120000"/>
        </a:lnSpc>
        <a:spcBef>
          <a:spcPts val="1417"/>
        </a:spcBef>
        <a:buNone/>
        <a:defRPr sz="4100" kern="1200">
          <a:solidFill>
            <a:schemeClr val="tx2"/>
          </a:solidFill>
          <a:latin typeface="+mj-lt"/>
          <a:ea typeface="+mj-ea"/>
          <a:cs typeface="+mj-cs"/>
        </a:defRPr>
      </a:lvl1pPr>
    </p:titleStyle>
    <p:bodyStyle>
      <a:lvl1pPr marL="0" indent="0" algn="l" defTabSz="685800" rtl="0" eaLnBrk="1" latinLnBrk="0" hangingPunct="1">
        <a:lnSpc>
          <a:spcPct val="120000"/>
        </a:lnSpc>
        <a:spcBef>
          <a:spcPts val="750"/>
        </a:spcBef>
        <a:buFont typeface="Arial" panose="020B0604020202020204" pitchFamily="34" charset="0"/>
        <a:buNone/>
        <a:defRPr sz="26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iowselfmanagementuk@nhs.ne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qualitysafety.bmj.com/content/early/2015/06/02/bmjqs-2015-004160.ful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GB" sz="5400" b="1" dirty="0">
              <a:solidFill>
                <a:srgbClr val="0070C0"/>
              </a:solidFill>
            </a:endParaRPr>
          </a:p>
          <a:p>
            <a:pPr marL="0" indent="0" algn="ctr">
              <a:buNone/>
            </a:pPr>
            <a:r>
              <a:rPr lang="en-GB" sz="5000" b="1" dirty="0" smtClean="0">
                <a:solidFill>
                  <a:srgbClr val="0070C0"/>
                </a:solidFill>
              </a:rPr>
              <a:t>Education </a:t>
            </a:r>
            <a:r>
              <a:rPr lang="en-GB" sz="5000" b="1" dirty="0">
                <a:solidFill>
                  <a:srgbClr val="0070C0"/>
                </a:solidFill>
              </a:rPr>
              <a:t>Half Day </a:t>
            </a:r>
            <a:br>
              <a:rPr lang="en-GB" sz="5000" b="1" dirty="0">
                <a:solidFill>
                  <a:srgbClr val="0070C0"/>
                </a:solidFill>
              </a:rPr>
            </a:br>
            <a:r>
              <a:rPr lang="en-GB" sz="5000" b="1" dirty="0">
                <a:solidFill>
                  <a:srgbClr val="0070C0"/>
                </a:solidFill>
              </a:rPr>
              <a:t>CCG Update</a:t>
            </a:r>
            <a:endParaRPr lang="en-GB" sz="3000" b="1" dirty="0" smtClean="0">
              <a:solidFill>
                <a:srgbClr val="0070C0"/>
              </a:solidFill>
            </a:endParaRPr>
          </a:p>
          <a:p>
            <a:pPr marL="0" indent="0" algn="ctr">
              <a:buNone/>
            </a:pPr>
            <a:endParaRPr lang="en-GB" sz="3000" b="1" dirty="0" smtClean="0"/>
          </a:p>
          <a:p>
            <a:pPr marL="0" indent="0" algn="ctr">
              <a:buNone/>
            </a:pPr>
            <a:r>
              <a:rPr lang="en-GB" sz="3000" b="1" dirty="0" smtClean="0"/>
              <a:t>Thursday</a:t>
            </a:r>
            <a:r>
              <a:rPr lang="en-GB" sz="3000" b="1" smtClean="0"/>
              <a:t>, 19 July 2018</a:t>
            </a:r>
            <a:endParaRPr lang="en-GB" sz="3000" dirty="0">
              <a:solidFill>
                <a:srgbClr val="FF0000"/>
              </a:solidFill>
            </a:endParaRPr>
          </a:p>
        </p:txBody>
      </p:sp>
      <p:sp>
        <p:nvSpPr>
          <p:cNvPr id="4" name="Slide Number Placeholder 3"/>
          <p:cNvSpPr>
            <a:spLocks noGrp="1"/>
          </p:cNvSpPr>
          <p:nvPr>
            <p:ph type="sldNum" sz="quarter" idx="12"/>
          </p:nvPr>
        </p:nvSpPr>
        <p:spPr/>
        <p:txBody>
          <a:bodyPr/>
          <a:lstStyle/>
          <a:p>
            <a:fld id="{102EEBD0-5393-4803-A86B-3BF5552CC2D2}" type="slidenum">
              <a:rPr lang="en-GB" smtClean="0">
                <a:solidFill>
                  <a:prstClr val="black">
                    <a:tint val="75000"/>
                  </a:prstClr>
                </a:solidFill>
              </a:rPr>
              <a:pPr/>
              <a:t>1</a:t>
            </a:fld>
            <a:endParaRPr lang="en-GB" dirty="0">
              <a:solidFill>
                <a:prstClr val="black">
                  <a:tint val="75000"/>
                </a:prstClr>
              </a:solidFill>
            </a:endParaRPr>
          </a:p>
        </p:txBody>
      </p:sp>
    </p:spTree>
    <p:extLst>
      <p:ext uri="{BB962C8B-B14F-4D97-AF65-F5344CB8AC3E}">
        <p14:creationId xmlns:p14="http://schemas.microsoft.com/office/powerpoint/2010/main" val="1504715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2EEBD0-5393-4803-A86B-3BF5552CC2D2}" type="slidenum">
              <a:rPr lang="en-GB" smtClean="0">
                <a:solidFill>
                  <a:prstClr val="black">
                    <a:tint val="75000"/>
                  </a:prstClr>
                </a:solidFill>
                <a:latin typeface="Arial" panose="020B0604020202020204" pitchFamily="34" charset="0"/>
                <a:cs typeface="Arial" panose="020B0604020202020204" pitchFamily="34" charset="0"/>
              </a:rPr>
              <a:pPr/>
              <a:t>10</a:t>
            </a:fld>
            <a:endParaRPr lang="en-GB" dirty="0">
              <a:solidFill>
                <a:prstClr val="black">
                  <a:tint val="75000"/>
                </a:prstClr>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251520" y="269776"/>
            <a:ext cx="6084168" cy="1143000"/>
          </a:xfrm>
        </p:spPr>
        <p:txBody>
          <a:bodyPr/>
          <a:lstStyle/>
          <a:p>
            <a:pPr algn="l"/>
            <a:r>
              <a:rPr lang="en-GB" sz="3200" dirty="0">
                <a:solidFill>
                  <a:srgbClr val="0070C0"/>
                </a:solidFill>
              </a:rPr>
              <a:t>Frailty and Integrated Care </a:t>
            </a:r>
            <a:r>
              <a:rPr lang="en-GB" sz="3200" dirty="0" smtClean="0">
                <a:solidFill>
                  <a:srgbClr val="0070C0"/>
                </a:solidFill>
              </a:rPr>
              <a:t>Programme</a:t>
            </a:r>
            <a:endParaRPr lang="en-GB" sz="3200" dirty="0">
              <a:solidFill>
                <a:srgbClr val="0070C0"/>
              </a:solidFill>
            </a:endParaRPr>
          </a:p>
        </p:txBody>
      </p:sp>
      <p:sp>
        <p:nvSpPr>
          <p:cNvPr id="5" name="TextBox 4"/>
          <p:cNvSpPr txBox="1"/>
          <p:nvPr/>
        </p:nvSpPr>
        <p:spPr>
          <a:xfrm>
            <a:off x="251520" y="1484784"/>
            <a:ext cx="8640960" cy="6555641"/>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P</a:t>
            </a:r>
            <a:r>
              <a:rPr lang="en-GB" sz="2000" b="1" dirty="0" smtClean="0">
                <a:latin typeface="Arial" panose="020B0604020202020204" pitchFamily="34" charset="0"/>
                <a:cs typeface="Arial" panose="020B0604020202020204" pitchFamily="34" charset="0"/>
              </a:rPr>
              <a:t>urpose</a:t>
            </a:r>
            <a:r>
              <a:rPr lang="en-GB" sz="2000" dirty="0" smtClean="0">
                <a:latin typeface="Arial" panose="020B0604020202020204" pitchFamily="34" charset="0"/>
                <a:cs typeface="Arial" panose="020B0604020202020204" pitchFamily="34" charset="0"/>
              </a:rPr>
              <a:t> - to </a:t>
            </a:r>
            <a:r>
              <a:rPr lang="en-GB" sz="2000" dirty="0">
                <a:latin typeface="Arial" panose="020B0604020202020204" pitchFamily="34" charset="0"/>
                <a:cs typeface="Arial" panose="020B0604020202020204" pitchFamily="34" charset="0"/>
              </a:rPr>
              <a:t>build and deliver an appropriate model for care, centered on individuals and provided closer to home by integrating mental health, physical health and social care. </a:t>
            </a:r>
            <a:endParaRPr lang="en-GB" sz="2000" dirty="0" smtClean="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O</a:t>
            </a:r>
            <a:r>
              <a:rPr lang="en-GB" sz="2000" b="1" dirty="0" smtClean="0">
                <a:latin typeface="Arial" panose="020B0604020202020204" pitchFamily="34" charset="0"/>
                <a:cs typeface="Arial" panose="020B0604020202020204" pitchFamily="34" charset="0"/>
              </a:rPr>
              <a:t>utput</a:t>
            </a:r>
            <a:r>
              <a:rPr lang="en-GB" sz="2000" dirty="0" smtClean="0">
                <a:latin typeface="Arial" panose="020B0604020202020204" pitchFamily="34" charset="0"/>
                <a:cs typeface="Arial" panose="020B0604020202020204" pitchFamily="34" charset="0"/>
              </a:rPr>
              <a:t> - a </a:t>
            </a:r>
            <a:r>
              <a:rPr lang="en-GB" sz="2000" dirty="0">
                <a:latin typeface="Arial" panose="020B0604020202020204" pitchFamily="34" charset="0"/>
                <a:cs typeface="Arial" panose="020B0604020202020204" pitchFamily="34" charset="0"/>
              </a:rPr>
              <a:t>joint transformation plan with RSCH to deliver system efficiencies and improve the care and support provided to local residents</a:t>
            </a:r>
            <a:r>
              <a:rPr lang="en-GB" sz="2000" dirty="0" smtClean="0">
                <a:latin typeface="Arial" panose="020B0604020202020204" pitchFamily="34" charset="0"/>
                <a:cs typeface="Arial" panose="020B0604020202020204" pitchFamily="34" charset="0"/>
              </a:rPr>
              <a:t>.</a:t>
            </a:r>
          </a:p>
          <a:p>
            <a:endParaRPr lang="en-GB" sz="2000" dirty="0" smtClean="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A Frailty and Integrated Care Programme Steering Group will </a:t>
            </a:r>
            <a:r>
              <a:rPr lang="en-GB" sz="2000" b="1" dirty="0" smtClean="0">
                <a:latin typeface="Arial" panose="020B0604020202020204" pitchFamily="34" charset="0"/>
                <a:cs typeface="Arial" panose="020B0604020202020204" pitchFamily="34" charset="0"/>
              </a:rPr>
              <a:t>deliver;</a:t>
            </a:r>
          </a:p>
          <a:p>
            <a:r>
              <a:rPr lang="en-GB" sz="2000" dirty="0">
                <a:latin typeface="Arial" panose="020B0604020202020204" pitchFamily="34" charset="0"/>
                <a:cs typeface="Arial" panose="020B0604020202020204" pitchFamily="34" charset="0"/>
              </a:rPr>
              <a:t>•	strong clinical leadership; asking clinicians to lead improvement – </a:t>
            </a:r>
            <a:r>
              <a:rPr lang="en-GB" sz="2000" dirty="0" smtClean="0">
                <a:latin typeface="Arial" panose="020B0604020202020204" pitchFamily="34" charset="0"/>
                <a:cs typeface="Arial" panose="020B0604020202020204" pitchFamily="34" charset="0"/>
              </a:rPr>
              <a:t>	the </a:t>
            </a:r>
            <a:r>
              <a:rPr lang="en-GB" sz="2000" dirty="0">
                <a:latin typeface="Arial" panose="020B0604020202020204" pitchFamily="34" charset="0"/>
                <a:cs typeface="Arial" panose="020B0604020202020204" pitchFamily="34" charset="0"/>
              </a:rPr>
              <a:t>mantra is ‘physician-led, data driven, evidence-based’ </a:t>
            </a:r>
          </a:p>
          <a:p>
            <a:r>
              <a:rPr lang="en-GB" sz="2000" dirty="0">
                <a:latin typeface="Arial" panose="020B0604020202020204" pitchFamily="34" charset="0"/>
                <a:cs typeface="Arial" panose="020B0604020202020204" pitchFamily="34" charset="0"/>
              </a:rPr>
              <a:t>•	wide communication of strategic vision to make sure we bring </a:t>
            </a:r>
            <a:r>
              <a:rPr lang="en-GB" sz="2000" dirty="0" smtClean="0">
                <a:latin typeface="Arial" panose="020B0604020202020204" pitchFamily="34" charset="0"/>
                <a:cs typeface="Arial" panose="020B0604020202020204" pitchFamily="34" charset="0"/>
              </a:rPr>
              <a:t>	colleagues </a:t>
            </a:r>
            <a:r>
              <a:rPr lang="en-GB" sz="2000" dirty="0">
                <a:latin typeface="Arial" panose="020B0604020202020204" pitchFamily="34" charset="0"/>
                <a:cs typeface="Arial" panose="020B0604020202020204" pitchFamily="34" charset="0"/>
              </a:rPr>
              <a:t>and patients on a journey with us</a:t>
            </a:r>
          </a:p>
          <a:p>
            <a:r>
              <a:rPr lang="en-GB" sz="2000" dirty="0">
                <a:latin typeface="Arial" panose="020B0604020202020204" pitchFamily="34" charset="0"/>
                <a:cs typeface="Arial" panose="020B0604020202020204" pitchFamily="34" charset="0"/>
              </a:rPr>
              <a:t>•	regular measurement and feedback reporting </a:t>
            </a:r>
          </a:p>
          <a:p>
            <a:r>
              <a:rPr lang="en-GB" sz="2000" dirty="0">
                <a:latin typeface="Arial" panose="020B0604020202020204" pitchFamily="34" charset="0"/>
                <a:cs typeface="Arial" panose="020B0604020202020204" pitchFamily="34" charset="0"/>
              </a:rPr>
              <a:t>•	sustained focus on engagement with patients and families</a:t>
            </a:r>
          </a:p>
          <a:p>
            <a:r>
              <a:rPr lang="en-GB" sz="2000" dirty="0">
                <a:latin typeface="Arial" panose="020B0604020202020204" pitchFamily="34" charset="0"/>
                <a:cs typeface="Arial" panose="020B0604020202020204" pitchFamily="34" charset="0"/>
              </a:rPr>
              <a:t>•	a culture strongly supportive of change and learning.</a:t>
            </a:r>
          </a:p>
          <a:p>
            <a:endParaRPr lang="en-GB" sz="2000" dirty="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355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2EEBD0-5393-4803-A86B-3BF5552CC2D2}" type="slidenum">
              <a:rPr lang="en-GB" smtClean="0">
                <a:solidFill>
                  <a:prstClr val="black">
                    <a:tint val="75000"/>
                  </a:prstClr>
                </a:solidFill>
              </a:rPr>
              <a:pPr/>
              <a:t>11</a:t>
            </a:fld>
            <a:endParaRPr lang="en-GB" dirty="0">
              <a:solidFill>
                <a:prstClr val="black">
                  <a:tint val="75000"/>
                </a:prstClr>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637" y="1412776"/>
            <a:ext cx="8279819" cy="4537174"/>
          </a:xfrm>
        </p:spPr>
      </p:pic>
    </p:spTree>
    <p:extLst>
      <p:ext uri="{BB962C8B-B14F-4D97-AF65-F5344CB8AC3E}">
        <p14:creationId xmlns:p14="http://schemas.microsoft.com/office/powerpoint/2010/main" val="1176859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EEBD0-5393-4803-A86B-3BF5552CC2D2}"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251520" y="269776"/>
            <a:ext cx="5400600" cy="1143000"/>
          </a:xfrm>
        </p:spPr>
        <p:txBody>
          <a:bodyPr/>
          <a:lstStyle/>
          <a:p>
            <a:pPr algn="l"/>
            <a:r>
              <a:rPr lang="en-GB" sz="2800" dirty="0" smtClean="0">
                <a:solidFill>
                  <a:srgbClr val="0070C0"/>
                </a:solidFill>
              </a:rPr>
              <a:t>Let’s </a:t>
            </a:r>
            <a:r>
              <a:rPr lang="en-GB" sz="2800" dirty="0">
                <a:solidFill>
                  <a:srgbClr val="0070C0"/>
                </a:solidFill>
              </a:rPr>
              <a:t>Get Steady FREE Falls Prevention </a:t>
            </a:r>
            <a:r>
              <a:rPr lang="en-GB" sz="2800" dirty="0" smtClean="0">
                <a:solidFill>
                  <a:srgbClr val="0070C0"/>
                </a:solidFill>
              </a:rPr>
              <a:t>Advice Sessions</a:t>
            </a:r>
            <a:r>
              <a:rPr lang="en-GB" sz="2800" dirty="0" smtClean="0">
                <a:latin typeface="Arial"/>
                <a:ea typeface="Calibri"/>
                <a:cs typeface="Times New Roman"/>
              </a:rPr>
              <a:t> </a:t>
            </a:r>
            <a:r>
              <a:rPr lang="en-GB" sz="3200" dirty="0">
                <a:latin typeface="Arial"/>
                <a:ea typeface="Calibri"/>
                <a:cs typeface="Times New Roman"/>
              </a:rPr>
              <a:t>Prevention Advice Session</a:t>
            </a:r>
            <a:endParaRPr lang="en-GB" sz="3200" dirty="0">
              <a:solidFill>
                <a:srgbClr val="0070C0"/>
              </a:solidFill>
            </a:endParaRPr>
          </a:p>
        </p:txBody>
      </p:sp>
      <p:sp>
        <p:nvSpPr>
          <p:cNvPr id="5" name="TextBox 4"/>
          <p:cNvSpPr txBox="1"/>
          <p:nvPr/>
        </p:nvSpPr>
        <p:spPr>
          <a:xfrm>
            <a:off x="251520" y="1484784"/>
            <a:ext cx="8640960" cy="68634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Calibri"/>
                <a:cs typeface="Times New Roman"/>
              </a:rPr>
              <a:t>A reminder to refer in to ‘Let’s Get Steady’. A 2.5hr </a:t>
            </a:r>
            <a:r>
              <a:rPr kumimoji="0" lang="en-GB" sz="2000" b="0" i="0" u="none" strike="noStrike" kern="1200" cap="none" spc="0" normalizeH="0" baseline="0" noProof="0" dirty="0" smtClean="0">
                <a:ln>
                  <a:noFill/>
                </a:ln>
                <a:solidFill>
                  <a:prstClr val="black"/>
                </a:solidFill>
                <a:effectLst/>
                <a:uLnTx/>
                <a:uFillTx/>
                <a:latin typeface="Arial"/>
                <a:ea typeface="Calibri"/>
                <a:cs typeface="Times New Roman"/>
              </a:rPr>
              <a:t>free falls </a:t>
            </a:r>
            <a:r>
              <a:rPr kumimoji="0" lang="en-GB" sz="2000" b="0" i="0" u="none" strike="noStrike" kern="1200" cap="none" spc="0" normalizeH="0" baseline="0" noProof="0" dirty="0">
                <a:ln>
                  <a:noFill/>
                </a:ln>
                <a:solidFill>
                  <a:prstClr val="black"/>
                </a:solidFill>
                <a:effectLst/>
                <a:uLnTx/>
                <a:uFillTx/>
                <a:latin typeface="Arial"/>
                <a:ea typeface="Calibri"/>
                <a:cs typeface="Times New Roman"/>
              </a:rPr>
              <a:t>prevention advice session which aims to provide practical advice to identify and reduce the risk of falls. The sessions are for people who have had a recent fall, are vulnerable to falls due to a long term condition or are fearful of falling. The session will provide:</a:t>
            </a:r>
            <a:endParaRPr kumimoji="0" lang="en-GB" sz="2000" b="0" i="0" u="none" strike="noStrike" kern="1200" cap="none" spc="0" normalizeH="0" baseline="0" noProof="0" dirty="0">
              <a:ln>
                <a:noFill/>
              </a:ln>
              <a:solidFill>
                <a:prstClr val="black"/>
              </a:solidFill>
              <a:effectLst/>
              <a:uLnTx/>
              <a:uFillTx/>
              <a:latin typeface="Calibri"/>
              <a:ea typeface="Calibri"/>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GB" sz="2000" b="0" i="0" u="none" strike="noStrike" kern="1200" cap="none" spc="0" normalizeH="0" baseline="0" noProof="0" dirty="0">
                <a:ln>
                  <a:noFill/>
                </a:ln>
                <a:solidFill>
                  <a:prstClr val="black"/>
                </a:solidFill>
                <a:effectLst/>
                <a:uLnTx/>
                <a:uFillTx/>
                <a:latin typeface="Arial"/>
                <a:ea typeface="Calibri"/>
                <a:cs typeface="Times New Roman"/>
              </a:rPr>
              <a:t>advice on strength and balance from a physiotherapist</a:t>
            </a:r>
            <a:endParaRPr kumimoji="0" lang="en-GB" sz="2000" b="0" i="0" u="none" strike="noStrike" kern="1200" cap="none" spc="0" normalizeH="0" baseline="0" noProof="0" dirty="0">
              <a:ln>
                <a:noFill/>
              </a:ln>
              <a:solidFill>
                <a:prstClr val="black"/>
              </a:solidFill>
              <a:effectLst/>
              <a:uLnTx/>
              <a:uFillTx/>
              <a:latin typeface="Calibri"/>
              <a:ea typeface="Calibri"/>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GB" sz="2000" b="0" i="0" u="none" strike="noStrike" kern="1200" cap="none" spc="0" normalizeH="0" baseline="0" noProof="0" dirty="0">
                <a:ln>
                  <a:noFill/>
                </a:ln>
                <a:solidFill>
                  <a:prstClr val="black"/>
                </a:solidFill>
                <a:effectLst/>
                <a:uLnTx/>
                <a:uFillTx/>
                <a:latin typeface="Arial"/>
                <a:ea typeface="Calibri"/>
                <a:cs typeface="Times New Roman"/>
              </a:rPr>
              <a:t>advice on hydration and nutrition </a:t>
            </a:r>
            <a:endParaRPr kumimoji="0" lang="en-GB" sz="2000" b="0" i="0" u="none" strike="noStrike" kern="1200" cap="none" spc="0" normalizeH="0" baseline="0" noProof="0" dirty="0" smtClean="0">
              <a:ln>
                <a:noFill/>
              </a:ln>
              <a:solidFill>
                <a:prstClr val="black"/>
              </a:solidFill>
              <a:effectLst/>
              <a:uLnTx/>
              <a:uFillTx/>
              <a:latin typeface="Arial"/>
              <a:ea typeface="Calibri"/>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GB" sz="2000" b="0" i="0" u="none" strike="noStrike" kern="1200" cap="none" spc="0" normalizeH="0" baseline="0" noProof="0" dirty="0" smtClean="0">
                <a:ln>
                  <a:noFill/>
                </a:ln>
                <a:solidFill>
                  <a:prstClr val="black"/>
                </a:solidFill>
                <a:effectLst/>
                <a:uLnTx/>
                <a:uFillTx/>
                <a:latin typeface="Arial"/>
                <a:ea typeface="Calibri"/>
                <a:cs typeface="Times New Roman"/>
              </a:rPr>
              <a:t>advice </a:t>
            </a:r>
            <a:r>
              <a:rPr kumimoji="0" lang="en-GB" sz="2000" b="0" i="0" u="none" strike="noStrike" kern="1200" cap="none" spc="0" normalizeH="0" baseline="0" noProof="0" dirty="0">
                <a:ln>
                  <a:noFill/>
                </a:ln>
                <a:solidFill>
                  <a:prstClr val="black"/>
                </a:solidFill>
                <a:effectLst/>
                <a:uLnTx/>
                <a:uFillTx/>
                <a:latin typeface="Arial"/>
                <a:ea typeface="Calibri"/>
                <a:cs typeface="Times New Roman"/>
              </a:rPr>
              <a:t>on safety within </a:t>
            </a:r>
            <a:r>
              <a:rPr kumimoji="0" lang="en-GB" sz="2000" b="0" i="0" u="none" strike="noStrike" kern="1200" cap="none" spc="0" normalizeH="0" baseline="0" noProof="0" dirty="0" smtClean="0">
                <a:ln>
                  <a:noFill/>
                </a:ln>
                <a:solidFill>
                  <a:prstClr val="black"/>
                </a:solidFill>
                <a:effectLst/>
                <a:uLnTx/>
                <a:uFillTx/>
                <a:latin typeface="Arial"/>
                <a:ea typeface="Calibri"/>
                <a:cs typeface="Times New Roman"/>
              </a:rPr>
              <a:t>the </a:t>
            </a:r>
            <a:r>
              <a:rPr kumimoji="0" lang="en-GB" sz="2000" b="0" i="0" u="none" strike="noStrike" kern="1200" cap="none" spc="0" normalizeH="0" baseline="0" noProof="0" dirty="0">
                <a:ln>
                  <a:noFill/>
                </a:ln>
                <a:solidFill>
                  <a:prstClr val="black"/>
                </a:solidFill>
                <a:effectLst/>
                <a:uLnTx/>
                <a:uFillTx/>
                <a:latin typeface="Arial"/>
                <a:ea typeface="Calibri"/>
                <a:cs typeface="Times New Roman"/>
              </a:rPr>
              <a:t>home environment from an occupational therapist </a:t>
            </a:r>
            <a:endParaRPr kumimoji="0" lang="en-GB" sz="2000" b="0" i="0" u="none" strike="noStrike" kern="1200" cap="none" spc="0" normalizeH="0" baseline="0" noProof="0" dirty="0">
              <a:ln>
                <a:noFill/>
              </a:ln>
              <a:solidFill>
                <a:prstClr val="black"/>
              </a:solidFill>
              <a:effectLst/>
              <a:uLnTx/>
              <a:uFillTx/>
              <a:latin typeface="Calibri"/>
              <a:ea typeface="Calibri"/>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GB" sz="2000" b="0" i="0" u="none" strike="noStrike" kern="1200" cap="none" spc="0" normalizeH="0" baseline="0" noProof="0" dirty="0">
                <a:ln>
                  <a:noFill/>
                </a:ln>
                <a:solidFill>
                  <a:prstClr val="black"/>
                </a:solidFill>
                <a:effectLst/>
                <a:uLnTx/>
                <a:uFillTx/>
                <a:latin typeface="Arial"/>
                <a:ea typeface="Calibri"/>
                <a:cs typeface="Times New Roman"/>
              </a:rPr>
              <a:t>advice on medication, sensory issues and foot care </a:t>
            </a:r>
            <a:endParaRPr kumimoji="0" lang="en-GB" sz="2000" b="0" i="0" u="none" strike="noStrike" kern="1200" cap="none" spc="0" normalizeH="0" baseline="0" noProof="0" dirty="0">
              <a:ln>
                <a:noFill/>
              </a:ln>
              <a:solidFill>
                <a:prstClr val="black"/>
              </a:solidFill>
              <a:effectLst/>
              <a:uLnTx/>
              <a:uFillTx/>
              <a:latin typeface="Calibri"/>
              <a:ea typeface="Calibri"/>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GB" sz="2000" b="0" i="0" u="none" strike="noStrike" kern="1200" cap="none" spc="0" normalizeH="0" baseline="0" noProof="0" dirty="0">
                <a:ln>
                  <a:noFill/>
                </a:ln>
                <a:solidFill>
                  <a:prstClr val="black"/>
                </a:solidFill>
                <a:effectLst/>
                <a:uLnTx/>
                <a:uFillTx/>
                <a:latin typeface="Arial"/>
                <a:ea typeface="Calibri"/>
                <a:cs typeface="Times New Roman"/>
              </a:rPr>
              <a:t>advice on the latest alarms and sensors available</a:t>
            </a:r>
            <a:endParaRPr kumimoji="0" lang="en-GB" sz="2000" b="0" i="0" u="none" strike="noStrike" kern="1200" cap="none" spc="0" normalizeH="0" baseline="0" noProof="0" dirty="0">
              <a:ln>
                <a:noFill/>
              </a:ln>
              <a:solidFill>
                <a:prstClr val="black"/>
              </a:solidFill>
              <a:effectLst/>
              <a:uLnTx/>
              <a:uFillTx/>
              <a:latin typeface="Calibri"/>
              <a:ea typeface="Calibri"/>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GB" sz="2000" b="0" i="0" u="none" strike="noStrike" kern="1200" cap="none" spc="0" normalizeH="0" baseline="0" noProof="0" dirty="0">
                <a:ln>
                  <a:noFill/>
                </a:ln>
                <a:solidFill>
                  <a:prstClr val="black"/>
                </a:solidFill>
                <a:effectLst/>
                <a:uLnTx/>
                <a:uFillTx/>
                <a:latin typeface="Arial"/>
                <a:ea typeface="Calibri"/>
                <a:cs typeface="Times New Roman"/>
              </a:rPr>
              <a:t>free </a:t>
            </a:r>
            <a:r>
              <a:rPr kumimoji="0" lang="en-GB" sz="2000" b="0" i="0" u="none" strike="noStrike" kern="1200" cap="none" spc="0" normalizeH="0" baseline="0" noProof="0" dirty="0" smtClean="0">
                <a:ln>
                  <a:noFill/>
                </a:ln>
                <a:solidFill>
                  <a:prstClr val="black"/>
                </a:solidFill>
                <a:effectLst/>
                <a:uLnTx/>
                <a:uFillTx/>
                <a:latin typeface="Arial"/>
                <a:ea typeface="Calibri"/>
                <a:cs typeface="Times New Roman"/>
              </a:rPr>
              <a:t>falls and resource </a:t>
            </a:r>
            <a:r>
              <a:rPr kumimoji="0" lang="en-GB" sz="2000" b="0" i="0" u="none" strike="noStrike" kern="1200" cap="none" spc="0" normalizeH="0" baseline="0" noProof="0" dirty="0">
                <a:ln>
                  <a:noFill/>
                </a:ln>
                <a:solidFill>
                  <a:prstClr val="black"/>
                </a:solidFill>
                <a:effectLst/>
                <a:uLnTx/>
                <a:uFillTx/>
                <a:latin typeface="Arial"/>
                <a:ea typeface="Calibri"/>
                <a:cs typeface="Times New Roman"/>
              </a:rPr>
              <a:t>booklet packed with </a:t>
            </a:r>
            <a:r>
              <a:rPr kumimoji="0" lang="en-GB" sz="2000" b="0" i="0" u="none" strike="noStrike" kern="1200" cap="none" spc="0" normalizeH="0" baseline="0" noProof="0" dirty="0" smtClean="0">
                <a:ln>
                  <a:noFill/>
                </a:ln>
                <a:solidFill>
                  <a:prstClr val="black"/>
                </a:solidFill>
                <a:effectLst/>
                <a:uLnTx/>
                <a:uFillTx/>
                <a:latin typeface="Arial"/>
                <a:ea typeface="Calibri"/>
                <a:cs typeface="Times New Roman"/>
              </a:rPr>
              <a:t>lots useful </a:t>
            </a:r>
            <a:r>
              <a:rPr kumimoji="0" lang="en-GB" sz="2000" b="0" i="0" u="none" strike="noStrike" kern="1200" cap="none" spc="0" normalizeH="0" baseline="0" noProof="0" dirty="0">
                <a:ln>
                  <a:noFill/>
                </a:ln>
                <a:solidFill>
                  <a:prstClr val="black"/>
                </a:solidFill>
                <a:effectLst/>
                <a:uLnTx/>
                <a:uFillTx/>
                <a:latin typeface="Arial"/>
                <a:ea typeface="Calibri"/>
                <a:cs typeface="Times New Roman"/>
              </a:rPr>
              <a:t>local information  </a:t>
            </a:r>
            <a:endParaRPr kumimoji="0" lang="en-GB" sz="20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black"/>
              </a:solidFill>
              <a:effectLst/>
              <a:uLnTx/>
              <a:uFillTx/>
              <a:latin typeface="Arial"/>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Arial"/>
                <a:ea typeface="Calibri"/>
                <a:cs typeface="Times New Roman"/>
              </a:rPr>
              <a:t>Individuals </a:t>
            </a:r>
            <a:r>
              <a:rPr kumimoji="0" lang="en-GB" sz="2000" b="0" i="0" u="none" strike="noStrike" kern="1200" cap="none" spc="0" normalizeH="0" baseline="0" noProof="0" dirty="0">
                <a:ln>
                  <a:noFill/>
                </a:ln>
                <a:solidFill>
                  <a:prstClr val="black"/>
                </a:solidFill>
                <a:effectLst/>
                <a:uLnTx/>
                <a:uFillTx/>
                <a:latin typeface="Arial"/>
                <a:ea typeface="Calibri"/>
                <a:cs typeface="Times New Roman"/>
              </a:rPr>
              <a:t>can </a:t>
            </a:r>
            <a:r>
              <a:rPr kumimoji="0" lang="en-GB" sz="2000" b="0" i="0" u="none" strike="noStrike" kern="1200" cap="none" spc="0" normalizeH="0" baseline="0" noProof="0" dirty="0" smtClean="0">
                <a:ln>
                  <a:noFill/>
                </a:ln>
                <a:solidFill>
                  <a:prstClr val="black"/>
                </a:solidFill>
                <a:effectLst/>
                <a:uLnTx/>
                <a:uFillTx/>
                <a:latin typeface="Arial"/>
                <a:ea typeface="Calibri"/>
                <a:cs typeface="Times New Roman"/>
              </a:rPr>
              <a:t>now self-refer </a:t>
            </a:r>
            <a:r>
              <a:rPr kumimoji="0" lang="en-GB" sz="2000" b="0" i="0" u="none" strike="noStrike" kern="1200" cap="none" spc="0" normalizeH="0" baseline="0" noProof="0" dirty="0">
                <a:ln>
                  <a:noFill/>
                </a:ln>
                <a:solidFill>
                  <a:prstClr val="black"/>
                </a:solidFill>
                <a:effectLst/>
                <a:uLnTx/>
                <a:uFillTx/>
                <a:latin typeface="Arial"/>
                <a:ea typeface="Calibri"/>
                <a:cs typeface="Times New Roman"/>
              </a:rPr>
              <a:t>via the borough council 01483 444 476 / 01483 444 347 or via a GP or Practice Nurse. </a:t>
            </a:r>
            <a:endParaRPr kumimoji="0" lang="en-GB" sz="20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01957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EEBD0-5393-4803-A86B-3BF5552CC2D2}"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251520" y="188640"/>
            <a:ext cx="5256584" cy="980728"/>
          </a:xfrm>
        </p:spPr>
        <p:txBody>
          <a:bodyPr/>
          <a:lstStyle/>
          <a:p>
            <a:pPr algn="l"/>
            <a:r>
              <a:rPr lang="en-GB" dirty="0" err="1" smtClean="0">
                <a:solidFill>
                  <a:schemeClr val="tx2">
                    <a:lumMod val="60000"/>
                    <a:lumOff val="40000"/>
                  </a:schemeClr>
                </a:solidFill>
              </a:rPr>
              <a:t>ReSPECT</a:t>
            </a:r>
            <a:r>
              <a:rPr lang="en-GB" dirty="0" smtClean="0">
                <a:solidFill>
                  <a:schemeClr val="tx2">
                    <a:lumMod val="60000"/>
                    <a:lumOff val="40000"/>
                  </a:schemeClr>
                </a:solidFill>
              </a:rPr>
              <a:t> </a:t>
            </a:r>
            <a:endParaRPr lang="en-GB" dirty="0">
              <a:solidFill>
                <a:schemeClr val="tx2">
                  <a:lumMod val="60000"/>
                  <a:lumOff val="40000"/>
                </a:schemeClr>
              </a:solidFill>
            </a:endParaRPr>
          </a:p>
        </p:txBody>
      </p:sp>
      <p:sp>
        <p:nvSpPr>
          <p:cNvPr id="6" name="Content Placeholder 2"/>
          <p:cNvSpPr>
            <a:spLocks noGrp="1"/>
          </p:cNvSpPr>
          <p:nvPr>
            <p:ph idx="1"/>
          </p:nvPr>
        </p:nvSpPr>
        <p:spPr>
          <a:xfrm>
            <a:off x="192451" y="836712"/>
            <a:ext cx="8700029" cy="5112567"/>
          </a:xfrm>
        </p:spPr>
        <p:txBody>
          <a:bodyPr>
            <a:noAutofit/>
          </a:bodyPr>
          <a:lstStyle/>
          <a:p>
            <a:pPr marL="0" indent="0">
              <a:buNone/>
            </a:pPr>
            <a:r>
              <a:rPr lang="en-GB" sz="800" b="1" dirty="0"/>
              <a:t>What is </a:t>
            </a:r>
            <a:r>
              <a:rPr lang="en-GB" sz="800" b="1" dirty="0" err="1"/>
              <a:t>ReSPECT</a:t>
            </a:r>
            <a:r>
              <a:rPr lang="en-GB" sz="800" b="1" dirty="0"/>
              <a:t>? </a:t>
            </a:r>
            <a:endParaRPr lang="en-GB" sz="800" dirty="0"/>
          </a:p>
          <a:p>
            <a:pPr marL="0" indent="0">
              <a:buNone/>
            </a:pPr>
            <a:r>
              <a:rPr lang="en-GB" sz="800" dirty="0" err="1"/>
              <a:t>ReSPECT</a:t>
            </a:r>
            <a:r>
              <a:rPr lang="en-GB" sz="800" dirty="0"/>
              <a:t> is a process that creates personalised recommendations for a person’s clinical care in a future emergency in which they are unable to make or express choices. </a:t>
            </a:r>
          </a:p>
          <a:p>
            <a:pPr marL="0" indent="0">
              <a:buNone/>
            </a:pPr>
            <a:r>
              <a:rPr lang="en-GB" sz="800" dirty="0"/>
              <a:t> </a:t>
            </a:r>
          </a:p>
          <a:p>
            <a:pPr marL="0" indent="0">
              <a:buNone/>
            </a:pPr>
            <a:r>
              <a:rPr lang="en-GB" sz="800" b="1" dirty="0"/>
              <a:t>Who is </a:t>
            </a:r>
            <a:r>
              <a:rPr lang="en-GB" sz="800" b="1" dirty="0" err="1"/>
              <a:t>ReSPECT</a:t>
            </a:r>
            <a:r>
              <a:rPr lang="en-GB" sz="800" b="1" dirty="0"/>
              <a:t> for? </a:t>
            </a:r>
            <a:endParaRPr lang="en-GB" sz="800" dirty="0"/>
          </a:p>
          <a:p>
            <a:pPr marL="0" indent="0">
              <a:buNone/>
            </a:pPr>
            <a:r>
              <a:rPr lang="en-GB" sz="800" dirty="0" err="1"/>
              <a:t>ReSPECT</a:t>
            </a:r>
            <a:r>
              <a:rPr lang="en-GB" sz="800" dirty="0"/>
              <a:t> can be for anyone, but will have increasing relevance for people who have complex health needs, people who are likely to be nearing the end of their lives, and people who are at risk of sudden deterioration or cardiac arrest. Some people will want to record their care and treatment preferences for other reasons. </a:t>
            </a:r>
          </a:p>
          <a:p>
            <a:pPr marL="0" indent="0">
              <a:buNone/>
            </a:pPr>
            <a:r>
              <a:rPr lang="en-GB" sz="800" b="1" dirty="0"/>
              <a:t> </a:t>
            </a:r>
            <a:endParaRPr lang="en-GB" sz="800" dirty="0"/>
          </a:p>
          <a:p>
            <a:pPr marL="0" indent="0">
              <a:buNone/>
            </a:pPr>
            <a:r>
              <a:rPr lang="en-GB" sz="800" b="1" dirty="0"/>
              <a:t>Where has </a:t>
            </a:r>
            <a:r>
              <a:rPr lang="en-GB" sz="800" b="1" dirty="0" err="1"/>
              <a:t>ReSPECT</a:t>
            </a:r>
            <a:r>
              <a:rPr lang="en-GB" sz="800" b="1" dirty="0"/>
              <a:t> been implemented locally? </a:t>
            </a:r>
            <a:endParaRPr lang="en-GB" sz="800" dirty="0"/>
          </a:p>
          <a:p>
            <a:pPr marL="0" indent="0">
              <a:buNone/>
            </a:pPr>
            <a:r>
              <a:rPr lang="en-GB" sz="800" dirty="0"/>
              <a:t>The </a:t>
            </a:r>
            <a:r>
              <a:rPr lang="en-GB" sz="800" dirty="0" err="1"/>
              <a:t>ReSPECT</a:t>
            </a:r>
            <a:r>
              <a:rPr lang="en-GB" sz="800" dirty="0"/>
              <a:t> process was implemented at the Royal Surrey County Hospital on 1st April 2018, and will be implemented at Ashford and St. Peter’s Hospitals in August 2018. </a:t>
            </a:r>
            <a:r>
              <a:rPr lang="en-GB" sz="800" dirty="0" smtClean="0"/>
              <a:t>  All </a:t>
            </a:r>
            <a:r>
              <a:rPr lang="en-GB" sz="800" dirty="0"/>
              <a:t>3 CCGs in the Surrey Heartlands region have now agreed to implement </a:t>
            </a:r>
            <a:r>
              <a:rPr lang="en-GB" sz="800" dirty="0" err="1"/>
              <a:t>ReSPECT</a:t>
            </a:r>
            <a:r>
              <a:rPr lang="en-GB" sz="800" dirty="0"/>
              <a:t>, so it will be introduced in primary care later in the year.</a:t>
            </a:r>
          </a:p>
          <a:p>
            <a:pPr marL="0" indent="0">
              <a:buNone/>
            </a:pPr>
            <a:r>
              <a:rPr lang="en-GB" sz="800" b="1" dirty="0"/>
              <a:t> </a:t>
            </a:r>
            <a:endParaRPr lang="en-GB" sz="800" dirty="0"/>
          </a:p>
          <a:p>
            <a:pPr marL="0" indent="0">
              <a:buNone/>
            </a:pPr>
            <a:r>
              <a:rPr lang="en-GB" sz="800" b="1" dirty="0"/>
              <a:t>How will practices know if a patient has a </a:t>
            </a:r>
            <a:r>
              <a:rPr lang="en-GB" sz="800" b="1" dirty="0" err="1"/>
              <a:t>ReSPECT</a:t>
            </a:r>
            <a:r>
              <a:rPr lang="en-GB" sz="800" b="1" dirty="0"/>
              <a:t> form? </a:t>
            </a:r>
            <a:endParaRPr lang="en-GB" sz="800" dirty="0"/>
          </a:p>
          <a:p>
            <a:pPr marL="0" indent="0">
              <a:buNone/>
            </a:pPr>
            <a:r>
              <a:rPr lang="en-GB" sz="800" dirty="0"/>
              <a:t>Following introduction at Royal Surrey County Hospital, patients may be discharged into GP care with a </a:t>
            </a:r>
            <a:r>
              <a:rPr lang="en-GB" sz="800" dirty="0" err="1"/>
              <a:t>ReSPECT</a:t>
            </a:r>
            <a:r>
              <a:rPr lang="en-GB" sz="800" dirty="0"/>
              <a:t> form. </a:t>
            </a:r>
            <a:r>
              <a:rPr lang="en-GB" sz="800" dirty="0" smtClean="0"/>
              <a:t>  Currently</a:t>
            </a:r>
            <a:r>
              <a:rPr lang="en-GB" sz="800" dirty="0"/>
              <a:t>, this will be evident from the discharge summary. However, the </a:t>
            </a:r>
            <a:r>
              <a:rPr lang="en-GB" sz="800" dirty="0" err="1"/>
              <a:t>ReSPECT</a:t>
            </a:r>
            <a:r>
              <a:rPr lang="en-GB" sz="800" dirty="0"/>
              <a:t> Implementation Team is working on production of a copy of forms, to be sent to GPs upon patient discharge. </a:t>
            </a:r>
          </a:p>
          <a:p>
            <a:pPr marL="0" indent="0">
              <a:buNone/>
            </a:pPr>
            <a:r>
              <a:rPr lang="en-GB" sz="800" b="1" dirty="0"/>
              <a:t> </a:t>
            </a:r>
            <a:endParaRPr lang="en-GB" sz="800" dirty="0"/>
          </a:p>
          <a:p>
            <a:pPr marL="0" indent="0">
              <a:buNone/>
            </a:pPr>
            <a:r>
              <a:rPr lang="en-GB" sz="800" b="1" dirty="0"/>
              <a:t>Who will hold </a:t>
            </a:r>
            <a:r>
              <a:rPr lang="en-GB" sz="800" b="1" dirty="0" err="1"/>
              <a:t>ReSPECT</a:t>
            </a:r>
            <a:r>
              <a:rPr lang="en-GB" sz="800" b="1" dirty="0"/>
              <a:t> forms? </a:t>
            </a:r>
            <a:endParaRPr lang="en-GB" sz="800" dirty="0"/>
          </a:p>
          <a:p>
            <a:pPr marL="0" indent="0">
              <a:buNone/>
            </a:pPr>
            <a:r>
              <a:rPr lang="en-GB" sz="800" dirty="0" smtClean="0"/>
              <a:t>The </a:t>
            </a:r>
            <a:r>
              <a:rPr lang="en-GB" sz="800" dirty="0" err="1"/>
              <a:t>ReSPECT</a:t>
            </a:r>
            <a:r>
              <a:rPr lang="en-GB" sz="800" dirty="0"/>
              <a:t> form is given to the patient when discharged, and must follow the patient for their ongoing care and any subsequent readmissions as relevant. </a:t>
            </a:r>
            <a:r>
              <a:rPr lang="en-GB" sz="800" dirty="0" smtClean="0"/>
              <a:t>  The </a:t>
            </a:r>
            <a:r>
              <a:rPr lang="en-GB" sz="800" dirty="0" err="1"/>
              <a:t>ReSPECT</a:t>
            </a:r>
            <a:r>
              <a:rPr lang="en-GB" sz="800" dirty="0"/>
              <a:t> form, which stands out as it is purple, should be held with a patient’s care planning documentation. </a:t>
            </a:r>
          </a:p>
          <a:p>
            <a:pPr marL="0" indent="0">
              <a:buNone/>
            </a:pPr>
            <a:r>
              <a:rPr lang="en-GB" sz="800" dirty="0"/>
              <a:t> </a:t>
            </a:r>
          </a:p>
          <a:p>
            <a:pPr marL="0" indent="0">
              <a:buNone/>
            </a:pPr>
            <a:r>
              <a:rPr lang="en-GB" sz="800" b="1" dirty="0"/>
              <a:t>How will </a:t>
            </a:r>
            <a:r>
              <a:rPr lang="en-GB" sz="800" b="1" dirty="0" err="1"/>
              <a:t>ReSPECT</a:t>
            </a:r>
            <a:r>
              <a:rPr lang="en-GB" sz="800" b="1" dirty="0"/>
              <a:t> forms be shared? </a:t>
            </a:r>
            <a:endParaRPr lang="en-GB" sz="800" dirty="0"/>
          </a:p>
          <a:p>
            <a:pPr marL="0" indent="0">
              <a:buNone/>
            </a:pPr>
            <a:r>
              <a:rPr lang="en-GB" sz="800" dirty="0"/>
              <a:t>The </a:t>
            </a:r>
            <a:r>
              <a:rPr lang="en-GB" sz="800" dirty="0" err="1"/>
              <a:t>ReSPECT</a:t>
            </a:r>
            <a:r>
              <a:rPr lang="en-GB" sz="800" dirty="0"/>
              <a:t> Implementation Team is urgently trying to solve the digital challenge to document sharing. There is work underway for a national approach, but until then a local solution is being sought.</a:t>
            </a:r>
          </a:p>
          <a:p>
            <a:pPr marL="0" indent="0">
              <a:buNone/>
            </a:pPr>
            <a:r>
              <a:rPr lang="en-GB" sz="800" dirty="0"/>
              <a:t> </a:t>
            </a:r>
          </a:p>
          <a:p>
            <a:pPr marL="0" indent="0">
              <a:buNone/>
            </a:pPr>
            <a:r>
              <a:rPr lang="en-GB" sz="800" b="1" dirty="0"/>
              <a:t>What happens to DNACPR forms? </a:t>
            </a:r>
            <a:endParaRPr lang="en-GB" sz="800" dirty="0"/>
          </a:p>
          <a:p>
            <a:pPr marL="0" indent="0">
              <a:buNone/>
            </a:pPr>
            <a:r>
              <a:rPr lang="en-GB" sz="800" dirty="0" smtClean="0"/>
              <a:t>For </a:t>
            </a:r>
            <a:r>
              <a:rPr lang="en-GB" sz="800" dirty="0"/>
              <a:t>patients with a new </a:t>
            </a:r>
            <a:r>
              <a:rPr lang="en-GB" sz="800" dirty="0" err="1"/>
              <a:t>ReSPECT</a:t>
            </a:r>
            <a:r>
              <a:rPr lang="en-GB" sz="800" dirty="0"/>
              <a:t> form </a:t>
            </a:r>
            <a:r>
              <a:rPr lang="en-GB" sz="800" dirty="0" smtClean="0"/>
              <a:t> - The </a:t>
            </a:r>
            <a:r>
              <a:rPr lang="en-GB" sz="800" dirty="0"/>
              <a:t>agreed clinical recommendations that are recorded on a </a:t>
            </a:r>
            <a:r>
              <a:rPr lang="en-GB" sz="800" dirty="0" err="1"/>
              <a:t>ReSPECT</a:t>
            </a:r>
            <a:r>
              <a:rPr lang="en-GB" sz="800" dirty="0"/>
              <a:t> form include a recommendation on whether or not CPR should be attempted. There is no need for a supplementary DNACPR form to be completed (if applicable), as </a:t>
            </a:r>
            <a:r>
              <a:rPr lang="en-GB" sz="800" dirty="0" err="1"/>
              <a:t>ReSPECT</a:t>
            </a:r>
            <a:r>
              <a:rPr lang="en-GB" sz="800" dirty="0"/>
              <a:t> is valid as an emergency decision making guide. </a:t>
            </a:r>
          </a:p>
          <a:p>
            <a:pPr marL="0" indent="0">
              <a:buNone/>
            </a:pPr>
            <a:r>
              <a:rPr lang="en-GB" sz="800" dirty="0"/>
              <a:t> </a:t>
            </a:r>
          </a:p>
          <a:p>
            <a:pPr marL="0" indent="0">
              <a:buNone/>
            </a:pPr>
            <a:r>
              <a:rPr lang="en-GB" sz="800" dirty="0" smtClean="0"/>
              <a:t>For </a:t>
            </a:r>
            <a:r>
              <a:rPr lang="en-GB" sz="800" dirty="0"/>
              <a:t>patients with existing DNACPR forms </a:t>
            </a:r>
            <a:r>
              <a:rPr lang="en-GB" sz="800" dirty="0" smtClean="0"/>
              <a:t> - Any </a:t>
            </a:r>
            <a:r>
              <a:rPr lang="en-GB" sz="800" dirty="0"/>
              <a:t>current DNACPR forms will not be rewritten, and will continue to be valid until no longer relevant. </a:t>
            </a:r>
          </a:p>
          <a:p>
            <a:pPr marL="0" indent="0">
              <a:buNone/>
            </a:pPr>
            <a:r>
              <a:rPr lang="en-GB" sz="800" dirty="0"/>
              <a:t> </a:t>
            </a:r>
          </a:p>
          <a:p>
            <a:pPr marL="0" indent="0">
              <a:buNone/>
            </a:pPr>
            <a:r>
              <a:rPr lang="en-GB" sz="800" dirty="0" smtClean="0"/>
              <a:t>For </a:t>
            </a:r>
            <a:r>
              <a:rPr lang="en-GB" sz="800" dirty="0"/>
              <a:t>patients in the community where a DNACPR discussion is appropriate </a:t>
            </a:r>
            <a:r>
              <a:rPr lang="en-GB" sz="800" dirty="0" smtClean="0"/>
              <a:t>- Until </a:t>
            </a:r>
            <a:r>
              <a:rPr lang="en-GB" sz="800" dirty="0"/>
              <a:t>the </a:t>
            </a:r>
            <a:r>
              <a:rPr lang="en-GB" sz="800" dirty="0" err="1"/>
              <a:t>ReSPECT</a:t>
            </a:r>
            <a:r>
              <a:rPr lang="en-GB" sz="800" dirty="0"/>
              <a:t> process is fully introduced across the whole system, DNACPR forms should continue to be produced by primary care, where appropriate. </a:t>
            </a:r>
          </a:p>
          <a:p>
            <a:pPr marL="0" indent="0">
              <a:buNone/>
            </a:pPr>
            <a:endParaRPr lang="en-GB" sz="800" dirty="0"/>
          </a:p>
          <a:p>
            <a:pPr marL="0" indent="0">
              <a:buNone/>
            </a:pPr>
            <a:r>
              <a:rPr lang="en-GB" sz="800" b="1" dirty="0"/>
              <a:t>What happens to </a:t>
            </a:r>
            <a:r>
              <a:rPr lang="en-GB" sz="800" b="1" dirty="0" err="1"/>
              <a:t>PACe</a:t>
            </a:r>
            <a:r>
              <a:rPr lang="en-GB" sz="800" b="1" dirty="0"/>
              <a:t> and advance care planning forms? </a:t>
            </a:r>
            <a:endParaRPr lang="en-GB" sz="800" dirty="0"/>
          </a:p>
          <a:p>
            <a:pPr marL="0" indent="0">
              <a:buNone/>
            </a:pPr>
            <a:r>
              <a:rPr lang="en-GB" sz="800" dirty="0" err="1"/>
              <a:t>ReSPECT</a:t>
            </a:r>
            <a:r>
              <a:rPr lang="en-GB" sz="800" dirty="0"/>
              <a:t> can be complementary to a wider process of advance/anticipatory care planning. Therefore, patients may also have a </a:t>
            </a:r>
            <a:r>
              <a:rPr lang="en-GB" sz="800" dirty="0" err="1"/>
              <a:t>PACe</a:t>
            </a:r>
            <a:r>
              <a:rPr lang="en-GB" sz="800" dirty="0"/>
              <a:t> form or other advance care plan. </a:t>
            </a:r>
            <a:r>
              <a:rPr lang="en-GB" sz="800" dirty="0" err="1"/>
              <a:t>ReSPECT</a:t>
            </a:r>
            <a:r>
              <a:rPr lang="en-GB" sz="800" dirty="0"/>
              <a:t> will not replace such plans. </a:t>
            </a:r>
          </a:p>
          <a:p>
            <a:pPr marL="0" indent="0">
              <a:buNone/>
            </a:pPr>
            <a:r>
              <a:rPr lang="en-GB" sz="800" b="1" dirty="0"/>
              <a:t> </a:t>
            </a:r>
            <a:endParaRPr lang="en-GB" sz="800" dirty="0"/>
          </a:p>
          <a:p>
            <a:pPr marL="0" indent="0">
              <a:buNone/>
            </a:pPr>
            <a:r>
              <a:rPr lang="en-GB" sz="800" b="1" dirty="0"/>
              <a:t>Contact:</a:t>
            </a:r>
            <a:endParaRPr lang="en-GB" sz="800" dirty="0"/>
          </a:p>
          <a:p>
            <a:pPr marL="0" indent="0">
              <a:buNone/>
            </a:pPr>
            <a:r>
              <a:rPr lang="en-GB" sz="800" dirty="0" err="1"/>
              <a:t>Janni</a:t>
            </a:r>
            <a:r>
              <a:rPr lang="en-GB" sz="800" dirty="0"/>
              <a:t> Hodgson, </a:t>
            </a:r>
            <a:r>
              <a:rPr lang="en-GB" sz="800" dirty="0" err="1"/>
              <a:t>ReSPECT</a:t>
            </a:r>
            <a:r>
              <a:rPr lang="en-GB" sz="800" dirty="0"/>
              <a:t> Implementation Lead </a:t>
            </a:r>
            <a:r>
              <a:rPr lang="en-GB" sz="800" dirty="0" smtClean="0"/>
              <a:t> - jannihodgson@nhs.net , 07976 </a:t>
            </a:r>
            <a:r>
              <a:rPr lang="en-GB" sz="800" dirty="0"/>
              <a:t>581579</a:t>
            </a:r>
          </a:p>
          <a:p>
            <a:pPr marL="0" indent="0">
              <a:buNone/>
            </a:pPr>
            <a:r>
              <a:rPr lang="en-GB" sz="800" dirty="0"/>
              <a:t> </a:t>
            </a:r>
          </a:p>
          <a:p>
            <a:pPr marL="0" indent="0">
              <a:buNone/>
            </a:pPr>
            <a:endParaRPr lang="en-GB" sz="700" dirty="0"/>
          </a:p>
        </p:txBody>
      </p:sp>
    </p:spTree>
    <p:extLst>
      <p:ext uri="{BB962C8B-B14F-4D97-AF65-F5344CB8AC3E}">
        <p14:creationId xmlns:p14="http://schemas.microsoft.com/office/powerpoint/2010/main" val="1447942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92896"/>
            <a:ext cx="8229600" cy="1728192"/>
          </a:xfrm>
        </p:spPr>
        <p:txBody>
          <a:bodyPr>
            <a:normAutofit fontScale="90000"/>
          </a:bodyPr>
          <a:lstStyle/>
          <a:p>
            <a:r>
              <a:rPr lang="en-GB" sz="5400" dirty="0">
                <a:solidFill>
                  <a:srgbClr val="0070C0"/>
                </a:solidFill>
              </a:rPr>
              <a:t>P</a:t>
            </a:r>
            <a:r>
              <a:rPr lang="en-GB" sz="5400" b="1" dirty="0" smtClean="0">
                <a:solidFill>
                  <a:srgbClr val="0070C0"/>
                </a:solidFill>
                <a:latin typeface="Arial" panose="020B0604020202020204" pitchFamily="34" charset="0"/>
                <a:cs typeface="Arial" panose="020B0604020202020204" pitchFamily="34" charset="0"/>
              </a:rPr>
              <a:t>lanned Care</a:t>
            </a:r>
            <a:br>
              <a:rPr lang="en-GB" sz="5400" b="1" dirty="0" smtClean="0">
                <a:solidFill>
                  <a:srgbClr val="0070C0"/>
                </a:solidFill>
                <a:latin typeface="Arial" panose="020B0604020202020204" pitchFamily="34" charset="0"/>
                <a:cs typeface="Arial" panose="020B0604020202020204" pitchFamily="34" charset="0"/>
              </a:rPr>
            </a:br>
            <a:r>
              <a:rPr lang="en-GB" sz="5400" dirty="0" smtClean="0">
                <a:solidFill>
                  <a:srgbClr val="0070C0"/>
                </a:solidFill>
              </a:rPr>
              <a:t>Update</a:t>
            </a:r>
            <a:endParaRPr lang="en-GB" b="1"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25145" y="6472062"/>
            <a:ext cx="4950753" cy="369332"/>
          </a:xfrm>
          <a:prstGeom prst="rect">
            <a:avLst/>
          </a:prstGeom>
          <a:solidFill>
            <a:srgbClr val="0070C0"/>
          </a:solidFill>
        </p:spPr>
        <p:txBody>
          <a:bodyPr wrap="square" rtlCol="0">
            <a:spAutoFit/>
          </a:bodyPr>
          <a:lstStyle/>
          <a:p>
            <a:r>
              <a:rPr lang="en-GB" dirty="0" smtClean="0">
                <a:solidFill>
                  <a:prstClr val="white"/>
                </a:solidFill>
                <a:latin typeface="Arial" pitchFamily="34" charset="0"/>
                <a:cs typeface="Arial" pitchFamily="34" charset="0"/>
              </a:rPr>
              <a:t>Shaping healthcare for you … and your family</a:t>
            </a:r>
            <a:endParaRPr lang="en-GB" dirty="0">
              <a:solidFill>
                <a:prstClr val="white"/>
              </a:solidFill>
              <a:latin typeface="Arial" pitchFamily="34" charset="0"/>
              <a:cs typeface="Arial" pitchFamily="34" charset="0"/>
            </a:endParaRPr>
          </a:p>
        </p:txBody>
      </p:sp>
      <p:pic>
        <p:nvPicPr>
          <p:cNvPr id="6" name="officeArt object"/>
          <p:cNvPicPr/>
          <p:nvPr/>
        </p:nvPicPr>
        <p:blipFill>
          <a:blip r:embed="rId4">
            <a:extLst/>
          </a:blip>
          <a:stretch>
            <a:fillRect/>
          </a:stretch>
        </p:blipFill>
        <p:spPr>
          <a:xfrm>
            <a:off x="6228184" y="5805264"/>
            <a:ext cx="2552700" cy="660400"/>
          </a:xfrm>
          <a:prstGeom prst="rect">
            <a:avLst/>
          </a:prstGeom>
          <a:ln w="12700" cap="flat">
            <a:noFill/>
            <a:miter lim="400000"/>
          </a:ln>
          <a:effectLst/>
        </p:spPr>
      </p:pic>
      <p:sp>
        <p:nvSpPr>
          <p:cNvPr id="4" name="Slide Number Placeholder 3"/>
          <p:cNvSpPr>
            <a:spLocks noGrp="1"/>
          </p:cNvSpPr>
          <p:nvPr>
            <p:ph type="sldNum" sz="quarter" idx="12"/>
          </p:nvPr>
        </p:nvSpPr>
        <p:spPr/>
        <p:txBody>
          <a:bodyPr/>
          <a:lstStyle/>
          <a:p>
            <a:fld id="{981DD97E-D902-40F7-A123-6D7EEEDFD77D}" type="slidenum">
              <a:rPr lang="en-GB" smtClean="0">
                <a:solidFill>
                  <a:prstClr val="black">
                    <a:tint val="75000"/>
                  </a:prstClr>
                </a:solidFill>
              </a:rPr>
              <a:pPr/>
              <a:t>14</a:t>
            </a:fld>
            <a:endParaRPr lang="en-GB" dirty="0">
              <a:solidFill>
                <a:prstClr val="black">
                  <a:tint val="75000"/>
                </a:prstClr>
              </a:solidFill>
            </a:endParaRPr>
          </a:p>
        </p:txBody>
      </p:sp>
    </p:spTree>
    <p:custDataLst>
      <p:tags r:id="rId1"/>
    </p:custDataLst>
    <p:extLst>
      <p:ext uri="{BB962C8B-B14F-4D97-AF65-F5344CB8AC3E}">
        <p14:creationId xmlns:p14="http://schemas.microsoft.com/office/powerpoint/2010/main" val="3361282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13792"/>
            <a:ext cx="5724128" cy="1143000"/>
          </a:xfrm>
        </p:spPr>
        <p:txBody>
          <a:bodyPr/>
          <a:lstStyle/>
          <a:p>
            <a:r>
              <a:rPr lang="en-GB" sz="3600" dirty="0">
                <a:solidFill>
                  <a:schemeClr val="tx2">
                    <a:lumMod val="60000"/>
                    <a:lumOff val="40000"/>
                  </a:schemeClr>
                </a:solidFill>
              </a:rPr>
              <a:t>e</a:t>
            </a:r>
            <a:r>
              <a:rPr lang="en-GB" sz="3600" dirty="0" smtClean="0">
                <a:solidFill>
                  <a:schemeClr val="tx2">
                    <a:lumMod val="60000"/>
                    <a:lumOff val="40000"/>
                  </a:schemeClr>
                </a:solidFill>
              </a:rPr>
              <a:t>-RS Paper Switch Off</a:t>
            </a:r>
            <a:endParaRPr lang="en-GB" sz="3600" dirty="0">
              <a:solidFill>
                <a:schemeClr val="tx2">
                  <a:lumMod val="60000"/>
                  <a:lumOff val="40000"/>
                </a:schemeClr>
              </a:solidFill>
            </a:endParaRPr>
          </a:p>
        </p:txBody>
      </p:sp>
      <p:sp>
        <p:nvSpPr>
          <p:cNvPr id="4" name="Slide Number Placeholder 3"/>
          <p:cNvSpPr>
            <a:spLocks noGrp="1"/>
          </p:cNvSpPr>
          <p:nvPr>
            <p:ph type="sldNum" sz="quarter" idx="12"/>
          </p:nvPr>
        </p:nvSpPr>
        <p:spPr/>
        <p:txBody>
          <a:bodyPr/>
          <a:lstStyle/>
          <a:p>
            <a:fld id="{102EEBD0-5393-4803-A86B-3BF5552CC2D2}" type="slidenum">
              <a:rPr lang="en-GB" smtClean="0">
                <a:solidFill>
                  <a:prstClr val="black">
                    <a:tint val="75000"/>
                  </a:prstClr>
                </a:solidFill>
              </a:rPr>
              <a:pPr/>
              <a:t>15</a:t>
            </a:fld>
            <a:endParaRPr lang="en-GB" dirty="0">
              <a:solidFill>
                <a:prstClr val="black">
                  <a:tint val="75000"/>
                </a:prstClr>
              </a:solidFill>
            </a:endParaRPr>
          </a:p>
        </p:txBody>
      </p:sp>
      <p:sp>
        <p:nvSpPr>
          <p:cNvPr id="5" name="Rectangle 4"/>
          <p:cNvSpPr/>
          <p:nvPr/>
        </p:nvSpPr>
        <p:spPr>
          <a:xfrm>
            <a:off x="251520" y="1124744"/>
            <a:ext cx="8640960" cy="7294305"/>
          </a:xfrm>
          <a:prstGeom prst="rect">
            <a:avLst/>
          </a:prstGeom>
        </p:spPr>
        <p:txBody>
          <a:bodyPr wrap="square">
            <a:spAutoFit/>
          </a:bodyPr>
          <a:lstStyle/>
          <a:p>
            <a:r>
              <a:rPr lang="en-GB" sz="1600" dirty="0" smtClean="0">
                <a:latin typeface="Arial" panose="020B0604020202020204" pitchFamily="34" charset="0"/>
                <a:cs typeface="Arial" panose="020B0604020202020204" pitchFamily="34" charset="0"/>
              </a:rPr>
              <a:t>The </a:t>
            </a:r>
            <a:r>
              <a:rPr lang="en-GB" sz="1600" dirty="0">
                <a:latin typeface="Arial" panose="020B0604020202020204" pitchFamily="34" charset="0"/>
                <a:cs typeface="Arial" panose="020B0604020202020204" pitchFamily="34" charset="0"/>
              </a:rPr>
              <a:t>Standard Contract for 2018/19 requires the full use of the NHS e-Referral Service (e-RS) for all consultant-led first outpatient appointments. </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From </a:t>
            </a:r>
            <a:r>
              <a:rPr lang="en-GB" sz="1600" dirty="0">
                <a:latin typeface="Arial" panose="020B0604020202020204" pitchFamily="34" charset="0"/>
                <a:cs typeface="Arial" panose="020B0604020202020204" pitchFamily="34" charset="0"/>
              </a:rPr>
              <a:t>1st October 2018, providers will only be paid for activity resulting from referrals made through e-RS. Locally, Royal Surrey County, Frimley Park and Ashford and St. Peter’s trusts are working towards an earlier </a:t>
            </a:r>
            <a:r>
              <a:rPr lang="en-GB" sz="1600" dirty="0" smtClean="0">
                <a:latin typeface="Arial" panose="020B0604020202020204" pitchFamily="34" charset="0"/>
                <a:cs typeface="Arial" panose="020B0604020202020204" pitchFamily="34" charset="0"/>
              </a:rPr>
              <a:t>date.</a:t>
            </a:r>
          </a:p>
          <a:p>
            <a:r>
              <a:rPr lang="en-GB" sz="1600" dirty="0">
                <a:latin typeface="Arial" panose="020B0604020202020204" pitchFamily="34" charset="0"/>
                <a:cs typeface="Arial" panose="020B0604020202020204" pitchFamily="34" charset="0"/>
              </a:rPr>
              <a:t>Moving from a paper-based referral system to an electronic referral system has some big advantages including:</a:t>
            </a:r>
          </a:p>
          <a:p>
            <a:r>
              <a:rPr lang="en-GB" sz="1600" dirty="0">
                <a:latin typeface="Arial" panose="020B0604020202020204" pitchFamily="34" charset="0"/>
                <a:cs typeface="Arial" panose="020B0604020202020204" pitchFamily="34" charset="0"/>
              </a:rPr>
              <a:t>·         Improving patient experience by making referrals easier to track</a:t>
            </a:r>
          </a:p>
          <a:p>
            <a:r>
              <a:rPr lang="en-GB" sz="1600" dirty="0">
                <a:latin typeface="Arial" panose="020B0604020202020204" pitchFamily="34" charset="0"/>
                <a:cs typeface="Arial" panose="020B0604020202020204" pitchFamily="34" charset="0"/>
              </a:rPr>
              <a:t>·         Removing the need for paper referrals and faxes</a:t>
            </a:r>
          </a:p>
          <a:p>
            <a:r>
              <a:rPr lang="en-GB" sz="1600" dirty="0">
                <a:latin typeface="Arial" panose="020B0604020202020204" pitchFamily="34" charset="0"/>
                <a:cs typeface="Arial" panose="020B0604020202020204" pitchFamily="34" charset="0"/>
              </a:rPr>
              <a:t>·         Faster and more accurate systems with correct clinic booking first time</a:t>
            </a:r>
          </a:p>
          <a:p>
            <a:r>
              <a:rPr lang="en-GB" sz="1600" dirty="0">
                <a:latin typeface="Arial" panose="020B0604020202020204" pitchFamily="34" charset="0"/>
                <a:cs typeface="Arial" panose="020B0604020202020204" pitchFamily="34" charset="0"/>
              </a:rPr>
              <a:t> </a:t>
            </a:r>
          </a:p>
          <a:p>
            <a:r>
              <a:rPr lang="en-GB" sz="1600" b="1" dirty="0">
                <a:latin typeface="Arial" panose="020B0604020202020204" pitchFamily="34" charset="0"/>
                <a:cs typeface="Arial" panose="020B0604020202020204" pitchFamily="34" charset="0"/>
              </a:rPr>
              <a:t>What will it involve and what will it mean?</a:t>
            </a:r>
          </a:p>
          <a:p>
            <a:r>
              <a:rPr lang="en-GB" sz="1600" dirty="0" smtClean="0">
                <a:latin typeface="Arial" panose="020B0604020202020204" pitchFamily="34" charset="0"/>
                <a:cs typeface="Arial" panose="020B0604020202020204" pitchFamily="34" charset="0"/>
              </a:rPr>
              <a:t>From 2nd </a:t>
            </a:r>
            <a:r>
              <a:rPr lang="en-GB" sz="1600" dirty="0">
                <a:latin typeface="Arial" panose="020B0604020202020204" pitchFamily="34" charset="0"/>
                <a:cs typeface="Arial" panose="020B0604020202020204" pitchFamily="34" charset="0"/>
              </a:rPr>
              <a:t>July the Royal Surrey County, Frimley Park and Ashford and St. Peter’s trusts will only accept bookings through e-RS for all consultant-led first outpatient appointments. </a:t>
            </a:r>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From </a:t>
            </a:r>
            <a:r>
              <a:rPr lang="en-GB" sz="1600" dirty="0">
                <a:latin typeface="Arial" panose="020B0604020202020204" pitchFamily="34" charset="0"/>
                <a:cs typeface="Arial" panose="020B0604020202020204" pitchFamily="34" charset="0"/>
              </a:rPr>
              <a:t>1st October trusts will only be paid for activity resulting from referrals sent electronically. Over the next three months the Royal Surrey County are planning a phased introduction of e-RS by specialty. Implementation will also involve phased removal of fax machines and fax lines in the trust and e-RS email referral options. GP referrals received after these dates, which are not sent by e-RS, will be returned to practices and GPs will be asked to resubmit them electronically.</a:t>
            </a:r>
          </a:p>
          <a:p>
            <a:r>
              <a:rPr lang="en-GB" sz="2400" dirty="0">
                <a:latin typeface="Arial" panose="020B0604020202020204" pitchFamily="34" charset="0"/>
                <a:cs typeface="Arial" panose="020B0604020202020204" pitchFamily="34" charset="0"/>
              </a:rPr>
              <a:t> </a:t>
            </a:r>
          </a:p>
          <a:p>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651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341784"/>
            <a:ext cx="5436096" cy="1143000"/>
          </a:xfrm>
        </p:spPr>
        <p:txBody>
          <a:bodyPr/>
          <a:lstStyle/>
          <a:p>
            <a:r>
              <a:rPr lang="en-GB" dirty="0" smtClean="0">
                <a:solidFill>
                  <a:schemeClr val="tx2">
                    <a:lumMod val="60000"/>
                    <a:lumOff val="40000"/>
                  </a:schemeClr>
                </a:solidFill>
              </a:rPr>
              <a:t>X-Pert Course</a:t>
            </a:r>
            <a:endParaRPr lang="en-GB" dirty="0">
              <a:solidFill>
                <a:schemeClr val="tx2">
                  <a:lumMod val="60000"/>
                  <a:lumOff val="40000"/>
                </a:schemeClr>
              </a:solidFill>
            </a:endParaRPr>
          </a:p>
        </p:txBody>
      </p:sp>
      <p:sp>
        <p:nvSpPr>
          <p:cNvPr id="4" name="Slide Number Placeholder 3"/>
          <p:cNvSpPr>
            <a:spLocks noGrp="1"/>
          </p:cNvSpPr>
          <p:nvPr>
            <p:ph type="sldNum" sz="quarter" idx="12"/>
          </p:nvPr>
        </p:nvSpPr>
        <p:spPr/>
        <p:txBody>
          <a:bodyPr/>
          <a:lstStyle/>
          <a:p>
            <a:fld id="{102EEBD0-5393-4803-A86B-3BF5552CC2D2}" type="slidenum">
              <a:rPr lang="en-GB" smtClean="0">
                <a:solidFill>
                  <a:prstClr val="black">
                    <a:tint val="75000"/>
                  </a:prstClr>
                </a:solidFill>
              </a:rPr>
              <a:pPr/>
              <a:t>16</a:t>
            </a:fld>
            <a:endParaRPr lang="en-GB" dirty="0">
              <a:solidFill>
                <a:prstClr val="black">
                  <a:tint val="75000"/>
                </a:prstClr>
              </a:solidFill>
            </a:endParaRPr>
          </a:p>
        </p:txBody>
      </p:sp>
      <p:sp>
        <p:nvSpPr>
          <p:cNvPr id="5" name="Content Placeholder 4"/>
          <p:cNvSpPr>
            <a:spLocks noGrp="1"/>
          </p:cNvSpPr>
          <p:nvPr>
            <p:ph idx="1"/>
          </p:nvPr>
        </p:nvSpPr>
        <p:spPr>
          <a:xfrm>
            <a:off x="457200" y="933698"/>
            <a:ext cx="8291264" cy="5422652"/>
          </a:xfrm>
        </p:spPr>
        <p:txBody>
          <a:bodyPr>
            <a:noAutofit/>
          </a:bodyPr>
          <a:lstStyle/>
          <a:p>
            <a:pPr marL="0" indent="0">
              <a:buNone/>
            </a:pPr>
            <a:r>
              <a:rPr lang="en-GB" sz="1600" b="1" dirty="0" smtClean="0"/>
              <a:t>X-PERT Diabetes</a:t>
            </a:r>
          </a:p>
          <a:p>
            <a:pPr marL="0" indent="0">
              <a:buNone/>
            </a:pPr>
            <a:r>
              <a:rPr lang="en-GB" sz="1600" dirty="0" smtClean="0"/>
              <a:t>An effective self-management intervention</a:t>
            </a:r>
          </a:p>
          <a:p>
            <a:pPr marL="0" indent="0">
              <a:buNone/>
            </a:pPr>
            <a:r>
              <a:rPr lang="en-GB" sz="1600" dirty="0" smtClean="0"/>
              <a:t>This is a highly effective programme for people with Type 2 diabetes, or those at risk of developing diabetes. It aims to develop the knowledge, skills and confidence of participants, enabling them to make informed decisions about their lifestyles and management of their condition.</a:t>
            </a:r>
            <a:endParaRPr lang="en-GB" sz="1600" dirty="0"/>
          </a:p>
          <a:p>
            <a:pPr marL="0" indent="0">
              <a:buNone/>
            </a:pPr>
            <a:r>
              <a:rPr lang="en-GB" sz="1600" b="1" dirty="0" smtClean="0"/>
              <a:t>For</a:t>
            </a:r>
            <a:r>
              <a:rPr lang="en-GB" sz="1600" dirty="0" smtClean="0"/>
              <a:t>: People with diabetes or those at risk</a:t>
            </a:r>
          </a:p>
          <a:p>
            <a:pPr marL="0" indent="0">
              <a:buNone/>
            </a:pPr>
            <a:r>
              <a:rPr lang="en-GB" sz="1600" b="1" dirty="0" smtClean="0"/>
              <a:t>Course Type</a:t>
            </a:r>
            <a:r>
              <a:rPr lang="en-GB" sz="1600" dirty="0" smtClean="0"/>
              <a:t>: 6 week course – 2.5 hours per week – up to 20 participants</a:t>
            </a:r>
          </a:p>
          <a:p>
            <a:pPr marL="0" indent="0">
              <a:buNone/>
            </a:pPr>
            <a:r>
              <a:rPr lang="en-GB" sz="1600" b="1" dirty="0" smtClean="0"/>
              <a:t>Benefits to patients;</a:t>
            </a:r>
          </a:p>
          <a:p>
            <a:pPr>
              <a:buFontTx/>
              <a:buChar char="-"/>
            </a:pPr>
            <a:r>
              <a:rPr lang="en-GB" sz="1600" dirty="0" smtClean="0"/>
              <a:t>Increased carbohydrate awareness</a:t>
            </a:r>
          </a:p>
          <a:p>
            <a:pPr>
              <a:buFontTx/>
              <a:buChar char="-"/>
            </a:pPr>
            <a:r>
              <a:rPr lang="en-GB" sz="1600" dirty="0" smtClean="0"/>
              <a:t>Healthier eating</a:t>
            </a:r>
          </a:p>
          <a:p>
            <a:pPr>
              <a:buFontTx/>
              <a:buChar char="-"/>
            </a:pPr>
            <a:r>
              <a:rPr lang="en-GB" sz="1600" dirty="0" smtClean="0"/>
              <a:t>Increased energy levels</a:t>
            </a:r>
          </a:p>
          <a:p>
            <a:pPr>
              <a:buFontTx/>
              <a:buChar char="-"/>
            </a:pPr>
            <a:r>
              <a:rPr lang="en-GB" sz="1600" dirty="0" smtClean="0"/>
              <a:t>Improved fitness</a:t>
            </a:r>
          </a:p>
          <a:p>
            <a:pPr>
              <a:buFontTx/>
              <a:buChar char="-"/>
            </a:pPr>
            <a:r>
              <a:rPr lang="en-GB" sz="1600" dirty="0" smtClean="0"/>
              <a:t>Improved wellbeing and quality of life</a:t>
            </a:r>
          </a:p>
          <a:p>
            <a:pPr>
              <a:buFontTx/>
              <a:buChar char="-"/>
            </a:pPr>
            <a:r>
              <a:rPr lang="en-GB" sz="1600" dirty="0" smtClean="0"/>
              <a:t>Improved blood glucose levels</a:t>
            </a:r>
          </a:p>
          <a:p>
            <a:pPr>
              <a:buFontTx/>
              <a:buChar char="-"/>
            </a:pPr>
            <a:r>
              <a:rPr lang="en-GB" sz="1600" dirty="0" smtClean="0"/>
              <a:t>Fewer hypos</a:t>
            </a:r>
          </a:p>
          <a:p>
            <a:pPr>
              <a:buFontTx/>
              <a:buChar char="-"/>
            </a:pPr>
            <a:r>
              <a:rPr lang="en-GB" sz="1600" dirty="0" smtClean="0"/>
              <a:t>Lower blood pressure</a:t>
            </a:r>
          </a:p>
          <a:p>
            <a:pPr marL="0" indent="0">
              <a:buNone/>
            </a:pPr>
            <a:r>
              <a:rPr lang="en-GB" sz="1600" dirty="0" smtClean="0"/>
              <a:t>GP’s can send patient referrals directly to </a:t>
            </a:r>
            <a:r>
              <a:rPr lang="en-GB" sz="1600" dirty="0" smtClean="0">
                <a:hlinkClick r:id="rId2"/>
              </a:rPr>
              <a:t>iowselfmanagementuk@nhs.net</a:t>
            </a:r>
            <a:r>
              <a:rPr lang="en-GB" sz="1600" dirty="0" smtClean="0"/>
              <a:t>, or ‘bulk’ refer patients via the guidance on the next slide</a:t>
            </a:r>
          </a:p>
          <a:p>
            <a:pPr>
              <a:buFontTx/>
              <a:buChar char="-"/>
            </a:pPr>
            <a:endParaRPr lang="en-GB" sz="900" dirty="0" smtClean="0"/>
          </a:p>
        </p:txBody>
      </p:sp>
    </p:spTree>
    <p:extLst>
      <p:ext uri="{BB962C8B-B14F-4D97-AF65-F5344CB8AC3E}">
        <p14:creationId xmlns:p14="http://schemas.microsoft.com/office/powerpoint/2010/main" val="77880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065396"/>
            <a:ext cx="7488832" cy="5246991"/>
          </a:xfrm>
        </p:spPr>
      </p:pic>
      <p:sp>
        <p:nvSpPr>
          <p:cNvPr id="4" name="Slide Number Placeholder 3"/>
          <p:cNvSpPr>
            <a:spLocks noGrp="1"/>
          </p:cNvSpPr>
          <p:nvPr>
            <p:ph type="sldNum" sz="quarter" idx="12"/>
          </p:nvPr>
        </p:nvSpPr>
        <p:spPr/>
        <p:txBody>
          <a:bodyPr/>
          <a:lstStyle/>
          <a:p>
            <a:fld id="{102EEBD0-5393-4803-A86B-3BF5552CC2D2}" type="slidenum">
              <a:rPr lang="en-GB" smtClean="0">
                <a:solidFill>
                  <a:prstClr val="black">
                    <a:tint val="75000"/>
                  </a:prstClr>
                </a:solidFill>
              </a:rPr>
              <a:pPr/>
              <a:t>17</a:t>
            </a:fld>
            <a:endParaRPr lang="en-GB" dirty="0">
              <a:solidFill>
                <a:prstClr val="black">
                  <a:tint val="75000"/>
                </a:prstClr>
              </a:solidFill>
            </a:endParaRPr>
          </a:p>
        </p:txBody>
      </p:sp>
    </p:spTree>
    <p:extLst>
      <p:ext uri="{BB962C8B-B14F-4D97-AF65-F5344CB8AC3E}">
        <p14:creationId xmlns:p14="http://schemas.microsoft.com/office/powerpoint/2010/main" val="1622840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372" y="2492896"/>
            <a:ext cx="8385348" cy="1800200"/>
          </a:xfrm>
        </p:spPr>
        <p:txBody>
          <a:bodyPr>
            <a:normAutofit/>
          </a:bodyPr>
          <a:lstStyle/>
          <a:p>
            <a:r>
              <a:rPr lang="en-GB" sz="5400" b="1" dirty="0" smtClean="0">
                <a:solidFill>
                  <a:srgbClr val="0070C0"/>
                </a:solidFill>
                <a:latin typeface="Arial" panose="020B0604020202020204" pitchFamily="34" charset="0"/>
                <a:cs typeface="Arial" panose="020B0604020202020204" pitchFamily="34" charset="0"/>
              </a:rPr>
              <a:t>Primary Care</a:t>
            </a:r>
            <a:br>
              <a:rPr lang="en-GB" sz="5400" b="1" dirty="0" smtClean="0">
                <a:solidFill>
                  <a:srgbClr val="0070C0"/>
                </a:solidFill>
                <a:latin typeface="Arial" panose="020B0604020202020204" pitchFamily="34" charset="0"/>
                <a:cs typeface="Arial" panose="020B0604020202020204" pitchFamily="34" charset="0"/>
              </a:rPr>
            </a:br>
            <a:r>
              <a:rPr lang="en-GB" sz="5400" dirty="0" smtClean="0">
                <a:solidFill>
                  <a:srgbClr val="0070C0"/>
                </a:solidFill>
              </a:rPr>
              <a:t>Update</a:t>
            </a:r>
            <a:endParaRPr lang="en-GB" sz="5400" b="1"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25145" y="6472062"/>
            <a:ext cx="4950753" cy="369332"/>
          </a:xfrm>
          <a:prstGeom prst="rect">
            <a:avLst/>
          </a:prstGeom>
          <a:solidFill>
            <a:srgbClr val="0070C0"/>
          </a:solidFill>
        </p:spPr>
        <p:txBody>
          <a:bodyPr wrap="square" rtlCol="0">
            <a:spAutoFit/>
          </a:bodyPr>
          <a:lstStyle/>
          <a:p>
            <a:r>
              <a:rPr lang="en-GB" dirty="0">
                <a:solidFill>
                  <a:prstClr val="white"/>
                </a:solidFill>
                <a:latin typeface="Arial" pitchFamily="34" charset="0"/>
                <a:cs typeface="Arial" pitchFamily="34" charset="0"/>
              </a:rPr>
              <a:t>Shaping healthcare for you … and your family</a:t>
            </a:r>
          </a:p>
        </p:txBody>
      </p:sp>
      <p:pic>
        <p:nvPicPr>
          <p:cNvPr id="6" name="officeArt object"/>
          <p:cNvPicPr/>
          <p:nvPr/>
        </p:nvPicPr>
        <p:blipFill>
          <a:blip r:embed="rId4">
            <a:extLst/>
          </a:blip>
          <a:stretch>
            <a:fillRect/>
          </a:stretch>
        </p:blipFill>
        <p:spPr>
          <a:xfrm>
            <a:off x="6228184" y="5805264"/>
            <a:ext cx="2552700" cy="660400"/>
          </a:xfrm>
          <a:prstGeom prst="rect">
            <a:avLst/>
          </a:prstGeom>
          <a:ln w="12700" cap="flat">
            <a:noFill/>
            <a:miter lim="400000"/>
          </a:ln>
          <a:effectLst/>
        </p:spPr>
      </p:pic>
      <p:sp>
        <p:nvSpPr>
          <p:cNvPr id="4" name="Slide Number Placeholder 3"/>
          <p:cNvSpPr>
            <a:spLocks noGrp="1"/>
          </p:cNvSpPr>
          <p:nvPr>
            <p:ph type="sldNum" sz="quarter" idx="12"/>
          </p:nvPr>
        </p:nvSpPr>
        <p:spPr/>
        <p:txBody>
          <a:bodyPr/>
          <a:lstStyle/>
          <a:p>
            <a:fld id="{981DD97E-D902-40F7-A123-6D7EEEDFD77D}" type="slidenum">
              <a:rPr lang="en-GB" smtClean="0">
                <a:solidFill>
                  <a:prstClr val="black">
                    <a:tint val="75000"/>
                  </a:prstClr>
                </a:solidFill>
              </a:rPr>
              <a:pPr/>
              <a:t>2</a:t>
            </a:fld>
            <a:endParaRPr lang="en-GB" dirty="0">
              <a:solidFill>
                <a:prstClr val="black">
                  <a:tint val="75000"/>
                </a:prstClr>
              </a:solidFill>
            </a:endParaRPr>
          </a:p>
        </p:txBody>
      </p:sp>
    </p:spTree>
    <p:custDataLst>
      <p:tags r:id="rId1"/>
    </p:custDataLst>
    <p:extLst>
      <p:ext uri="{BB962C8B-B14F-4D97-AF65-F5344CB8AC3E}">
        <p14:creationId xmlns:p14="http://schemas.microsoft.com/office/powerpoint/2010/main" val="2381644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B4B3B2A0-1506-439D-879A-A82C99F1D67E}"/>
              </a:ext>
            </a:extLst>
          </p:cNvPr>
          <p:cNvSpPr>
            <a:spLocks noGrp="1"/>
          </p:cNvSpPr>
          <p:nvPr>
            <p:ph type="ftr" sz="quarter" idx="11"/>
          </p:nvPr>
        </p:nvSpPr>
        <p:spPr>
          <a:xfrm>
            <a:off x="359999" y="5519674"/>
            <a:ext cx="6858000" cy="338554"/>
          </a:xfrm>
        </p:spPr>
        <p:txBody>
          <a:bodyPr/>
          <a:lstStyle/>
          <a:p>
            <a:r>
              <a:rPr lang="en-GB" dirty="0" smtClean="0">
                <a:solidFill>
                  <a:prstClr val="white"/>
                </a:solidFill>
              </a:rPr>
              <a:t>Guildford and Waverley GP Educational Half Day July 18</a:t>
            </a:r>
            <a:endParaRPr lang="en-GB" dirty="0">
              <a:solidFill>
                <a:prstClr val="white"/>
              </a:solidFill>
            </a:endParaRPr>
          </a:p>
        </p:txBody>
      </p:sp>
      <p:sp>
        <p:nvSpPr>
          <p:cNvPr id="6" name="Title 5">
            <a:extLst>
              <a:ext uri="{FF2B5EF4-FFF2-40B4-BE49-F238E27FC236}">
                <a16:creationId xmlns:a16="http://schemas.microsoft.com/office/drawing/2014/main" xmlns="" id="{94CFD94D-7B43-47CD-BCD8-ECA38271A305}"/>
              </a:ext>
            </a:extLst>
          </p:cNvPr>
          <p:cNvSpPr>
            <a:spLocks noGrp="1"/>
          </p:cNvSpPr>
          <p:nvPr>
            <p:ph type="ctrTitle"/>
          </p:nvPr>
        </p:nvSpPr>
        <p:spPr>
          <a:xfrm>
            <a:off x="359999" y="4370833"/>
            <a:ext cx="7699667" cy="991028"/>
          </a:xfrm>
        </p:spPr>
        <p:txBody>
          <a:bodyPr/>
          <a:lstStyle/>
          <a:p>
            <a:r>
              <a:rPr lang="en-GB" sz="2800" dirty="0"/>
              <a:t>Surrey Heartlands: Primary Care Home</a:t>
            </a:r>
            <a:br>
              <a:rPr lang="en-GB" sz="2800" dirty="0"/>
            </a:br>
            <a:endParaRPr lang="en-GB" sz="2800" dirty="0"/>
          </a:p>
        </p:txBody>
      </p:sp>
    </p:spTree>
    <p:extLst>
      <p:ext uri="{BB962C8B-B14F-4D97-AF65-F5344CB8AC3E}">
        <p14:creationId xmlns:p14="http://schemas.microsoft.com/office/powerpoint/2010/main" val="22682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24539" y="482319"/>
            <a:ext cx="4427898" cy="424105"/>
          </a:xfrm>
        </p:spPr>
        <p:txBody>
          <a:bodyPr anchor="t">
            <a:noAutofit/>
          </a:bodyPr>
          <a:lstStyle/>
          <a:p>
            <a:pPr algn="l"/>
            <a:r>
              <a:rPr lang="en-GB" sz="2800" dirty="0">
                <a:solidFill>
                  <a:srgbClr val="1F497D"/>
                </a:solidFill>
                <a:cs typeface="Arial" panose="020B0604020202020204" pitchFamily="34" charset="0"/>
              </a:rPr>
              <a:t>The quadruple aim</a:t>
            </a:r>
          </a:p>
        </p:txBody>
      </p:sp>
      <p:sp>
        <p:nvSpPr>
          <p:cNvPr id="7" name="TextBox 6"/>
          <p:cNvSpPr txBox="1"/>
          <p:nvPr/>
        </p:nvSpPr>
        <p:spPr>
          <a:xfrm>
            <a:off x="1838673" y="1804892"/>
            <a:ext cx="5961967" cy="2554545"/>
          </a:xfrm>
          <a:prstGeom prst="rect">
            <a:avLst/>
          </a:prstGeom>
          <a:noFill/>
        </p:spPr>
        <p:txBody>
          <a:bodyPr wrap="square" rtlCol="0">
            <a:spAutoFit/>
          </a:bodyPr>
          <a:lstStyle/>
          <a:p>
            <a:pPr marL="160735" indent="-160735" defTabSz="257175">
              <a:buFont typeface="Arial" panose="020B0604020202020204" pitchFamily="34" charset="0"/>
              <a:buChar char="•"/>
            </a:pPr>
            <a:r>
              <a:rPr lang="en-GB" sz="2000" dirty="0">
                <a:solidFill>
                  <a:srgbClr val="1F497D"/>
                </a:solidFill>
                <a:cs typeface="Arial" panose="020B0604020202020204" pitchFamily="34" charset="0"/>
              </a:rPr>
              <a:t>Improving the health of populations</a:t>
            </a:r>
          </a:p>
          <a:p>
            <a:pPr marL="160735" indent="-160735" defTabSz="257175">
              <a:buFont typeface="Arial" panose="020B0604020202020204" pitchFamily="34" charset="0"/>
              <a:buChar char="•"/>
            </a:pPr>
            <a:endParaRPr lang="en-GB" sz="2000" dirty="0">
              <a:solidFill>
                <a:srgbClr val="1F497D"/>
              </a:solidFill>
              <a:cs typeface="Arial" panose="020B0604020202020204" pitchFamily="34" charset="0"/>
            </a:endParaRPr>
          </a:p>
          <a:p>
            <a:pPr marL="160735" indent="-160735" defTabSz="257175">
              <a:buFont typeface="Arial" panose="020B0604020202020204" pitchFamily="34" charset="0"/>
              <a:buChar char="•"/>
            </a:pPr>
            <a:r>
              <a:rPr lang="en-GB" sz="2000" dirty="0">
                <a:solidFill>
                  <a:srgbClr val="1F497D"/>
                </a:solidFill>
                <a:cs typeface="Arial" panose="020B0604020202020204" pitchFamily="34" charset="0"/>
              </a:rPr>
              <a:t>Improving the individual experience of care</a:t>
            </a:r>
          </a:p>
          <a:p>
            <a:pPr marL="160735" indent="-160735" defTabSz="257175">
              <a:buFont typeface="Arial" panose="020B0604020202020204" pitchFamily="34" charset="0"/>
              <a:buChar char="•"/>
            </a:pPr>
            <a:endParaRPr lang="en-GB" sz="2000" dirty="0">
              <a:solidFill>
                <a:srgbClr val="1F497D"/>
              </a:solidFill>
              <a:cs typeface="Arial" panose="020B0604020202020204" pitchFamily="34" charset="0"/>
            </a:endParaRPr>
          </a:p>
          <a:p>
            <a:pPr marL="160735" indent="-160735" defTabSz="257175">
              <a:buFont typeface="Arial" panose="020B0604020202020204" pitchFamily="34" charset="0"/>
              <a:buChar char="•"/>
            </a:pPr>
            <a:r>
              <a:rPr lang="en-GB" sz="2000" dirty="0">
                <a:solidFill>
                  <a:srgbClr val="1F497D"/>
                </a:solidFill>
                <a:cs typeface="Arial" panose="020B0604020202020204" pitchFamily="34" charset="0"/>
              </a:rPr>
              <a:t>Reducing the per capita cost of care</a:t>
            </a:r>
          </a:p>
          <a:p>
            <a:pPr marL="160735" indent="-160735" defTabSz="257175">
              <a:buFont typeface="Arial" panose="020B0604020202020204" pitchFamily="34" charset="0"/>
              <a:buChar char="•"/>
            </a:pPr>
            <a:endParaRPr lang="en-GB" sz="2000" dirty="0">
              <a:solidFill>
                <a:srgbClr val="1F497D"/>
              </a:solidFill>
              <a:cs typeface="Arial" panose="020B0604020202020204" pitchFamily="34" charset="0"/>
            </a:endParaRPr>
          </a:p>
          <a:p>
            <a:pPr marL="160735" indent="-160735" defTabSz="257175">
              <a:buFont typeface="Arial" panose="020B0604020202020204" pitchFamily="34" charset="0"/>
              <a:buChar char="•"/>
            </a:pPr>
            <a:r>
              <a:rPr lang="en-GB" sz="2000" dirty="0">
                <a:solidFill>
                  <a:srgbClr val="1F497D"/>
                </a:solidFill>
                <a:cs typeface="Arial" panose="020B0604020202020204" pitchFamily="34" charset="0"/>
              </a:rPr>
              <a:t>Improving the experience of </a:t>
            </a:r>
            <a:r>
              <a:rPr lang="en-GB" sz="2000" i="1" dirty="0">
                <a:solidFill>
                  <a:srgbClr val="1F497D"/>
                </a:solidFill>
                <a:cs typeface="Arial" panose="020B0604020202020204" pitchFamily="34" charset="0"/>
              </a:rPr>
              <a:t>providing</a:t>
            </a:r>
            <a:r>
              <a:rPr lang="en-GB" sz="2000" dirty="0">
                <a:solidFill>
                  <a:srgbClr val="1F497D"/>
                </a:solidFill>
                <a:cs typeface="Arial" panose="020B0604020202020204" pitchFamily="34" charset="0"/>
              </a:rPr>
              <a:t> care</a:t>
            </a:r>
          </a:p>
          <a:p>
            <a:pPr defTabSz="257175"/>
            <a:r>
              <a:rPr lang="en-GB" sz="2000" dirty="0">
                <a:solidFill>
                  <a:srgbClr val="1F497D"/>
                </a:solidFill>
                <a:cs typeface="Arial" panose="020B0604020202020204" pitchFamily="34" charset="0"/>
              </a:rPr>
              <a:t>    - Increasing joy and meaning for the workforce</a:t>
            </a:r>
          </a:p>
        </p:txBody>
      </p:sp>
      <p:sp>
        <p:nvSpPr>
          <p:cNvPr id="8" name="Slide Number Placeholder 3"/>
          <p:cNvSpPr txBox="1">
            <a:spLocks/>
          </p:cNvSpPr>
          <p:nvPr/>
        </p:nvSpPr>
        <p:spPr>
          <a:xfrm>
            <a:off x="6937195" y="5216747"/>
            <a:ext cx="215242" cy="134387"/>
          </a:xfrm>
          <a:prstGeom prst="rect">
            <a:avLst/>
          </a:prstGeom>
        </p:spPr>
        <p:txBody>
          <a:bodyPr vert="horz" lIns="51435" tIns="25718" rIns="51435" bIns="2571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A56513-F998-4254-9CEB-F507EE6F3742}" type="slidenum">
              <a:rPr lang="en-GB" sz="563">
                <a:solidFill>
                  <a:prstClr val="white"/>
                </a:solidFill>
                <a:cs typeface="Arial" panose="020B0604020202020204" pitchFamily="34" charset="0"/>
              </a:rPr>
              <a:pPr/>
              <a:t>4</a:t>
            </a:fld>
            <a:endParaRPr lang="en-GB" sz="563" dirty="0">
              <a:solidFill>
                <a:prstClr val="white"/>
              </a:solidFill>
              <a:cs typeface="Arial" panose="020B0604020202020204" pitchFamily="34" charset="0"/>
            </a:endParaRPr>
          </a:p>
        </p:txBody>
      </p:sp>
      <p:sp>
        <p:nvSpPr>
          <p:cNvPr id="5" name="TextBox 4"/>
          <p:cNvSpPr txBox="1"/>
          <p:nvPr/>
        </p:nvSpPr>
        <p:spPr>
          <a:xfrm>
            <a:off x="1698466" y="5053108"/>
            <a:ext cx="6986588" cy="230832"/>
          </a:xfrm>
          <a:prstGeom prst="rect">
            <a:avLst/>
          </a:prstGeom>
          <a:noFill/>
        </p:spPr>
        <p:txBody>
          <a:bodyPr wrap="square" rtlCol="0">
            <a:spAutoFit/>
          </a:bodyPr>
          <a:lstStyle/>
          <a:p>
            <a:r>
              <a:rPr lang="en-GB" sz="900" dirty="0" err="1">
                <a:solidFill>
                  <a:srgbClr val="1F497D"/>
                </a:solidFill>
                <a:cs typeface="Arial" panose="020B0604020202020204" pitchFamily="34" charset="0"/>
              </a:rPr>
              <a:t>Sikka</a:t>
            </a:r>
            <a:r>
              <a:rPr lang="en-GB" sz="900" dirty="0">
                <a:solidFill>
                  <a:srgbClr val="1F497D"/>
                </a:solidFill>
                <a:cs typeface="Arial" panose="020B0604020202020204" pitchFamily="34" charset="0"/>
              </a:rPr>
              <a:t> et al (2015)BMJ Quality and Safety - </a:t>
            </a:r>
            <a:r>
              <a:rPr lang="en-GB" sz="900" dirty="0">
                <a:solidFill>
                  <a:srgbClr val="1F497D"/>
                </a:solidFill>
                <a:cs typeface="Arial" panose="020B0604020202020204" pitchFamily="34" charset="0"/>
                <a:hlinkClick r:id="rId3"/>
              </a:rPr>
              <a:t>http://qualitysafety.bmj.com/content/early/2015/06/02/bmjqs-2015-004160.full</a:t>
            </a:r>
            <a:r>
              <a:rPr lang="en-GB" sz="900" dirty="0">
                <a:solidFill>
                  <a:srgbClr val="1F497D"/>
                </a:solidFill>
                <a:cs typeface="Arial" panose="020B0604020202020204" pitchFamily="34" charset="0"/>
              </a:rPr>
              <a:t> </a:t>
            </a:r>
          </a:p>
        </p:txBody>
      </p:sp>
    </p:spTree>
    <p:extLst>
      <p:ext uri="{BB962C8B-B14F-4D97-AF65-F5344CB8AC3E}">
        <p14:creationId xmlns:p14="http://schemas.microsoft.com/office/powerpoint/2010/main" val="53597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001" y="465124"/>
            <a:ext cx="6435454" cy="469552"/>
          </a:xfrm>
        </p:spPr>
        <p:txBody>
          <a:bodyPr wrap="square" rtlCol="0">
            <a:spAutoFit/>
          </a:bodyPr>
          <a:lstStyle/>
          <a:p>
            <a:pPr algn="l" eaLnBrk="1" fontAlgn="auto" hangingPunct="1">
              <a:spcAft>
                <a:spcPts val="0"/>
              </a:spcAft>
              <a:defRPr/>
            </a:pPr>
            <a:r>
              <a:rPr lang="en-GB" sz="2800" dirty="0">
                <a:solidFill>
                  <a:srgbClr val="1F497D"/>
                </a:solidFill>
                <a:latin typeface="+mn-lt"/>
                <a:ea typeface="+mn-ea"/>
                <a:cs typeface="Arial"/>
              </a:rPr>
              <a:t>PCH has four key characteristics</a:t>
            </a:r>
          </a:p>
        </p:txBody>
      </p:sp>
      <p:sp>
        <p:nvSpPr>
          <p:cNvPr id="3" name="Content Placeholder 2"/>
          <p:cNvSpPr>
            <a:spLocks noGrp="1"/>
          </p:cNvSpPr>
          <p:nvPr>
            <p:ph idx="1"/>
          </p:nvPr>
        </p:nvSpPr>
        <p:spPr>
          <a:xfrm>
            <a:off x="914399" y="1572344"/>
            <a:ext cx="3444283" cy="5508939"/>
          </a:xfrm>
        </p:spPr>
        <p:txBody>
          <a:bodyPr rtlCol="0">
            <a:noAutofit/>
          </a:bodyPr>
          <a:lstStyle/>
          <a:p>
            <a:r>
              <a:rPr lang="en-US" sz="1600" dirty="0">
                <a:solidFill>
                  <a:schemeClr val="accent5">
                    <a:lumMod val="50000"/>
                  </a:schemeClr>
                </a:solidFill>
              </a:rPr>
              <a:t>provision of care to a defined, registered population of between </a:t>
            </a:r>
            <a:r>
              <a:rPr lang="en-US" sz="1600" b="1" dirty="0">
                <a:solidFill>
                  <a:schemeClr val="accent5">
                    <a:lumMod val="50000"/>
                  </a:schemeClr>
                </a:solidFill>
              </a:rPr>
              <a:t>30,000 and 50,000</a:t>
            </a:r>
            <a:r>
              <a:rPr lang="en-US" sz="1600" dirty="0">
                <a:solidFill>
                  <a:schemeClr val="accent5">
                    <a:lumMod val="50000"/>
                  </a:schemeClr>
                </a:solidFill>
              </a:rPr>
              <a:t>.</a:t>
            </a:r>
          </a:p>
          <a:p>
            <a:endParaRPr lang="en-US" sz="1600" dirty="0">
              <a:solidFill>
                <a:schemeClr val="accent5">
                  <a:lumMod val="50000"/>
                </a:schemeClr>
              </a:solidFill>
            </a:endParaRPr>
          </a:p>
          <a:p>
            <a:r>
              <a:rPr lang="en-US" sz="1600" dirty="0">
                <a:solidFill>
                  <a:schemeClr val="accent5">
                    <a:lumMod val="50000"/>
                  </a:schemeClr>
                </a:solidFill>
              </a:rPr>
              <a:t>a combined focus </a:t>
            </a:r>
            <a:r>
              <a:rPr lang="en-US" sz="1600" dirty="0" smtClean="0">
                <a:solidFill>
                  <a:schemeClr val="accent5">
                    <a:lumMod val="50000"/>
                  </a:schemeClr>
                </a:solidFill>
              </a:rPr>
              <a:t>on </a:t>
            </a:r>
            <a:r>
              <a:rPr lang="en-US" sz="1600" dirty="0">
                <a:solidFill>
                  <a:schemeClr val="accent5">
                    <a:lumMod val="50000"/>
                  </a:schemeClr>
                </a:solidFill>
              </a:rPr>
              <a:t>improvements in </a:t>
            </a:r>
            <a:r>
              <a:rPr lang="en-US" sz="1600" b="1" dirty="0">
                <a:solidFill>
                  <a:schemeClr val="accent5">
                    <a:lumMod val="50000"/>
                  </a:schemeClr>
                </a:solidFill>
              </a:rPr>
              <a:t>population health </a:t>
            </a:r>
            <a:r>
              <a:rPr lang="en-US" sz="1600" b="1" dirty="0" smtClean="0">
                <a:solidFill>
                  <a:schemeClr val="accent5">
                    <a:lumMod val="50000"/>
                  </a:schemeClr>
                </a:solidFill>
              </a:rPr>
              <a:t>outcomes and personalization of care</a:t>
            </a:r>
            <a:endParaRPr lang="en-US" sz="1600" b="1" dirty="0">
              <a:solidFill>
                <a:schemeClr val="accent5">
                  <a:lumMod val="50000"/>
                </a:schemeClr>
              </a:solidFill>
            </a:endParaRPr>
          </a:p>
          <a:p>
            <a:endParaRPr lang="en-US" sz="1600" b="1" dirty="0">
              <a:solidFill>
                <a:schemeClr val="accent5">
                  <a:lumMod val="50000"/>
                </a:schemeClr>
              </a:solidFill>
            </a:endParaRPr>
          </a:p>
          <a:p>
            <a:r>
              <a:rPr lang="en-US" sz="1600" dirty="0">
                <a:solidFill>
                  <a:schemeClr val="accent5">
                    <a:lumMod val="50000"/>
                  </a:schemeClr>
                </a:solidFill>
              </a:rPr>
              <a:t>aligned </a:t>
            </a:r>
            <a:r>
              <a:rPr lang="en-US" sz="1600" b="1" dirty="0">
                <a:solidFill>
                  <a:schemeClr val="accent5">
                    <a:lumMod val="50000"/>
                  </a:schemeClr>
                </a:solidFill>
              </a:rPr>
              <a:t>clinical and financial drivers </a:t>
            </a:r>
          </a:p>
          <a:p>
            <a:endParaRPr lang="en-US" sz="1600" dirty="0">
              <a:solidFill>
                <a:schemeClr val="accent5">
                  <a:lumMod val="50000"/>
                </a:schemeClr>
              </a:solidFill>
            </a:endParaRPr>
          </a:p>
          <a:p>
            <a:r>
              <a:rPr lang="en-US" sz="1600" dirty="0">
                <a:solidFill>
                  <a:schemeClr val="accent5">
                    <a:lumMod val="50000"/>
                  </a:schemeClr>
                </a:solidFill>
              </a:rPr>
              <a:t>an </a:t>
            </a:r>
            <a:r>
              <a:rPr lang="en-US" sz="1600" b="1" dirty="0">
                <a:solidFill>
                  <a:schemeClr val="accent5">
                    <a:lumMod val="50000"/>
                  </a:schemeClr>
                </a:solidFill>
              </a:rPr>
              <a:t>integrated workforce</a:t>
            </a:r>
            <a:r>
              <a:rPr lang="en-US" sz="1600" dirty="0">
                <a:solidFill>
                  <a:schemeClr val="accent5">
                    <a:lumMod val="50000"/>
                  </a:schemeClr>
                </a:solidFill>
              </a:rPr>
              <a:t>, with a strong focus on partnerships spanning primary, secondary and social care;</a:t>
            </a:r>
          </a:p>
          <a:p>
            <a:endParaRPr lang="en-US" sz="1600" dirty="0">
              <a:solidFill>
                <a:schemeClr val="accent5">
                  <a:lumMod val="50000"/>
                </a:schemeClr>
              </a:solidFill>
            </a:endParaRPr>
          </a:p>
          <a:p>
            <a:pPr>
              <a:spcBef>
                <a:spcPts val="600"/>
              </a:spcBef>
              <a:spcAft>
                <a:spcPts val="600"/>
              </a:spcAft>
            </a:pPr>
            <a:endParaRPr lang="en-GB" sz="1600" dirty="0">
              <a:solidFill>
                <a:schemeClr val="accent5">
                  <a:lumMod val="50000"/>
                </a:schemeClr>
              </a:solidFill>
              <a:ea typeface="Avenir Book" charset="0"/>
              <a:cs typeface="Avenir Book" charset="0"/>
            </a:endParaRPr>
          </a:p>
          <a:p>
            <a:pPr marL="0" indent="0" eaLnBrk="1" fontAlgn="auto" hangingPunct="1">
              <a:spcBef>
                <a:spcPts val="450"/>
              </a:spcBef>
              <a:spcAft>
                <a:spcPts val="450"/>
              </a:spcAft>
              <a:buFont typeface="Arial" panose="020B0604020202020204" pitchFamily="34" charset="0"/>
              <a:buNone/>
              <a:defRPr/>
            </a:pPr>
            <a:endParaRPr lang="en-GB" sz="1600" dirty="0">
              <a:solidFill>
                <a:schemeClr val="accent5">
                  <a:lumMod val="50000"/>
                </a:schemeClr>
              </a:solidFill>
              <a:cs typeface="Arial" panose="020B0604020202020204" pitchFamily="34" charset="0"/>
            </a:endParaRPr>
          </a:p>
          <a:p>
            <a:pPr marL="0" indent="0" eaLnBrk="1" fontAlgn="auto" hangingPunct="1">
              <a:spcBef>
                <a:spcPts val="450"/>
              </a:spcBef>
              <a:spcAft>
                <a:spcPts val="450"/>
              </a:spcAft>
              <a:buFont typeface="Arial" panose="020B0604020202020204" pitchFamily="34" charset="0"/>
              <a:buNone/>
              <a:defRPr/>
            </a:pPr>
            <a:endParaRPr lang="en-GB" sz="1050" dirty="0">
              <a:solidFill>
                <a:schemeClr val="accent5">
                  <a:lumMod val="50000"/>
                </a:schemeClr>
              </a:solidFill>
              <a:ea typeface="Avenir Book" charset="0"/>
              <a:cs typeface="Avenir Book" charset="0"/>
            </a:endParaRPr>
          </a:p>
          <a:p>
            <a:pPr marL="0" indent="0" eaLnBrk="1" fontAlgn="auto" hangingPunct="1">
              <a:spcBef>
                <a:spcPts val="450"/>
              </a:spcBef>
              <a:spcAft>
                <a:spcPts val="450"/>
              </a:spcAft>
              <a:buFont typeface="Arial" panose="020B0604020202020204" pitchFamily="34" charset="0"/>
              <a:buNone/>
              <a:defRPr/>
            </a:pPr>
            <a:endParaRPr lang="en-GB" sz="1050" dirty="0">
              <a:solidFill>
                <a:schemeClr val="accent5">
                  <a:lumMod val="50000"/>
                </a:schemeClr>
              </a:solidFill>
              <a:ea typeface="Avenir Book" charset="0"/>
              <a:cs typeface="Avenir Book" charset="0"/>
            </a:endParaRPr>
          </a:p>
        </p:txBody>
      </p:sp>
      <p:sp>
        <p:nvSpPr>
          <p:cNvPr id="6" name="Oval 5"/>
          <p:cNvSpPr>
            <a:spLocks noChangeArrowheads="1"/>
          </p:cNvSpPr>
          <p:nvPr/>
        </p:nvSpPr>
        <p:spPr bwMode="auto">
          <a:xfrm>
            <a:off x="509097" y="1877142"/>
            <a:ext cx="231588" cy="237435"/>
          </a:xfrm>
          <a:prstGeom prst="ellipse">
            <a:avLst/>
          </a:prstGeom>
          <a:solidFill>
            <a:srgbClr val="800000"/>
          </a:solidFill>
          <a:ln w="9525">
            <a:solidFill>
              <a:srgbClr val="4A7EBB"/>
            </a:solidFill>
            <a:round/>
            <a:headEnd/>
            <a:tailEnd/>
          </a:ln>
          <a:effectLst>
            <a:outerShdw blurRad="63500" dist="23000" dir="5400000" rotWithShape="0">
              <a:srgbClr val="000000">
                <a:alpha val="34998"/>
              </a:srgbClr>
            </a:outerShdw>
          </a:effectLst>
        </p:spPr>
        <p:txBody>
          <a:bodyPr lIns="0" tIns="0" rIns="0" bIns="0" anchor="ctr"/>
          <a:lstStyle/>
          <a:p>
            <a:pPr algn="ctr" defTabSz="685800">
              <a:defRPr/>
            </a:pPr>
            <a:r>
              <a:rPr lang="en-US" sz="1200" dirty="0">
                <a:solidFill>
                  <a:prstClr val="white"/>
                </a:solidFill>
                <a:latin typeface="Avenir Book"/>
                <a:cs typeface="Avenir Book"/>
              </a:rPr>
              <a:t>1</a:t>
            </a:r>
          </a:p>
        </p:txBody>
      </p:sp>
      <p:sp>
        <p:nvSpPr>
          <p:cNvPr id="7" name="Oval 6"/>
          <p:cNvSpPr>
            <a:spLocks noChangeArrowheads="1"/>
          </p:cNvSpPr>
          <p:nvPr/>
        </p:nvSpPr>
        <p:spPr bwMode="auto">
          <a:xfrm>
            <a:off x="509097" y="3184525"/>
            <a:ext cx="242888" cy="244475"/>
          </a:xfrm>
          <a:prstGeom prst="ellipse">
            <a:avLst/>
          </a:prstGeom>
          <a:solidFill>
            <a:srgbClr val="800000"/>
          </a:solidFill>
          <a:ln w="9525">
            <a:solidFill>
              <a:srgbClr val="4A7EBB"/>
            </a:solidFill>
            <a:round/>
            <a:headEnd/>
            <a:tailEnd/>
          </a:ln>
          <a:effectLst>
            <a:outerShdw blurRad="63500" dist="23000" dir="5400000" rotWithShape="0">
              <a:srgbClr val="000000">
                <a:alpha val="34998"/>
              </a:srgbClr>
            </a:outerShdw>
          </a:effectLst>
        </p:spPr>
        <p:txBody>
          <a:bodyPr lIns="0" tIns="0" rIns="0" bIns="0" anchor="ctr"/>
          <a:lstStyle/>
          <a:p>
            <a:pPr algn="ctr" defTabSz="685800">
              <a:defRPr/>
            </a:pPr>
            <a:r>
              <a:rPr lang="en-US" sz="1200" dirty="0">
                <a:solidFill>
                  <a:prstClr val="white"/>
                </a:solidFill>
                <a:latin typeface="Avenir Book"/>
                <a:cs typeface="Avenir Book"/>
              </a:rPr>
              <a:t>2</a:t>
            </a:r>
          </a:p>
        </p:txBody>
      </p:sp>
      <p:sp>
        <p:nvSpPr>
          <p:cNvPr id="8" name="Oval 7"/>
          <p:cNvSpPr>
            <a:spLocks noChangeArrowheads="1"/>
          </p:cNvSpPr>
          <p:nvPr/>
        </p:nvSpPr>
        <p:spPr bwMode="auto">
          <a:xfrm>
            <a:off x="461765" y="4326813"/>
            <a:ext cx="242888" cy="244475"/>
          </a:xfrm>
          <a:prstGeom prst="ellipse">
            <a:avLst/>
          </a:prstGeom>
          <a:solidFill>
            <a:srgbClr val="800000"/>
          </a:solidFill>
          <a:ln w="9525">
            <a:solidFill>
              <a:srgbClr val="4A7EBB"/>
            </a:solidFill>
            <a:round/>
            <a:headEnd/>
            <a:tailEnd/>
          </a:ln>
          <a:effectLst>
            <a:outerShdw blurRad="63500" dist="23000" dir="5400000" rotWithShape="0">
              <a:srgbClr val="000000">
                <a:alpha val="34998"/>
              </a:srgbClr>
            </a:outerShdw>
          </a:effectLst>
        </p:spPr>
        <p:txBody>
          <a:bodyPr lIns="0" tIns="0" rIns="0" bIns="0" anchor="ctr"/>
          <a:lstStyle/>
          <a:p>
            <a:pPr algn="ctr" defTabSz="685800">
              <a:defRPr/>
            </a:pPr>
            <a:r>
              <a:rPr lang="en-US" sz="1200" dirty="0">
                <a:solidFill>
                  <a:prstClr val="white"/>
                </a:solidFill>
                <a:latin typeface="Avenir Book"/>
                <a:cs typeface="Avenir Book"/>
              </a:rPr>
              <a:t>3</a:t>
            </a:r>
          </a:p>
        </p:txBody>
      </p:sp>
      <p:sp>
        <p:nvSpPr>
          <p:cNvPr id="9" name="Oval 8"/>
          <p:cNvSpPr>
            <a:spLocks noChangeArrowheads="1"/>
          </p:cNvSpPr>
          <p:nvPr/>
        </p:nvSpPr>
        <p:spPr bwMode="auto">
          <a:xfrm>
            <a:off x="503447" y="5230818"/>
            <a:ext cx="242888" cy="244475"/>
          </a:xfrm>
          <a:prstGeom prst="ellipse">
            <a:avLst/>
          </a:prstGeom>
          <a:solidFill>
            <a:srgbClr val="800000"/>
          </a:solidFill>
          <a:ln w="9525">
            <a:solidFill>
              <a:srgbClr val="4A7EBB"/>
            </a:solidFill>
            <a:round/>
            <a:headEnd/>
            <a:tailEnd/>
          </a:ln>
          <a:effectLst>
            <a:outerShdw blurRad="63500" dist="23000" dir="5400000" rotWithShape="0">
              <a:srgbClr val="000000">
                <a:alpha val="34998"/>
              </a:srgbClr>
            </a:outerShdw>
          </a:effectLst>
        </p:spPr>
        <p:txBody>
          <a:bodyPr lIns="0" tIns="0" rIns="0" bIns="0" anchor="ctr"/>
          <a:lstStyle/>
          <a:p>
            <a:pPr algn="ctr" defTabSz="685800">
              <a:defRPr/>
            </a:pPr>
            <a:r>
              <a:rPr lang="en-US" sz="1200" dirty="0">
                <a:solidFill>
                  <a:prstClr val="white"/>
                </a:solidFill>
                <a:latin typeface="Avenir Book"/>
                <a:cs typeface="Avenir Book"/>
              </a:rPr>
              <a:t>4</a:t>
            </a: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017" y="1572345"/>
            <a:ext cx="4538968" cy="4052278"/>
          </a:xfrm>
          <a:prstGeom prst="rect">
            <a:avLst/>
          </a:prstGeom>
          <a:noFill/>
          <a:ln>
            <a:noFill/>
          </a:ln>
          <a:effectLst>
            <a:outerShdw blurRad="635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12"/>
          <p:cNvSpPr txBox="1">
            <a:spLocks noChangeArrowheads="1"/>
          </p:cNvSpPr>
          <p:nvPr/>
        </p:nvSpPr>
        <p:spPr bwMode="auto">
          <a:xfrm>
            <a:off x="5800725" y="6529388"/>
            <a:ext cx="29352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defRPr/>
            </a:pPr>
            <a:r>
              <a:rPr lang="de-DE" altLang="en-US" sz="1000" dirty="0">
                <a:solidFill>
                  <a:srgbClr val="39B54A"/>
                </a:solidFill>
                <a:latin typeface="Century Gothic" panose="020B0502020202020204" pitchFamily="34" charset="0"/>
                <a:ea typeface="Century Gothic" panose="020B0502020202020204" pitchFamily="34" charset="0"/>
                <a:cs typeface="Century Gothic" panose="020B0502020202020204" pitchFamily="34" charset="0"/>
              </a:rPr>
              <a:t>© 2017 National Association of Primary Care </a:t>
            </a:r>
          </a:p>
        </p:txBody>
      </p:sp>
      <p:sp>
        <p:nvSpPr>
          <p:cNvPr id="12" name="Slide Number Placeholder 3">
            <a:extLst>
              <a:ext uri="{FF2B5EF4-FFF2-40B4-BE49-F238E27FC236}">
                <a16:creationId xmlns:a16="http://schemas.microsoft.com/office/drawing/2014/main" xmlns="" id="{4344E5BD-49EE-4456-A816-1E9A17B205EB}"/>
              </a:ext>
            </a:extLst>
          </p:cNvPr>
          <p:cNvSpPr txBox="1">
            <a:spLocks/>
          </p:cNvSpPr>
          <p:nvPr/>
        </p:nvSpPr>
        <p:spPr>
          <a:xfrm>
            <a:off x="84126" y="6539947"/>
            <a:ext cx="382652" cy="23890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F9A56513-F998-4254-9CEB-F507EE6F3742}" type="slidenum">
              <a:rPr lang="en-GB" sz="1800" smtClean="0">
                <a:solidFill>
                  <a:prstClr val="white"/>
                </a:solidFill>
                <a:cs typeface="Arial" panose="020B0604020202020204" pitchFamily="34" charset="0"/>
              </a:rPr>
              <a:pPr>
                <a:defRPr/>
              </a:pPr>
              <a:t>5</a:t>
            </a:fld>
            <a:endParaRPr lang="en-GB" sz="1800" dirty="0">
              <a:solidFill>
                <a:prstClr val="white"/>
              </a:solidFill>
              <a:cs typeface="Arial" panose="020B0604020202020204" pitchFamily="34" charset="0"/>
            </a:endParaRPr>
          </a:p>
        </p:txBody>
      </p:sp>
    </p:spTree>
    <p:extLst>
      <p:ext uri="{BB962C8B-B14F-4D97-AF65-F5344CB8AC3E}">
        <p14:creationId xmlns:p14="http://schemas.microsoft.com/office/powerpoint/2010/main" val="3455740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781"/>
          <p:cNvSpPr txBox="1">
            <a:spLocks noGrp="1"/>
          </p:cNvSpPr>
          <p:nvPr>
            <p:ph type="title"/>
          </p:nvPr>
        </p:nvSpPr>
        <p:spPr>
          <a:xfrm>
            <a:off x="2089951" y="396521"/>
            <a:ext cx="6751156" cy="599377"/>
          </a:xfrm>
          <a:prstGeom prst="rect">
            <a:avLst/>
          </a:prstGeom>
        </p:spPr>
        <p:txBody>
          <a:bodyPr lIns="91425" tIns="91425" rIns="91425" bIns="91425" anchor="b" anchorCtr="0">
            <a:noAutofit/>
          </a:bodyPr>
          <a:lstStyle/>
          <a:p>
            <a:pPr defTabSz="457200">
              <a:spcBef>
                <a:spcPts val="0"/>
              </a:spcBef>
            </a:pPr>
            <a:r>
              <a:rPr lang="en-US" sz="2800" dirty="0">
                <a:solidFill>
                  <a:schemeClr val="accent5">
                    <a:lumMod val="50000"/>
                  </a:schemeClr>
                </a:solidFill>
                <a:latin typeface="+mn-lt"/>
              </a:rPr>
              <a:t>Typical Journey </a:t>
            </a:r>
            <a:r>
              <a:rPr lang="mr-IN" sz="2800" dirty="0">
                <a:solidFill>
                  <a:schemeClr val="accent5">
                    <a:lumMod val="50000"/>
                  </a:schemeClr>
                </a:solidFill>
                <a:latin typeface="+mn-lt"/>
              </a:rPr>
              <a:t>–</a:t>
            </a:r>
            <a:r>
              <a:rPr lang="en-US" sz="2800" dirty="0">
                <a:solidFill>
                  <a:schemeClr val="accent5">
                    <a:lumMod val="50000"/>
                  </a:schemeClr>
                </a:solidFill>
                <a:latin typeface="+mn-lt"/>
              </a:rPr>
              <a:t> and support available</a:t>
            </a:r>
            <a:endParaRPr lang="en" sz="2800" dirty="0">
              <a:solidFill>
                <a:schemeClr val="accent5">
                  <a:lumMod val="50000"/>
                </a:schemeClr>
              </a:solidFill>
              <a:latin typeface="+mn-lt"/>
              <a:ea typeface="Avenir Book" charset="0"/>
              <a:cs typeface="Avenir Book" charset="0"/>
            </a:endParaRPr>
          </a:p>
        </p:txBody>
      </p:sp>
      <p:sp>
        <p:nvSpPr>
          <p:cNvPr id="6" name="TextBox 5"/>
          <p:cNvSpPr txBox="1"/>
          <p:nvPr/>
        </p:nvSpPr>
        <p:spPr>
          <a:xfrm>
            <a:off x="81065" y="6480225"/>
            <a:ext cx="284488" cy="307777"/>
          </a:xfrm>
          <a:prstGeom prst="rect">
            <a:avLst/>
          </a:prstGeom>
          <a:noFill/>
        </p:spPr>
        <p:txBody>
          <a:bodyPr wrap="none" rtlCol="0">
            <a:spAutoFit/>
          </a:bodyPr>
          <a:lstStyle/>
          <a:p>
            <a:fld id="{3F20DEFA-5E80-B24E-87DD-FC16D2C851A3}" type="slidenum">
              <a:rPr lang="en-US" sz="1400">
                <a:solidFill>
                  <a:srgbClr val="7F7F7F"/>
                </a:solidFill>
                <a:latin typeface="Avenir Book"/>
                <a:cs typeface="Avenir Book"/>
              </a:rPr>
              <a:pPr/>
              <a:t>6</a:t>
            </a:fld>
            <a:endParaRPr lang="en-US" sz="1400" dirty="0">
              <a:solidFill>
                <a:srgbClr val="7F7F7F"/>
              </a:solidFill>
              <a:latin typeface="Avenir Book"/>
              <a:cs typeface="Avenir Book"/>
            </a:endParaRPr>
          </a:p>
        </p:txBody>
      </p:sp>
      <p:grpSp>
        <p:nvGrpSpPr>
          <p:cNvPr id="4" name="Group 3"/>
          <p:cNvGrpSpPr/>
          <p:nvPr/>
        </p:nvGrpSpPr>
        <p:grpSpPr>
          <a:xfrm>
            <a:off x="2258759" y="1202090"/>
            <a:ext cx="4333272" cy="3466543"/>
            <a:chOff x="4953244" y="1764583"/>
            <a:chExt cx="3709169" cy="2978114"/>
          </a:xfrm>
        </p:grpSpPr>
        <p:sp>
          <p:nvSpPr>
            <p:cNvPr id="14" name="Curved Down Arrow 13"/>
            <p:cNvSpPr/>
            <p:nvPr/>
          </p:nvSpPr>
          <p:spPr>
            <a:xfrm rot="3816620">
              <a:off x="6440178" y="2261757"/>
              <a:ext cx="2436930" cy="1442581"/>
            </a:xfrm>
            <a:prstGeom prst="curvedDownArrow">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prstClr val="black"/>
                </a:solidFill>
              </a:endParaRPr>
            </a:p>
          </p:txBody>
        </p:sp>
        <p:sp>
          <p:nvSpPr>
            <p:cNvPr id="15" name="Rectangle 14"/>
            <p:cNvSpPr/>
            <p:nvPr/>
          </p:nvSpPr>
          <p:spPr>
            <a:xfrm>
              <a:off x="6104881" y="1980127"/>
              <a:ext cx="922461" cy="700579"/>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lumMod val="50000"/>
                    </a:prstClr>
                  </a:solidFill>
                  <a:cs typeface="Avenir Book"/>
                </a:rPr>
                <a:t>Engagement</a:t>
              </a:r>
            </a:p>
          </p:txBody>
        </p:sp>
        <p:sp>
          <p:nvSpPr>
            <p:cNvPr id="16" name="Curved Down Arrow 15"/>
            <p:cNvSpPr/>
            <p:nvPr/>
          </p:nvSpPr>
          <p:spPr>
            <a:xfrm rot="14795710">
              <a:off x="4793419" y="2820974"/>
              <a:ext cx="2388995" cy="1454451"/>
            </a:xfrm>
            <a:prstGeom prst="curvedDownArrow">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prstClr val="black"/>
                </a:solidFill>
              </a:endParaRPr>
            </a:p>
          </p:txBody>
        </p:sp>
        <p:sp>
          <p:nvSpPr>
            <p:cNvPr id="17" name="Rectangle 16"/>
            <p:cNvSpPr/>
            <p:nvPr/>
          </p:nvSpPr>
          <p:spPr>
            <a:xfrm>
              <a:off x="7468921" y="2159003"/>
              <a:ext cx="922461" cy="700579"/>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lumMod val="50000"/>
                    </a:prstClr>
                  </a:solidFill>
                  <a:cs typeface="Avenir Book"/>
                </a:rPr>
                <a:t>Understand Population Health Data and Needs</a:t>
              </a:r>
            </a:p>
          </p:txBody>
        </p:sp>
        <p:sp>
          <p:nvSpPr>
            <p:cNvPr id="18" name="Rectangle 17"/>
            <p:cNvSpPr/>
            <p:nvPr/>
          </p:nvSpPr>
          <p:spPr>
            <a:xfrm>
              <a:off x="7739952" y="3104769"/>
              <a:ext cx="922461" cy="700579"/>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lumMod val="50000"/>
                    </a:prstClr>
                  </a:solidFill>
                  <a:cs typeface="Avenir Book"/>
                </a:rPr>
                <a:t>Care Model Development</a:t>
              </a:r>
            </a:p>
          </p:txBody>
        </p:sp>
        <p:sp>
          <p:nvSpPr>
            <p:cNvPr id="19" name="Rectangle 18"/>
            <p:cNvSpPr/>
            <p:nvPr/>
          </p:nvSpPr>
          <p:spPr>
            <a:xfrm>
              <a:off x="6444147" y="3896323"/>
              <a:ext cx="922461" cy="700579"/>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lumMod val="50000"/>
                    </a:prstClr>
                  </a:solidFill>
                  <a:cs typeface="Avenir Book"/>
                </a:rPr>
                <a:t>Workforce, training, education, culture and planning</a:t>
              </a:r>
            </a:p>
          </p:txBody>
        </p:sp>
        <p:sp>
          <p:nvSpPr>
            <p:cNvPr id="20" name="Rectangle 19"/>
            <p:cNvSpPr/>
            <p:nvPr/>
          </p:nvSpPr>
          <p:spPr>
            <a:xfrm>
              <a:off x="5182420" y="3575831"/>
              <a:ext cx="922461" cy="700579"/>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lumMod val="50000"/>
                    </a:prstClr>
                  </a:solidFill>
                  <a:cs typeface="Avenir Book"/>
                </a:rPr>
                <a:t>Alignment of resources and financial drivers</a:t>
              </a:r>
            </a:p>
          </p:txBody>
        </p:sp>
        <p:sp>
          <p:nvSpPr>
            <p:cNvPr id="21" name="Rectangle 20"/>
            <p:cNvSpPr/>
            <p:nvPr/>
          </p:nvSpPr>
          <p:spPr>
            <a:xfrm>
              <a:off x="5028845" y="2680706"/>
              <a:ext cx="922461" cy="700579"/>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lumMod val="50000"/>
                    </a:prstClr>
                  </a:solidFill>
                  <a:cs typeface="Avenir Book"/>
                </a:rPr>
                <a:t>Evidence and evaluation</a:t>
              </a:r>
            </a:p>
          </p:txBody>
        </p:sp>
        <p:sp>
          <p:nvSpPr>
            <p:cNvPr id="22" name="Oval 21"/>
            <p:cNvSpPr/>
            <p:nvPr/>
          </p:nvSpPr>
          <p:spPr>
            <a:xfrm>
              <a:off x="6028279" y="1897397"/>
              <a:ext cx="153204" cy="165459"/>
            </a:xfrm>
            <a:prstGeom prst="ellipse">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b="1" dirty="0">
                  <a:solidFill>
                    <a:prstClr val="white"/>
                  </a:solidFill>
                  <a:cs typeface="Avenir Book"/>
                </a:rPr>
                <a:t>1</a:t>
              </a:r>
            </a:p>
          </p:txBody>
        </p:sp>
        <p:sp>
          <p:nvSpPr>
            <p:cNvPr id="23" name="Oval 22"/>
            <p:cNvSpPr/>
            <p:nvPr/>
          </p:nvSpPr>
          <p:spPr>
            <a:xfrm>
              <a:off x="7392319" y="2076273"/>
              <a:ext cx="153204" cy="165459"/>
            </a:xfrm>
            <a:prstGeom prst="ellipse">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b="1" dirty="0">
                  <a:solidFill>
                    <a:prstClr val="white"/>
                  </a:solidFill>
                  <a:cs typeface="Avenir Book"/>
                </a:rPr>
                <a:t>2</a:t>
              </a:r>
            </a:p>
          </p:txBody>
        </p:sp>
        <p:sp>
          <p:nvSpPr>
            <p:cNvPr id="24" name="Oval 23"/>
            <p:cNvSpPr/>
            <p:nvPr/>
          </p:nvSpPr>
          <p:spPr>
            <a:xfrm>
              <a:off x="7663351" y="3022039"/>
              <a:ext cx="153204" cy="165459"/>
            </a:xfrm>
            <a:prstGeom prst="ellipse">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b="1" dirty="0">
                  <a:solidFill>
                    <a:prstClr val="white"/>
                  </a:solidFill>
                  <a:cs typeface="Avenir Book"/>
                </a:rPr>
                <a:t>3</a:t>
              </a:r>
            </a:p>
          </p:txBody>
        </p:sp>
        <p:sp>
          <p:nvSpPr>
            <p:cNvPr id="25" name="Oval 24"/>
            <p:cNvSpPr/>
            <p:nvPr/>
          </p:nvSpPr>
          <p:spPr>
            <a:xfrm>
              <a:off x="6393083" y="3813594"/>
              <a:ext cx="153204" cy="165459"/>
            </a:xfrm>
            <a:prstGeom prst="ellipse">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b="1" dirty="0">
                  <a:solidFill>
                    <a:prstClr val="white"/>
                  </a:solidFill>
                  <a:cs typeface="Avenir Book"/>
                </a:rPr>
                <a:t>4</a:t>
              </a:r>
            </a:p>
          </p:txBody>
        </p:sp>
        <p:sp>
          <p:nvSpPr>
            <p:cNvPr id="26" name="Oval 25"/>
            <p:cNvSpPr/>
            <p:nvPr/>
          </p:nvSpPr>
          <p:spPr>
            <a:xfrm>
              <a:off x="5105818" y="3493101"/>
              <a:ext cx="153204" cy="165459"/>
            </a:xfrm>
            <a:prstGeom prst="ellipse">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b="1" dirty="0">
                  <a:solidFill>
                    <a:prstClr val="white"/>
                  </a:solidFill>
                  <a:cs typeface="Avenir Book"/>
                </a:rPr>
                <a:t>5</a:t>
              </a:r>
            </a:p>
          </p:txBody>
        </p:sp>
        <p:sp>
          <p:nvSpPr>
            <p:cNvPr id="27" name="Oval 26"/>
            <p:cNvSpPr/>
            <p:nvPr/>
          </p:nvSpPr>
          <p:spPr>
            <a:xfrm>
              <a:off x="4953244" y="2597976"/>
              <a:ext cx="153204" cy="165459"/>
            </a:xfrm>
            <a:prstGeom prst="ellipse">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b="1" dirty="0">
                  <a:solidFill>
                    <a:prstClr val="white"/>
                  </a:solidFill>
                  <a:cs typeface="Avenir Book"/>
                </a:rPr>
                <a:t>6</a:t>
              </a:r>
            </a:p>
          </p:txBody>
        </p:sp>
        <p:sp>
          <p:nvSpPr>
            <p:cNvPr id="12" name="TextBox 11"/>
            <p:cNvSpPr txBox="1"/>
            <p:nvPr/>
          </p:nvSpPr>
          <p:spPr>
            <a:xfrm>
              <a:off x="6149417" y="3001865"/>
              <a:ext cx="1402969" cy="461665"/>
            </a:xfrm>
            <a:prstGeom prst="rect">
              <a:avLst/>
            </a:prstGeom>
            <a:noFill/>
          </p:spPr>
          <p:txBody>
            <a:bodyPr wrap="square" rtlCol="0">
              <a:spAutoFit/>
            </a:bodyPr>
            <a:lstStyle/>
            <a:p>
              <a:pPr algn="ctr"/>
              <a:r>
                <a:rPr lang="en-US" sz="1200" i="1" dirty="0">
                  <a:solidFill>
                    <a:prstClr val="white">
                      <a:lumMod val="50000"/>
                    </a:prstClr>
                  </a:solidFill>
                </a:rPr>
                <a:t>Development Cycle</a:t>
              </a:r>
            </a:p>
          </p:txBody>
        </p:sp>
      </p:grpSp>
      <p:sp>
        <p:nvSpPr>
          <p:cNvPr id="28" name="TextBox 27"/>
          <p:cNvSpPr txBox="1"/>
          <p:nvPr/>
        </p:nvSpPr>
        <p:spPr>
          <a:xfrm>
            <a:off x="2526496" y="4861538"/>
            <a:ext cx="4035407" cy="307777"/>
          </a:xfrm>
          <a:prstGeom prst="rect">
            <a:avLst/>
          </a:prstGeom>
          <a:noFill/>
        </p:spPr>
        <p:txBody>
          <a:bodyPr wrap="square" rtlCol="0">
            <a:spAutoFit/>
          </a:bodyPr>
          <a:lstStyle/>
          <a:p>
            <a:r>
              <a:rPr lang="en-US" sz="1400" dirty="0">
                <a:solidFill>
                  <a:srgbClr val="39B54A">
                    <a:lumMod val="50000"/>
                  </a:srgbClr>
                </a:solidFill>
              </a:rPr>
              <a:t>Building the energy, commitment and capability</a:t>
            </a:r>
          </a:p>
        </p:txBody>
      </p:sp>
      <p:sp>
        <p:nvSpPr>
          <p:cNvPr id="2" name="Rounded Rectangle 1"/>
          <p:cNvSpPr/>
          <p:nvPr/>
        </p:nvSpPr>
        <p:spPr>
          <a:xfrm>
            <a:off x="2554055" y="5449803"/>
            <a:ext cx="1022555" cy="74863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5B9BD5">
                    <a:lumMod val="50000"/>
                  </a:srgbClr>
                </a:solidFill>
              </a:rPr>
              <a:t>National Network</a:t>
            </a:r>
          </a:p>
        </p:txBody>
      </p:sp>
      <p:sp>
        <p:nvSpPr>
          <p:cNvPr id="29" name="Rounded Rectangle 28"/>
          <p:cNvSpPr/>
          <p:nvPr/>
        </p:nvSpPr>
        <p:spPr>
          <a:xfrm>
            <a:off x="4085677" y="5461609"/>
            <a:ext cx="1022555" cy="74863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5B9BD5">
                    <a:lumMod val="50000"/>
                  </a:srgbClr>
                </a:solidFill>
              </a:rPr>
              <a:t>Care Model Examples</a:t>
            </a:r>
          </a:p>
        </p:txBody>
      </p:sp>
      <p:sp>
        <p:nvSpPr>
          <p:cNvPr id="32" name="Rounded Rectangle 31"/>
          <p:cNvSpPr/>
          <p:nvPr/>
        </p:nvSpPr>
        <p:spPr>
          <a:xfrm>
            <a:off x="5736560" y="5452435"/>
            <a:ext cx="1022555" cy="74863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5B9BD5">
                    <a:lumMod val="50000"/>
                  </a:srgbClr>
                </a:solidFill>
              </a:rPr>
              <a:t>National and international Lessons</a:t>
            </a:r>
          </a:p>
        </p:txBody>
      </p:sp>
    </p:spTree>
    <p:extLst>
      <p:ext uri="{BB962C8B-B14F-4D97-AF65-F5344CB8AC3E}">
        <p14:creationId xmlns:p14="http://schemas.microsoft.com/office/powerpoint/2010/main" val="100187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23861" y="386938"/>
            <a:ext cx="6077660" cy="612169"/>
          </a:xfrm>
        </p:spPr>
        <p:txBody>
          <a:bodyPr>
            <a:normAutofit/>
          </a:bodyPr>
          <a:lstStyle/>
          <a:p>
            <a:r>
              <a:rPr lang="en-GB" sz="2800" dirty="0">
                <a:solidFill>
                  <a:srgbClr val="002060"/>
                </a:solidFill>
                <a:latin typeface="+mn-lt"/>
                <a:ea typeface="Avenir Book" charset="0"/>
                <a:cs typeface="Avenir Book" charset="0"/>
              </a:rPr>
              <a:t>Stabilising general practice</a:t>
            </a:r>
            <a:endParaRPr lang="en-GB" sz="2800" dirty="0">
              <a:solidFill>
                <a:srgbClr val="002060"/>
              </a:solidFill>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262" y="1574797"/>
            <a:ext cx="3416969" cy="3830551"/>
          </a:xfrm>
          <a:prstGeom prst="rect">
            <a:avLst/>
          </a:prstGeom>
        </p:spPr>
      </p:pic>
      <p:sp>
        <p:nvSpPr>
          <p:cNvPr id="6" name="TextBox 5"/>
          <p:cNvSpPr txBox="1"/>
          <p:nvPr/>
        </p:nvSpPr>
        <p:spPr>
          <a:xfrm>
            <a:off x="4517563" y="1233418"/>
            <a:ext cx="3533687" cy="5324535"/>
          </a:xfrm>
          <a:prstGeom prst="rect">
            <a:avLst/>
          </a:prstGeom>
          <a:noFill/>
        </p:spPr>
        <p:txBody>
          <a:bodyPr wrap="square" rtlCol="0">
            <a:spAutoFit/>
          </a:bodyPr>
          <a:lstStyle/>
          <a:p>
            <a:r>
              <a:rPr lang="en-GB" sz="1600" dirty="0">
                <a:solidFill>
                  <a:srgbClr val="002060"/>
                </a:solidFill>
                <a:ea typeface="Avenir Book" charset="0"/>
                <a:cs typeface="Avenir Book"/>
              </a:rPr>
              <a:t>The PCH, as well as being the right size to care, provides a ‘sweet spot’ for professional collaboration:</a:t>
            </a:r>
          </a:p>
          <a:p>
            <a:endParaRPr lang="en-GB" sz="1600" dirty="0">
              <a:solidFill>
                <a:srgbClr val="002060"/>
              </a:solidFill>
              <a:ea typeface="Avenir Book" charset="0"/>
              <a:cs typeface="Avenir Book"/>
            </a:endParaRPr>
          </a:p>
          <a:p>
            <a:r>
              <a:rPr lang="en-GB" sz="1600" dirty="0">
                <a:solidFill>
                  <a:srgbClr val="002060"/>
                </a:solidFill>
                <a:ea typeface="Avenir Book" charset="0"/>
                <a:cs typeface="Avenir Book"/>
              </a:rPr>
              <a:t>1. Encourages </a:t>
            </a:r>
            <a:r>
              <a:rPr lang="en-GB" sz="1600" b="1" dirty="0">
                <a:solidFill>
                  <a:srgbClr val="002060"/>
                </a:solidFill>
                <a:ea typeface="Avenir Book" charset="0"/>
                <a:cs typeface="Avenir Book"/>
              </a:rPr>
              <a:t>practices to morph and seek economies of scale</a:t>
            </a:r>
            <a:endParaRPr lang="en-GB" sz="1600" dirty="0">
              <a:solidFill>
                <a:srgbClr val="002060"/>
              </a:solidFill>
              <a:ea typeface="Avenir Book" charset="0"/>
              <a:cs typeface="Avenir Book"/>
            </a:endParaRPr>
          </a:p>
          <a:p>
            <a:endParaRPr lang="en-GB" sz="1600" dirty="0">
              <a:solidFill>
                <a:srgbClr val="002060"/>
              </a:solidFill>
              <a:ea typeface="Avenir Book" charset="0"/>
              <a:cs typeface="Avenir Book"/>
            </a:endParaRPr>
          </a:p>
          <a:p>
            <a:r>
              <a:rPr lang="en-GB" sz="1600" dirty="0">
                <a:solidFill>
                  <a:srgbClr val="002060"/>
                </a:solidFill>
                <a:ea typeface="Avenir Book" charset="0"/>
                <a:cs typeface="Avenir Book"/>
              </a:rPr>
              <a:t>2. </a:t>
            </a:r>
            <a:r>
              <a:rPr lang="en-GB" sz="1600" b="1" dirty="0">
                <a:solidFill>
                  <a:srgbClr val="002060"/>
                </a:solidFill>
                <a:ea typeface="Avenir Book" charset="0"/>
                <a:cs typeface="Avenir Book"/>
              </a:rPr>
              <a:t>Easier for whole ‘system’ to engage </a:t>
            </a:r>
            <a:endParaRPr lang="en-GB" sz="1600" dirty="0">
              <a:solidFill>
                <a:srgbClr val="002060"/>
              </a:solidFill>
              <a:ea typeface="Avenir Book" charset="0"/>
              <a:cs typeface="Avenir Book"/>
            </a:endParaRPr>
          </a:p>
          <a:p>
            <a:endParaRPr lang="en-GB" sz="1600" dirty="0">
              <a:solidFill>
                <a:srgbClr val="002060"/>
              </a:solidFill>
              <a:ea typeface="Avenir Book" charset="0"/>
              <a:cs typeface="Avenir Book"/>
            </a:endParaRPr>
          </a:p>
          <a:p>
            <a:r>
              <a:rPr lang="en-GB" sz="1600" dirty="0">
                <a:solidFill>
                  <a:srgbClr val="002060"/>
                </a:solidFill>
                <a:ea typeface="Avenir Book" charset="0"/>
                <a:cs typeface="Avenir Book"/>
              </a:rPr>
              <a:t>3. </a:t>
            </a:r>
            <a:r>
              <a:rPr lang="en-GB" sz="1600" b="1" dirty="0">
                <a:solidFill>
                  <a:srgbClr val="002060"/>
                </a:solidFill>
                <a:ea typeface="Avenir Book" charset="0"/>
                <a:cs typeface="Avenir Book"/>
              </a:rPr>
              <a:t>Freedom to act</a:t>
            </a:r>
            <a:r>
              <a:rPr lang="en-GB" sz="1600" dirty="0">
                <a:solidFill>
                  <a:srgbClr val="002060"/>
                </a:solidFill>
                <a:ea typeface="Avenir Book" charset="0"/>
                <a:cs typeface="Avenir Book"/>
              </a:rPr>
              <a:t> encourages </a:t>
            </a:r>
            <a:r>
              <a:rPr lang="en-GB" sz="1600" b="1" dirty="0">
                <a:solidFill>
                  <a:srgbClr val="002060"/>
                </a:solidFill>
                <a:ea typeface="Avenir Book" charset="0"/>
                <a:cs typeface="Avenir Book"/>
              </a:rPr>
              <a:t>innovation and improve recruitment and retention</a:t>
            </a:r>
          </a:p>
          <a:p>
            <a:endParaRPr lang="en-GB" sz="1600" dirty="0">
              <a:solidFill>
                <a:srgbClr val="002060"/>
              </a:solidFill>
              <a:ea typeface="Avenir Book" charset="0"/>
              <a:cs typeface="Avenir Book"/>
            </a:endParaRPr>
          </a:p>
          <a:p>
            <a:r>
              <a:rPr lang="en-GB" sz="1600" dirty="0">
                <a:solidFill>
                  <a:srgbClr val="002060"/>
                </a:solidFill>
                <a:ea typeface="Avenir Book" charset="0"/>
                <a:cs typeface="Avenir Book"/>
              </a:rPr>
              <a:t>4. Multidisciplinary Teams release </a:t>
            </a:r>
            <a:r>
              <a:rPr lang="en-GB" sz="1600" b="1" dirty="0">
                <a:solidFill>
                  <a:srgbClr val="002060"/>
                </a:solidFill>
                <a:ea typeface="Avenir Book" charset="0"/>
                <a:cs typeface="Avenir Book"/>
              </a:rPr>
              <a:t>more time for GPs</a:t>
            </a:r>
          </a:p>
          <a:p>
            <a:endParaRPr lang="en-GB" sz="1600" b="1" dirty="0">
              <a:solidFill>
                <a:srgbClr val="002060"/>
              </a:solidFill>
              <a:ea typeface="Avenir Book" charset="0"/>
              <a:cs typeface="Avenir Book"/>
            </a:endParaRPr>
          </a:p>
          <a:p>
            <a:r>
              <a:rPr lang="en-GB" sz="1600" b="1" dirty="0">
                <a:solidFill>
                  <a:srgbClr val="002060"/>
                </a:solidFill>
                <a:ea typeface="Avenir Book" charset="0"/>
                <a:cs typeface="Avenir Book"/>
              </a:rPr>
              <a:t>5. </a:t>
            </a:r>
            <a:r>
              <a:rPr lang="en-GB" sz="1600" dirty="0">
                <a:solidFill>
                  <a:srgbClr val="002060"/>
                </a:solidFill>
                <a:ea typeface="Avenir Book" charset="0"/>
                <a:cs typeface="Avenir Book"/>
              </a:rPr>
              <a:t>Allows real delivery of benefits faster and </a:t>
            </a:r>
            <a:r>
              <a:rPr lang="en-GB" sz="1600" b="1" dirty="0">
                <a:solidFill>
                  <a:srgbClr val="002060"/>
                </a:solidFill>
                <a:ea typeface="Avenir Book" charset="0"/>
                <a:cs typeface="Avenir Book"/>
              </a:rPr>
              <a:t>a development escalator</a:t>
            </a:r>
            <a:endParaRPr lang="en-GB" sz="1600" dirty="0">
              <a:solidFill>
                <a:srgbClr val="002060"/>
              </a:solidFill>
              <a:ea typeface="Avenir Book" charset="0"/>
              <a:cs typeface="Avenir Book"/>
            </a:endParaRPr>
          </a:p>
          <a:p>
            <a:pPr marL="257175" indent="-257175">
              <a:buFont typeface="+mj-lt"/>
              <a:buAutoNum type="arabicPeriod"/>
            </a:pPr>
            <a:endParaRPr lang="en-GB" sz="1200" dirty="0">
              <a:solidFill>
                <a:srgbClr val="000000"/>
              </a:solidFill>
              <a:latin typeface="Avenir Book"/>
              <a:ea typeface="Avenir Book" charset="0"/>
              <a:cs typeface="Avenir Book"/>
            </a:endParaRPr>
          </a:p>
          <a:p>
            <a:endParaRPr lang="en-GB" sz="1200" dirty="0">
              <a:solidFill>
                <a:srgbClr val="000000"/>
              </a:solidFill>
              <a:latin typeface="Avenir Book"/>
              <a:ea typeface="Avenir Book" charset="0"/>
              <a:cs typeface="Avenir Book"/>
            </a:endParaRPr>
          </a:p>
          <a:p>
            <a:endParaRPr lang="en-US" sz="1200" dirty="0">
              <a:solidFill>
                <a:srgbClr val="000000"/>
              </a:solidFill>
              <a:latin typeface="Avenir Book"/>
              <a:cs typeface="Avenir Book"/>
            </a:endParaRPr>
          </a:p>
        </p:txBody>
      </p:sp>
    </p:spTree>
    <p:extLst>
      <p:ext uri="{BB962C8B-B14F-4D97-AF65-F5344CB8AC3E}">
        <p14:creationId xmlns:p14="http://schemas.microsoft.com/office/powerpoint/2010/main" val="3385988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245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92896"/>
            <a:ext cx="8229600" cy="1728192"/>
          </a:xfrm>
        </p:spPr>
        <p:txBody>
          <a:bodyPr>
            <a:normAutofit fontScale="90000"/>
          </a:bodyPr>
          <a:lstStyle/>
          <a:p>
            <a:r>
              <a:rPr lang="en-GB" sz="5400" b="1" dirty="0" smtClean="0">
                <a:solidFill>
                  <a:srgbClr val="0070C0"/>
                </a:solidFill>
                <a:latin typeface="Arial" panose="020B0604020202020204" pitchFamily="34" charset="0"/>
                <a:cs typeface="Arial" panose="020B0604020202020204" pitchFamily="34" charset="0"/>
              </a:rPr>
              <a:t>Unplanned Care</a:t>
            </a:r>
            <a:br>
              <a:rPr lang="en-GB" sz="5400" b="1" dirty="0" smtClean="0">
                <a:solidFill>
                  <a:srgbClr val="0070C0"/>
                </a:solidFill>
                <a:latin typeface="Arial" panose="020B0604020202020204" pitchFamily="34" charset="0"/>
                <a:cs typeface="Arial" panose="020B0604020202020204" pitchFamily="34" charset="0"/>
              </a:rPr>
            </a:br>
            <a:r>
              <a:rPr lang="en-GB" sz="5400" dirty="0" smtClean="0">
                <a:solidFill>
                  <a:srgbClr val="0070C0"/>
                </a:solidFill>
              </a:rPr>
              <a:t>Update</a:t>
            </a:r>
            <a:endParaRPr lang="en-GB" b="1"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25145" y="6472062"/>
            <a:ext cx="4950753" cy="369332"/>
          </a:xfrm>
          <a:prstGeom prst="rect">
            <a:avLst/>
          </a:prstGeom>
          <a:solidFill>
            <a:srgbClr val="0070C0"/>
          </a:solidFill>
        </p:spPr>
        <p:txBody>
          <a:bodyPr wrap="square" rtlCol="0">
            <a:spAutoFit/>
          </a:bodyPr>
          <a:lstStyle/>
          <a:p>
            <a:r>
              <a:rPr lang="en-GB" dirty="0" smtClean="0">
                <a:solidFill>
                  <a:prstClr val="white"/>
                </a:solidFill>
                <a:latin typeface="Arial" pitchFamily="34" charset="0"/>
                <a:cs typeface="Arial" pitchFamily="34" charset="0"/>
              </a:rPr>
              <a:t>Shaping healthcare for you … and your family</a:t>
            </a:r>
            <a:endParaRPr lang="en-GB" dirty="0">
              <a:solidFill>
                <a:prstClr val="white"/>
              </a:solidFill>
              <a:latin typeface="Arial" pitchFamily="34" charset="0"/>
              <a:cs typeface="Arial" pitchFamily="34" charset="0"/>
            </a:endParaRPr>
          </a:p>
        </p:txBody>
      </p:sp>
      <p:pic>
        <p:nvPicPr>
          <p:cNvPr id="6" name="officeArt object"/>
          <p:cNvPicPr/>
          <p:nvPr/>
        </p:nvPicPr>
        <p:blipFill>
          <a:blip r:embed="rId4">
            <a:extLst/>
          </a:blip>
          <a:stretch>
            <a:fillRect/>
          </a:stretch>
        </p:blipFill>
        <p:spPr>
          <a:xfrm>
            <a:off x="6228184" y="5805264"/>
            <a:ext cx="2552700" cy="660400"/>
          </a:xfrm>
          <a:prstGeom prst="rect">
            <a:avLst/>
          </a:prstGeom>
          <a:ln w="12700" cap="flat">
            <a:noFill/>
            <a:miter lim="400000"/>
          </a:ln>
          <a:effectLst/>
        </p:spPr>
      </p:pic>
      <p:sp>
        <p:nvSpPr>
          <p:cNvPr id="4" name="Slide Number Placeholder 3"/>
          <p:cNvSpPr>
            <a:spLocks noGrp="1"/>
          </p:cNvSpPr>
          <p:nvPr>
            <p:ph type="sldNum" sz="quarter" idx="12"/>
          </p:nvPr>
        </p:nvSpPr>
        <p:spPr/>
        <p:txBody>
          <a:bodyPr/>
          <a:lstStyle/>
          <a:p>
            <a:fld id="{981DD97E-D902-40F7-A123-6D7EEEDFD77D}" type="slidenum">
              <a:rPr lang="en-GB" smtClean="0">
                <a:solidFill>
                  <a:prstClr val="black">
                    <a:tint val="75000"/>
                  </a:prstClr>
                </a:solidFill>
              </a:rPr>
              <a:pPr/>
              <a:t>9</a:t>
            </a:fld>
            <a:endParaRPr lang="en-GB" dirty="0">
              <a:solidFill>
                <a:prstClr val="black">
                  <a:tint val="75000"/>
                </a:prstClr>
              </a:solidFill>
            </a:endParaRPr>
          </a:p>
        </p:txBody>
      </p:sp>
    </p:spTree>
    <p:custDataLst>
      <p:tags r:id="rId1"/>
    </p:custDataLst>
    <p:extLst>
      <p:ext uri="{BB962C8B-B14F-4D97-AF65-F5344CB8AC3E}">
        <p14:creationId xmlns:p14="http://schemas.microsoft.com/office/powerpoint/2010/main" val="11362153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NHSGWCCG Presentation1">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chor="ctr"/>
      <a:lstStyle>
        <a:defPPr algn="ctr">
          <a:defRPr sz="1200" b="1" dirty="0" smtClean="0">
            <a:latin typeface="Arial" pitchFamily="34" charset="0"/>
            <a:cs typeface="Arial" pitchFamily="34" charset="0"/>
          </a:defRPr>
        </a:defPPr>
      </a:lstStyle>
      <a:style>
        <a:lnRef idx="0">
          <a:schemeClr val="accent6"/>
        </a:lnRef>
        <a:fillRef idx="3">
          <a:schemeClr val="accent6"/>
        </a:fillRef>
        <a:effectRef idx="3">
          <a:schemeClr val="accent6"/>
        </a:effectRef>
        <a:fontRef idx="minor">
          <a:schemeClr val="lt1"/>
        </a:fontRef>
      </a:style>
    </a:spDef>
  </a:objectDefaults>
  <a:extraClrSchemeLst/>
</a:theme>
</file>

<file path=ppt/theme/theme2.xml><?xml version="1.0" encoding="utf-8"?>
<a:theme xmlns:a="http://schemas.openxmlformats.org/drawingml/2006/main" name="PCH">
  <a:themeElements>
    <a:clrScheme name="PCH">
      <a:dk1>
        <a:sysClr val="windowText" lastClr="000000"/>
      </a:dk1>
      <a:lt1>
        <a:sysClr val="window" lastClr="FFFFFF"/>
      </a:lt1>
      <a:dk2>
        <a:srgbClr val="39B54A"/>
      </a:dk2>
      <a:lt2>
        <a:srgbClr val="E7E6E6"/>
      </a:lt2>
      <a:accent1>
        <a:srgbClr val="39B54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orset ACS - 1st November Event (draft 31st Oct)" id="{3357EFD7-BEFF-F948-8E68-4C6A338E8D14}" vid="{8C76430F-41D7-4049-8CEC-E51C7FC825D7}"/>
    </a:ext>
  </a:extLst>
</a:theme>
</file>

<file path=ppt/theme/theme3.xml><?xml version="1.0" encoding="utf-8"?>
<a:theme xmlns:a="http://schemas.openxmlformats.org/drawingml/2006/main" name="1_PCH">
  <a:themeElements>
    <a:clrScheme name="PCH">
      <a:dk1>
        <a:sysClr val="windowText" lastClr="000000"/>
      </a:dk1>
      <a:lt1>
        <a:sysClr val="window" lastClr="FFFFFF"/>
      </a:lt1>
      <a:dk2>
        <a:srgbClr val="39B54A"/>
      </a:dk2>
      <a:lt2>
        <a:srgbClr val="E7E6E6"/>
      </a:lt2>
      <a:accent1>
        <a:srgbClr val="39B54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orset ACS - 1st November Event (draft 31st Oct)" id="{3357EFD7-BEFF-F948-8E68-4C6A338E8D14}" vid="{8C76430F-41D7-4049-8CEC-E51C7FC825D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934</Words>
  <Application>Microsoft Office PowerPoint</Application>
  <PresentationFormat>On-screen Show (4:3)</PresentationFormat>
  <Paragraphs>185</Paragraphs>
  <Slides>17</Slides>
  <Notes>9</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NHSGWCCG Presentation1</vt:lpstr>
      <vt:lpstr>PCH</vt:lpstr>
      <vt:lpstr>1_PCH</vt:lpstr>
      <vt:lpstr>PowerPoint Presentation</vt:lpstr>
      <vt:lpstr>Primary Care Update</vt:lpstr>
      <vt:lpstr>Surrey Heartlands: Primary Care Home </vt:lpstr>
      <vt:lpstr>The quadruple aim</vt:lpstr>
      <vt:lpstr>PCH has four key characteristics</vt:lpstr>
      <vt:lpstr>Typical Journey – and support available</vt:lpstr>
      <vt:lpstr>Stabilising general practice</vt:lpstr>
      <vt:lpstr>PowerPoint Presentation</vt:lpstr>
      <vt:lpstr>Unplanned Care Update</vt:lpstr>
      <vt:lpstr>Frailty and Integrated Care Programme</vt:lpstr>
      <vt:lpstr>PowerPoint Presentation</vt:lpstr>
      <vt:lpstr>Let’s Get Steady FREE Falls Prevention Advice Sessions Prevention Advice Session</vt:lpstr>
      <vt:lpstr>ReSPECT </vt:lpstr>
      <vt:lpstr>Planned Care Update</vt:lpstr>
      <vt:lpstr>e-RS Paper Switch Off</vt:lpstr>
      <vt:lpstr>X-Pert Course</vt:lpstr>
      <vt:lpstr>PowerPoint Presentation</vt:lpstr>
    </vt:vector>
  </TitlesOfParts>
  <Company>SECSU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Taylor</dc:creator>
  <cp:lastModifiedBy>dstevens01</cp:lastModifiedBy>
  <cp:revision>20</cp:revision>
  <dcterms:created xsi:type="dcterms:W3CDTF">2017-12-01T11:06:40Z</dcterms:created>
  <dcterms:modified xsi:type="dcterms:W3CDTF">2018-07-20T08:28:00Z</dcterms:modified>
</cp:coreProperties>
</file>