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3" r:id="rId3"/>
    <p:sldId id="269" r:id="rId4"/>
    <p:sldId id="305" r:id="rId5"/>
    <p:sldId id="257" r:id="rId6"/>
    <p:sldId id="290" r:id="rId7"/>
    <p:sldId id="263" r:id="rId8"/>
    <p:sldId id="304" r:id="rId9"/>
    <p:sldId id="264" r:id="rId10"/>
    <p:sldId id="306" r:id="rId11"/>
    <p:sldId id="265" r:id="rId12"/>
    <p:sldId id="292" r:id="rId13"/>
    <p:sldId id="288" r:id="rId14"/>
    <p:sldId id="287" r:id="rId15"/>
    <p:sldId id="301" r:id="rId16"/>
    <p:sldId id="302" r:id="rId17"/>
    <p:sldId id="307" r:id="rId18"/>
    <p:sldId id="280" r:id="rId19"/>
    <p:sldId id="282" r:id="rId20"/>
    <p:sldId id="289" r:id="rId21"/>
    <p:sldId id="297" r:id="rId22"/>
    <p:sldId id="308" r:id="rId23"/>
    <p:sldId id="285" r:id="rId24"/>
    <p:sldId id="260" r:id="rId25"/>
    <p:sldId id="276" r:id="rId26"/>
    <p:sldId id="279" r:id="rId27"/>
    <p:sldId id="277" r:id="rId28"/>
    <p:sldId id="261" r:id="rId29"/>
    <p:sldId id="270" r:id="rId30"/>
    <p:sldId id="271" r:id="rId31"/>
    <p:sldId id="303" r:id="rId32"/>
    <p:sldId id="296" r:id="rId33"/>
    <p:sldId id="2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8901" autoAdjust="0"/>
  </p:normalViewPr>
  <p:slideViewPr>
    <p:cSldViewPr>
      <p:cViewPr>
        <p:scale>
          <a:sx n="100" d="100"/>
          <a:sy n="100" d="100"/>
        </p:scale>
        <p:origin x="-348" y="-384"/>
      </p:cViewPr>
      <p:guideLst>
        <p:guide orient="horz" pos="2160"/>
        <p:guide pos="2880"/>
      </p:guideLst>
    </p:cSldViewPr>
  </p:slideViewPr>
  <p:notesTextViewPr>
    <p:cViewPr>
      <p:scale>
        <a:sx n="1" d="1"/>
        <a:sy n="1" d="1"/>
      </p:scale>
      <p:origin x="0" y="0"/>
    </p:cViewPr>
  </p:notesTextViewPr>
  <p:sorterViewPr>
    <p:cViewPr>
      <p:scale>
        <a:sx n="100" d="100"/>
        <a:sy n="100" d="100"/>
      </p:scale>
      <p:origin x="0" y="42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A6F9B-3EB8-4575-8EE6-A835A671FB8C}" type="datetimeFigureOut">
              <a:rPr lang="en-GB" smtClean="0"/>
              <a:t>09/05/2018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74BC-5903-4F30-AB16-60F67F26A192}" type="slidenum">
              <a:rPr lang="en-GB" smtClean="0"/>
              <a:t>‹#›</a:t>
            </a:fld>
            <a:endParaRPr lang="en-GB"/>
          </a:p>
        </p:txBody>
      </p:sp>
    </p:spTree>
    <p:extLst>
      <p:ext uri="{BB962C8B-B14F-4D97-AF65-F5344CB8AC3E}">
        <p14:creationId xmlns:p14="http://schemas.microsoft.com/office/powerpoint/2010/main" val="416974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uptodate.com/contents/afatinib-drug-information?source=see_link" TargetMode="External"/><Relationship Id="rId13" Type="http://schemas.openxmlformats.org/officeDocument/2006/relationships/hyperlink" Target="https://www.uptodate.com/contents/personalized-genotype-directed-therapy-for-advanced-non-small-cell-lung-cancer/abstract/17" TargetMode="External"/><Relationship Id="rId3" Type="http://schemas.openxmlformats.org/officeDocument/2006/relationships/hyperlink" Target="https://www.uptodate.com/contents/image?imageKey=ONC/86507&amp;topicKey=ONC/16538&amp;source=see_link" TargetMode="External"/><Relationship Id="rId7" Type="http://schemas.openxmlformats.org/officeDocument/2006/relationships/hyperlink" Target="https://www.uptodate.com/contents/gefitinib-drug-information?source=see_link" TargetMode="External"/><Relationship Id="rId12" Type="http://schemas.openxmlformats.org/officeDocument/2006/relationships/hyperlink" Target="https://www.uptodate.com/contents/personalized-genotype-directed-therapy-for-advanced-non-small-cell-lung-cancer/abstract/16" TargetMode="External"/><Relationship Id="rId2" Type="http://schemas.openxmlformats.org/officeDocument/2006/relationships/slide" Target="../slides/slide21.xml"/><Relationship Id="rId16" Type="http://schemas.openxmlformats.org/officeDocument/2006/relationships/hyperlink" Target="https://www.uptodate.com/contents/image?imageKey=ONC/86507&amp;topicKey=ONC/4630&amp;source=see_link" TargetMode="External"/><Relationship Id="rId1" Type="http://schemas.openxmlformats.org/officeDocument/2006/relationships/notesMaster" Target="../notesMasters/notesMaster1.xml"/><Relationship Id="rId6" Type="http://schemas.openxmlformats.org/officeDocument/2006/relationships/hyperlink" Target="https://www.uptodate.com/contents/erlotinib-drug-information?source=see_link" TargetMode="External"/><Relationship Id="rId11" Type="http://schemas.openxmlformats.org/officeDocument/2006/relationships/hyperlink" Target="https://www.uptodate.com/contents/personalized-genotype-directed-therapy-for-advanced-non-small-cell-lung-cancer/abstract/15" TargetMode="External"/><Relationship Id="rId5" Type="http://schemas.openxmlformats.org/officeDocument/2006/relationships/hyperlink" Target="https://www.uptodate.com/contents/personalized-genotype-directed-therapy-for-advanced-non-small-cell-lung-cancer/abstract/14" TargetMode="External"/><Relationship Id="rId15" Type="http://schemas.openxmlformats.org/officeDocument/2006/relationships/hyperlink" Target="https://www.uptodate.com/contents/personalized-genotype-directed-therapy-for-advanced-non-small-cell-lung-cancer?csi=5b6d30c1-94cd-468a-8523-8bb9710413d2&amp;source=contentShare#H1978104749" TargetMode="External"/><Relationship Id="rId10" Type="http://schemas.openxmlformats.org/officeDocument/2006/relationships/hyperlink" Target="https://www.uptodate.com/contents/systemic-therapy-for-advanced-non-small-cell-lung-cancer-with-an-activating-mutation-in-the-epidermal-growth-factor-receptor?topicRef=16538&amp;source=see_link" TargetMode="External"/><Relationship Id="rId4" Type="http://schemas.openxmlformats.org/officeDocument/2006/relationships/hyperlink" Target="https://www.uptodate.com/contents/personalized-genotype-directed-therapy-for-advanced-non-small-cell-lung-cancer/abstract/13" TargetMode="External"/><Relationship Id="rId9" Type="http://schemas.openxmlformats.org/officeDocument/2006/relationships/hyperlink" Target="https://www.uptodate.com/contents/osimertinib-drug-information?source=see_link" TargetMode="External"/><Relationship Id="rId14" Type="http://schemas.openxmlformats.org/officeDocument/2006/relationships/hyperlink" Target="https://www.uptodate.com/contents/personalized-genotype-directed-therapy-for-advanced-non-small-cell-lung-cancer/abstract/10,15"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uptodate.com/contents/afatinib-drug-information?source=see_link" TargetMode="External"/><Relationship Id="rId13" Type="http://schemas.openxmlformats.org/officeDocument/2006/relationships/hyperlink" Target="https://www.uptodate.com/contents/personalized-genotype-directed-therapy-for-advanced-non-small-cell-lung-cancer/abstract/17" TargetMode="External"/><Relationship Id="rId3" Type="http://schemas.openxmlformats.org/officeDocument/2006/relationships/hyperlink" Target="https://www.uptodate.com/contents/image?imageKey=ONC/86507&amp;topicKey=ONC/16538&amp;source=see_link" TargetMode="External"/><Relationship Id="rId7" Type="http://schemas.openxmlformats.org/officeDocument/2006/relationships/hyperlink" Target="https://www.uptodate.com/contents/gefitinib-drug-information?source=see_link" TargetMode="External"/><Relationship Id="rId12" Type="http://schemas.openxmlformats.org/officeDocument/2006/relationships/hyperlink" Target="https://www.uptodate.com/contents/personalized-genotype-directed-therapy-for-advanced-non-small-cell-lung-cancer/abstract/16" TargetMode="External"/><Relationship Id="rId2" Type="http://schemas.openxmlformats.org/officeDocument/2006/relationships/slide" Target="../slides/slide22.xml"/><Relationship Id="rId16" Type="http://schemas.openxmlformats.org/officeDocument/2006/relationships/hyperlink" Target="https://www.uptodate.com/contents/image?imageKey=ONC/86507&amp;topicKey=ONC/4630&amp;source=see_link" TargetMode="External"/><Relationship Id="rId1" Type="http://schemas.openxmlformats.org/officeDocument/2006/relationships/notesMaster" Target="../notesMasters/notesMaster1.xml"/><Relationship Id="rId6" Type="http://schemas.openxmlformats.org/officeDocument/2006/relationships/hyperlink" Target="https://www.uptodate.com/contents/erlotinib-drug-information?source=see_link" TargetMode="External"/><Relationship Id="rId11" Type="http://schemas.openxmlformats.org/officeDocument/2006/relationships/hyperlink" Target="https://www.uptodate.com/contents/personalized-genotype-directed-therapy-for-advanced-non-small-cell-lung-cancer/abstract/15" TargetMode="External"/><Relationship Id="rId5" Type="http://schemas.openxmlformats.org/officeDocument/2006/relationships/hyperlink" Target="https://www.uptodate.com/contents/personalized-genotype-directed-therapy-for-advanced-non-small-cell-lung-cancer/abstract/14" TargetMode="External"/><Relationship Id="rId15" Type="http://schemas.openxmlformats.org/officeDocument/2006/relationships/hyperlink" Target="https://www.uptodate.com/contents/personalized-genotype-directed-therapy-for-advanced-non-small-cell-lung-cancer?csi=5b6d30c1-94cd-468a-8523-8bb9710413d2&amp;source=contentShare#H1978104749" TargetMode="External"/><Relationship Id="rId10" Type="http://schemas.openxmlformats.org/officeDocument/2006/relationships/hyperlink" Target="https://www.uptodate.com/contents/systemic-therapy-for-advanced-non-small-cell-lung-cancer-with-an-activating-mutation-in-the-epidermal-growth-factor-receptor?topicRef=16538&amp;source=see_link" TargetMode="External"/><Relationship Id="rId4" Type="http://schemas.openxmlformats.org/officeDocument/2006/relationships/hyperlink" Target="https://www.uptodate.com/contents/personalized-genotype-directed-therapy-for-advanced-non-small-cell-lung-cancer/abstract/13" TargetMode="External"/><Relationship Id="rId9" Type="http://schemas.openxmlformats.org/officeDocument/2006/relationships/hyperlink" Target="https://www.uptodate.com/contents/osimertinib-drug-information?source=see_link" TargetMode="External"/><Relationship Id="rId14" Type="http://schemas.openxmlformats.org/officeDocument/2006/relationships/hyperlink" Target="https://www.uptodate.com/contents/personalized-genotype-directed-therapy-for-advanced-non-small-cell-lung-cancer/abstract/10,1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Pathway Detail 3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Direct to biopsy variation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pathway allows for early diagnostic biopsy where other tests are not required for staging and treatment. Such patients include those that have obvious advanced disease that is not suitable for treatment with curative intent. Patients potentially suitable for curative intent generally require a PET-CT to clarify diagnosis (for small pulmonary nodules) staging and the most appropriate first diagnostic and staging investigation. Direct biopsy investigations include neck ultrasound guided biopsy, percutaneous lung biopsy, endobronchial ultrasound needle biopsy, pleural aspiration and pleural biopsy. </a:t>
            </a:r>
            <a:r>
              <a:rPr lang="en-GB" sz="1200" b="0" i="0" u="none" strike="noStrike" kern="1200" baseline="0" smtClean="0">
                <a:solidFill>
                  <a:schemeClr val="tx1"/>
                </a:solidFill>
                <a:latin typeface="+mn-lt"/>
                <a:ea typeface="+mn-ea"/>
                <a:cs typeface="+mn-cs"/>
              </a:rPr>
              <a:t>The direct biopsy pathway has the potential to provide a rapid diagnosis for some patients where detailed staging and fitness investigations are not needed to guide management.  </a:t>
            </a:r>
            <a:endParaRPr lang="en-GB"/>
          </a:p>
        </p:txBody>
      </p:sp>
      <p:sp>
        <p:nvSpPr>
          <p:cNvPr id="4" name="Slide Number Placeholder 3"/>
          <p:cNvSpPr>
            <a:spLocks noGrp="1"/>
          </p:cNvSpPr>
          <p:nvPr>
            <p:ph type="sldNum" sz="quarter" idx="10"/>
          </p:nvPr>
        </p:nvSpPr>
        <p:spPr/>
        <p:txBody>
          <a:bodyPr/>
          <a:lstStyle/>
          <a:p>
            <a:fld id="{462174BC-5903-4F30-AB16-60F67F26A192}" type="slidenum">
              <a:rPr lang="en-GB" smtClean="0"/>
              <a:t>8</a:t>
            </a:fld>
            <a:endParaRPr lang="en-GB"/>
          </a:p>
        </p:txBody>
      </p:sp>
    </p:spTree>
    <p:extLst>
      <p:ext uri="{BB962C8B-B14F-4D97-AF65-F5344CB8AC3E}">
        <p14:creationId xmlns:p14="http://schemas.microsoft.com/office/powerpoint/2010/main" val="25860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Goldstraw</a:t>
            </a:r>
            <a:r>
              <a:rPr lang="en-GB" baseline="0" dirty="0" smtClean="0"/>
              <a:t> P.  The IASLC lung cancer staging project: proposals for revision of the TNM state grouping in the forthcoming (Eighth) edition of the TNM classification for lung cancer.  J </a:t>
            </a:r>
            <a:r>
              <a:rPr lang="en-GB" baseline="0" dirty="0" err="1" smtClean="0"/>
              <a:t>Thorac</a:t>
            </a:r>
            <a:r>
              <a:rPr lang="en-GB" baseline="0" dirty="0" smtClean="0"/>
              <a:t> </a:t>
            </a:r>
            <a:r>
              <a:rPr lang="en-GB" baseline="0" dirty="0" err="1" smtClean="0"/>
              <a:t>Oncol</a:t>
            </a:r>
            <a:r>
              <a:rPr lang="en-GB" baseline="0" dirty="0" smtClean="0"/>
              <a:t> 2016; 1:39.  </a:t>
            </a:r>
            <a:endParaRPr lang="en-GB" dirty="0"/>
          </a:p>
        </p:txBody>
      </p:sp>
      <p:sp>
        <p:nvSpPr>
          <p:cNvPr id="4" name="Slide Number Placeholder 3"/>
          <p:cNvSpPr>
            <a:spLocks noGrp="1"/>
          </p:cNvSpPr>
          <p:nvPr>
            <p:ph type="sldNum" sz="quarter" idx="10"/>
          </p:nvPr>
        </p:nvSpPr>
        <p:spPr/>
        <p:txBody>
          <a:bodyPr/>
          <a:lstStyle/>
          <a:p>
            <a:fld id="{462174BC-5903-4F30-AB16-60F67F26A192}" type="slidenum">
              <a:rPr lang="en-GB" smtClean="0"/>
              <a:t>13</a:t>
            </a:fld>
            <a:endParaRPr lang="en-GB"/>
          </a:p>
        </p:txBody>
      </p:sp>
    </p:spTree>
    <p:extLst>
      <p:ext uri="{BB962C8B-B14F-4D97-AF65-F5344CB8AC3E}">
        <p14:creationId xmlns:p14="http://schemas.microsoft.com/office/powerpoint/2010/main" val="360323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may be</a:t>
            </a:r>
            <a:r>
              <a:rPr lang="en-GB" baseline="0" dirty="0" smtClean="0"/>
              <a:t> ok for single agent</a:t>
            </a:r>
            <a:endParaRPr lang="en-GB" dirty="0"/>
          </a:p>
        </p:txBody>
      </p:sp>
      <p:sp>
        <p:nvSpPr>
          <p:cNvPr id="4" name="Slide Number Placeholder 3"/>
          <p:cNvSpPr>
            <a:spLocks noGrp="1"/>
          </p:cNvSpPr>
          <p:nvPr>
            <p:ph type="sldNum" sz="quarter" idx="10"/>
          </p:nvPr>
        </p:nvSpPr>
        <p:spPr/>
        <p:txBody>
          <a:bodyPr/>
          <a:lstStyle/>
          <a:p>
            <a:fld id="{462174BC-5903-4F30-AB16-60F67F26A192}" type="slidenum">
              <a:rPr lang="en-GB" smtClean="0"/>
              <a:t>20</a:t>
            </a:fld>
            <a:endParaRPr lang="en-GB"/>
          </a:p>
        </p:txBody>
      </p:sp>
    </p:spTree>
    <p:extLst>
      <p:ext uri="{BB962C8B-B14F-4D97-AF65-F5344CB8AC3E}">
        <p14:creationId xmlns:p14="http://schemas.microsoft.com/office/powerpoint/2010/main" val="325153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https://en.wikipedia.org/wiki/Epidermal_growth_factor_receptor</a:t>
            </a:r>
          </a:p>
          <a:p>
            <a:endParaRPr lang="en-GB" i="1" dirty="0" smtClean="0"/>
          </a:p>
          <a:p>
            <a:r>
              <a:rPr lang="en-GB" sz="1200" b="1" i="1" kern="1200" dirty="0" smtClean="0">
                <a:solidFill>
                  <a:schemeClr val="tx1"/>
                </a:solidFill>
                <a:effectLst/>
                <a:latin typeface="+mn-lt"/>
                <a:ea typeface="+mn-ea"/>
                <a:cs typeface="+mn-cs"/>
              </a:rPr>
              <a:t>DRIVER MUTATIONS AS BIOMARKERS</a:t>
            </a:r>
            <a:r>
              <a:rPr lang="en-GB" sz="1200" b="0" i="1" kern="1200" dirty="0" smtClean="0">
                <a:solidFill>
                  <a:schemeClr val="tx1"/>
                </a:solidFill>
                <a:effectLst/>
                <a:latin typeface="+mn-lt"/>
                <a:ea typeface="+mn-ea"/>
                <a:cs typeface="+mn-cs"/>
              </a:rPr>
              <a:t> — The most useful biomarkers for predicting the efficacy </a:t>
            </a:r>
            <a:r>
              <a:rPr lang="en-GB" sz="1200" b="0" i="0" kern="1200" dirty="0" smtClean="0">
                <a:solidFill>
                  <a:schemeClr val="tx1"/>
                </a:solidFill>
                <a:effectLst/>
                <a:latin typeface="+mn-lt"/>
                <a:ea typeface="+mn-ea"/>
                <a:cs typeface="+mn-cs"/>
              </a:rPr>
              <a:t>of targeted therapy in advanced NSCLC are somatic genome alterations known as "driver mutations." These mutations occur in cancer cells within genes encoding for proteins critical to cell growth and survival. Many other recurrent molecular alterations have been identified in NSCLC that are much less essential to maintain the oncogenic phenotype, and are often referred to as "passenger mutations." Driver mutations are typically not found in the germline (</a:t>
            </a:r>
            <a:r>
              <a:rPr lang="en-GB" sz="1200" b="0" i="0" kern="1200" dirty="0" err="1" smtClean="0">
                <a:solidFill>
                  <a:schemeClr val="tx1"/>
                </a:solidFill>
                <a:effectLst/>
                <a:latin typeface="+mn-lt"/>
                <a:ea typeface="+mn-ea"/>
                <a:cs typeface="+mn-cs"/>
              </a:rPr>
              <a:t>noncancer</a:t>
            </a:r>
            <a:r>
              <a:rPr lang="en-GB" sz="1200" b="0" i="0" kern="1200" dirty="0" smtClean="0">
                <a:solidFill>
                  <a:schemeClr val="tx1"/>
                </a:solidFill>
                <a:effectLst/>
                <a:latin typeface="+mn-lt"/>
                <a:ea typeface="+mn-ea"/>
                <a:cs typeface="+mn-cs"/>
              </a:rPr>
              <a:t>) genome of the host and are usually mutually exclusive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a cancer is unlikely to have more than one driver mutation) (</a:t>
            </a:r>
            <a:r>
              <a:rPr lang="en-GB" sz="1200" b="0" i="0" u="sng" kern="1200" dirty="0" smtClean="0">
                <a:solidFill>
                  <a:schemeClr val="tx1"/>
                </a:solidFill>
                <a:effectLst/>
                <a:latin typeface="+mn-lt"/>
                <a:ea typeface="+mn-ea"/>
                <a:cs typeface="+mn-cs"/>
                <a:hlinkClick r:id="rId3"/>
              </a:rPr>
              <a:t>figure 1</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Driver mutations are typically transformative, which means that they initiate the evolution of a noncancerous cell to malignancy. In addition, driver mutations often impart an oncogene-addicted biology to the transformed cell, meaning that the mutated protein engenders reliance within the cancer cell to receive a signal from the driver in order to survive.</a:t>
            </a:r>
          </a:p>
          <a:p>
            <a:endParaRPr lang="en-GB" dirty="0" smtClean="0"/>
          </a:p>
          <a:p>
            <a:r>
              <a:rPr lang="en-GB" sz="1200" b="0" i="0" kern="1200" dirty="0" smtClean="0">
                <a:solidFill>
                  <a:schemeClr val="tx1"/>
                </a:solidFill>
                <a:effectLst/>
                <a:latin typeface="+mn-lt"/>
                <a:ea typeface="+mn-ea"/>
                <a:cs typeface="+mn-cs"/>
              </a:rPr>
              <a:t>Oncogene addiction tends to make driver mutations good biomarkers for selecting patients for targeted therapies. The extreme reliance of crucial downstream growth and survival pathways in the cell upon a single upstream signal that is "stuck in the on position" serves as an Achilles’ heel, making the cancer uniquely susceptible to down-regulation of signal originating from the driver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unable to survive if a targeted drug essentially turns the switch to the off position because other mechanisms to keep downstream signals flowing are </a:t>
            </a:r>
            <a:r>
              <a:rPr lang="en-GB" sz="1200" b="0" i="0" kern="1200" dirty="0" err="1" smtClean="0">
                <a:solidFill>
                  <a:schemeClr val="tx1"/>
                </a:solidFill>
                <a:effectLst/>
                <a:latin typeface="+mn-lt"/>
                <a:ea typeface="+mn-ea"/>
                <a:cs typeface="+mn-cs"/>
              </a:rPr>
              <a:t>nonexistent</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EGFR mutation</a:t>
            </a:r>
            <a:r>
              <a:rPr lang="en-GB" sz="1200" b="0" i="0" kern="1200" dirty="0" smtClean="0">
                <a:solidFill>
                  <a:schemeClr val="tx1"/>
                </a:solidFill>
                <a:effectLst/>
                <a:latin typeface="+mn-lt"/>
                <a:ea typeface="+mn-ea"/>
                <a:cs typeface="+mn-cs"/>
              </a:rPr>
              <a:t> — Mutations in the epidermal growth factor receptor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tyrosine kinase are observed in approximately 15 percent of NSCLC adenocarcinoma in the United States and occur more frequently in </a:t>
            </a:r>
            <a:r>
              <a:rPr lang="en-GB" sz="1200" b="0" i="0" kern="1200" dirty="0" err="1" smtClean="0">
                <a:solidFill>
                  <a:schemeClr val="tx1"/>
                </a:solidFill>
                <a:effectLst/>
                <a:latin typeface="+mn-lt"/>
                <a:ea typeface="+mn-ea"/>
                <a:cs typeface="+mn-cs"/>
              </a:rPr>
              <a:t>nonsmokers</a:t>
            </a:r>
            <a:r>
              <a:rPr lang="en-GB" sz="1200" b="0" i="0"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4"/>
              </a:rPr>
              <a:t>13</a:t>
            </a:r>
            <a:r>
              <a:rPr lang="en-GB" sz="1200" b="0" i="0" kern="1200" dirty="0" smtClean="0">
                <a:solidFill>
                  <a:schemeClr val="tx1"/>
                </a:solidFill>
                <a:effectLst/>
                <a:latin typeface="+mn-lt"/>
                <a:ea typeface="+mn-ea"/>
                <a:cs typeface="+mn-cs"/>
              </a:rPr>
              <a:t>]. In Asian populations, the incidence of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mutations is substantially higher, up to 62 percent [</a:t>
            </a:r>
            <a:r>
              <a:rPr lang="en-GB" sz="1200" b="0" i="0" u="sng" kern="1200" dirty="0" smtClean="0">
                <a:solidFill>
                  <a:schemeClr val="tx1"/>
                </a:solidFill>
                <a:effectLst/>
                <a:latin typeface="+mn-lt"/>
                <a:ea typeface="+mn-ea"/>
                <a:cs typeface="+mn-cs"/>
                <a:hlinkClick r:id="rId5"/>
              </a:rPr>
              <a:t>14</a:t>
            </a:r>
            <a:r>
              <a:rPr lang="en-GB" sz="1200" b="0" i="0" kern="1200" dirty="0" smtClean="0">
                <a:solidFill>
                  <a:schemeClr val="tx1"/>
                </a:solidFill>
                <a:effectLst/>
                <a:latin typeface="+mn-lt"/>
                <a:ea typeface="+mn-ea"/>
                <a:cs typeface="+mn-cs"/>
              </a:rPr>
              <a:t>]. In advanced NSCLC, the presence of an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 confers a more </a:t>
            </a:r>
            <a:r>
              <a:rPr lang="en-GB" sz="1200" b="0" i="0" kern="1200" dirty="0" err="1" smtClean="0">
                <a:solidFill>
                  <a:schemeClr val="tx1"/>
                </a:solidFill>
                <a:effectLst/>
                <a:latin typeface="+mn-lt"/>
                <a:ea typeface="+mn-ea"/>
                <a:cs typeface="+mn-cs"/>
              </a:rPr>
              <a:t>favorable</a:t>
            </a:r>
            <a:r>
              <a:rPr lang="en-GB" sz="1200" b="0" i="0" kern="1200" dirty="0" smtClean="0">
                <a:solidFill>
                  <a:schemeClr val="tx1"/>
                </a:solidFill>
                <a:effectLst/>
                <a:latin typeface="+mn-lt"/>
                <a:ea typeface="+mn-ea"/>
                <a:cs typeface="+mn-cs"/>
              </a:rPr>
              <a:t> prognosis and strongly predicts for sensitivity to EGFR tyrosine kinase inhibitors (TKIs) such as </a:t>
            </a:r>
            <a:r>
              <a:rPr lang="en-GB" sz="1200" b="0" i="0" u="sng" kern="1200" dirty="0" err="1" smtClean="0">
                <a:solidFill>
                  <a:schemeClr val="tx1"/>
                </a:solidFill>
                <a:effectLst/>
                <a:latin typeface="+mn-lt"/>
                <a:ea typeface="+mn-ea"/>
                <a:cs typeface="+mn-cs"/>
                <a:hlinkClick r:id="rId6"/>
              </a:rPr>
              <a:t>erlotinib</a:t>
            </a:r>
            <a:r>
              <a:rPr lang="en-GB" sz="1200" b="0" i="0" kern="1200" dirty="0" smtClean="0">
                <a:solidFill>
                  <a:schemeClr val="tx1"/>
                </a:solidFill>
                <a:effectLst/>
                <a:latin typeface="+mn-lt"/>
                <a:ea typeface="+mn-ea"/>
                <a:cs typeface="+mn-cs"/>
              </a:rPr>
              <a:t>, </a:t>
            </a:r>
            <a:r>
              <a:rPr lang="en-GB" sz="1200" b="0" i="0" u="sng" kern="1200" dirty="0" err="1" smtClean="0">
                <a:solidFill>
                  <a:schemeClr val="tx1"/>
                </a:solidFill>
                <a:effectLst/>
                <a:latin typeface="+mn-lt"/>
                <a:ea typeface="+mn-ea"/>
                <a:cs typeface="+mn-cs"/>
                <a:hlinkClick r:id="rId7"/>
              </a:rPr>
              <a:t>gefitinib</a:t>
            </a:r>
            <a:r>
              <a:rPr lang="en-GB" sz="1200" b="0" i="0" kern="1200" dirty="0" smtClean="0">
                <a:solidFill>
                  <a:schemeClr val="tx1"/>
                </a:solidFill>
                <a:effectLst/>
                <a:latin typeface="+mn-lt"/>
                <a:ea typeface="+mn-ea"/>
                <a:cs typeface="+mn-cs"/>
              </a:rPr>
              <a:t>, </a:t>
            </a:r>
            <a:r>
              <a:rPr lang="en-GB" sz="1200" b="0" i="0" u="sng" kern="1200" dirty="0" err="1" smtClean="0">
                <a:solidFill>
                  <a:schemeClr val="tx1"/>
                </a:solidFill>
                <a:effectLst/>
                <a:latin typeface="+mn-lt"/>
                <a:ea typeface="+mn-ea"/>
                <a:cs typeface="+mn-cs"/>
                <a:hlinkClick r:id="rId8"/>
              </a:rPr>
              <a:t>afatinib</a:t>
            </a:r>
            <a:r>
              <a:rPr lang="en-GB" sz="1200" b="0" i="0" kern="1200" dirty="0" smtClean="0">
                <a:solidFill>
                  <a:schemeClr val="tx1"/>
                </a:solidFill>
                <a:effectLst/>
                <a:latin typeface="+mn-lt"/>
                <a:ea typeface="+mn-ea"/>
                <a:cs typeface="+mn-cs"/>
              </a:rPr>
              <a:t>, and </a:t>
            </a:r>
            <a:r>
              <a:rPr lang="en-GB" sz="1200" b="0" i="0" u="sng" kern="1200" dirty="0" err="1" smtClean="0">
                <a:solidFill>
                  <a:schemeClr val="tx1"/>
                </a:solidFill>
                <a:effectLst/>
                <a:latin typeface="+mn-lt"/>
                <a:ea typeface="+mn-ea"/>
                <a:cs typeface="+mn-cs"/>
                <a:hlinkClick r:id="rId9"/>
              </a:rPr>
              <a:t>osimertinib</a:t>
            </a:r>
            <a:r>
              <a:rPr lang="en-GB" sz="1200" b="0" i="0" kern="1200" dirty="0" smtClean="0">
                <a:solidFill>
                  <a:schemeClr val="tx1"/>
                </a:solidFill>
                <a:effectLst/>
                <a:latin typeface="+mn-lt"/>
                <a:ea typeface="+mn-ea"/>
                <a:cs typeface="+mn-cs"/>
              </a:rPr>
              <a:t>. A detailed discussion of the treatment of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-mutant NSCLC is presented separately. (See </a:t>
            </a:r>
            <a:r>
              <a:rPr lang="en-GB" sz="1200" b="0" i="0" u="sng" kern="1200" dirty="0" smtClean="0">
                <a:solidFill>
                  <a:schemeClr val="tx1"/>
                </a:solidFill>
                <a:effectLst/>
                <a:latin typeface="+mn-lt"/>
                <a:ea typeface="+mn-ea"/>
                <a:cs typeface="+mn-cs"/>
                <a:hlinkClick r:id="rId10"/>
              </a:rPr>
              <a:t>"Systemic therapy for advanced non-small cell lung cancer with an activating mutation in the epidermal growth factor receptor"</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use of EGFR TKIs is based upon the detection of these mutations, which may be detected either in solid tissue biopsies or in liquid biopsies [</a:t>
            </a:r>
            <a:r>
              <a:rPr lang="en-GB" sz="1200" b="0" i="0" u="sng" kern="1200" dirty="0" smtClean="0">
                <a:solidFill>
                  <a:schemeClr val="tx1"/>
                </a:solidFill>
                <a:effectLst/>
                <a:latin typeface="+mn-lt"/>
                <a:ea typeface="+mn-ea"/>
                <a:cs typeface="+mn-cs"/>
                <a:hlinkClick r:id="rId11"/>
              </a:rPr>
              <a:t>15</a:t>
            </a:r>
            <a:r>
              <a:rPr lang="en-GB" sz="1200" b="0" i="0" kern="1200" dirty="0" smtClean="0">
                <a:solidFill>
                  <a:schemeClr val="tx1"/>
                </a:solidFill>
                <a:effectLst/>
                <a:latin typeface="+mn-lt"/>
                <a:ea typeface="+mn-ea"/>
                <a:cs typeface="+mn-cs"/>
              </a:rPr>
              <a:t>]. The US Food and Drug Administration (FDA)-approved tests are the </a:t>
            </a:r>
            <a:r>
              <a:rPr lang="en-GB" sz="1200" b="0" i="0" kern="1200" dirty="0" err="1" smtClean="0">
                <a:solidFill>
                  <a:schemeClr val="tx1"/>
                </a:solidFill>
                <a:effectLst/>
                <a:latin typeface="+mn-lt"/>
                <a:ea typeface="+mn-ea"/>
                <a:cs typeface="+mn-cs"/>
              </a:rPr>
              <a:t>Cobas</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 test for common activating mutations or </a:t>
            </a:r>
            <a:r>
              <a:rPr lang="en-GB" sz="1200" b="0" i="0" kern="1200" dirty="0" err="1" smtClean="0">
                <a:solidFill>
                  <a:schemeClr val="tx1"/>
                </a:solidFill>
                <a:effectLst/>
                <a:latin typeface="+mn-lt"/>
                <a:ea typeface="+mn-ea"/>
                <a:cs typeface="+mn-cs"/>
              </a:rPr>
              <a:t>Cobas</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 test v2 for the T790M mutation; however, any Clinical Laboratory Improvement Amendments (CLIA) certified-laboratory </a:t>
            </a:r>
            <a:r>
              <a:rPr lang="en-GB" sz="1200" b="0" i="1" kern="1200" dirty="0" err="1" smtClean="0">
                <a:solidFill>
                  <a:schemeClr val="tx1"/>
                </a:solidFill>
                <a:effectLst/>
                <a:latin typeface="+mn-lt"/>
                <a:ea typeface="+mn-ea"/>
                <a:cs typeface="+mn-cs"/>
              </a:rPr>
              <a:t>EGFR</a:t>
            </a:r>
            <a:r>
              <a:rPr lang="en-GB" sz="1200" b="0" i="0" kern="1200" dirty="0" err="1" smtClean="0">
                <a:solidFill>
                  <a:schemeClr val="tx1"/>
                </a:solidFill>
                <a:effectLst/>
                <a:latin typeface="+mn-lt"/>
                <a:ea typeface="+mn-ea"/>
                <a:cs typeface="+mn-cs"/>
              </a:rPr>
              <a:t>mutation</a:t>
            </a:r>
            <a:r>
              <a:rPr lang="en-GB" sz="1200" b="0" i="0" kern="1200" dirty="0" smtClean="0">
                <a:solidFill>
                  <a:schemeClr val="tx1"/>
                </a:solidFill>
                <a:effectLst/>
                <a:latin typeface="+mn-lt"/>
                <a:ea typeface="+mn-ea"/>
                <a:cs typeface="+mn-cs"/>
              </a:rPr>
              <a:t> result is generally acceptable for clinical decision-making [</a:t>
            </a:r>
            <a:r>
              <a:rPr lang="en-GB" sz="1200" b="0" i="0" u="sng" kern="1200" dirty="0" smtClean="0">
                <a:solidFill>
                  <a:schemeClr val="tx1"/>
                </a:solidFill>
                <a:effectLst/>
                <a:latin typeface="+mn-lt"/>
                <a:ea typeface="+mn-ea"/>
                <a:cs typeface="+mn-cs"/>
                <a:hlinkClick r:id="rId12"/>
              </a:rPr>
              <a:t>16</a:t>
            </a:r>
            <a:r>
              <a:rPr lang="en-GB" sz="1200" b="0" i="0" kern="1200" dirty="0" smtClean="0">
                <a:solidFill>
                  <a:schemeClr val="tx1"/>
                </a:solidFill>
                <a:effectLst/>
                <a:latin typeface="+mn-lt"/>
                <a:ea typeface="+mn-ea"/>
                <a:cs typeface="+mn-cs"/>
              </a:rPr>
              <a:t>]. Clinical standards are rapidly evolving, but based on available evidence, we offer liquid biopsy to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mutation-positive patients who have progressed on </a:t>
            </a:r>
            <a:r>
              <a:rPr lang="en-GB" sz="1200" b="0" i="0" u="sng" kern="1200" dirty="0" err="1" smtClean="0">
                <a:solidFill>
                  <a:schemeClr val="tx1"/>
                </a:solidFill>
                <a:effectLst/>
                <a:latin typeface="+mn-lt"/>
                <a:ea typeface="+mn-ea"/>
                <a:cs typeface="+mn-cs"/>
                <a:hlinkClick r:id="rId6"/>
              </a:rPr>
              <a:t>erlotinib</a:t>
            </a:r>
            <a:r>
              <a:rPr lang="en-GB" sz="1200" b="0" i="0" kern="1200" dirty="0" smtClean="0">
                <a:solidFill>
                  <a:schemeClr val="tx1"/>
                </a:solidFill>
                <a:effectLst/>
                <a:latin typeface="+mn-lt"/>
                <a:ea typeface="+mn-ea"/>
                <a:cs typeface="+mn-cs"/>
              </a:rPr>
              <a:t>, </a:t>
            </a:r>
            <a:r>
              <a:rPr lang="en-GB" sz="1200" b="0" i="0" u="sng" kern="1200" dirty="0" err="1" smtClean="0">
                <a:solidFill>
                  <a:schemeClr val="tx1"/>
                </a:solidFill>
                <a:effectLst/>
                <a:latin typeface="+mn-lt"/>
                <a:ea typeface="+mn-ea"/>
                <a:cs typeface="+mn-cs"/>
                <a:hlinkClick r:id="rId7"/>
              </a:rPr>
              <a:t>gefitinib</a:t>
            </a:r>
            <a:r>
              <a:rPr lang="en-GB" sz="1200" b="0" i="0" kern="1200" dirty="0" smtClean="0">
                <a:solidFill>
                  <a:schemeClr val="tx1"/>
                </a:solidFill>
                <a:effectLst/>
                <a:latin typeface="+mn-lt"/>
                <a:ea typeface="+mn-ea"/>
                <a:cs typeface="+mn-cs"/>
              </a:rPr>
              <a:t>, or </a:t>
            </a:r>
            <a:r>
              <a:rPr lang="en-GB" sz="1200" b="0" i="0" u="sng" kern="1200" dirty="0" err="1" smtClean="0">
                <a:solidFill>
                  <a:schemeClr val="tx1"/>
                </a:solidFill>
                <a:effectLst/>
                <a:latin typeface="+mn-lt"/>
                <a:ea typeface="+mn-ea"/>
                <a:cs typeface="+mn-cs"/>
                <a:hlinkClick r:id="rId8"/>
              </a:rPr>
              <a:t>afatinib</a:t>
            </a:r>
            <a:r>
              <a:rPr lang="en-GB" sz="1200" b="0" i="0" kern="1200" dirty="0" smtClean="0">
                <a:solidFill>
                  <a:schemeClr val="tx1"/>
                </a:solidFill>
                <a:effectLst/>
                <a:latin typeface="+mn-lt"/>
                <a:ea typeface="+mn-ea"/>
                <a:cs typeface="+mn-cs"/>
              </a:rPr>
              <a:t> to look for the T790M mutation. If positive, such patients can be treated with </a:t>
            </a:r>
            <a:r>
              <a:rPr lang="en-GB" sz="1200" b="0" i="0" u="sng" kern="1200" dirty="0" err="1" smtClean="0">
                <a:solidFill>
                  <a:schemeClr val="tx1"/>
                </a:solidFill>
                <a:effectLst/>
                <a:latin typeface="+mn-lt"/>
                <a:ea typeface="+mn-ea"/>
                <a:cs typeface="+mn-cs"/>
                <a:hlinkClick r:id="rId9"/>
              </a:rPr>
              <a:t>osimertinib</a:t>
            </a:r>
            <a:r>
              <a:rPr lang="en-GB" sz="1200" b="0" i="0" kern="1200" dirty="0" smtClean="0">
                <a:solidFill>
                  <a:schemeClr val="tx1"/>
                </a:solidFill>
                <a:effectLst/>
                <a:latin typeface="+mn-lt"/>
                <a:ea typeface="+mn-ea"/>
                <a:cs typeface="+mn-cs"/>
              </a:rPr>
              <a:t>. However, the emerging use of first-line </a:t>
            </a:r>
            <a:r>
              <a:rPr lang="en-GB" sz="1200" b="0" i="0" kern="1200" dirty="0" err="1" smtClean="0">
                <a:solidFill>
                  <a:schemeClr val="tx1"/>
                </a:solidFill>
                <a:effectLst/>
                <a:latin typeface="+mn-lt"/>
                <a:ea typeface="+mn-ea"/>
                <a:cs typeface="+mn-cs"/>
              </a:rPr>
              <a:t>osimertinib</a:t>
            </a:r>
            <a:r>
              <a:rPr lang="en-GB" sz="1200" b="0" i="0" kern="1200" dirty="0" smtClean="0">
                <a:solidFill>
                  <a:schemeClr val="tx1"/>
                </a:solidFill>
                <a:effectLst/>
                <a:latin typeface="+mn-lt"/>
                <a:ea typeface="+mn-ea"/>
                <a:cs typeface="+mn-cs"/>
              </a:rPr>
              <a:t> may largely prevent the development of </a:t>
            </a:r>
            <a:r>
              <a:rPr lang="en-GB" sz="1200" b="0" i="1" kern="1200" dirty="0" smtClean="0">
                <a:solidFill>
                  <a:schemeClr val="tx1"/>
                </a:solidFill>
                <a:effectLst/>
                <a:latin typeface="+mn-lt"/>
                <a:ea typeface="+mn-ea"/>
                <a:cs typeface="+mn-cs"/>
              </a:rPr>
              <a:t>T790M</a:t>
            </a:r>
            <a:r>
              <a:rPr lang="en-GB" sz="1200" b="0" i="0" kern="1200" dirty="0" smtClean="0">
                <a:solidFill>
                  <a:schemeClr val="tx1"/>
                </a:solidFill>
                <a:effectLst/>
                <a:latin typeface="+mn-lt"/>
                <a:ea typeface="+mn-ea"/>
                <a:cs typeface="+mn-cs"/>
              </a:rPr>
              <a:t> resistance [</a:t>
            </a:r>
            <a:r>
              <a:rPr lang="en-GB" sz="1200" b="0" i="0" u="sng" kern="1200" dirty="0" smtClean="0">
                <a:solidFill>
                  <a:schemeClr val="tx1"/>
                </a:solidFill>
                <a:effectLst/>
                <a:latin typeface="+mn-lt"/>
                <a:ea typeface="+mn-ea"/>
                <a:cs typeface="+mn-cs"/>
                <a:hlinkClick r:id="rId13"/>
              </a:rPr>
              <a:t>17</a:t>
            </a:r>
            <a:r>
              <a:rPr lang="en-GB" sz="1200" b="0" i="0" kern="1200" dirty="0" smtClean="0">
                <a:solidFill>
                  <a:schemeClr val="tx1"/>
                </a:solidFill>
                <a:effectLst/>
                <a:latin typeface="+mn-lt"/>
                <a:ea typeface="+mn-ea"/>
                <a:cs typeface="+mn-cs"/>
              </a:rPr>
              <a:t>]. For those who are </a:t>
            </a:r>
            <a:r>
              <a:rPr lang="en-GB" sz="1200" b="0" i="1" kern="1200" dirty="0" smtClean="0">
                <a:solidFill>
                  <a:schemeClr val="tx1"/>
                </a:solidFill>
                <a:effectLst/>
                <a:latin typeface="+mn-lt"/>
                <a:ea typeface="+mn-ea"/>
                <a:cs typeface="+mn-cs"/>
              </a:rPr>
              <a:t>T790M</a:t>
            </a:r>
            <a:r>
              <a:rPr lang="en-GB" sz="1200" b="0" i="0" kern="1200" dirty="0" smtClean="0">
                <a:solidFill>
                  <a:schemeClr val="tx1"/>
                </a:solidFill>
                <a:effectLst/>
                <a:latin typeface="+mn-lt"/>
                <a:ea typeface="+mn-ea"/>
                <a:cs typeface="+mn-cs"/>
              </a:rPr>
              <a:t>-negative on a plasma assay, we proceed with </a:t>
            </a:r>
            <a:r>
              <a:rPr lang="en-GB" sz="1200" b="0" i="0" kern="1200" dirty="0" err="1" smtClean="0">
                <a:solidFill>
                  <a:schemeClr val="tx1"/>
                </a:solidFill>
                <a:effectLst/>
                <a:latin typeface="+mn-lt"/>
                <a:ea typeface="+mn-ea"/>
                <a:cs typeface="+mn-cs"/>
              </a:rPr>
              <a:t>tumor</a:t>
            </a:r>
            <a:r>
              <a:rPr lang="en-GB" sz="1200" b="0" i="0" kern="1200" dirty="0" smtClean="0">
                <a:solidFill>
                  <a:schemeClr val="tx1"/>
                </a:solidFill>
                <a:effectLst/>
                <a:latin typeface="+mn-lt"/>
                <a:ea typeface="+mn-ea"/>
                <a:cs typeface="+mn-cs"/>
              </a:rPr>
              <a:t> biopsy given an observed false-negative rate of 30 percent associated with plasma genotyping [</a:t>
            </a:r>
            <a:r>
              <a:rPr lang="en-GB" sz="1200" b="0" i="0" u="sng" kern="1200" dirty="0" smtClean="0">
                <a:solidFill>
                  <a:schemeClr val="tx1"/>
                </a:solidFill>
                <a:effectLst/>
                <a:latin typeface="+mn-lt"/>
                <a:ea typeface="+mn-ea"/>
                <a:cs typeface="+mn-cs"/>
                <a:hlinkClick r:id="rId14"/>
              </a:rPr>
              <a:t>10,15</a:t>
            </a:r>
            <a:r>
              <a:rPr lang="en-GB" sz="1200" b="0" i="0" kern="1200" dirty="0" smtClean="0">
                <a:solidFill>
                  <a:schemeClr val="tx1"/>
                </a:solidFill>
                <a:effectLst/>
                <a:latin typeface="+mn-lt"/>
                <a:ea typeface="+mn-ea"/>
                <a:cs typeface="+mn-cs"/>
              </a:rPr>
              <a:t>]. (See </a:t>
            </a:r>
            <a:r>
              <a:rPr lang="en-GB" sz="1200" b="0" i="0" u="sng" kern="1200" dirty="0" smtClean="0">
                <a:solidFill>
                  <a:schemeClr val="tx1"/>
                </a:solidFill>
                <a:effectLst/>
                <a:latin typeface="+mn-lt"/>
                <a:ea typeface="+mn-ea"/>
                <a:cs typeface="+mn-cs"/>
                <a:hlinkClick r:id="rId15"/>
              </a:rPr>
              <a:t>'Liquid biopsies'</a:t>
            </a:r>
            <a:r>
              <a:rPr lang="en-GB" sz="1200" b="0" i="0" kern="1200" dirty="0" smtClean="0">
                <a:solidFill>
                  <a:schemeClr val="tx1"/>
                </a:solidFill>
                <a:effectLst/>
                <a:latin typeface="+mn-lt"/>
                <a:ea typeface="+mn-ea"/>
                <a:cs typeface="+mn-cs"/>
              </a:rPr>
              <a:t> above and </a:t>
            </a:r>
            <a:r>
              <a:rPr lang="en-GB" sz="1200" b="0" i="0" u="sng" kern="1200" dirty="0" smtClean="0">
                <a:solidFill>
                  <a:schemeClr val="tx1"/>
                </a:solidFill>
                <a:effectLst/>
                <a:latin typeface="+mn-lt"/>
                <a:ea typeface="+mn-ea"/>
                <a:cs typeface="+mn-cs"/>
                <a:hlinkClick r:id="rId10"/>
              </a:rPr>
              <a:t>"Systemic therapy for advanced non-small cell lung cancer with an activating mutation in the epidermal growth factor receptor"</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Systemic therapy for advanced non-small cell lung cancer with an activating mutation in the epidermal growth factor receptor</a:t>
            </a:r>
          </a:p>
          <a:p>
            <a:r>
              <a:rPr lang="en-GB" sz="1200" b="1" i="0" kern="1200" dirty="0" smtClean="0">
                <a:solidFill>
                  <a:schemeClr val="tx1"/>
                </a:solidFill>
                <a:effectLst/>
                <a:latin typeface="+mn-lt"/>
                <a:ea typeface="+mn-ea"/>
                <a:cs typeface="+mn-cs"/>
              </a:rPr>
              <a:t>RATIONALE</a:t>
            </a:r>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Molecular pathogenesis</a:t>
            </a:r>
            <a:r>
              <a:rPr lang="en-GB" sz="1200" b="0" i="0" kern="1200" dirty="0" smtClean="0">
                <a:solidFill>
                  <a:schemeClr val="tx1"/>
                </a:solidFill>
                <a:effectLst/>
                <a:latin typeface="+mn-lt"/>
                <a:ea typeface="+mn-ea"/>
                <a:cs typeface="+mn-cs"/>
              </a:rPr>
              <a:t> — </a:t>
            </a:r>
            <a:r>
              <a:rPr lang="en-GB" sz="1200" b="0" i="0" kern="1200" dirty="0" err="1" smtClean="0">
                <a:solidFill>
                  <a:schemeClr val="tx1"/>
                </a:solidFill>
                <a:effectLst/>
                <a:latin typeface="+mn-lt"/>
                <a:ea typeface="+mn-ea"/>
                <a:cs typeface="+mn-cs"/>
              </a:rPr>
              <a:t>Tumor</a:t>
            </a:r>
            <a:r>
              <a:rPr lang="en-GB" sz="1200" b="0" i="0" kern="1200" dirty="0" smtClean="0">
                <a:solidFill>
                  <a:schemeClr val="tx1"/>
                </a:solidFill>
                <a:effectLst/>
                <a:latin typeface="+mn-lt"/>
                <a:ea typeface="+mn-ea"/>
                <a:cs typeface="+mn-cs"/>
              </a:rPr>
              <a:t> growth and progression depend upon the activity of cell surface membrane receptors that control intracellular signal transduction pathways regulating cell proliferation, apoptosis, angiogenesis, adhesion, and motility.</a:t>
            </a:r>
          </a:p>
          <a:p>
            <a:r>
              <a:rPr lang="en-GB" sz="1200" b="0" i="0" kern="1200" dirty="0" smtClean="0">
                <a:solidFill>
                  <a:schemeClr val="tx1"/>
                </a:solidFill>
                <a:effectLst/>
                <a:latin typeface="+mn-lt"/>
                <a:ea typeface="+mn-ea"/>
                <a:cs typeface="+mn-cs"/>
              </a:rPr>
              <a:t>These cell surface receptors include the epidermal growth factor receptor (EGFR, also called HER1 or erbB-1) tyrosine kinases (TKs). EGFR exists as a monomer on the cell surface, and it must dimerize to activate the TK. While the TK activity of EGFR is tightly controlled in normal cells, the genes encoding these receptors may have escaped from their usual intracellular inhibitory mechanisms in malignant cells (</a:t>
            </a:r>
            <a:r>
              <a:rPr lang="en-GB" sz="1200" b="0" i="0" u="sng" kern="1200" dirty="0" smtClean="0">
                <a:solidFill>
                  <a:schemeClr val="tx1"/>
                </a:solidFill>
                <a:effectLst/>
                <a:latin typeface="+mn-lt"/>
                <a:ea typeface="+mn-ea"/>
                <a:cs typeface="+mn-cs"/>
                <a:hlinkClick r:id="rId16"/>
              </a:rPr>
              <a:t>figure 1</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62174BC-5903-4F30-AB16-60F67F26A192}" type="slidenum">
              <a:rPr lang="en-GB" smtClean="0"/>
              <a:t>21</a:t>
            </a:fld>
            <a:endParaRPr lang="en-GB"/>
          </a:p>
        </p:txBody>
      </p:sp>
    </p:spTree>
    <p:extLst>
      <p:ext uri="{BB962C8B-B14F-4D97-AF65-F5344CB8AC3E}">
        <p14:creationId xmlns:p14="http://schemas.microsoft.com/office/powerpoint/2010/main" val="370118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https://en.wikipedia.org/wiki/Epidermal_growth_factor_receptor</a:t>
            </a:r>
          </a:p>
          <a:p>
            <a:endParaRPr lang="en-GB" i="1" dirty="0" smtClean="0"/>
          </a:p>
          <a:p>
            <a:r>
              <a:rPr lang="en-GB" sz="1200" b="1" i="1" kern="1200" dirty="0" smtClean="0">
                <a:solidFill>
                  <a:schemeClr val="tx1"/>
                </a:solidFill>
                <a:effectLst/>
                <a:latin typeface="+mn-lt"/>
                <a:ea typeface="+mn-ea"/>
                <a:cs typeface="+mn-cs"/>
              </a:rPr>
              <a:t>DRIVER MUTATIONS AS BIOMARKERS</a:t>
            </a:r>
            <a:r>
              <a:rPr lang="en-GB" sz="1200" b="0" i="1" kern="1200" dirty="0" smtClean="0">
                <a:solidFill>
                  <a:schemeClr val="tx1"/>
                </a:solidFill>
                <a:effectLst/>
                <a:latin typeface="+mn-lt"/>
                <a:ea typeface="+mn-ea"/>
                <a:cs typeface="+mn-cs"/>
              </a:rPr>
              <a:t> — The most useful biomarkers for predicting the efficacy </a:t>
            </a:r>
            <a:r>
              <a:rPr lang="en-GB" sz="1200" b="0" i="0" kern="1200" dirty="0" smtClean="0">
                <a:solidFill>
                  <a:schemeClr val="tx1"/>
                </a:solidFill>
                <a:effectLst/>
                <a:latin typeface="+mn-lt"/>
                <a:ea typeface="+mn-ea"/>
                <a:cs typeface="+mn-cs"/>
              </a:rPr>
              <a:t>of targeted therapy in advanced NSCLC are somatic genome alterations known as "driver mutations." These mutations occur in cancer cells within genes encoding for proteins critical to cell growth and survival. Many other recurrent molecular alterations have been identified in NSCLC that are much less essential to maintain the oncogenic phenotype, and are often referred to as "passenger mutations." Driver mutations are typically not found in the germline (</a:t>
            </a:r>
            <a:r>
              <a:rPr lang="en-GB" sz="1200" b="0" i="0" kern="1200" dirty="0" err="1" smtClean="0">
                <a:solidFill>
                  <a:schemeClr val="tx1"/>
                </a:solidFill>
                <a:effectLst/>
                <a:latin typeface="+mn-lt"/>
                <a:ea typeface="+mn-ea"/>
                <a:cs typeface="+mn-cs"/>
              </a:rPr>
              <a:t>noncancer</a:t>
            </a:r>
            <a:r>
              <a:rPr lang="en-GB" sz="1200" b="0" i="0" kern="1200" dirty="0" smtClean="0">
                <a:solidFill>
                  <a:schemeClr val="tx1"/>
                </a:solidFill>
                <a:effectLst/>
                <a:latin typeface="+mn-lt"/>
                <a:ea typeface="+mn-ea"/>
                <a:cs typeface="+mn-cs"/>
              </a:rPr>
              <a:t>) genome of the host and are usually mutually exclusive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a cancer is unlikely to have more than one driver mutation) (</a:t>
            </a:r>
            <a:r>
              <a:rPr lang="en-GB" sz="1200" b="0" i="0" u="sng" kern="1200" dirty="0" smtClean="0">
                <a:solidFill>
                  <a:schemeClr val="tx1"/>
                </a:solidFill>
                <a:effectLst/>
                <a:latin typeface="+mn-lt"/>
                <a:ea typeface="+mn-ea"/>
                <a:cs typeface="+mn-cs"/>
                <a:hlinkClick r:id="rId3"/>
              </a:rPr>
              <a:t>figure 1</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Driver mutations are typically transformative, which means that they initiate the evolution of a noncancerous cell to malignancy. In addition, driver mutations often impart an oncogene-addicted biology to the transformed cell, meaning that the mutated protein engenders reliance within the cancer cell to receive a signal from the driver in order to survive.</a:t>
            </a:r>
          </a:p>
          <a:p>
            <a:endParaRPr lang="en-GB" dirty="0" smtClean="0"/>
          </a:p>
          <a:p>
            <a:r>
              <a:rPr lang="en-GB" sz="1200" b="0" i="0" kern="1200" dirty="0" smtClean="0">
                <a:solidFill>
                  <a:schemeClr val="tx1"/>
                </a:solidFill>
                <a:effectLst/>
                <a:latin typeface="+mn-lt"/>
                <a:ea typeface="+mn-ea"/>
                <a:cs typeface="+mn-cs"/>
              </a:rPr>
              <a:t>Oncogene addiction tends to make driver mutations good biomarkers for selecting patients for targeted therapies. The extreme reliance of crucial downstream growth and survival pathways in the cell upon a single upstream signal that is "stuck in the on position" serves as an Achilles’ heel, making the cancer uniquely susceptible to down-regulation of signal originating from the driver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unable to survive if a targeted drug essentially turns the switch to the off position because other mechanisms to keep downstream signals flowing are </a:t>
            </a:r>
            <a:r>
              <a:rPr lang="en-GB" sz="1200" b="0" i="0" kern="1200" dirty="0" err="1" smtClean="0">
                <a:solidFill>
                  <a:schemeClr val="tx1"/>
                </a:solidFill>
                <a:effectLst/>
                <a:latin typeface="+mn-lt"/>
                <a:ea typeface="+mn-ea"/>
                <a:cs typeface="+mn-cs"/>
              </a:rPr>
              <a:t>nonexistent</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EGFR mutation</a:t>
            </a:r>
            <a:r>
              <a:rPr lang="en-GB" sz="1200" b="0" i="0" kern="1200" dirty="0" smtClean="0">
                <a:solidFill>
                  <a:schemeClr val="tx1"/>
                </a:solidFill>
                <a:effectLst/>
                <a:latin typeface="+mn-lt"/>
                <a:ea typeface="+mn-ea"/>
                <a:cs typeface="+mn-cs"/>
              </a:rPr>
              <a:t> — Mutations in the epidermal growth factor receptor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tyrosine kinase are observed in approximately 15 percent of NSCLC adenocarcinoma in the United States and occur more frequently in </a:t>
            </a:r>
            <a:r>
              <a:rPr lang="en-GB" sz="1200" b="0" i="0" kern="1200" dirty="0" err="1" smtClean="0">
                <a:solidFill>
                  <a:schemeClr val="tx1"/>
                </a:solidFill>
                <a:effectLst/>
                <a:latin typeface="+mn-lt"/>
                <a:ea typeface="+mn-ea"/>
                <a:cs typeface="+mn-cs"/>
              </a:rPr>
              <a:t>nonsmokers</a:t>
            </a:r>
            <a:r>
              <a:rPr lang="en-GB" sz="1200" b="0" i="0"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4"/>
              </a:rPr>
              <a:t>13</a:t>
            </a:r>
            <a:r>
              <a:rPr lang="en-GB" sz="1200" b="0" i="0" kern="1200" dirty="0" smtClean="0">
                <a:solidFill>
                  <a:schemeClr val="tx1"/>
                </a:solidFill>
                <a:effectLst/>
                <a:latin typeface="+mn-lt"/>
                <a:ea typeface="+mn-ea"/>
                <a:cs typeface="+mn-cs"/>
              </a:rPr>
              <a:t>]. In Asian populations, the incidence of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mutations is substantially higher, up to 62 percent [</a:t>
            </a:r>
            <a:r>
              <a:rPr lang="en-GB" sz="1200" b="0" i="0" u="sng" kern="1200" dirty="0" smtClean="0">
                <a:solidFill>
                  <a:schemeClr val="tx1"/>
                </a:solidFill>
                <a:effectLst/>
                <a:latin typeface="+mn-lt"/>
                <a:ea typeface="+mn-ea"/>
                <a:cs typeface="+mn-cs"/>
                <a:hlinkClick r:id="rId5"/>
              </a:rPr>
              <a:t>14</a:t>
            </a:r>
            <a:r>
              <a:rPr lang="en-GB" sz="1200" b="0" i="0" kern="1200" dirty="0" smtClean="0">
                <a:solidFill>
                  <a:schemeClr val="tx1"/>
                </a:solidFill>
                <a:effectLst/>
                <a:latin typeface="+mn-lt"/>
                <a:ea typeface="+mn-ea"/>
                <a:cs typeface="+mn-cs"/>
              </a:rPr>
              <a:t>]. In advanced NSCLC, the presence of an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 confers a more </a:t>
            </a:r>
            <a:r>
              <a:rPr lang="en-GB" sz="1200" b="0" i="0" kern="1200" dirty="0" err="1" smtClean="0">
                <a:solidFill>
                  <a:schemeClr val="tx1"/>
                </a:solidFill>
                <a:effectLst/>
                <a:latin typeface="+mn-lt"/>
                <a:ea typeface="+mn-ea"/>
                <a:cs typeface="+mn-cs"/>
              </a:rPr>
              <a:t>favorable</a:t>
            </a:r>
            <a:r>
              <a:rPr lang="en-GB" sz="1200" b="0" i="0" kern="1200" dirty="0" smtClean="0">
                <a:solidFill>
                  <a:schemeClr val="tx1"/>
                </a:solidFill>
                <a:effectLst/>
                <a:latin typeface="+mn-lt"/>
                <a:ea typeface="+mn-ea"/>
                <a:cs typeface="+mn-cs"/>
              </a:rPr>
              <a:t> prognosis and strongly predicts for sensitivity to EGFR tyrosine kinase inhibitors (TKIs) such as </a:t>
            </a:r>
            <a:r>
              <a:rPr lang="en-GB" sz="1200" b="0" i="0" u="sng" kern="1200" dirty="0" err="1" smtClean="0">
                <a:solidFill>
                  <a:schemeClr val="tx1"/>
                </a:solidFill>
                <a:effectLst/>
                <a:latin typeface="+mn-lt"/>
                <a:ea typeface="+mn-ea"/>
                <a:cs typeface="+mn-cs"/>
                <a:hlinkClick r:id="rId6"/>
              </a:rPr>
              <a:t>erlotinib</a:t>
            </a:r>
            <a:r>
              <a:rPr lang="en-GB" sz="1200" b="0" i="0" kern="1200" dirty="0" smtClean="0">
                <a:solidFill>
                  <a:schemeClr val="tx1"/>
                </a:solidFill>
                <a:effectLst/>
                <a:latin typeface="+mn-lt"/>
                <a:ea typeface="+mn-ea"/>
                <a:cs typeface="+mn-cs"/>
              </a:rPr>
              <a:t>, </a:t>
            </a:r>
            <a:r>
              <a:rPr lang="en-GB" sz="1200" b="0" i="0" u="sng" kern="1200" dirty="0" err="1" smtClean="0">
                <a:solidFill>
                  <a:schemeClr val="tx1"/>
                </a:solidFill>
                <a:effectLst/>
                <a:latin typeface="+mn-lt"/>
                <a:ea typeface="+mn-ea"/>
                <a:cs typeface="+mn-cs"/>
                <a:hlinkClick r:id="rId7"/>
              </a:rPr>
              <a:t>gefitinib</a:t>
            </a:r>
            <a:r>
              <a:rPr lang="en-GB" sz="1200" b="0" i="0" kern="1200" dirty="0" smtClean="0">
                <a:solidFill>
                  <a:schemeClr val="tx1"/>
                </a:solidFill>
                <a:effectLst/>
                <a:latin typeface="+mn-lt"/>
                <a:ea typeface="+mn-ea"/>
                <a:cs typeface="+mn-cs"/>
              </a:rPr>
              <a:t>, </a:t>
            </a:r>
            <a:r>
              <a:rPr lang="en-GB" sz="1200" b="0" i="0" u="sng" kern="1200" dirty="0" err="1" smtClean="0">
                <a:solidFill>
                  <a:schemeClr val="tx1"/>
                </a:solidFill>
                <a:effectLst/>
                <a:latin typeface="+mn-lt"/>
                <a:ea typeface="+mn-ea"/>
                <a:cs typeface="+mn-cs"/>
                <a:hlinkClick r:id="rId8"/>
              </a:rPr>
              <a:t>afatinib</a:t>
            </a:r>
            <a:r>
              <a:rPr lang="en-GB" sz="1200" b="0" i="0" kern="1200" dirty="0" smtClean="0">
                <a:solidFill>
                  <a:schemeClr val="tx1"/>
                </a:solidFill>
                <a:effectLst/>
                <a:latin typeface="+mn-lt"/>
                <a:ea typeface="+mn-ea"/>
                <a:cs typeface="+mn-cs"/>
              </a:rPr>
              <a:t>, and </a:t>
            </a:r>
            <a:r>
              <a:rPr lang="en-GB" sz="1200" b="0" i="0" u="sng" kern="1200" dirty="0" err="1" smtClean="0">
                <a:solidFill>
                  <a:schemeClr val="tx1"/>
                </a:solidFill>
                <a:effectLst/>
                <a:latin typeface="+mn-lt"/>
                <a:ea typeface="+mn-ea"/>
                <a:cs typeface="+mn-cs"/>
                <a:hlinkClick r:id="rId9"/>
              </a:rPr>
              <a:t>osimertinib</a:t>
            </a:r>
            <a:r>
              <a:rPr lang="en-GB" sz="1200" b="0" i="0" kern="1200" dirty="0" smtClean="0">
                <a:solidFill>
                  <a:schemeClr val="tx1"/>
                </a:solidFill>
                <a:effectLst/>
                <a:latin typeface="+mn-lt"/>
                <a:ea typeface="+mn-ea"/>
                <a:cs typeface="+mn-cs"/>
              </a:rPr>
              <a:t>. A detailed discussion of the treatment of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-mutant NSCLC is presented separately. (See </a:t>
            </a:r>
            <a:r>
              <a:rPr lang="en-GB" sz="1200" b="0" i="0" u="sng" kern="1200" dirty="0" smtClean="0">
                <a:solidFill>
                  <a:schemeClr val="tx1"/>
                </a:solidFill>
                <a:effectLst/>
                <a:latin typeface="+mn-lt"/>
                <a:ea typeface="+mn-ea"/>
                <a:cs typeface="+mn-cs"/>
                <a:hlinkClick r:id="rId10"/>
              </a:rPr>
              <a:t>"Systemic therapy for advanced non-small cell lung cancer with an activating mutation in the epidermal growth factor receptor"</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use of EGFR TKIs is based upon the detection of these mutations, which may be detected either in solid tissue biopsies or in liquid biopsies [</a:t>
            </a:r>
            <a:r>
              <a:rPr lang="en-GB" sz="1200" b="0" i="0" u="sng" kern="1200" dirty="0" smtClean="0">
                <a:solidFill>
                  <a:schemeClr val="tx1"/>
                </a:solidFill>
                <a:effectLst/>
                <a:latin typeface="+mn-lt"/>
                <a:ea typeface="+mn-ea"/>
                <a:cs typeface="+mn-cs"/>
                <a:hlinkClick r:id="rId11"/>
              </a:rPr>
              <a:t>15</a:t>
            </a:r>
            <a:r>
              <a:rPr lang="en-GB" sz="1200" b="0" i="0" kern="1200" dirty="0" smtClean="0">
                <a:solidFill>
                  <a:schemeClr val="tx1"/>
                </a:solidFill>
                <a:effectLst/>
                <a:latin typeface="+mn-lt"/>
                <a:ea typeface="+mn-ea"/>
                <a:cs typeface="+mn-cs"/>
              </a:rPr>
              <a:t>]. The US Food and Drug Administration (FDA)-approved tests are the </a:t>
            </a:r>
            <a:r>
              <a:rPr lang="en-GB" sz="1200" b="0" i="0" kern="1200" dirty="0" err="1" smtClean="0">
                <a:solidFill>
                  <a:schemeClr val="tx1"/>
                </a:solidFill>
                <a:effectLst/>
                <a:latin typeface="+mn-lt"/>
                <a:ea typeface="+mn-ea"/>
                <a:cs typeface="+mn-cs"/>
              </a:rPr>
              <a:t>Cobas</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 test for common activating mutations or </a:t>
            </a:r>
            <a:r>
              <a:rPr lang="en-GB" sz="1200" b="0" i="0" kern="1200" dirty="0" err="1" smtClean="0">
                <a:solidFill>
                  <a:schemeClr val="tx1"/>
                </a:solidFill>
                <a:effectLst/>
                <a:latin typeface="+mn-lt"/>
                <a:ea typeface="+mn-ea"/>
                <a:cs typeface="+mn-cs"/>
              </a:rPr>
              <a:t>Cobas</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 test v2 for the T790M mutation; however, any Clinical Laboratory Improvement Amendments (CLIA) certified-laboratory </a:t>
            </a:r>
            <a:r>
              <a:rPr lang="en-GB" sz="1200" b="0" i="1" kern="1200" dirty="0" err="1" smtClean="0">
                <a:solidFill>
                  <a:schemeClr val="tx1"/>
                </a:solidFill>
                <a:effectLst/>
                <a:latin typeface="+mn-lt"/>
                <a:ea typeface="+mn-ea"/>
                <a:cs typeface="+mn-cs"/>
              </a:rPr>
              <a:t>EGFR</a:t>
            </a:r>
            <a:r>
              <a:rPr lang="en-GB" sz="1200" b="0" i="0" kern="1200" dirty="0" err="1" smtClean="0">
                <a:solidFill>
                  <a:schemeClr val="tx1"/>
                </a:solidFill>
                <a:effectLst/>
                <a:latin typeface="+mn-lt"/>
                <a:ea typeface="+mn-ea"/>
                <a:cs typeface="+mn-cs"/>
              </a:rPr>
              <a:t>mutation</a:t>
            </a:r>
            <a:r>
              <a:rPr lang="en-GB" sz="1200" b="0" i="0" kern="1200" dirty="0" smtClean="0">
                <a:solidFill>
                  <a:schemeClr val="tx1"/>
                </a:solidFill>
                <a:effectLst/>
                <a:latin typeface="+mn-lt"/>
                <a:ea typeface="+mn-ea"/>
                <a:cs typeface="+mn-cs"/>
              </a:rPr>
              <a:t> result is generally acceptable for clinical decision-making [</a:t>
            </a:r>
            <a:r>
              <a:rPr lang="en-GB" sz="1200" b="0" i="0" u="sng" kern="1200" dirty="0" smtClean="0">
                <a:solidFill>
                  <a:schemeClr val="tx1"/>
                </a:solidFill>
                <a:effectLst/>
                <a:latin typeface="+mn-lt"/>
                <a:ea typeface="+mn-ea"/>
                <a:cs typeface="+mn-cs"/>
                <a:hlinkClick r:id="rId12"/>
              </a:rPr>
              <a:t>16</a:t>
            </a:r>
            <a:r>
              <a:rPr lang="en-GB" sz="1200" b="0" i="0" kern="1200" dirty="0" smtClean="0">
                <a:solidFill>
                  <a:schemeClr val="tx1"/>
                </a:solidFill>
                <a:effectLst/>
                <a:latin typeface="+mn-lt"/>
                <a:ea typeface="+mn-ea"/>
                <a:cs typeface="+mn-cs"/>
              </a:rPr>
              <a:t>]. Clinical standards are rapidly evolving, but based on available evidence, we offer liquid biopsy to </a:t>
            </a:r>
            <a:r>
              <a:rPr lang="en-GB" sz="1200" b="0" i="1" kern="1200" dirty="0" smtClean="0">
                <a:solidFill>
                  <a:schemeClr val="tx1"/>
                </a:solidFill>
                <a:effectLst/>
                <a:latin typeface="+mn-lt"/>
                <a:ea typeface="+mn-ea"/>
                <a:cs typeface="+mn-cs"/>
              </a:rPr>
              <a:t>EGFR</a:t>
            </a:r>
            <a:r>
              <a:rPr lang="en-GB" sz="1200" b="0" i="0" kern="1200" dirty="0" smtClean="0">
                <a:solidFill>
                  <a:schemeClr val="tx1"/>
                </a:solidFill>
                <a:effectLst/>
                <a:latin typeface="+mn-lt"/>
                <a:ea typeface="+mn-ea"/>
                <a:cs typeface="+mn-cs"/>
              </a:rPr>
              <a:t> mutation-positive patients who have progressed on </a:t>
            </a:r>
            <a:r>
              <a:rPr lang="en-GB" sz="1200" b="0" i="0" u="sng" kern="1200" dirty="0" err="1" smtClean="0">
                <a:solidFill>
                  <a:schemeClr val="tx1"/>
                </a:solidFill>
                <a:effectLst/>
                <a:latin typeface="+mn-lt"/>
                <a:ea typeface="+mn-ea"/>
                <a:cs typeface="+mn-cs"/>
                <a:hlinkClick r:id="rId6"/>
              </a:rPr>
              <a:t>erlotinib</a:t>
            </a:r>
            <a:r>
              <a:rPr lang="en-GB" sz="1200" b="0" i="0" kern="1200" dirty="0" smtClean="0">
                <a:solidFill>
                  <a:schemeClr val="tx1"/>
                </a:solidFill>
                <a:effectLst/>
                <a:latin typeface="+mn-lt"/>
                <a:ea typeface="+mn-ea"/>
                <a:cs typeface="+mn-cs"/>
              </a:rPr>
              <a:t>, </a:t>
            </a:r>
            <a:r>
              <a:rPr lang="en-GB" sz="1200" b="0" i="0" u="sng" kern="1200" dirty="0" err="1" smtClean="0">
                <a:solidFill>
                  <a:schemeClr val="tx1"/>
                </a:solidFill>
                <a:effectLst/>
                <a:latin typeface="+mn-lt"/>
                <a:ea typeface="+mn-ea"/>
                <a:cs typeface="+mn-cs"/>
                <a:hlinkClick r:id="rId7"/>
              </a:rPr>
              <a:t>gefitinib</a:t>
            </a:r>
            <a:r>
              <a:rPr lang="en-GB" sz="1200" b="0" i="0" kern="1200" dirty="0" smtClean="0">
                <a:solidFill>
                  <a:schemeClr val="tx1"/>
                </a:solidFill>
                <a:effectLst/>
                <a:latin typeface="+mn-lt"/>
                <a:ea typeface="+mn-ea"/>
                <a:cs typeface="+mn-cs"/>
              </a:rPr>
              <a:t>, or </a:t>
            </a:r>
            <a:r>
              <a:rPr lang="en-GB" sz="1200" b="0" i="0" u="sng" kern="1200" dirty="0" err="1" smtClean="0">
                <a:solidFill>
                  <a:schemeClr val="tx1"/>
                </a:solidFill>
                <a:effectLst/>
                <a:latin typeface="+mn-lt"/>
                <a:ea typeface="+mn-ea"/>
                <a:cs typeface="+mn-cs"/>
                <a:hlinkClick r:id="rId8"/>
              </a:rPr>
              <a:t>afatinib</a:t>
            </a:r>
            <a:r>
              <a:rPr lang="en-GB" sz="1200" b="0" i="0" kern="1200" dirty="0" smtClean="0">
                <a:solidFill>
                  <a:schemeClr val="tx1"/>
                </a:solidFill>
                <a:effectLst/>
                <a:latin typeface="+mn-lt"/>
                <a:ea typeface="+mn-ea"/>
                <a:cs typeface="+mn-cs"/>
              </a:rPr>
              <a:t> to look for the T790M mutation. If positive, such patients can be treated with </a:t>
            </a:r>
            <a:r>
              <a:rPr lang="en-GB" sz="1200" b="0" i="0" u="sng" kern="1200" dirty="0" err="1" smtClean="0">
                <a:solidFill>
                  <a:schemeClr val="tx1"/>
                </a:solidFill>
                <a:effectLst/>
                <a:latin typeface="+mn-lt"/>
                <a:ea typeface="+mn-ea"/>
                <a:cs typeface="+mn-cs"/>
                <a:hlinkClick r:id="rId9"/>
              </a:rPr>
              <a:t>osimertinib</a:t>
            </a:r>
            <a:r>
              <a:rPr lang="en-GB" sz="1200" b="0" i="0" kern="1200" dirty="0" smtClean="0">
                <a:solidFill>
                  <a:schemeClr val="tx1"/>
                </a:solidFill>
                <a:effectLst/>
                <a:latin typeface="+mn-lt"/>
                <a:ea typeface="+mn-ea"/>
                <a:cs typeface="+mn-cs"/>
              </a:rPr>
              <a:t>. However, the emerging use of first-line </a:t>
            </a:r>
            <a:r>
              <a:rPr lang="en-GB" sz="1200" b="0" i="0" kern="1200" dirty="0" err="1" smtClean="0">
                <a:solidFill>
                  <a:schemeClr val="tx1"/>
                </a:solidFill>
                <a:effectLst/>
                <a:latin typeface="+mn-lt"/>
                <a:ea typeface="+mn-ea"/>
                <a:cs typeface="+mn-cs"/>
              </a:rPr>
              <a:t>osimertinib</a:t>
            </a:r>
            <a:r>
              <a:rPr lang="en-GB" sz="1200" b="0" i="0" kern="1200" dirty="0" smtClean="0">
                <a:solidFill>
                  <a:schemeClr val="tx1"/>
                </a:solidFill>
                <a:effectLst/>
                <a:latin typeface="+mn-lt"/>
                <a:ea typeface="+mn-ea"/>
                <a:cs typeface="+mn-cs"/>
              </a:rPr>
              <a:t> may largely prevent the development of </a:t>
            </a:r>
            <a:r>
              <a:rPr lang="en-GB" sz="1200" b="0" i="1" kern="1200" dirty="0" smtClean="0">
                <a:solidFill>
                  <a:schemeClr val="tx1"/>
                </a:solidFill>
                <a:effectLst/>
                <a:latin typeface="+mn-lt"/>
                <a:ea typeface="+mn-ea"/>
                <a:cs typeface="+mn-cs"/>
              </a:rPr>
              <a:t>T790M</a:t>
            </a:r>
            <a:r>
              <a:rPr lang="en-GB" sz="1200" b="0" i="0" kern="1200" dirty="0" smtClean="0">
                <a:solidFill>
                  <a:schemeClr val="tx1"/>
                </a:solidFill>
                <a:effectLst/>
                <a:latin typeface="+mn-lt"/>
                <a:ea typeface="+mn-ea"/>
                <a:cs typeface="+mn-cs"/>
              </a:rPr>
              <a:t> resistance [</a:t>
            </a:r>
            <a:r>
              <a:rPr lang="en-GB" sz="1200" b="0" i="0" u="sng" kern="1200" dirty="0" smtClean="0">
                <a:solidFill>
                  <a:schemeClr val="tx1"/>
                </a:solidFill>
                <a:effectLst/>
                <a:latin typeface="+mn-lt"/>
                <a:ea typeface="+mn-ea"/>
                <a:cs typeface="+mn-cs"/>
                <a:hlinkClick r:id="rId13"/>
              </a:rPr>
              <a:t>17</a:t>
            </a:r>
            <a:r>
              <a:rPr lang="en-GB" sz="1200" b="0" i="0" kern="1200" dirty="0" smtClean="0">
                <a:solidFill>
                  <a:schemeClr val="tx1"/>
                </a:solidFill>
                <a:effectLst/>
                <a:latin typeface="+mn-lt"/>
                <a:ea typeface="+mn-ea"/>
                <a:cs typeface="+mn-cs"/>
              </a:rPr>
              <a:t>]. For those who are </a:t>
            </a:r>
            <a:r>
              <a:rPr lang="en-GB" sz="1200" b="0" i="1" kern="1200" dirty="0" smtClean="0">
                <a:solidFill>
                  <a:schemeClr val="tx1"/>
                </a:solidFill>
                <a:effectLst/>
                <a:latin typeface="+mn-lt"/>
                <a:ea typeface="+mn-ea"/>
                <a:cs typeface="+mn-cs"/>
              </a:rPr>
              <a:t>T790M</a:t>
            </a:r>
            <a:r>
              <a:rPr lang="en-GB" sz="1200" b="0" i="0" kern="1200" dirty="0" smtClean="0">
                <a:solidFill>
                  <a:schemeClr val="tx1"/>
                </a:solidFill>
                <a:effectLst/>
                <a:latin typeface="+mn-lt"/>
                <a:ea typeface="+mn-ea"/>
                <a:cs typeface="+mn-cs"/>
              </a:rPr>
              <a:t>-negative on a plasma assay, we proceed with </a:t>
            </a:r>
            <a:r>
              <a:rPr lang="en-GB" sz="1200" b="0" i="0" kern="1200" dirty="0" err="1" smtClean="0">
                <a:solidFill>
                  <a:schemeClr val="tx1"/>
                </a:solidFill>
                <a:effectLst/>
                <a:latin typeface="+mn-lt"/>
                <a:ea typeface="+mn-ea"/>
                <a:cs typeface="+mn-cs"/>
              </a:rPr>
              <a:t>tumor</a:t>
            </a:r>
            <a:r>
              <a:rPr lang="en-GB" sz="1200" b="0" i="0" kern="1200" dirty="0" smtClean="0">
                <a:solidFill>
                  <a:schemeClr val="tx1"/>
                </a:solidFill>
                <a:effectLst/>
                <a:latin typeface="+mn-lt"/>
                <a:ea typeface="+mn-ea"/>
                <a:cs typeface="+mn-cs"/>
              </a:rPr>
              <a:t> biopsy given an observed false-negative rate of 30 percent associated with plasma genotyping [</a:t>
            </a:r>
            <a:r>
              <a:rPr lang="en-GB" sz="1200" b="0" i="0" u="sng" kern="1200" dirty="0" smtClean="0">
                <a:solidFill>
                  <a:schemeClr val="tx1"/>
                </a:solidFill>
                <a:effectLst/>
                <a:latin typeface="+mn-lt"/>
                <a:ea typeface="+mn-ea"/>
                <a:cs typeface="+mn-cs"/>
                <a:hlinkClick r:id="rId14"/>
              </a:rPr>
              <a:t>10,15</a:t>
            </a:r>
            <a:r>
              <a:rPr lang="en-GB" sz="1200" b="0" i="0" kern="1200" dirty="0" smtClean="0">
                <a:solidFill>
                  <a:schemeClr val="tx1"/>
                </a:solidFill>
                <a:effectLst/>
                <a:latin typeface="+mn-lt"/>
                <a:ea typeface="+mn-ea"/>
                <a:cs typeface="+mn-cs"/>
              </a:rPr>
              <a:t>]. (See </a:t>
            </a:r>
            <a:r>
              <a:rPr lang="en-GB" sz="1200" b="0" i="0" u="sng" kern="1200" dirty="0" smtClean="0">
                <a:solidFill>
                  <a:schemeClr val="tx1"/>
                </a:solidFill>
                <a:effectLst/>
                <a:latin typeface="+mn-lt"/>
                <a:ea typeface="+mn-ea"/>
                <a:cs typeface="+mn-cs"/>
                <a:hlinkClick r:id="rId15"/>
              </a:rPr>
              <a:t>'Liquid biopsies'</a:t>
            </a:r>
            <a:r>
              <a:rPr lang="en-GB" sz="1200" b="0" i="0" kern="1200" dirty="0" smtClean="0">
                <a:solidFill>
                  <a:schemeClr val="tx1"/>
                </a:solidFill>
                <a:effectLst/>
                <a:latin typeface="+mn-lt"/>
                <a:ea typeface="+mn-ea"/>
                <a:cs typeface="+mn-cs"/>
              </a:rPr>
              <a:t> above and </a:t>
            </a:r>
            <a:r>
              <a:rPr lang="en-GB" sz="1200" b="0" i="0" u="sng" kern="1200" dirty="0" smtClean="0">
                <a:solidFill>
                  <a:schemeClr val="tx1"/>
                </a:solidFill>
                <a:effectLst/>
                <a:latin typeface="+mn-lt"/>
                <a:ea typeface="+mn-ea"/>
                <a:cs typeface="+mn-cs"/>
                <a:hlinkClick r:id="rId10"/>
              </a:rPr>
              <a:t>"Systemic therapy for advanced non-small cell lung cancer with an activating mutation in the epidermal growth factor receptor"</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Systemic therapy for advanced non-small cell lung cancer with an activating mutation in the epidermal growth factor receptor</a:t>
            </a:r>
          </a:p>
          <a:p>
            <a:r>
              <a:rPr lang="en-GB" sz="1200" b="1" i="0" kern="1200" dirty="0" smtClean="0">
                <a:solidFill>
                  <a:schemeClr val="tx1"/>
                </a:solidFill>
                <a:effectLst/>
                <a:latin typeface="+mn-lt"/>
                <a:ea typeface="+mn-ea"/>
                <a:cs typeface="+mn-cs"/>
              </a:rPr>
              <a:t>RATIONALE</a:t>
            </a:r>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Molecular pathogenesis</a:t>
            </a:r>
            <a:r>
              <a:rPr lang="en-GB" sz="1200" b="0" i="0" kern="1200" dirty="0" smtClean="0">
                <a:solidFill>
                  <a:schemeClr val="tx1"/>
                </a:solidFill>
                <a:effectLst/>
                <a:latin typeface="+mn-lt"/>
                <a:ea typeface="+mn-ea"/>
                <a:cs typeface="+mn-cs"/>
              </a:rPr>
              <a:t> — </a:t>
            </a:r>
            <a:r>
              <a:rPr lang="en-GB" sz="1200" b="0" i="0" kern="1200" dirty="0" err="1" smtClean="0">
                <a:solidFill>
                  <a:schemeClr val="tx1"/>
                </a:solidFill>
                <a:effectLst/>
                <a:latin typeface="+mn-lt"/>
                <a:ea typeface="+mn-ea"/>
                <a:cs typeface="+mn-cs"/>
              </a:rPr>
              <a:t>Tumor</a:t>
            </a:r>
            <a:r>
              <a:rPr lang="en-GB" sz="1200" b="0" i="0" kern="1200" dirty="0" smtClean="0">
                <a:solidFill>
                  <a:schemeClr val="tx1"/>
                </a:solidFill>
                <a:effectLst/>
                <a:latin typeface="+mn-lt"/>
                <a:ea typeface="+mn-ea"/>
                <a:cs typeface="+mn-cs"/>
              </a:rPr>
              <a:t> growth and progression depend upon the activity of cell surface membrane receptors that control intracellular signal transduction pathways regulating cell proliferation, apoptosis, angiogenesis, adhesion, and motility.</a:t>
            </a:r>
          </a:p>
          <a:p>
            <a:r>
              <a:rPr lang="en-GB" sz="1200" b="0" i="0" kern="1200" dirty="0" smtClean="0">
                <a:solidFill>
                  <a:schemeClr val="tx1"/>
                </a:solidFill>
                <a:effectLst/>
                <a:latin typeface="+mn-lt"/>
                <a:ea typeface="+mn-ea"/>
                <a:cs typeface="+mn-cs"/>
              </a:rPr>
              <a:t>These cell surface receptors include the epidermal growth factor receptor (EGFR, also called HER1 or erbB-1) tyrosine kinases (TKs). EGFR exists as a monomer on the cell surface, and it must dimerize to activate the TK. While the TK activity of EGFR is tightly controlled in normal cells, the genes encoding these receptors may have escaped from their usual intracellular inhibitory mechanisms in malignant cells (</a:t>
            </a:r>
            <a:r>
              <a:rPr lang="en-GB" sz="1200" b="0" i="0" u="sng" kern="1200" dirty="0" smtClean="0">
                <a:solidFill>
                  <a:schemeClr val="tx1"/>
                </a:solidFill>
                <a:effectLst/>
                <a:latin typeface="+mn-lt"/>
                <a:ea typeface="+mn-ea"/>
                <a:cs typeface="+mn-cs"/>
                <a:hlinkClick r:id="rId16"/>
              </a:rPr>
              <a:t>figure 1</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62174BC-5903-4F30-AB16-60F67F26A192}" type="slidenum">
              <a:rPr lang="en-GB" smtClean="0"/>
              <a:t>22</a:t>
            </a:fld>
            <a:endParaRPr lang="en-GB"/>
          </a:p>
        </p:txBody>
      </p:sp>
    </p:spTree>
    <p:extLst>
      <p:ext uri="{BB962C8B-B14F-4D97-AF65-F5344CB8AC3E}">
        <p14:creationId xmlns:p14="http://schemas.microsoft.com/office/powerpoint/2010/main" val="370118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Atypical adenomatous hyperplasia (AAH) is a premalignant lesion that typically measures &lt;5 mm in diameter and may appear as a pure ground-glass nodule (</a:t>
            </a:r>
            <a:r>
              <a:rPr lang="en-GB" sz="1200" b="0" i="0" u="none" strike="noStrike" kern="1200" baseline="0" dirty="0" err="1" smtClean="0">
                <a:solidFill>
                  <a:schemeClr val="tx1"/>
                </a:solidFill>
                <a:latin typeface="+mn-lt"/>
                <a:ea typeface="+mn-ea"/>
                <a:cs typeface="+mn-cs"/>
              </a:rPr>
              <a:t>pGGN</a:t>
            </a:r>
            <a:r>
              <a:rPr lang="en-GB" sz="1200" b="0" i="0" u="none" strike="noStrike" kern="1200" baseline="0" dirty="0" smtClean="0">
                <a:solidFill>
                  <a:schemeClr val="tx1"/>
                </a:solidFill>
                <a:latin typeface="+mn-lt"/>
                <a:ea typeface="+mn-ea"/>
                <a:cs typeface="+mn-cs"/>
              </a:rPr>
              <a:t>) or may not be apparent on CT. </a:t>
            </a:r>
          </a:p>
          <a:p>
            <a:r>
              <a:rPr lang="en-GB" sz="1200" b="0" i="0" u="none" strike="noStrike" kern="1200" baseline="0" dirty="0" smtClean="0">
                <a:solidFill>
                  <a:schemeClr val="tx1"/>
                </a:solidFill>
                <a:latin typeface="+mn-lt"/>
                <a:ea typeface="+mn-ea"/>
                <a:cs typeface="+mn-cs"/>
              </a:rPr>
              <a:t>Adenocarcinoma in situ (AIS) is a </a:t>
            </a:r>
            <a:r>
              <a:rPr lang="en-GB" sz="1200" b="0" i="0" u="none" strike="noStrike" kern="1200" baseline="0" dirty="0" err="1" smtClean="0">
                <a:solidFill>
                  <a:schemeClr val="tx1"/>
                </a:solidFill>
                <a:latin typeface="+mn-lt"/>
                <a:ea typeface="+mn-ea"/>
                <a:cs typeface="+mn-cs"/>
              </a:rPr>
              <a:t>preinvasive</a:t>
            </a:r>
            <a:r>
              <a:rPr lang="en-GB" sz="1200" b="0" i="0" u="none" strike="noStrike" kern="1200" baseline="0" dirty="0" smtClean="0">
                <a:solidFill>
                  <a:schemeClr val="tx1"/>
                </a:solidFill>
                <a:latin typeface="+mn-lt"/>
                <a:ea typeface="+mn-ea"/>
                <a:cs typeface="+mn-cs"/>
              </a:rPr>
              <a:t> lesion that may measure up to 30 mm in diameter and typically appears as a </a:t>
            </a:r>
            <a:r>
              <a:rPr lang="en-GB" sz="1200" b="0" i="0" u="none" strike="noStrike" kern="1200" baseline="0" dirty="0" err="1" smtClean="0">
                <a:solidFill>
                  <a:schemeClr val="tx1"/>
                </a:solidFill>
                <a:latin typeface="+mn-lt"/>
                <a:ea typeface="+mn-ea"/>
                <a:cs typeface="+mn-cs"/>
              </a:rPr>
              <a:t>pGGN</a:t>
            </a:r>
            <a:r>
              <a:rPr lang="en-GB" sz="1200" b="0" i="0" u="none" strike="noStrike" kern="1200" baseline="0" dirty="0" smtClean="0">
                <a:solidFill>
                  <a:schemeClr val="tx1"/>
                </a:solidFill>
                <a:latin typeface="+mn-lt"/>
                <a:ea typeface="+mn-ea"/>
                <a:cs typeface="+mn-cs"/>
              </a:rPr>
              <a:t> on CT. AAH is a relatively common incidental finding, present in the lung tissue adjacent to resected adenocarcinomas in up to 23% of cases. A small but unknown proportion of AAH lesions may evolve (often slowly) into AIS, and AIS may progress to become invasive adenocarcinoma. </a:t>
            </a:r>
          </a:p>
          <a:p>
            <a:r>
              <a:rPr lang="en-GB" sz="1200" b="0" i="0" u="none" strike="noStrike" kern="1200" baseline="0" dirty="0" smtClean="0">
                <a:solidFill>
                  <a:schemeClr val="tx1"/>
                </a:solidFill>
                <a:latin typeface="+mn-lt"/>
                <a:ea typeface="+mn-ea"/>
                <a:cs typeface="+mn-cs"/>
              </a:rPr>
              <a:t>The first stage of AIS becoming invasive adenocarcinoma is termed minimally invasive adenocarcinoma (MIA). MIA is defined as a lesion of AIS within which there is an area of invasive adenocarcinoma that measures ≤5 mm in diameter. MIA may correlate with an appearance on CT as a ground-glass opacity within which there is a solid area measuring &lt;5 mm (see table 2).</a:t>
            </a:r>
            <a:endParaRPr lang="en-GB" dirty="0"/>
          </a:p>
        </p:txBody>
      </p:sp>
      <p:sp>
        <p:nvSpPr>
          <p:cNvPr id="4" name="Slide Number Placeholder 3"/>
          <p:cNvSpPr>
            <a:spLocks noGrp="1"/>
          </p:cNvSpPr>
          <p:nvPr>
            <p:ph type="sldNum" sz="quarter" idx="10"/>
          </p:nvPr>
        </p:nvSpPr>
        <p:spPr/>
        <p:txBody>
          <a:bodyPr/>
          <a:lstStyle/>
          <a:p>
            <a:fld id="{462174BC-5903-4F30-AB16-60F67F26A192}" type="slidenum">
              <a:rPr lang="en-GB" smtClean="0"/>
              <a:t>28</a:t>
            </a:fld>
            <a:endParaRPr lang="en-GB"/>
          </a:p>
        </p:txBody>
      </p:sp>
    </p:spTree>
    <p:extLst>
      <p:ext uri="{BB962C8B-B14F-4D97-AF65-F5344CB8AC3E}">
        <p14:creationId xmlns:p14="http://schemas.microsoft.com/office/powerpoint/2010/main" val="242811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59 Latin American lady</a:t>
            </a:r>
          </a:p>
          <a:p>
            <a:r>
              <a:rPr lang="en-GB" dirty="0" smtClean="0"/>
              <a:t>Presented Aug 17 with 18/12</a:t>
            </a:r>
            <a:r>
              <a:rPr lang="en-GB" baseline="0" dirty="0" smtClean="0"/>
              <a:t> cough</a:t>
            </a:r>
          </a:p>
          <a:p>
            <a:r>
              <a:rPr lang="en-GB" baseline="0" dirty="0" smtClean="0"/>
              <a:t>Lifelong non-smoker</a:t>
            </a:r>
          </a:p>
          <a:p>
            <a:r>
              <a:rPr lang="en-GB" baseline="0" dirty="0" smtClean="0"/>
              <a:t>PH CA breast 2011 treated modified right radical mastectomy, 3/7 axillary nodes positive</a:t>
            </a:r>
          </a:p>
          <a:p>
            <a:r>
              <a:rPr lang="en-GB" baseline="0" dirty="0" smtClean="0"/>
              <a:t>Abnormal CXR July</a:t>
            </a:r>
          </a:p>
          <a:p>
            <a:r>
              <a:rPr lang="en-GB" baseline="0" dirty="0" smtClean="0"/>
              <a:t>PET showed </a:t>
            </a:r>
            <a:r>
              <a:rPr lang="en-GB" baseline="0" dirty="0" err="1" smtClean="0"/>
              <a:t>mets</a:t>
            </a:r>
            <a:r>
              <a:rPr lang="en-GB" baseline="0" dirty="0" smtClean="0"/>
              <a:t> liver, adrenal, bone, mediastinum</a:t>
            </a:r>
          </a:p>
          <a:p>
            <a:r>
              <a:rPr lang="en-GB" baseline="0" dirty="0" smtClean="0"/>
              <a:t>Excellent response to treatment on PET Feb 18</a:t>
            </a:r>
            <a:endParaRPr lang="en-GB" dirty="0"/>
          </a:p>
        </p:txBody>
      </p:sp>
      <p:sp>
        <p:nvSpPr>
          <p:cNvPr id="4" name="Slide Number Placeholder 3"/>
          <p:cNvSpPr>
            <a:spLocks noGrp="1"/>
          </p:cNvSpPr>
          <p:nvPr>
            <p:ph type="sldNum" sz="quarter" idx="10"/>
          </p:nvPr>
        </p:nvSpPr>
        <p:spPr/>
        <p:txBody>
          <a:bodyPr/>
          <a:lstStyle/>
          <a:p>
            <a:fld id="{462174BC-5903-4F30-AB16-60F67F26A192}" type="slidenum">
              <a:rPr lang="en-GB" smtClean="0"/>
              <a:t>31</a:t>
            </a:fld>
            <a:endParaRPr lang="en-GB"/>
          </a:p>
        </p:txBody>
      </p:sp>
    </p:spTree>
    <p:extLst>
      <p:ext uri="{BB962C8B-B14F-4D97-AF65-F5344CB8AC3E}">
        <p14:creationId xmlns:p14="http://schemas.microsoft.com/office/powerpoint/2010/main" val="184628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Pathway Detail 3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Direct to biopsy variation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pathway allows for early diagnostic biopsy where other tests are not required for staging and treatment. Such patients include those that have obvious advanced disease that is not suitable for treatment with curative intent. Patients potentially suitable for curative intent generally require a PET-CT to clarify diagnosis (for small pulmonary nodules) staging and the most appropriate first diagnostic and staging investigation. Direct biopsy investigations include neck ultrasound guided biopsy, percutaneous lung biopsy, endobronchial ultrasound needle biopsy, pleural aspiration and pleural biopsy. </a:t>
            </a:r>
            <a:r>
              <a:rPr lang="en-GB" sz="1200" b="0" i="0" u="none" strike="noStrike" kern="1200" baseline="0" smtClean="0">
                <a:solidFill>
                  <a:schemeClr val="tx1"/>
                </a:solidFill>
                <a:latin typeface="+mn-lt"/>
                <a:ea typeface="+mn-ea"/>
                <a:cs typeface="+mn-cs"/>
              </a:rPr>
              <a:t>The direct biopsy pathway has the potential to provide a rapid diagnosis for some patients where detailed staging and fitness investigations are not needed to guide management.  </a:t>
            </a:r>
            <a:endParaRPr lang="en-GB"/>
          </a:p>
        </p:txBody>
      </p:sp>
      <p:sp>
        <p:nvSpPr>
          <p:cNvPr id="4" name="Slide Number Placeholder 3"/>
          <p:cNvSpPr>
            <a:spLocks noGrp="1"/>
          </p:cNvSpPr>
          <p:nvPr>
            <p:ph type="sldNum" sz="quarter" idx="10"/>
          </p:nvPr>
        </p:nvSpPr>
        <p:spPr/>
        <p:txBody>
          <a:bodyPr/>
          <a:lstStyle/>
          <a:p>
            <a:fld id="{462174BC-5903-4F30-AB16-60F67F26A192}" type="slidenum">
              <a:rPr lang="en-GB" smtClean="0"/>
              <a:t>32</a:t>
            </a:fld>
            <a:endParaRPr lang="en-GB"/>
          </a:p>
        </p:txBody>
      </p:sp>
    </p:spTree>
    <p:extLst>
      <p:ext uri="{BB962C8B-B14F-4D97-AF65-F5344CB8AC3E}">
        <p14:creationId xmlns:p14="http://schemas.microsoft.com/office/powerpoint/2010/main" val="25860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1987CE-BFA3-4F10-AECC-385B24A3286D}"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350758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1987CE-BFA3-4F10-AECC-385B24A3286D}"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119735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1987CE-BFA3-4F10-AECC-385B24A3286D}"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384148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1987CE-BFA3-4F10-AECC-385B24A3286D}"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342437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987CE-BFA3-4F10-AECC-385B24A3286D}"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419540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1987CE-BFA3-4F10-AECC-385B24A3286D}"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287439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1987CE-BFA3-4F10-AECC-385B24A3286D}" type="datetimeFigureOut">
              <a:rPr lang="en-GB" smtClean="0"/>
              <a:t>09/05/2018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34062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1987CE-BFA3-4F10-AECC-385B24A3286D}" type="datetimeFigureOut">
              <a:rPr lang="en-GB" smtClean="0"/>
              <a:t>09/05/2018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269869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987CE-BFA3-4F10-AECC-385B24A3286D}" type="datetimeFigureOut">
              <a:rPr lang="en-GB" smtClean="0"/>
              <a:t>09/05/2018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408764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987CE-BFA3-4F10-AECC-385B24A3286D}"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286270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987CE-BFA3-4F10-AECC-385B24A3286D}"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7D1A1-0844-4AC7-9455-26E2B4D5CAF3}" type="slidenum">
              <a:rPr lang="en-GB" smtClean="0"/>
              <a:t>‹#›</a:t>
            </a:fld>
            <a:endParaRPr lang="en-GB"/>
          </a:p>
        </p:txBody>
      </p:sp>
    </p:spTree>
    <p:extLst>
      <p:ext uri="{BB962C8B-B14F-4D97-AF65-F5344CB8AC3E}">
        <p14:creationId xmlns:p14="http://schemas.microsoft.com/office/powerpoint/2010/main" val="95383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987CE-BFA3-4F10-AECC-385B24A3286D}" type="datetimeFigureOut">
              <a:rPr lang="en-GB" smtClean="0"/>
              <a:t>09/05/2018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7D1A1-0844-4AC7-9455-26E2B4D5CAF3}" type="slidenum">
              <a:rPr lang="en-GB" smtClean="0"/>
              <a:t>‹#›</a:t>
            </a:fld>
            <a:endParaRPr lang="en-GB"/>
          </a:p>
        </p:txBody>
      </p:sp>
    </p:spTree>
    <p:extLst>
      <p:ext uri="{BB962C8B-B14F-4D97-AF65-F5344CB8AC3E}">
        <p14:creationId xmlns:p14="http://schemas.microsoft.com/office/powerpoint/2010/main" val="248714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Lung cancer: An update</a:t>
            </a:r>
            <a:endParaRPr lang="en-GB" dirty="0"/>
          </a:p>
        </p:txBody>
      </p:sp>
      <p:sp>
        <p:nvSpPr>
          <p:cNvPr id="3" name="Subtitle 2"/>
          <p:cNvSpPr>
            <a:spLocks noGrp="1"/>
          </p:cNvSpPr>
          <p:nvPr>
            <p:ph type="subTitle" idx="1"/>
          </p:nvPr>
        </p:nvSpPr>
        <p:spPr/>
        <p:txBody>
          <a:bodyPr/>
          <a:lstStyle/>
          <a:p>
            <a:r>
              <a:rPr lang="en-GB" dirty="0" smtClean="0"/>
              <a:t>Consultant Respiratory Physician</a:t>
            </a:r>
          </a:p>
          <a:p>
            <a:r>
              <a:rPr lang="en-GB" dirty="0"/>
              <a:t>j</a:t>
            </a:r>
            <a:r>
              <a:rPr lang="en-GB" dirty="0" smtClean="0"/>
              <a:t>onathan.dakin@nhs.net</a:t>
            </a:r>
            <a:endParaRPr lang="en-GB" dirty="0"/>
          </a:p>
        </p:txBody>
      </p:sp>
    </p:spTree>
    <p:extLst>
      <p:ext uri="{BB962C8B-B14F-4D97-AF65-F5344CB8AC3E}">
        <p14:creationId xmlns:p14="http://schemas.microsoft.com/office/powerpoint/2010/main" val="344931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Bronchoscopy</a:t>
            </a:r>
            <a:endParaRPr lang="en-GB" dirty="0"/>
          </a:p>
        </p:txBody>
      </p:sp>
      <p:sp>
        <p:nvSpPr>
          <p:cNvPr id="3" name="AutoShape 2" descr="Image result for bronchoscopy tumo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1" y="1916832"/>
            <a:ext cx="4320478" cy="4537490"/>
          </a:xfrm>
          <a:prstGeom prst="rect">
            <a:avLst/>
          </a:prstGeom>
        </p:spPr>
      </p:pic>
    </p:spTree>
    <p:extLst>
      <p:ext uri="{BB962C8B-B14F-4D97-AF65-F5344CB8AC3E}">
        <p14:creationId xmlns:p14="http://schemas.microsoft.com/office/powerpoint/2010/main" val="77260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 PET for staging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10" y="1700808"/>
            <a:ext cx="4319642" cy="4824536"/>
          </a:xfrm>
          <a:prstGeom prst="rect">
            <a:avLst/>
          </a:prstGeom>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50" t="25862" r="34483" b="8738"/>
          <a:stretch/>
        </p:blipFill>
        <p:spPr bwMode="auto">
          <a:xfrm>
            <a:off x="4788024" y="1710356"/>
            <a:ext cx="4240484" cy="373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06442" y="5850388"/>
            <a:ext cx="1296144" cy="369332"/>
          </a:xfrm>
          <a:prstGeom prst="rect">
            <a:avLst/>
          </a:prstGeom>
          <a:noFill/>
        </p:spPr>
        <p:txBody>
          <a:bodyPr wrap="square" rtlCol="0">
            <a:spAutoFit/>
          </a:bodyPr>
          <a:lstStyle/>
          <a:p>
            <a:pPr algn="ctr"/>
            <a:r>
              <a:rPr lang="en-GB" dirty="0" smtClean="0"/>
              <a:t>PET</a:t>
            </a:r>
            <a:endParaRPr lang="en-GB" dirty="0"/>
          </a:p>
        </p:txBody>
      </p:sp>
    </p:spTree>
    <p:extLst>
      <p:ext uri="{BB962C8B-B14F-4D97-AF65-F5344CB8AC3E}">
        <p14:creationId xmlns:p14="http://schemas.microsoft.com/office/powerpoint/2010/main" val="60453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 </a:t>
            </a:r>
            <a:r>
              <a:rPr lang="en-GB" dirty="0" err="1" smtClean="0"/>
              <a:t>Endobronchial</a:t>
            </a:r>
            <a:r>
              <a:rPr lang="en-GB" dirty="0" smtClean="0"/>
              <a:t> US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99" t="18782" r="18463" b="8405"/>
          <a:stretch/>
        </p:blipFill>
        <p:spPr bwMode="auto">
          <a:xfrm>
            <a:off x="4716017" y="2600989"/>
            <a:ext cx="4410356" cy="412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47" t="5165" r="1936"/>
          <a:stretch/>
        </p:blipFill>
        <p:spPr>
          <a:xfrm>
            <a:off x="179512" y="2539688"/>
            <a:ext cx="4176464" cy="4090430"/>
          </a:xfrm>
          <a:prstGeom prst="rect">
            <a:avLst/>
          </a:prstGeom>
        </p:spPr>
      </p:pic>
    </p:spTree>
    <p:extLst>
      <p:ext uri="{BB962C8B-B14F-4D97-AF65-F5344CB8AC3E}">
        <p14:creationId xmlns:p14="http://schemas.microsoft.com/office/powerpoint/2010/main" val="295565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Survival by clinical stage</a:t>
            </a:r>
            <a:endParaRPr lang="en-GB" dirty="0"/>
          </a:p>
        </p:txBody>
      </p:sp>
      <p:grpSp>
        <p:nvGrpSpPr>
          <p:cNvPr id="3" name="Group 2"/>
          <p:cNvGrpSpPr/>
          <p:nvPr/>
        </p:nvGrpSpPr>
        <p:grpSpPr>
          <a:xfrm>
            <a:off x="251520" y="1243278"/>
            <a:ext cx="8756808" cy="4767772"/>
            <a:chOff x="1095468" y="1340768"/>
            <a:chExt cx="7644976" cy="3729173"/>
          </a:xfrm>
        </p:grpSpPr>
        <p:pic>
          <p:nvPicPr>
            <p:cNvPr id="2" name="Picture 1"/>
            <p:cNvPicPr>
              <a:picLocks noChangeAspect="1"/>
            </p:cNvPicPr>
            <p:nvPr/>
          </p:nvPicPr>
          <p:blipFill rotWithShape="1">
            <a:blip r:embed="rId3"/>
            <a:srcRect l="51160" t="13765" r="8515" b="61677"/>
            <a:stretch/>
          </p:blipFill>
          <p:spPr>
            <a:xfrm>
              <a:off x="1095468" y="1340768"/>
              <a:ext cx="6855767" cy="3729173"/>
            </a:xfrm>
            <a:prstGeom prst="rect">
              <a:avLst/>
            </a:prstGeom>
          </p:spPr>
        </p:pic>
        <p:grpSp>
          <p:nvGrpSpPr>
            <p:cNvPr id="16" name="Group 15"/>
            <p:cNvGrpSpPr/>
            <p:nvPr/>
          </p:nvGrpSpPr>
          <p:grpSpPr>
            <a:xfrm>
              <a:off x="7948356" y="1796053"/>
              <a:ext cx="792088" cy="2792507"/>
              <a:chOff x="7956376" y="2156093"/>
              <a:chExt cx="792088" cy="2792507"/>
            </a:xfrm>
          </p:grpSpPr>
          <p:sp>
            <p:nvSpPr>
              <p:cNvPr id="5" name="TextBox 4"/>
              <p:cNvSpPr txBox="1"/>
              <p:nvPr/>
            </p:nvSpPr>
            <p:spPr>
              <a:xfrm>
                <a:off x="7956376" y="2156093"/>
                <a:ext cx="792088" cy="369332"/>
              </a:xfrm>
              <a:prstGeom prst="rect">
                <a:avLst/>
              </a:prstGeom>
              <a:noFill/>
            </p:spPr>
            <p:txBody>
              <a:bodyPr wrap="square" rtlCol="0">
                <a:spAutoFit/>
              </a:bodyPr>
              <a:lstStyle/>
              <a:p>
                <a:r>
                  <a:rPr lang="en-GB" dirty="0"/>
                  <a:t>I</a:t>
                </a:r>
                <a:r>
                  <a:rPr lang="en-GB" dirty="0" smtClean="0"/>
                  <a:t>A1</a:t>
                </a:r>
                <a:endParaRPr lang="en-GB" dirty="0"/>
              </a:p>
            </p:txBody>
          </p:sp>
          <p:sp>
            <p:nvSpPr>
              <p:cNvPr id="6" name="TextBox 5"/>
              <p:cNvSpPr txBox="1"/>
              <p:nvPr/>
            </p:nvSpPr>
            <p:spPr>
              <a:xfrm>
                <a:off x="7956376" y="2423083"/>
                <a:ext cx="792088" cy="369332"/>
              </a:xfrm>
              <a:prstGeom prst="rect">
                <a:avLst/>
              </a:prstGeom>
              <a:noFill/>
            </p:spPr>
            <p:txBody>
              <a:bodyPr wrap="square" rtlCol="0">
                <a:spAutoFit/>
              </a:bodyPr>
              <a:lstStyle/>
              <a:p>
                <a:r>
                  <a:rPr lang="en-GB" dirty="0"/>
                  <a:t>I</a:t>
                </a:r>
                <a:r>
                  <a:rPr lang="en-GB" dirty="0" smtClean="0"/>
                  <a:t>A2</a:t>
                </a:r>
                <a:endParaRPr lang="en-GB" dirty="0"/>
              </a:p>
            </p:txBody>
          </p:sp>
          <p:sp>
            <p:nvSpPr>
              <p:cNvPr id="7" name="TextBox 6"/>
              <p:cNvSpPr txBox="1"/>
              <p:nvPr/>
            </p:nvSpPr>
            <p:spPr>
              <a:xfrm>
                <a:off x="7956376" y="2666708"/>
                <a:ext cx="792088" cy="369332"/>
              </a:xfrm>
              <a:prstGeom prst="rect">
                <a:avLst/>
              </a:prstGeom>
              <a:noFill/>
            </p:spPr>
            <p:txBody>
              <a:bodyPr wrap="square" rtlCol="0">
                <a:spAutoFit/>
              </a:bodyPr>
              <a:lstStyle/>
              <a:p>
                <a:r>
                  <a:rPr lang="en-GB" dirty="0"/>
                  <a:t>I</a:t>
                </a:r>
                <a:r>
                  <a:rPr lang="en-GB" dirty="0" smtClean="0"/>
                  <a:t>A3</a:t>
                </a:r>
                <a:endParaRPr lang="en-GB" dirty="0"/>
              </a:p>
            </p:txBody>
          </p:sp>
          <p:sp>
            <p:nvSpPr>
              <p:cNvPr id="8" name="TextBox 7"/>
              <p:cNvSpPr txBox="1"/>
              <p:nvPr/>
            </p:nvSpPr>
            <p:spPr>
              <a:xfrm>
                <a:off x="7956376" y="2915287"/>
                <a:ext cx="792088" cy="369332"/>
              </a:xfrm>
              <a:prstGeom prst="rect">
                <a:avLst/>
              </a:prstGeom>
              <a:noFill/>
            </p:spPr>
            <p:txBody>
              <a:bodyPr wrap="square" rtlCol="0">
                <a:spAutoFit/>
              </a:bodyPr>
              <a:lstStyle/>
              <a:p>
                <a:r>
                  <a:rPr lang="en-GB" dirty="0" smtClean="0"/>
                  <a:t>IB</a:t>
                </a:r>
                <a:endParaRPr lang="en-GB" dirty="0"/>
              </a:p>
            </p:txBody>
          </p:sp>
          <p:sp>
            <p:nvSpPr>
              <p:cNvPr id="9" name="TextBox 8"/>
              <p:cNvSpPr txBox="1"/>
              <p:nvPr/>
            </p:nvSpPr>
            <p:spPr>
              <a:xfrm>
                <a:off x="7956376" y="3347750"/>
                <a:ext cx="792088" cy="288878"/>
              </a:xfrm>
              <a:prstGeom prst="rect">
                <a:avLst/>
              </a:prstGeom>
              <a:noFill/>
            </p:spPr>
            <p:txBody>
              <a:bodyPr wrap="square" rtlCol="0">
                <a:spAutoFit/>
              </a:bodyPr>
              <a:lstStyle/>
              <a:p>
                <a:r>
                  <a:rPr lang="en-GB" dirty="0" smtClean="0"/>
                  <a:t>IIB</a:t>
                </a:r>
                <a:endParaRPr lang="en-GB" dirty="0"/>
              </a:p>
            </p:txBody>
          </p:sp>
          <p:sp>
            <p:nvSpPr>
              <p:cNvPr id="10" name="TextBox 9"/>
              <p:cNvSpPr txBox="1"/>
              <p:nvPr/>
            </p:nvSpPr>
            <p:spPr>
              <a:xfrm>
                <a:off x="7956376" y="3137452"/>
                <a:ext cx="792088" cy="288878"/>
              </a:xfrm>
              <a:prstGeom prst="rect">
                <a:avLst/>
              </a:prstGeom>
              <a:noFill/>
            </p:spPr>
            <p:txBody>
              <a:bodyPr wrap="square" rtlCol="0">
                <a:spAutoFit/>
              </a:bodyPr>
              <a:lstStyle/>
              <a:p>
                <a:r>
                  <a:rPr lang="en-GB" dirty="0" smtClean="0"/>
                  <a:t>IIA</a:t>
                </a:r>
                <a:endParaRPr lang="en-GB" dirty="0"/>
              </a:p>
            </p:txBody>
          </p:sp>
          <p:sp>
            <p:nvSpPr>
              <p:cNvPr id="11" name="TextBox 10"/>
              <p:cNvSpPr txBox="1"/>
              <p:nvPr/>
            </p:nvSpPr>
            <p:spPr>
              <a:xfrm>
                <a:off x="7956376" y="3714362"/>
                <a:ext cx="792088" cy="369332"/>
              </a:xfrm>
              <a:prstGeom prst="rect">
                <a:avLst/>
              </a:prstGeom>
              <a:noFill/>
            </p:spPr>
            <p:txBody>
              <a:bodyPr wrap="square" rtlCol="0">
                <a:spAutoFit/>
              </a:bodyPr>
              <a:lstStyle/>
              <a:p>
                <a:r>
                  <a:rPr lang="en-GB" dirty="0" smtClean="0"/>
                  <a:t>IIIA</a:t>
                </a:r>
                <a:endParaRPr lang="en-GB" dirty="0"/>
              </a:p>
            </p:txBody>
          </p:sp>
          <p:sp>
            <p:nvSpPr>
              <p:cNvPr id="12" name="TextBox 11"/>
              <p:cNvSpPr txBox="1"/>
              <p:nvPr/>
            </p:nvSpPr>
            <p:spPr>
              <a:xfrm>
                <a:off x="7956376" y="4150727"/>
                <a:ext cx="792088" cy="369332"/>
              </a:xfrm>
              <a:prstGeom prst="rect">
                <a:avLst/>
              </a:prstGeom>
              <a:noFill/>
            </p:spPr>
            <p:txBody>
              <a:bodyPr wrap="square" rtlCol="0">
                <a:spAutoFit/>
              </a:bodyPr>
              <a:lstStyle/>
              <a:p>
                <a:r>
                  <a:rPr lang="en-GB" dirty="0" smtClean="0"/>
                  <a:t>IIIB</a:t>
                </a:r>
                <a:endParaRPr lang="en-GB" dirty="0"/>
              </a:p>
            </p:txBody>
          </p:sp>
          <p:sp>
            <p:nvSpPr>
              <p:cNvPr id="14" name="TextBox 13"/>
              <p:cNvSpPr txBox="1"/>
              <p:nvPr/>
            </p:nvSpPr>
            <p:spPr>
              <a:xfrm>
                <a:off x="7956376" y="4333607"/>
                <a:ext cx="792088" cy="369332"/>
              </a:xfrm>
              <a:prstGeom prst="rect">
                <a:avLst/>
              </a:prstGeom>
              <a:noFill/>
            </p:spPr>
            <p:txBody>
              <a:bodyPr wrap="square" rtlCol="0">
                <a:spAutoFit/>
              </a:bodyPr>
              <a:lstStyle/>
              <a:p>
                <a:r>
                  <a:rPr lang="en-GB" dirty="0" smtClean="0"/>
                  <a:t>IVA</a:t>
                </a:r>
                <a:endParaRPr lang="en-GB" dirty="0"/>
              </a:p>
            </p:txBody>
          </p:sp>
          <p:sp>
            <p:nvSpPr>
              <p:cNvPr id="15" name="TextBox 14"/>
              <p:cNvSpPr txBox="1"/>
              <p:nvPr/>
            </p:nvSpPr>
            <p:spPr>
              <a:xfrm>
                <a:off x="7956376" y="4579268"/>
                <a:ext cx="792088" cy="369332"/>
              </a:xfrm>
              <a:prstGeom prst="rect">
                <a:avLst/>
              </a:prstGeom>
              <a:noFill/>
            </p:spPr>
            <p:txBody>
              <a:bodyPr wrap="square" rtlCol="0">
                <a:spAutoFit/>
              </a:bodyPr>
              <a:lstStyle/>
              <a:p>
                <a:r>
                  <a:rPr lang="en-GB" dirty="0" smtClean="0"/>
                  <a:t>IVB</a:t>
                </a:r>
                <a:endParaRPr lang="en-GB" dirty="0"/>
              </a:p>
            </p:txBody>
          </p:sp>
        </p:grpSp>
      </p:grpSp>
      <p:sp>
        <p:nvSpPr>
          <p:cNvPr id="13" name="TextBox 12"/>
          <p:cNvSpPr txBox="1"/>
          <p:nvPr/>
        </p:nvSpPr>
        <p:spPr>
          <a:xfrm>
            <a:off x="3709163" y="6462390"/>
            <a:ext cx="5328592" cy="369332"/>
          </a:xfrm>
          <a:prstGeom prst="rect">
            <a:avLst/>
          </a:prstGeom>
          <a:noFill/>
        </p:spPr>
        <p:txBody>
          <a:bodyPr wrap="square" rtlCol="0">
            <a:spAutoFit/>
          </a:bodyPr>
          <a:lstStyle/>
          <a:p>
            <a:pPr algn="r"/>
            <a:r>
              <a:rPr lang="en-GB" dirty="0" err="1" smtClean="0"/>
              <a:t>Goldstraw</a:t>
            </a:r>
            <a:r>
              <a:rPr lang="en-GB" dirty="0" smtClean="0"/>
              <a:t> P.  </a:t>
            </a:r>
            <a:r>
              <a:rPr lang="en-GB" dirty="0"/>
              <a:t>J </a:t>
            </a:r>
            <a:r>
              <a:rPr lang="en-GB" dirty="0" err="1"/>
              <a:t>Thorac</a:t>
            </a:r>
            <a:r>
              <a:rPr lang="en-GB" dirty="0"/>
              <a:t> </a:t>
            </a:r>
            <a:r>
              <a:rPr lang="en-GB" dirty="0" err="1"/>
              <a:t>Oncol</a:t>
            </a:r>
            <a:r>
              <a:rPr lang="en-GB" dirty="0"/>
              <a:t> 2016; 1:39. </a:t>
            </a:r>
          </a:p>
        </p:txBody>
      </p:sp>
      <p:sp>
        <p:nvSpPr>
          <p:cNvPr id="17" name="TextBox 16"/>
          <p:cNvSpPr txBox="1"/>
          <p:nvPr/>
        </p:nvSpPr>
        <p:spPr>
          <a:xfrm>
            <a:off x="3932981" y="5599523"/>
            <a:ext cx="1368152" cy="369332"/>
          </a:xfrm>
          <a:prstGeom prst="rect">
            <a:avLst/>
          </a:prstGeom>
          <a:noFill/>
        </p:spPr>
        <p:txBody>
          <a:bodyPr wrap="square" rtlCol="0">
            <a:spAutoFit/>
          </a:bodyPr>
          <a:lstStyle/>
          <a:p>
            <a:pPr algn="ctr"/>
            <a:r>
              <a:rPr lang="en-GB" dirty="0" smtClean="0"/>
              <a:t>Months</a:t>
            </a:r>
            <a:endParaRPr lang="en-GB" dirty="0"/>
          </a:p>
        </p:txBody>
      </p:sp>
    </p:spTree>
    <p:extLst>
      <p:ext uri="{BB962C8B-B14F-4D97-AF65-F5344CB8AC3E}">
        <p14:creationId xmlns:p14="http://schemas.microsoft.com/office/powerpoint/2010/main" val="234622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a:t>
            </a:r>
            <a:endParaRPr lang="en-GB" dirty="0"/>
          </a:p>
        </p:txBody>
      </p:sp>
      <p:sp>
        <p:nvSpPr>
          <p:cNvPr id="3" name="Content Placeholder 2"/>
          <p:cNvSpPr>
            <a:spLocks noGrp="1"/>
          </p:cNvSpPr>
          <p:nvPr>
            <p:ph idx="1"/>
          </p:nvPr>
        </p:nvSpPr>
        <p:spPr/>
        <p:txBody>
          <a:bodyPr/>
          <a:lstStyle/>
          <a:p>
            <a:r>
              <a:rPr lang="en-GB" dirty="0" smtClean="0"/>
              <a:t>Squamous</a:t>
            </a:r>
          </a:p>
          <a:p>
            <a:r>
              <a:rPr lang="en-GB" dirty="0" smtClean="0"/>
              <a:t>Adeno</a:t>
            </a:r>
          </a:p>
          <a:p>
            <a:r>
              <a:rPr lang="en-GB" dirty="0" smtClean="0"/>
              <a:t>Small cell</a:t>
            </a:r>
          </a:p>
          <a:p>
            <a:r>
              <a:rPr lang="en-GB" dirty="0" smtClean="0"/>
              <a:t>Adeno with </a:t>
            </a:r>
            <a:r>
              <a:rPr lang="en-GB" dirty="0" err="1" smtClean="0"/>
              <a:t>Lepidic</a:t>
            </a:r>
            <a:r>
              <a:rPr lang="en-GB" dirty="0" smtClean="0"/>
              <a:t> growth </a:t>
            </a:r>
          </a:p>
          <a:p>
            <a:pPr lvl="1"/>
            <a:r>
              <a:rPr lang="en-GB" dirty="0" smtClean="0"/>
              <a:t>(</a:t>
            </a:r>
            <a:r>
              <a:rPr lang="en-GB" dirty="0" err="1" smtClean="0"/>
              <a:t>brocheolo</a:t>
            </a:r>
            <a:r>
              <a:rPr lang="en-GB" dirty="0" smtClean="0"/>
              <a:t>-alveolar cell, BAC)</a:t>
            </a:r>
          </a:p>
          <a:p>
            <a:endParaRPr lang="en-GB" dirty="0"/>
          </a:p>
        </p:txBody>
      </p:sp>
    </p:spTree>
    <p:extLst>
      <p:ext uri="{BB962C8B-B14F-4D97-AF65-F5344CB8AC3E}">
        <p14:creationId xmlns:p14="http://schemas.microsoft.com/office/powerpoint/2010/main" val="380535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890" t="32641" r="21723" b="28344"/>
          <a:stretch/>
        </p:blipFill>
        <p:spPr>
          <a:xfrm>
            <a:off x="4703010" y="2739167"/>
            <a:ext cx="4361453" cy="296521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930" t="35651" r="15205" b="14350"/>
          <a:stretch/>
        </p:blipFill>
        <p:spPr>
          <a:xfrm>
            <a:off x="107503" y="2729186"/>
            <a:ext cx="4395171" cy="2975193"/>
          </a:xfrm>
          <a:prstGeom prst="rect">
            <a:avLst/>
          </a:prstGeom>
        </p:spPr>
      </p:pic>
      <p:sp>
        <p:nvSpPr>
          <p:cNvPr id="6" name="Title 5"/>
          <p:cNvSpPr>
            <a:spLocks noGrp="1"/>
          </p:cNvSpPr>
          <p:nvPr>
            <p:ph type="title"/>
          </p:nvPr>
        </p:nvSpPr>
        <p:spPr/>
        <p:txBody>
          <a:bodyPr>
            <a:normAutofit/>
          </a:bodyPr>
          <a:lstStyle/>
          <a:p>
            <a:r>
              <a:rPr lang="en-GB" dirty="0" smtClean="0"/>
              <a:t>Adeno with </a:t>
            </a:r>
            <a:r>
              <a:rPr lang="en-GB" dirty="0" err="1" smtClean="0"/>
              <a:t>lepidic</a:t>
            </a:r>
            <a:r>
              <a:rPr lang="en-GB" dirty="0" smtClean="0"/>
              <a:t> growth</a:t>
            </a:r>
            <a:endParaRPr lang="en-GB" dirty="0"/>
          </a:p>
        </p:txBody>
      </p:sp>
      <p:sp>
        <p:nvSpPr>
          <p:cNvPr id="3" name="TextBox 2"/>
          <p:cNvSpPr txBox="1"/>
          <p:nvPr/>
        </p:nvSpPr>
        <p:spPr>
          <a:xfrm>
            <a:off x="1763688" y="6012166"/>
            <a:ext cx="936104" cy="369332"/>
          </a:xfrm>
          <a:prstGeom prst="rect">
            <a:avLst/>
          </a:prstGeom>
          <a:noFill/>
        </p:spPr>
        <p:txBody>
          <a:bodyPr wrap="square" rtlCol="0">
            <a:spAutoFit/>
          </a:bodyPr>
          <a:lstStyle/>
          <a:p>
            <a:pPr algn="ctr"/>
            <a:r>
              <a:rPr lang="en-GB" dirty="0" smtClean="0"/>
              <a:t>2014</a:t>
            </a:r>
            <a:endParaRPr lang="en-GB" dirty="0"/>
          </a:p>
        </p:txBody>
      </p:sp>
      <p:sp>
        <p:nvSpPr>
          <p:cNvPr id="7" name="TextBox 6"/>
          <p:cNvSpPr txBox="1"/>
          <p:nvPr/>
        </p:nvSpPr>
        <p:spPr>
          <a:xfrm>
            <a:off x="6487692" y="6021288"/>
            <a:ext cx="792088" cy="369332"/>
          </a:xfrm>
          <a:prstGeom prst="rect">
            <a:avLst/>
          </a:prstGeom>
          <a:noFill/>
        </p:spPr>
        <p:txBody>
          <a:bodyPr wrap="square" rtlCol="0">
            <a:spAutoFit/>
          </a:bodyPr>
          <a:lstStyle/>
          <a:p>
            <a:pPr algn="ctr"/>
            <a:r>
              <a:rPr lang="en-GB" dirty="0" smtClean="0"/>
              <a:t>2018</a:t>
            </a:r>
            <a:endParaRPr lang="en-GB" dirty="0"/>
          </a:p>
        </p:txBody>
      </p:sp>
    </p:spTree>
    <p:extLst>
      <p:ext uri="{BB962C8B-B14F-4D97-AF65-F5344CB8AC3E}">
        <p14:creationId xmlns:p14="http://schemas.microsoft.com/office/powerpoint/2010/main" val="80548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biopsy</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376" t="21452" r="14845" b="23248"/>
          <a:stretch/>
        </p:blipFill>
        <p:spPr>
          <a:xfrm>
            <a:off x="1710806" y="1772816"/>
            <a:ext cx="5768686" cy="4571784"/>
          </a:xfrm>
          <a:prstGeom prst="rect">
            <a:avLst/>
          </a:prstGeom>
        </p:spPr>
      </p:pic>
    </p:spTree>
    <p:extLst>
      <p:ext uri="{BB962C8B-B14F-4D97-AF65-F5344CB8AC3E}">
        <p14:creationId xmlns:p14="http://schemas.microsoft.com/office/powerpoint/2010/main" val="400303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Treatment</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424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Therapy: Surgery</a:t>
            </a:r>
            <a:endParaRPr lang="en-GB" dirty="0"/>
          </a:p>
        </p:txBody>
      </p:sp>
      <p:sp>
        <p:nvSpPr>
          <p:cNvPr id="3" name="Content Placeholder 2"/>
          <p:cNvSpPr>
            <a:spLocks noGrp="1"/>
          </p:cNvSpPr>
          <p:nvPr>
            <p:ph idx="1"/>
          </p:nvPr>
        </p:nvSpPr>
        <p:spPr>
          <a:xfrm>
            <a:off x="457200" y="1600201"/>
            <a:ext cx="8229600" cy="4205064"/>
          </a:xfrm>
        </p:spPr>
        <p:txBody>
          <a:bodyPr/>
          <a:lstStyle/>
          <a:p>
            <a:r>
              <a:rPr lang="en-GB" dirty="0" smtClean="0"/>
              <a:t>Treatment of choice</a:t>
            </a:r>
          </a:p>
          <a:p>
            <a:r>
              <a:rPr lang="en-GB" dirty="0" smtClean="0"/>
              <a:t>Stage I and II disease </a:t>
            </a:r>
            <a:r>
              <a:rPr lang="en-GB" dirty="0" err="1" smtClean="0"/>
              <a:t>resectable</a:t>
            </a:r>
            <a:endParaRPr lang="en-GB" dirty="0" smtClean="0"/>
          </a:p>
          <a:p>
            <a:r>
              <a:rPr lang="en-GB" dirty="0" smtClean="0"/>
              <a:t>16% of patients in UK</a:t>
            </a:r>
            <a:r>
              <a:rPr lang="en-GB" baseline="30000" dirty="0" smtClean="0"/>
              <a:t>1</a:t>
            </a:r>
          </a:p>
          <a:p>
            <a:pPr lvl="1"/>
            <a:r>
              <a:rPr lang="en-GB" dirty="0" smtClean="0"/>
              <a:t>Heavily determined by stage at diagnosis</a:t>
            </a:r>
          </a:p>
          <a:p>
            <a:pPr lvl="1"/>
            <a:r>
              <a:rPr lang="en-GB" dirty="0" smtClean="0"/>
              <a:t>Many diagnosed on acute presentation</a:t>
            </a:r>
          </a:p>
          <a:p>
            <a:r>
              <a:rPr lang="en-GB" dirty="0" smtClean="0"/>
              <a:t>30% recurrence rate at 5 years</a:t>
            </a:r>
            <a:r>
              <a:rPr lang="en-GB" baseline="30000" dirty="0" smtClean="0"/>
              <a:t>2</a:t>
            </a:r>
            <a:endParaRPr lang="en-GB" baseline="30000" dirty="0"/>
          </a:p>
        </p:txBody>
      </p:sp>
      <p:sp>
        <p:nvSpPr>
          <p:cNvPr id="4" name="TextBox 3"/>
          <p:cNvSpPr txBox="1"/>
          <p:nvPr/>
        </p:nvSpPr>
        <p:spPr>
          <a:xfrm>
            <a:off x="107504" y="6237312"/>
            <a:ext cx="8856984" cy="830997"/>
          </a:xfrm>
          <a:prstGeom prst="rect">
            <a:avLst/>
          </a:prstGeom>
          <a:noFill/>
        </p:spPr>
        <p:txBody>
          <a:bodyPr wrap="square" rtlCol="0">
            <a:spAutoFit/>
          </a:bodyPr>
          <a:lstStyle/>
          <a:p>
            <a:pPr algn="r"/>
            <a:r>
              <a:rPr lang="en-GB" sz="1200" dirty="0" smtClean="0"/>
              <a:t>1 National </a:t>
            </a:r>
            <a:r>
              <a:rPr lang="en-GB" sz="1200" dirty="0"/>
              <a:t>Cancer Registration &amp; Analysis Service and Cancer Research UK: </a:t>
            </a:r>
            <a:r>
              <a:rPr lang="en-GB" sz="1200" dirty="0" smtClean="0"/>
              <a:t>Chemotherapy</a:t>
            </a:r>
            <a:r>
              <a:rPr lang="en-GB" sz="1200" dirty="0"/>
              <a:t>, Radiotherapy and Tumour Resections in England: </a:t>
            </a:r>
            <a:r>
              <a:rPr lang="en-GB" sz="1200" dirty="0" smtClean="0"/>
              <a:t>2013-2014. </a:t>
            </a:r>
            <a:r>
              <a:rPr lang="en-GB" sz="1200" dirty="0"/>
              <a:t>London: NCRAS; </a:t>
            </a:r>
            <a:r>
              <a:rPr lang="en-GB" sz="1200" dirty="0" smtClean="0"/>
              <a:t>2017</a:t>
            </a:r>
          </a:p>
          <a:p>
            <a:pPr algn="r"/>
            <a:r>
              <a:rPr lang="en-GB" sz="1200" dirty="0" smtClean="0"/>
              <a:t>2 </a:t>
            </a:r>
            <a:r>
              <a:rPr lang="en-GB" sz="1200" dirty="0" err="1" smtClean="0"/>
              <a:t>Landreneau</a:t>
            </a:r>
            <a:r>
              <a:rPr lang="en-GB" sz="1200" dirty="0" smtClean="0"/>
              <a:t> RJ.  J </a:t>
            </a:r>
            <a:r>
              <a:rPr lang="en-GB" sz="1200" dirty="0" err="1" smtClean="0"/>
              <a:t>Clin</a:t>
            </a:r>
            <a:r>
              <a:rPr lang="en-GB" sz="1200" dirty="0" smtClean="0"/>
              <a:t> </a:t>
            </a:r>
            <a:r>
              <a:rPr lang="en-GB" sz="1200" dirty="0" err="1" smtClean="0"/>
              <a:t>Oncol</a:t>
            </a:r>
            <a:r>
              <a:rPr lang="en-GB" sz="1200" dirty="0" smtClean="0"/>
              <a:t> 2014</a:t>
            </a:r>
          </a:p>
          <a:p>
            <a:pPr algn="r"/>
            <a:endParaRPr lang="en-GB" sz="1200" dirty="0"/>
          </a:p>
        </p:txBody>
      </p:sp>
    </p:spTree>
    <p:extLst>
      <p:ext uri="{BB962C8B-B14F-4D97-AF65-F5344CB8AC3E}">
        <p14:creationId xmlns:p14="http://schemas.microsoft.com/office/powerpoint/2010/main" val="13395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Therapy: Radiotherapy</a:t>
            </a:r>
            <a:endParaRPr lang="en-GB" dirty="0"/>
          </a:p>
        </p:txBody>
      </p:sp>
      <p:sp>
        <p:nvSpPr>
          <p:cNvPr id="3" name="Content Placeholder 2"/>
          <p:cNvSpPr>
            <a:spLocks noGrp="1"/>
          </p:cNvSpPr>
          <p:nvPr>
            <p:ph idx="1"/>
          </p:nvPr>
        </p:nvSpPr>
        <p:spPr/>
        <p:txBody>
          <a:bodyPr/>
          <a:lstStyle/>
          <a:p>
            <a:r>
              <a:rPr lang="en-GB" dirty="0" smtClean="0"/>
              <a:t>With curative intent</a:t>
            </a:r>
          </a:p>
          <a:p>
            <a:pPr lvl="1"/>
            <a:r>
              <a:rPr lang="en-GB" dirty="0" smtClean="0"/>
              <a:t>Stereotactic ablative radiotherapy (SABR)</a:t>
            </a:r>
          </a:p>
          <a:p>
            <a:pPr lvl="1"/>
            <a:r>
              <a:rPr lang="en-GB" dirty="0" smtClean="0"/>
              <a:t>3 year survival 50%</a:t>
            </a:r>
          </a:p>
          <a:p>
            <a:r>
              <a:rPr lang="en-GB" dirty="0" smtClean="0"/>
              <a:t>Adjunctive</a:t>
            </a:r>
          </a:p>
          <a:p>
            <a:pPr marL="457200" lvl="1" indent="0">
              <a:buNone/>
            </a:pPr>
            <a:r>
              <a:rPr lang="en-GB" dirty="0" smtClean="0"/>
              <a:t>   +</a:t>
            </a:r>
            <a:r>
              <a:rPr lang="en-GB" dirty="0" err="1" smtClean="0"/>
              <a:t>ve</a:t>
            </a:r>
            <a:r>
              <a:rPr lang="en-GB" dirty="0" smtClean="0"/>
              <a:t> margins, N2 disease</a:t>
            </a:r>
          </a:p>
          <a:p>
            <a:pPr marL="514350" indent="-457200"/>
            <a:r>
              <a:rPr lang="en-GB" dirty="0" smtClean="0"/>
              <a:t>Chemo / rad for stage 3</a:t>
            </a:r>
          </a:p>
          <a:p>
            <a:pPr marL="514350" indent="-457200"/>
            <a:r>
              <a:rPr lang="en-GB" dirty="0" smtClean="0"/>
              <a:t>Palliative for pain, SOB, </a:t>
            </a:r>
            <a:r>
              <a:rPr lang="en-GB" dirty="0" err="1" smtClean="0"/>
              <a:t>haem</a:t>
            </a:r>
            <a:r>
              <a:rPr lang="en-GB" dirty="0" smtClean="0"/>
              <a:t>, spinal column, bones, brain.</a:t>
            </a:r>
            <a:endParaRPr lang="en-GB" dirty="0"/>
          </a:p>
        </p:txBody>
      </p:sp>
    </p:spTree>
    <p:extLst>
      <p:ext uri="{BB962C8B-B14F-4D97-AF65-F5344CB8AC3E}">
        <p14:creationId xmlns:p14="http://schemas.microsoft.com/office/powerpoint/2010/main" val="3165261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a:t>
            </a:r>
            <a:endParaRPr lang="en-GB" dirty="0"/>
          </a:p>
        </p:txBody>
      </p:sp>
      <p:sp>
        <p:nvSpPr>
          <p:cNvPr id="3" name="Content Placeholder 2"/>
          <p:cNvSpPr>
            <a:spLocks noGrp="1"/>
          </p:cNvSpPr>
          <p:nvPr>
            <p:ph idx="1"/>
          </p:nvPr>
        </p:nvSpPr>
        <p:spPr>
          <a:xfrm>
            <a:off x="457200" y="1600200"/>
            <a:ext cx="8229600" cy="4709120"/>
          </a:xfrm>
        </p:spPr>
        <p:txBody>
          <a:bodyPr>
            <a:normAutofit fontScale="92500" lnSpcReduction="10000"/>
          </a:bodyPr>
          <a:lstStyle/>
          <a:p>
            <a:r>
              <a:rPr lang="en-GB" dirty="0" smtClean="0"/>
              <a:t>Epidemiology</a:t>
            </a:r>
          </a:p>
          <a:p>
            <a:r>
              <a:rPr lang="en-GB" dirty="0" smtClean="0"/>
              <a:t>Clinical presentation</a:t>
            </a:r>
          </a:p>
          <a:p>
            <a:r>
              <a:rPr lang="en-GB" dirty="0" smtClean="0"/>
              <a:t>Investigation</a:t>
            </a:r>
          </a:p>
          <a:p>
            <a:r>
              <a:rPr lang="en-GB" dirty="0" smtClean="0"/>
              <a:t>Staging</a:t>
            </a:r>
          </a:p>
          <a:p>
            <a:r>
              <a:rPr lang="en-GB" dirty="0" smtClean="0"/>
              <a:t>Survival</a:t>
            </a:r>
          </a:p>
          <a:p>
            <a:r>
              <a:rPr lang="en-GB" dirty="0" smtClean="0"/>
              <a:t>Therapy</a:t>
            </a:r>
          </a:p>
          <a:p>
            <a:r>
              <a:rPr lang="en-GB" dirty="0" smtClean="0"/>
              <a:t>Nodules</a:t>
            </a:r>
          </a:p>
          <a:p>
            <a:r>
              <a:rPr lang="en-GB" dirty="0" smtClean="0"/>
              <a:t>Screening</a:t>
            </a:r>
          </a:p>
          <a:p>
            <a:r>
              <a:rPr lang="en-GB" dirty="0" smtClean="0"/>
              <a:t>The future</a:t>
            </a:r>
          </a:p>
        </p:txBody>
      </p:sp>
    </p:spTree>
    <p:extLst>
      <p:ext uri="{BB962C8B-B14F-4D97-AF65-F5344CB8AC3E}">
        <p14:creationId xmlns:p14="http://schemas.microsoft.com/office/powerpoint/2010/main" val="217626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Treatment: Cytotoxic therapy</a:t>
            </a:r>
            <a:br>
              <a:rPr lang="en-GB" dirty="0" smtClean="0"/>
            </a:br>
            <a:r>
              <a:rPr lang="en-GB" sz="3600" dirty="0" smtClean="0"/>
              <a:t>WHO performance scale</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538111379"/>
              </p:ext>
            </p:extLst>
          </p:nvPr>
        </p:nvGraphicFramePr>
        <p:xfrm>
          <a:off x="251520" y="2420888"/>
          <a:ext cx="8640960" cy="3596640"/>
        </p:xfrm>
        <a:graphic>
          <a:graphicData uri="http://schemas.openxmlformats.org/drawingml/2006/table">
            <a:tbl>
              <a:tblPr firstRow="1" bandRow="1">
                <a:tableStyleId>{5C22544A-7EE6-4342-B048-85BDC9FD1C3A}</a:tableStyleId>
              </a:tblPr>
              <a:tblGrid>
                <a:gridCol w="2232248"/>
                <a:gridCol w="6408712"/>
              </a:tblGrid>
              <a:tr h="370840">
                <a:tc>
                  <a:txBody>
                    <a:bodyPr/>
                    <a:lstStyle/>
                    <a:p>
                      <a:r>
                        <a:rPr lang="en-GB" sz="2000" dirty="0" smtClean="0">
                          <a:solidFill>
                            <a:schemeClr val="tx1"/>
                          </a:solidFill>
                        </a:rPr>
                        <a:t>Performance status</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chemeClr val="tx1"/>
                          </a:solidFill>
                        </a:rPr>
                        <a:t>Definition</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GB" sz="2000" dirty="0" smtClean="0">
                          <a:solidFill>
                            <a:schemeClr val="tx1"/>
                          </a:solidFill>
                        </a:rPr>
                        <a:t>0</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solidFill>
                            <a:schemeClr val="tx1"/>
                          </a:solidFill>
                        </a:rPr>
                        <a:t>Fully active;</a:t>
                      </a:r>
                      <a:r>
                        <a:rPr lang="en-GB" sz="2000" baseline="0" dirty="0" smtClean="0">
                          <a:solidFill>
                            <a:schemeClr val="tx1"/>
                          </a:solidFill>
                        </a:rPr>
                        <a:t> no performance restriction.</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GB" sz="2000" dirty="0" smtClean="0">
                          <a:solidFill>
                            <a:schemeClr val="tx1"/>
                          </a:solidFill>
                        </a:rPr>
                        <a:t>1</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smtClean="0">
                          <a:solidFill>
                            <a:schemeClr val="tx1"/>
                          </a:solidFill>
                        </a:rPr>
                        <a:t>Strenuous physical activity restricted; fully ambulatory and able to carry out light work.</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GB" sz="2000" dirty="0" smtClean="0">
                          <a:solidFill>
                            <a:schemeClr val="tx1"/>
                          </a:solidFill>
                        </a:rPr>
                        <a:t>2</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63000"/>
                      </a:srgbClr>
                    </a:solidFill>
                  </a:tcPr>
                </a:tc>
                <a:tc>
                  <a:txBody>
                    <a:bodyPr/>
                    <a:lstStyle/>
                    <a:p>
                      <a:r>
                        <a:rPr lang="en-GB" sz="2000" dirty="0" smtClean="0">
                          <a:solidFill>
                            <a:schemeClr val="tx1"/>
                          </a:solidFill>
                        </a:rPr>
                        <a:t>Capable of all self-care but unable to carry</a:t>
                      </a:r>
                      <a:r>
                        <a:rPr lang="en-GB" sz="2000" baseline="0" dirty="0" smtClean="0">
                          <a:solidFill>
                            <a:schemeClr val="tx1"/>
                          </a:solidFill>
                        </a:rPr>
                        <a:t> out any work activities.  Up and about &gt;50% of waking hours.</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63000"/>
                      </a:srgbClr>
                    </a:solidFill>
                  </a:tcPr>
                </a:tc>
              </a:tr>
              <a:tr h="370840">
                <a:tc>
                  <a:txBody>
                    <a:bodyPr/>
                    <a:lstStyle/>
                    <a:p>
                      <a:pPr algn="ctr"/>
                      <a:r>
                        <a:rPr lang="en-GB" sz="2000" dirty="0" smtClean="0">
                          <a:solidFill>
                            <a:schemeClr val="tx1"/>
                          </a:solidFill>
                        </a:rPr>
                        <a:t>3</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3000"/>
                      </a:srgbClr>
                    </a:solidFill>
                  </a:tcPr>
                </a:tc>
                <a:tc>
                  <a:txBody>
                    <a:bodyPr/>
                    <a:lstStyle/>
                    <a:p>
                      <a:r>
                        <a:rPr lang="en-GB" sz="2000" dirty="0" smtClean="0">
                          <a:solidFill>
                            <a:schemeClr val="tx1"/>
                          </a:solidFill>
                        </a:rPr>
                        <a:t>Capable of only limited self-care; confined to bed or chair &gt;50% of waking hours.</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3000"/>
                      </a:srgbClr>
                    </a:solidFill>
                  </a:tcPr>
                </a:tc>
              </a:tr>
              <a:tr h="370840">
                <a:tc>
                  <a:txBody>
                    <a:bodyPr/>
                    <a:lstStyle/>
                    <a:p>
                      <a:pPr algn="ctr"/>
                      <a:r>
                        <a:rPr lang="en-GB" sz="2000" dirty="0" smtClean="0">
                          <a:solidFill>
                            <a:schemeClr val="tx1"/>
                          </a:solidFill>
                        </a:rPr>
                        <a:t>4</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3000"/>
                      </a:srgbClr>
                    </a:solidFill>
                  </a:tcPr>
                </a:tc>
                <a:tc>
                  <a:txBody>
                    <a:bodyPr/>
                    <a:lstStyle/>
                    <a:p>
                      <a:r>
                        <a:rPr lang="en-GB" sz="2000" dirty="0" smtClean="0">
                          <a:solidFill>
                            <a:schemeClr val="tx1"/>
                          </a:solidFill>
                        </a:rPr>
                        <a:t>Completely disabled;</a:t>
                      </a:r>
                      <a:r>
                        <a:rPr lang="en-GB" sz="2000" baseline="0" dirty="0" smtClean="0">
                          <a:solidFill>
                            <a:schemeClr val="tx1"/>
                          </a:solidFill>
                        </a:rPr>
                        <a:t> cannot carry out any self-care; totally confined to bed or chair.</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3000"/>
                      </a:srgbClr>
                    </a:solidFill>
                  </a:tcPr>
                </a:tc>
              </a:tr>
            </a:tbl>
          </a:graphicData>
        </a:graphic>
      </p:graphicFrame>
    </p:spTree>
    <p:extLst>
      <p:ext uri="{BB962C8B-B14F-4D97-AF65-F5344CB8AC3E}">
        <p14:creationId xmlns:p14="http://schemas.microsoft.com/office/powerpoint/2010/main" val="142825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Targeted therapies</a:t>
            </a:r>
          </a:p>
        </p:txBody>
      </p:sp>
      <p:sp>
        <p:nvSpPr>
          <p:cNvPr id="4" name="Content Placeholder 3"/>
          <p:cNvSpPr>
            <a:spLocks noGrp="1"/>
          </p:cNvSpPr>
          <p:nvPr>
            <p:ph sz="half" idx="2"/>
          </p:nvPr>
        </p:nvSpPr>
        <p:spPr>
          <a:xfrm>
            <a:off x="4648200" y="2492896"/>
            <a:ext cx="4244280" cy="3633267"/>
          </a:xfrm>
        </p:spPr>
        <p:txBody>
          <a:bodyPr/>
          <a:lstStyle/>
          <a:p>
            <a:r>
              <a:rPr lang="en-GB" dirty="0" smtClean="0"/>
              <a:t>Molecular </a:t>
            </a:r>
            <a:r>
              <a:rPr lang="en-GB" dirty="0"/>
              <a:t>targets involved in genesis / progression of </a:t>
            </a:r>
            <a:r>
              <a:rPr lang="en-GB" dirty="0" smtClean="0"/>
              <a:t>cancer</a:t>
            </a:r>
          </a:p>
          <a:p>
            <a:r>
              <a:rPr lang="en-GB" dirty="0" smtClean="0"/>
              <a:t>“Driver </a:t>
            </a:r>
            <a:r>
              <a:rPr lang="en-GB" dirty="0"/>
              <a:t>mutations</a:t>
            </a:r>
            <a:r>
              <a:rPr lang="en-GB" dirty="0" smtClean="0"/>
              <a:t>”</a:t>
            </a:r>
          </a:p>
          <a:p>
            <a:r>
              <a:rPr lang="en-GB" dirty="0"/>
              <a:t>P</a:t>
            </a:r>
            <a:r>
              <a:rPr lang="en-GB" dirty="0" smtClean="0"/>
              <a:t>roliferation </a:t>
            </a:r>
            <a:r>
              <a:rPr lang="en-GB" dirty="0"/>
              <a:t>switch in the </a:t>
            </a:r>
            <a:r>
              <a:rPr lang="en-GB" dirty="0" smtClean="0"/>
              <a:t>on position</a:t>
            </a:r>
            <a:endParaRPr lang="en-GB" dirty="0"/>
          </a:p>
          <a:p>
            <a:pPr lvl="1"/>
            <a:endParaRPr lang="en-GB" dirty="0"/>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63" t="3843" r="37475" b="14851"/>
          <a:stretch/>
        </p:blipFill>
        <p:spPr bwMode="auto">
          <a:xfrm>
            <a:off x="323528" y="1457324"/>
            <a:ext cx="3816424" cy="515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186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Targeted therapies</a:t>
            </a:r>
          </a:p>
        </p:txBody>
      </p:sp>
      <p:sp>
        <p:nvSpPr>
          <p:cNvPr id="4" name="Content Placeholder 3"/>
          <p:cNvSpPr>
            <a:spLocks noGrp="1"/>
          </p:cNvSpPr>
          <p:nvPr>
            <p:ph sz="half" idx="2"/>
          </p:nvPr>
        </p:nvSpPr>
        <p:spPr>
          <a:xfrm>
            <a:off x="395536" y="1600200"/>
            <a:ext cx="8496944" cy="4525963"/>
          </a:xfrm>
        </p:spPr>
        <p:txBody>
          <a:bodyPr/>
          <a:lstStyle/>
          <a:p>
            <a:r>
              <a:rPr lang="en-GB" dirty="0"/>
              <a:t>Epidermal growth factor receptor (</a:t>
            </a:r>
            <a:r>
              <a:rPr lang="en-GB" i="1" dirty="0"/>
              <a:t>EGFR</a:t>
            </a:r>
            <a:r>
              <a:rPr lang="en-GB" dirty="0"/>
              <a:t>)</a:t>
            </a:r>
          </a:p>
          <a:p>
            <a:pPr lvl="1"/>
            <a:r>
              <a:rPr lang="en-GB" dirty="0"/>
              <a:t>15% of </a:t>
            </a:r>
            <a:r>
              <a:rPr lang="en-GB" dirty="0" smtClean="0"/>
              <a:t>cancers in non-smokers</a:t>
            </a:r>
          </a:p>
          <a:p>
            <a:pPr lvl="1"/>
            <a:r>
              <a:rPr lang="en-GB" dirty="0" smtClean="0"/>
              <a:t>Up </a:t>
            </a:r>
            <a:r>
              <a:rPr lang="en-GB" dirty="0"/>
              <a:t>to 60% of Asians</a:t>
            </a:r>
          </a:p>
          <a:p>
            <a:r>
              <a:rPr lang="en-GB" dirty="0"/>
              <a:t>Anaplastic lymphoma kinase (</a:t>
            </a:r>
            <a:r>
              <a:rPr lang="en-GB" i="1" dirty="0"/>
              <a:t>ALK</a:t>
            </a:r>
            <a:r>
              <a:rPr lang="en-GB" dirty="0" smtClean="0"/>
              <a:t>)</a:t>
            </a:r>
          </a:p>
          <a:p>
            <a:pPr lvl="1"/>
            <a:r>
              <a:rPr lang="en-GB" dirty="0" smtClean="0"/>
              <a:t>2-5%</a:t>
            </a:r>
          </a:p>
          <a:p>
            <a:r>
              <a:rPr lang="en-GB" dirty="0" smtClean="0"/>
              <a:t>ROS1</a:t>
            </a:r>
          </a:p>
          <a:p>
            <a:pPr lvl="1"/>
            <a:r>
              <a:rPr lang="en-GB" dirty="0" smtClean="0"/>
              <a:t>1-2%</a:t>
            </a:r>
            <a:endParaRPr lang="en-GB" dirty="0"/>
          </a:p>
        </p:txBody>
      </p:sp>
    </p:spTree>
    <p:extLst>
      <p:ext uri="{BB962C8B-B14F-4D97-AF65-F5344CB8AC3E}">
        <p14:creationId xmlns:p14="http://schemas.microsoft.com/office/powerpoint/2010/main" val="2608073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GFR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2060848"/>
            <a:ext cx="3787408" cy="2473005"/>
          </a:xfrm>
          <a:prstGeom prst="rect">
            <a:avLst/>
          </a:prstGeom>
        </p:spPr>
      </p:pic>
      <p:sp>
        <p:nvSpPr>
          <p:cNvPr id="3" name="TextBox 2"/>
          <p:cNvSpPr txBox="1"/>
          <p:nvPr/>
        </p:nvSpPr>
        <p:spPr>
          <a:xfrm>
            <a:off x="4880194" y="6020293"/>
            <a:ext cx="3960440" cy="646331"/>
          </a:xfrm>
          <a:prstGeom prst="rect">
            <a:avLst/>
          </a:prstGeom>
          <a:noFill/>
        </p:spPr>
        <p:txBody>
          <a:bodyPr wrap="square" rtlCol="0">
            <a:spAutoFit/>
          </a:bodyPr>
          <a:lstStyle/>
          <a:p>
            <a:pPr algn="r"/>
            <a:r>
              <a:rPr lang="en-GB" dirty="0" err="1"/>
              <a:t>Caicun</a:t>
            </a:r>
            <a:r>
              <a:rPr lang="en-GB" dirty="0"/>
              <a:t> </a:t>
            </a:r>
            <a:r>
              <a:rPr lang="en-GB" dirty="0" smtClean="0"/>
              <a:t>Zhou.  Lancet </a:t>
            </a:r>
            <a:r>
              <a:rPr lang="en-GB" dirty="0" err="1" smtClean="0"/>
              <a:t>Onc</a:t>
            </a:r>
            <a:r>
              <a:rPr lang="en-GB" dirty="0" smtClean="0"/>
              <a:t> 2011</a:t>
            </a:r>
          </a:p>
          <a:p>
            <a:pPr algn="r"/>
            <a:r>
              <a:rPr lang="en-GB" dirty="0"/>
              <a:t> Soria, </a:t>
            </a:r>
            <a:r>
              <a:rPr lang="en-GB" dirty="0" smtClean="0"/>
              <a:t>JC.  </a:t>
            </a:r>
            <a:r>
              <a:rPr lang="en-GB" i="1" dirty="0" smtClean="0"/>
              <a:t>NEJM</a:t>
            </a:r>
            <a:r>
              <a:rPr lang="en-GB" dirty="0"/>
              <a:t>. </a:t>
            </a:r>
            <a:r>
              <a:rPr lang="en-GB" dirty="0" smtClean="0"/>
              <a:t>2017</a:t>
            </a:r>
            <a:endParaRPr lang="en-GB" dirty="0"/>
          </a:p>
        </p:txBody>
      </p:sp>
      <p:sp>
        <p:nvSpPr>
          <p:cNvPr id="6" name="TextBox 5"/>
          <p:cNvSpPr txBox="1"/>
          <p:nvPr/>
        </p:nvSpPr>
        <p:spPr>
          <a:xfrm>
            <a:off x="467544" y="4869160"/>
            <a:ext cx="3672408" cy="584775"/>
          </a:xfrm>
          <a:prstGeom prst="rect">
            <a:avLst/>
          </a:prstGeom>
          <a:noFill/>
        </p:spPr>
        <p:txBody>
          <a:bodyPr wrap="square" rtlCol="0">
            <a:spAutoFit/>
          </a:bodyPr>
          <a:lstStyle/>
          <a:p>
            <a:r>
              <a:rPr lang="en-GB" sz="1600" dirty="0" err="1" smtClean="0"/>
              <a:t>Erlotinib</a:t>
            </a:r>
            <a:r>
              <a:rPr lang="en-GB" sz="1600" dirty="0" smtClean="0"/>
              <a:t> (</a:t>
            </a:r>
            <a:r>
              <a:rPr lang="en-GB" sz="1600" dirty="0" err="1" smtClean="0"/>
              <a:t>Tarceva</a:t>
            </a:r>
            <a:r>
              <a:rPr lang="en-GB" sz="1600" dirty="0" smtClean="0"/>
              <a:t>) vs Gemcitabine + carboplatin</a:t>
            </a:r>
            <a:endParaRPr lang="en-GB" sz="1600" dirty="0"/>
          </a:p>
        </p:txBody>
      </p:sp>
      <p:sp>
        <p:nvSpPr>
          <p:cNvPr id="7" name="TextBox 6"/>
          <p:cNvSpPr txBox="1"/>
          <p:nvPr/>
        </p:nvSpPr>
        <p:spPr>
          <a:xfrm>
            <a:off x="5470830" y="4869160"/>
            <a:ext cx="2500118" cy="584775"/>
          </a:xfrm>
          <a:prstGeom prst="rect">
            <a:avLst/>
          </a:prstGeom>
          <a:noFill/>
        </p:spPr>
        <p:txBody>
          <a:bodyPr wrap="square" rtlCol="0">
            <a:spAutoFit/>
          </a:bodyPr>
          <a:lstStyle/>
          <a:p>
            <a:r>
              <a:rPr lang="en-GB" sz="1600" dirty="0" err="1" smtClean="0"/>
              <a:t>Osimertinib</a:t>
            </a:r>
            <a:r>
              <a:rPr lang="en-GB" sz="1600" dirty="0" smtClean="0"/>
              <a:t> (</a:t>
            </a:r>
            <a:r>
              <a:rPr lang="en-GB" sz="1600" dirty="0" err="1" smtClean="0"/>
              <a:t>Tagrisso</a:t>
            </a:r>
            <a:r>
              <a:rPr lang="en-GB" sz="1600" dirty="0" smtClean="0"/>
              <a:t>) vs </a:t>
            </a:r>
            <a:r>
              <a:rPr lang="en-GB" sz="1600" dirty="0" err="1" smtClean="0"/>
              <a:t>std</a:t>
            </a:r>
            <a:r>
              <a:rPr lang="en-GB" sz="1600" dirty="0" smtClean="0"/>
              <a:t> EGFR TKI</a:t>
            </a:r>
            <a:endParaRPr lang="en-GB" sz="1600" dirty="0"/>
          </a:p>
        </p:txBody>
      </p:sp>
      <p:cxnSp>
        <p:nvCxnSpPr>
          <p:cNvPr id="9" name="Straight Connector 8"/>
          <p:cNvCxnSpPr/>
          <p:nvPr/>
        </p:nvCxnSpPr>
        <p:spPr>
          <a:xfrm>
            <a:off x="5048250" y="2996952"/>
            <a:ext cx="2476078"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24328" y="2996952"/>
            <a:ext cx="0" cy="77971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8900" y="4043164"/>
            <a:ext cx="90094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flipV="1">
            <a:off x="6372200" y="2996952"/>
            <a:ext cx="0" cy="77971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489489" y="1844825"/>
            <a:ext cx="4402991" cy="2198339"/>
            <a:chOff x="4432339" y="1844825"/>
            <a:chExt cx="4402991" cy="2198339"/>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804" b="23834"/>
            <a:stretch/>
          </p:blipFill>
          <p:spPr>
            <a:xfrm>
              <a:off x="4432339" y="1844825"/>
              <a:ext cx="4402991" cy="2198339"/>
            </a:xfrm>
            <a:prstGeom prst="rect">
              <a:avLst/>
            </a:prstGeom>
          </p:spPr>
        </p:pic>
        <p:sp>
          <p:nvSpPr>
            <p:cNvPr id="17" name="TextBox 16"/>
            <p:cNvSpPr txBox="1"/>
            <p:nvPr/>
          </p:nvSpPr>
          <p:spPr>
            <a:xfrm>
              <a:off x="7479965" y="3573016"/>
              <a:ext cx="432048" cy="230832"/>
            </a:xfrm>
            <a:prstGeom prst="rect">
              <a:avLst/>
            </a:prstGeom>
            <a:noFill/>
          </p:spPr>
          <p:txBody>
            <a:bodyPr wrap="square" rtlCol="0">
              <a:spAutoFit/>
            </a:bodyPr>
            <a:lstStyle/>
            <a:p>
              <a:r>
                <a:rPr lang="en-GB" sz="900" dirty="0" smtClean="0"/>
                <a:t>18.9</a:t>
              </a:r>
              <a:endParaRPr lang="en-GB" sz="900" dirty="0"/>
            </a:p>
          </p:txBody>
        </p:sp>
        <p:sp>
          <p:nvSpPr>
            <p:cNvPr id="18" name="TextBox 17"/>
            <p:cNvSpPr txBox="1"/>
            <p:nvPr/>
          </p:nvSpPr>
          <p:spPr>
            <a:xfrm>
              <a:off x="6305215" y="3573016"/>
              <a:ext cx="432048" cy="230832"/>
            </a:xfrm>
            <a:prstGeom prst="rect">
              <a:avLst/>
            </a:prstGeom>
            <a:noFill/>
          </p:spPr>
          <p:txBody>
            <a:bodyPr wrap="square" rtlCol="0">
              <a:spAutoFit/>
            </a:bodyPr>
            <a:lstStyle/>
            <a:p>
              <a:r>
                <a:rPr lang="en-GB" sz="900" dirty="0" smtClean="0"/>
                <a:t>10.2</a:t>
              </a:r>
              <a:endParaRPr lang="en-GB" sz="900" dirty="0"/>
            </a:p>
          </p:txBody>
        </p:sp>
        <p:sp>
          <p:nvSpPr>
            <p:cNvPr id="19" name="Rectangle 18"/>
            <p:cNvSpPr/>
            <p:nvPr/>
          </p:nvSpPr>
          <p:spPr>
            <a:xfrm>
              <a:off x="7695989" y="1916832"/>
              <a:ext cx="1124483"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06866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Nodules</a:t>
            </a:r>
            <a:endParaRPr lang="en-GB" dirty="0"/>
          </a:p>
        </p:txBody>
      </p:sp>
      <p:sp>
        <p:nvSpPr>
          <p:cNvPr id="3" name="Content Placeholder 2"/>
          <p:cNvSpPr>
            <a:spLocks noGrp="1"/>
          </p:cNvSpPr>
          <p:nvPr>
            <p:ph idx="1"/>
          </p:nvPr>
        </p:nvSpPr>
        <p:spPr/>
        <p:txBody>
          <a:bodyPr/>
          <a:lstStyle/>
          <a:p>
            <a:r>
              <a:rPr lang="en-GB" dirty="0" smtClean="0"/>
              <a:t>&lt; 3cm</a:t>
            </a:r>
          </a:p>
          <a:p>
            <a:pPr lvl="1"/>
            <a:r>
              <a:rPr lang="en-GB" dirty="0" smtClean="0"/>
              <a:t>Types: solid, </a:t>
            </a:r>
            <a:r>
              <a:rPr lang="en-GB" dirty="0"/>
              <a:t>ground glass </a:t>
            </a:r>
            <a:r>
              <a:rPr lang="en-GB" dirty="0" smtClean="0"/>
              <a:t>opacification</a:t>
            </a:r>
            <a:endParaRPr lang="en-GB" dirty="0"/>
          </a:p>
          <a:p>
            <a:r>
              <a:rPr lang="en-GB" dirty="0" smtClean="0"/>
              <a:t>25% of CT scans in &gt; 50 </a:t>
            </a:r>
            <a:r>
              <a:rPr lang="en-GB" dirty="0" err="1" smtClean="0"/>
              <a:t>yo</a:t>
            </a:r>
            <a:r>
              <a:rPr lang="en-GB" dirty="0" smtClean="0"/>
              <a:t> subjects</a:t>
            </a:r>
          </a:p>
          <a:p>
            <a:r>
              <a:rPr lang="en-GB" dirty="0" smtClean="0"/>
              <a:t>Brock model predicts malignancy likelihood</a:t>
            </a:r>
          </a:p>
          <a:p>
            <a:r>
              <a:rPr lang="en-GB" dirty="0" smtClean="0"/>
              <a:t>Surveillance needed for 3/12 to 4 years</a:t>
            </a:r>
          </a:p>
          <a:p>
            <a:endParaRPr lang="en-GB" dirty="0" smtClean="0"/>
          </a:p>
          <a:p>
            <a:endParaRPr lang="en-GB" dirty="0"/>
          </a:p>
        </p:txBody>
      </p:sp>
    </p:spTree>
    <p:extLst>
      <p:ext uri="{BB962C8B-B14F-4D97-AF65-F5344CB8AC3E}">
        <p14:creationId xmlns:p14="http://schemas.microsoft.com/office/powerpoint/2010/main" val="1351503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Nodule CT</a:t>
            </a:r>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863" t="36774" r="24387" b="31613"/>
          <a:stretch/>
        </p:blipFill>
        <p:spPr>
          <a:xfrm>
            <a:off x="5004048" y="1542906"/>
            <a:ext cx="3690737" cy="239334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990" t="29790" r="18750" b="21134"/>
          <a:stretch/>
        </p:blipFill>
        <p:spPr>
          <a:xfrm>
            <a:off x="2949105" y="4221088"/>
            <a:ext cx="3157114" cy="244920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235" t="23437" r="14257" b="20508"/>
          <a:stretch/>
        </p:blipFill>
        <p:spPr>
          <a:xfrm>
            <a:off x="591022" y="1372741"/>
            <a:ext cx="3438525" cy="2733675"/>
          </a:xfrm>
          <a:prstGeom prst="rect">
            <a:avLst/>
          </a:prstGeom>
        </p:spPr>
      </p:pic>
    </p:spTree>
    <p:extLst>
      <p:ext uri="{BB962C8B-B14F-4D97-AF65-F5344CB8AC3E}">
        <p14:creationId xmlns:p14="http://schemas.microsoft.com/office/powerpoint/2010/main" val="1289980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Brock calculator</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36" b="4788"/>
          <a:stretch/>
        </p:blipFill>
        <p:spPr>
          <a:xfrm>
            <a:off x="1110410" y="1556792"/>
            <a:ext cx="3101550" cy="5211916"/>
          </a:xfrm>
          <a:prstGeom prst="rect">
            <a:avLst/>
          </a:prstGeom>
          <a:ln>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5930"/>
          <a:stretch/>
        </p:blipFill>
        <p:spPr>
          <a:xfrm>
            <a:off x="4716016" y="2808024"/>
            <a:ext cx="3118968" cy="2999606"/>
          </a:xfrm>
          <a:prstGeom prst="rect">
            <a:avLst/>
          </a:prstGeom>
          <a:ln>
            <a:solidFill>
              <a:schemeClr val="tx1"/>
            </a:solidFill>
          </a:ln>
        </p:spPr>
      </p:pic>
    </p:spTree>
    <p:extLst>
      <p:ext uri="{BB962C8B-B14F-4D97-AF65-F5344CB8AC3E}">
        <p14:creationId xmlns:p14="http://schemas.microsoft.com/office/powerpoint/2010/main" val="1479366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70" y="96392"/>
            <a:ext cx="8229600" cy="776953"/>
          </a:xfrm>
        </p:spPr>
        <p:txBody>
          <a:bodyPr>
            <a:normAutofit/>
          </a:bodyPr>
          <a:lstStyle/>
          <a:p>
            <a:r>
              <a:rPr lang="en-GB" dirty="0" smtClean="0"/>
              <a:t>Solid nodules</a:t>
            </a:r>
            <a:endParaRPr lang="en-GB"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43" r="4820"/>
          <a:stretch/>
        </p:blipFill>
        <p:spPr bwMode="auto">
          <a:xfrm>
            <a:off x="611560" y="1110381"/>
            <a:ext cx="7975620" cy="545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1052736"/>
            <a:ext cx="8136904" cy="5616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5735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GGO’s – adenocarcinoma spectrum</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92157892"/>
              </p:ext>
            </p:extLst>
          </p:nvPr>
        </p:nvGraphicFramePr>
        <p:xfrm>
          <a:off x="179513" y="2276872"/>
          <a:ext cx="8424935" cy="2931160"/>
        </p:xfrm>
        <a:graphic>
          <a:graphicData uri="http://schemas.openxmlformats.org/drawingml/2006/table">
            <a:tbl>
              <a:tblPr firstRow="1" bandRow="1">
                <a:tableStyleId>{5C22544A-7EE6-4342-B048-85BDC9FD1C3A}</a:tableStyleId>
              </a:tblPr>
              <a:tblGrid>
                <a:gridCol w="4104455"/>
                <a:gridCol w="4320480"/>
              </a:tblGrid>
              <a:tr h="370840">
                <a:tc>
                  <a:txBody>
                    <a:bodyPr/>
                    <a:lstStyle/>
                    <a:p>
                      <a:endParaRPr lang="en-GB" dirty="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Atypical adenomatous hyperplasia</a:t>
                      </a:r>
                    </a:p>
                    <a:p>
                      <a:endParaRPr lang="en-GB" dirty="0"/>
                    </a:p>
                  </a:txBody>
                  <a:tcPr/>
                </a:tc>
                <a:tc>
                  <a:txBody>
                    <a:bodyPr/>
                    <a:lstStyle/>
                    <a:p>
                      <a:r>
                        <a:rPr lang="en-GB" dirty="0" smtClean="0"/>
                        <a:t>&lt; 5mm</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Adenocarcinoma in situ</a:t>
                      </a:r>
                    </a:p>
                    <a:p>
                      <a:endParaRPr lang="en-GB" dirty="0"/>
                    </a:p>
                  </a:txBody>
                  <a:tcPr/>
                </a:tc>
                <a:tc>
                  <a:txBody>
                    <a:bodyPr/>
                    <a:lstStyle/>
                    <a:p>
                      <a:r>
                        <a:rPr lang="en-GB" dirty="0" smtClean="0"/>
                        <a:t>&lt; 30mm</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Minimally invasive adenocarcinoma</a:t>
                      </a:r>
                    </a:p>
                    <a:p>
                      <a:endParaRPr lang="en-GB" dirty="0"/>
                    </a:p>
                  </a:txBody>
                  <a:tcPr/>
                </a:tc>
                <a:tc>
                  <a:txBody>
                    <a:bodyPr/>
                    <a:lstStyle/>
                    <a:p>
                      <a:r>
                        <a:rPr lang="en-GB" dirty="0" smtClean="0"/>
                        <a:t>&lt; 30mm GGO</a:t>
                      </a:r>
                      <a:r>
                        <a:rPr lang="en-GB" baseline="0" dirty="0" smtClean="0"/>
                        <a:t> with solid area &lt; 5mm</a:t>
                      </a:r>
                    </a:p>
                    <a:p>
                      <a:r>
                        <a:rPr lang="en-GB" baseline="0" dirty="0" smtClean="0"/>
                        <a:t>Adenocarcinoma with </a:t>
                      </a:r>
                      <a:r>
                        <a:rPr lang="en-GB" baseline="0" dirty="0" err="1" smtClean="0"/>
                        <a:t>lepidic</a:t>
                      </a:r>
                      <a:r>
                        <a:rPr lang="en-GB" baseline="0" dirty="0" smtClean="0"/>
                        <a:t> growth</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Invasive adenocarcinoma</a:t>
                      </a:r>
                    </a:p>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49791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Screening</a:t>
            </a:r>
            <a:endParaRPr lang="en-GB" dirty="0"/>
          </a:p>
        </p:txBody>
      </p:sp>
      <p:sp>
        <p:nvSpPr>
          <p:cNvPr id="3" name="Content Placeholder 2"/>
          <p:cNvSpPr>
            <a:spLocks noGrp="1"/>
          </p:cNvSpPr>
          <p:nvPr>
            <p:ph idx="1"/>
          </p:nvPr>
        </p:nvSpPr>
        <p:spPr/>
        <p:txBody>
          <a:bodyPr/>
          <a:lstStyle/>
          <a:p>
            <a:r>
              <a:rPr lang="en-GB" dirty="0" smtClean="0"/>
              <a:t>National US lung screening trial*</a:t>
            </a:r>
          </a:p>
          <a:p>
            <a:r>
              <a:rPr lang="en-GB" dirty="0" smtClean="0"/>
              <a:t>20% ↓ † in trial group – stopped early</a:t>
            </a:r>
          </a:p>
          <a:p>
            <a:r>
              <a:rPr lang="en-GB" dirty="0" smtClean="0"/>
              <a:t>Recommended (funded) for:</a:t>
            </a:r>
          </a:p>
          <a:p>
            <a:pPr lvl="1"/>
            <a:r>
              <a:rPr lang="en-GB" dirty="0" smtClean="0"/>
              <a:t>65-75 </a:t>
            </a:r>
            <a:r>
              <a:rPr lang="en-GB" dirty="0" err="1" smtClean="0"/>
              <a:t>yo</a:t>
            </a:r>
            <a:endParaRPr lang="en-GB" dirty="0" smtClean="0"/>
          </a:p>
          <a:p>
            <a:pPr lvl="1"/>
            <a:r>
              <a:rPr lang="en-GB" dirty="0" smtClean="0"/>
              <a:t>30 </a:t>
            </a:r>
            <a:r>
              <a:rPr lang="en-GB" dirty="0" err="1" smtClean="0"/>
              <a:t>py</a:t>
            </a:r>
            <a:endParaRPr lang="en-GB" dirty="0" smtClean="0"/>
          </a:p>
          <a:p>
            <a:pPr lvl="1"/>
            <a:r>
              <a:rPr lang="en-GB" dirty="0" smtClean="0"/>
              <a:t>active smoker or &lt; 15 years post quitting</a:t>
            </a:r>
            <a:endParaRPr lang="en-GB" dirty="0"/>
          </a:p>
        </p:txBody>
      </p:sp>
      <p:sp>
        <p:nvSpPr>
          <p:cNvPr id="4" name="TextBox 3"/>
          <p:cNvSpPr txBox="1"/>
          <p:nvPr/>
        </p:nvSpPr>
        <p:spPr>
          <a:xfrm>
            <a:off x="179512" y="6237312"/>
            <a:ext cx="8280920" cy="369332"/>
          </a:xfrm>
          <a:prstGeom prst="rect">
            <a:avLst/>
          </a:prstGeom>
          <a:noFill/>
        </p:spPr>
        <p:txBody>
          <a:bodyPr wrap="square" rtlCol="0">
            <a:spAutoFit/>
          </a:bodyPr>
          <a:lstStyle/>
          <a:p>
            <a:pPr algn="r"/>
            <a:r>
              <a:rPr lang="en-GB" dirty="0" smtClean="0"/>
              <a:t>*Reduced </a:t>
            </a:r>
            <a:r>
              <a:rPr lang="en-GB" dirty="0"/>
              <a:t>Lung-Cancer Mortality with Low-Dose </a:t>
            </a:r>
            <a:r>
              <a:rPr lang="en-GB" dirty="0" smtClean="0"/>
              <a:t>CT Screening.  N </a:t>
            </a:r>
            <a:r>
              <a:rPr lang="en-GB" dirty="0" err="1"/>
              <a:t>Engl</a:t>
            </a:r>
            <a:r>
              <a:rPr lang="en-GB" dirty="0"/>
              <a:t> J Med 2011</a:t>
            </a:r>
          </a:p>
        </p:txBody>
      </p:sp>
    </p:spTree>
    <p:extLst>
      <p:ext uri="{BB962C8B-B14F-4D97-AF65-F5344CB8AC3E}">
        <p14:creationId xmlns:p14="http://schemas.microsoft.com/office/powerpoint/2010/main" val="383051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Local epidemiology / performance</a:t>
            </a:r>
            <a:br>
              <a:rPr lang="en-GB" dirty="0"/>
            </a:br>
            <a:r>
              <a:rPr lang="en-GB" dirty="0"/>
              <a:t>Incidence Rate and One Year </a:t>
            </a:r>
            <a:r>
              <a:rPr lang="en-GB" dirty="0" smtClean="0"/>
              <a:t>Survival</a:t>
            </a:r>
            <a:r>
              <a:rPr lang="en-GB" dirty="0"/>
              <a:t/>
            </a:r>
            <a:br>
              <a:rPr lang="en-GB" dirty="0"/>
            </a:br>
            <a:endParaRPr lang="en-GB" dirty="0"/>
          </a:p>
        </p:txBody>
      </p:sp>
      <p:pic>
        <p:nvPicPr>
          <p:cNvPr id="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5" y="2385653"/>
            <a:ext cx="8945894" cy="275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79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data</a:t>
            </a:r>
            <a:endParaRPr lang="en-GB" dirty="0"/>
          </a:p>
        </p:txBody>
      </p:sp>
      <p:grpSp>
        <p:nvGrpSpPr>
          <p:cNvPr id="4" name="Group 3"/>
          <p:cNvGrpSpPr/>
          <p:nvPr/>
        </p:nvGrpSpPr>
        <p:grpSpPr>
          <a:xfrm>
            <a:off x="2195736" y="1455793"/>
            <a:ext cx="4663385" cy="5133701"/>
            <a:chOff x="4427984" y="4001369"/>
            <a:chExt cx="2353331" cy="2590671"/>
          </a:xfrm>
        </p:grpSpPr>
        <p:grpSp>
          <p:nvGrpSpPr>
            <p:cNvPr id="5" name="Group 4"/>
            <p:cNvGrpSpPr/>
            <p:nvPr/>
          </p:nvGrpSpPr>
          <p:grpSpPr>
            <a:xfrm>
              <a:off x="4427984" y="4027136"/>
              <a:ext cx="2353331" cy="2564904"/>
              <a:chOff x="654958" y="1844824"/>
              <a:chExt cx="4269309" cy="4653136"/>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0" t="14667" r="41979" b="30499"/>
              <a:stretch/>
            </p:blipFill>
            <p:spPr bwMode="auto">
              <a:xfrm>
                <a:off x="681286" y="1844824"/>
                <a:ext cx="4242981"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97" t="80983" r="1378" b="4105"/>
              <a:stretch/>
            </p:blipFill>
            <p:spPr bwMode="auto">
              <a:xfrm>
                <a:off x="654958" y="1912641"/>
                <a:ext cx="24090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5220072" y="4001369"/>
              <a:ext cx="397785" cy="261610"/>
            </a:xfrm>
            <a:prstGeom prst="rect">
              <a:avLst/>
            </a:prstGeom>
            <a:noFill/>
          </p:spPr>
          <p:txBody>
            <a:bodyPr wrap="square" rtlCol="0">
              <a:spAutoFit/>
            </a:bodyPr>
            <a:lstStyle/>
            <a:p>
              <a:r>
                <a:rPr lang="en-GB" sz="1100" dirty="0" smtClean="0"/>
                <a:t>**</a:t>
              </a:r>
              <a:endParaRPr lang="en-GB" sz="1100" dirty="0"/>
            </a:p>
          </p:txBody>
        </p:sp>
      </p:grpSp>
      <p:sp>
        <p:nvSpPr>
          <p:cNvPr id="9" name="TextBox 8"/>
          <p:cNvSpPr txBox="1"/>
          <p:nvPr/>
        </p:nvSpPr>
        <p:spPr>
          <a:xfrm>
            <a:off x="7308304" y="6021288"/>
            <a:ext cx="2808312" cy="646331"/>
          </a:xfrm>
          <a:prstGeom prst="rect">
            <a:avLst/>
          </a:prstGeom>
          <a:noFill/>
        </p:spPr>
        <p:txBody>
          <a:bodyPr wrap="square" rtlCol="0">
            <a:spAutoFit/>
          </a:bodyPr>
          <a:lstStyle/>
          <a:p>
            <a:r>
              <a:rPr lang="en-GB" dirty="0"/>
              <a:t>**</a:t>
            </a:r>
            <a:r>
              <a:rPr lang="en-GB" dirty="0" err="1"/>
              <a:t>Eurocare</a:t>
            </a:r>
            <a:r>
              <a:rPr lang="en-GB"/>
              <a:t> 5</a:t>
            </a:r>
          </a:p>
          <a:p>
            <a:endParaRPr lang="en-GB"/>
          </a:p>
        </p:txBody>
      </p:sp>
    </p:spTree>
    <p:extLst>
      <p:ext uri="{BB962C8B-B14F-4D97-AF65-F5344CB8AC3E}">
        <p14:creationId xmlns:p14="http://schemas.microsoft.com/office/powerpoint/2010/main" val="15573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 diagnosis</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184" r="8432" b="16632"/>
          <a:stretch/>
        </p:blipFill>
        <p:spPr>
          <a:xfrm>
            <a:off x="323528" y="2559095"/>
            <a:ext cx="3816424" cy="358287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141" t="22648" r="17233" b="20192"/>
          <a:stretch/>
        </p:blipFill>
        <p:spPr>
          <a:xfrm>
            <a:off x="4572000" y="2559095"/>
            <a:ext cx="4104456" cy="3521308"/>
          </a:xfrm>
          <a:prstGeom prst="rect">
            <a:avLst/>
          </a:prstGeom>
        </p:spPr>
      </p:pic>
      <p:sp>
        <p:nvSpPr>
          <p:cNvPr id="3" name="TextBox 2"/>
          <p:cNvSpPr txBox="1"/>
          <p:nvPr/>
        </p:nvSpPr>
        <p:spPr>
          <a:xfrm>
            <a:off x="539552" y="6381328"/>
            <a:ext cx="3168352" cy="369332"/>
          </a:xfrm>
          <a:prstGeom prst="rect">
            <a:avLst/>
          </a:prstGeom>
          <a:noFill/>
        </p:spPr>
        <p:txBody>
          <a:bodyPr wrap="square" rtlCol="0">
            <a:spAutoFit/>
          </a:bodyPr>
          <a:lstStyle/>
          <a:p>
            <a:r>
              <a:rPr lang="en-GB" dirty="0" smtClean="0"/>
              <a:t>59 F</a:t>
            </a:r>
            <a:r>
              <a:rPr lang="en-GB" dirty="0"/>
              <a:t>.</a:t>
            </a:r>
            <a:r>
              <a:rPr lang="en-GB" dirty="0" smtClean="0"/>
              <a:t>  S American.  Cough 17/12</a:t>
            </a:r>
            <a:endParaRPr lang="en-GB" dirty="0"/>
          </a:p>
        </p:txBody>
      </p:sp>
    </p:spTree>
    <p:extLst>
      <p:ext uri="{BB962C8B-B14F-4D97-AF65-F5344CB8AC3E}">
        <p14:creationId xmlns:p14="http://schemas.microsoft.com/office/powerpoint/2010/main" val="995946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38" t="8225" r="19835" b="6008"/>
          <a:stretch/>
        </p:blipFill>
        <p:spPr bwMode="auto">
          <a:xfrm>
            <a:off x="548841" y="476673"/>
            <a:ext cx="8113475" cy="636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67544" y="-3084"/>
            <a:ext cx="8229600" cy="346050"/>
          </a:xfrm>
        </p:spPr>
        <p:txBody>
          <a:bodyPr>
            <a:noAutofit/>
          </a:bodyPr>
          <a:lstStyle/>
          <a:p>
            <a:r>
              <a:rPr lang="en-GB" sz="2000" b="1" dirty="0" smtClean="0"/>
              <a:t>National </a:t>
            </a:r>
            <a:r>
              <a:rPr lang="en-GB" sz="2000" b="1" dirty="0"/>
              <a:t>Optimal Lung Cancer </a:t>
            </a:r>
            <a:r>
              <a:rPr lang="en-GB" sz="2000" b="1" dirty="0" smtClean="0"/>
              <a:t>Pathway (49/7)</a:t>
            </a:r>
            <a:endParaRPr lang="en-GB" sz="2000" dirty="0"/>
          </a:p>
        </p:txBody>
      </p:sp>
    </p:spTree>
    <p:extLst>
      <p:ext uri="{BB962C8B-B14F-4D97-AF65-F5344CB8AC3E}">
        <p14:creationId xmlns:p14="http://schemas.microsoft.com/office/powerpoint/2010/main" val="202877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lstStyle/>
          <a:p>
            <a:r>
              <a:rPr lang="en-GB" dirty="0" smtClean="0"/>
              <a:t>Refinement of pathway</a:t>
            </a:r>
          </a:p>
          <a:p>
            <a:pPr lvl="1"/>
            <a:r>
              <a:rPr lang="en-GB" dirty="0" smtClean="0"/>
              <a:t>CT 1</a:t>
            </a:r>
            <a:r>
              <a:rPr lang="en-GB" baseline="30000" dirty="0" smtClean="0"/>
              <a:t>st</a:t>
            </a:r>
          </a:p>
          <a:p>
            <a:pPr lvl="1"/>
            <a:r>
              <a:rPr lang="en-GB" dirty="0"/>
              <a:t>One-stop </a:t>
            </a:r>
            <a:r>
              <a:rPr lang="en-GB" dirty="0" smtClean="0"/>
              <a:t>service</a:t>
            </a:r>
            <a:endParaRPr lang="en-GB" dirty="0"/>
          </a:p>
          <a:p>
            <a:r>
              <a:rPr lang="en-GB" dirty="0" smtClean="0"/>
              <a:t>Screening (?)</a:t>
            </a:r>
          </a:p>
          <a:p>
            <a:r>
              <a:rPr lang="en-GB" dirty="0" smtClean="0"/>
              <a:t>Biologicals – personalised medicine</a:t>
            </a:r>
          </a:p>
          <a:p>
            <a:endParaRPr lang="en-GB" dirty="0"/>
          </a:p>
        </p:txBody>
      </p:sp>
    </p:spTree>
    <p:extLst>
      <p:ext uri="{BB962C8B-B14F-4D97-AF65-F5344CB8AC3E}">
        <p14:creationId xmlns:p14="http://schemas.microsoft.com/office/powerpoint/2010/main" val="219032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
          <p:cNvSpPr>
            <a:spLocks noGrp="1"/>
          </p:cNvSpPr>
          <p:nvPr>
            <p:ph type="ctrTitle"/>
          </p:nvPr>
        </p:nvSpPr>
        <p:spPr>
          <a:xfrm>
            <a:off x="0" y="-2743"/>
            <a:ext cx="7020272" cy="551423"/>
          </a:xfrm>
          <a:solidFill>
            <a:srgbClr val="0070C0"/>
          </a:solidFill>
        </p:spPr>
        <p:txBody>
          <a:bodyPr>
            <a:noAutofit/>
          </a:bodyPr>
          <a:lstStyle/>
          <a:p>
            <a:pPr algn="l"/>
            <a:r>
              <a:rPr lang="en-GB" sz="1800" b="1" dirty="0" smtClean="0">
                <a:solidFill>
                  <a:schemeClr val="bg1"/>
                </a:solidFill>
              </a:rPr>
              <a:t>Cancer Waiting Times – 62 Day from Urgent GP Referral</a:t>
            </a:r>
            <a:endParaRPr lang="en-GB" sz="1800" b="1" dirty="0">
              <a:solidFill>
                <a:schemeClr val="bg1"/>
              </a:solidFill>
            </a:endParaRPr>
          </a:p>
        </p:txBody>
      </p:sp>
      <p:sp>
        <p:nvSpPr>
          <p:cNvPr id="16" name="Title 1"/>
          <p:cNvSpPr txBox="1">
            <a:spLocks/>
          </p:cNvSpPr>
          <p:nvPr/>
        </p:nvSpPr>
        <p:spPr>
          <a:xfrm>
            <a:off x="-641" y="6450593"/>
            <a:ext cx="5220713" cy="407407"/>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solidFill>
                  <a:schemeClr val="bg1"/>
                </a:solidFill>
              </a:rPr>
              <a:t>Shaping healthcare … for you and your family</a:t>
            </a:r>
            <a:endParaRPr lang="en-GB" sz="2000" b="1" dirty="0">
              <a:solidFill>
                <a:schemeClr val="bg1"/>
              </a:solidFill>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614" y="34201"/>
            <a:ext cx="2040890" cy="658495"/>
          </a:xfrm>
          <a:prstGeom prst="rect">
            <a:avLst/>
          </a:prstGeom>
          <a:noFill/>
          <a:ln>
            <a:noFill/>
          </a:ln>
        </p:spPr>
      </p:pic>
      <p:sp>
        <p:nvSpPr>
          <p:cNvPr id="4" name="TextBox 3"/>
          <p:cNvSpPr txBox="1"/>
          <p:nvPr/>
        </p:nvSpPr>
        <p:spPr>
          <a:xfrm>
            <a:off x="3131840" y="4011191"/>
            <a:ext cx="792088" cy="369332"/>
          </a:xfrm>
          <a:prstGeom prst="rect">
            <a:avLst/>
          </a:prstGeom>
          <a:noFill/>
        </p:spPr>
        <p:txBody>
          <a:bodyPr wrap="square" rtlCol="0">
            <a:spAutoFit/>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9159"/>
            <a:ext cx="8496944" cy="9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80728"/>
            <a:ext cx="8297863"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presentation</a:t>
            </a:r>
            <a:endParaRPr lang="en-GB" dirty="0"/>
          </a:p>
        </p:txBody>
      </p:sp>
      <p:sp>
        <p:nvSpPr>
          <p:cNvPr id="3" name="Content Placeholder 2"/>
          <p:cNvSpPr>
            <a:spLocks noGrp="1"/>
          </p:cNvSpPr>
          <p:nvPr>
            <p:ph idx="1"/>
          </p:nvPr>
        </p:nvSpPr>
        <p:spPr/>
        <p:txBody>
          <a:bodyPr>
            <a:normAutofit/>
          </a:bodyPr>
          <a:lstStyle/>
          <a:p>
            <a:r>
              <a:rPr lang="en-GB" dirty="0" smtClean="0">
                <a:effectLst/>
              </a:rPr>
              <a:t>Cough			55%</a:t>
            </a:r>
          </a:p>
          <a:p>
            <a:r>
              <a:rPr lang="en-GB" dirty="0" smtClean="0">
                <a:effectLst/>
              </a:rPr>
              <a:t>Haemoptysis		28%	</a:t>
            </a:r>
            <a:r>
              <a:rPr lang="en-GB" dirty="0" smtClean="0"/>
              <a:t> 	</a:t>
            </a:r>
            <a:r>
              <a:rPr lang="en-GB" sz="2000" dirty="0" smtClean="0"/>
              <a:t>(</a:t>
            </a:r>
            <a:r>
              <a:rPr lang="en-GB" sz="2000" dirty="0"/>
              <a:t>&lt;</a:t>
            </a:r>
            <a:r>
              <a:rPr lang="en-GB" sz="2000" dirty="0" smtClean="0"/>
              <a:t>30% have Ca)</a:t>
            </a:r>
          </a:p>
          <a:p>
            <a:r>
              <a:rPr lang="en-GB" dirty="0" smtClean="0"/>
              <a:t>Dyspnoea </a:t>
            </a:r>
            <a:r>
              <a:rPr lang="en-GB" dirty="0" smtClean="0">
                <a:effectLst/>
              </a:rPr>
              <a:t>		45</a:t>
            </a:r>
            <a:r>
              <a:rPr lang="en-GB" dirty="0" smtClean="0"/>
              <a:t>% 		</a:t>
            </a:r>
            <a:r>
              <a:rPr lang="en-GB" sz="2000" dirty="0" smtClean="0"/>
              <a:t>(← effusion)</a:t>
            </a:r>
            <a:endParaRPr lang="en-GB" sz="2000" dirty="0" smtClean="0">
              <a:effectLst/>
            </a:endParaRPr>
          </a:p>
          <a:p>
            <a:r>
              <a:rPr lang="en-GB" dirty="0" smtClean="0">
                <a:effectLst/>
              </a:rPr>
              <a:t>Chest pain		38</a:t>
            </a:r>
            <a:r>
              <a:rPr lang="en-GB" dirty="0" smtClean="0"/>
              <a:t>%</a:t>
            </a:r>
          </a:p>
          <a:p>
            <a:r>
              <a:rPr lang="en-GB" dirty="0" smtClean="0">
                <a:effectLst/>
              </a:rPr>
              <a:t>↓ Weight		36%</a:t>
            </a:r>
          </a:p>
          <a:p>
            <a:endParaRPr lang="en-GB" dirty="0" smtClean="0"/>
          </a:p>
          <a:p>
            <a:r>
              <a:rPr lang="en-GB" dirty="0" smtClean="0"/>
              <a:t>Mean age 64, M &gt; F</a:t>
            </a:r>
            <a:endParaRPr lang="en-GB" dirty="0"/>
          </a:p>
        </p:txBody>
      </p:sp>
      <p:sp>
        <p:nvSpPr>
          <p:cNvPr id="4" name="TextBox 3"/>
          <p:cNvSpPr txBox="1"/>
          <p:nvPr/>
        </p:nvSpPr>
        <p:spPr>
          <a:xfrm>
            <a:off x="978091" y="6134885"/>
            <a:ext cx="7488832" cy="369332"/>
          </a:xfrm>
          <a:prstGeom prst="rect">
            <a:avLst/>
          </a:prstGeom>
          <a:noFill/>
        </p:spPr>
        <p:txBody>
          <a:bodyPr wrap="square" rtlCol="0">
            <a:spAutoFit/>
          </a:bodyPr>
          <a:lstStyle/>
          <a:p>
            <a:pPr algn="r"/>
            <a:r>
              <a:rPr lang="en-GB" dirty="0" smtClean="0"/>
              <a:t>Hyde L Chest 1974; 65:299 and Chute CG Cancer 1985; 56:2107</a:t>
            </a:r>
            <a:endParaRPr lang="en-GB" dirty="0"/>
          </a:p>
        </p:txBody>
      </p:sp>
    </p:spTree>
    <p:extLst>
      <p:ext uri="{BB962C8B-B14F-4D97-AF65-F5344CB8AC3E}">
        <p14:creationId xmlns:p14="http://schemas.microsoft.com/office/powerpoint/2010/main" val="412536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presentation: smoking</a:t>
            </a:r>
            <a:endParaRPr lang="en-GB" dirty="0"/>
          </a:p>
        </p:txBody>
      </p:sp>
      <p:sp>
        <p:nvSpPr>
          <p:cNvPr id="3" name="Content Placeholder 2"/>
          <p:cNvSpPr>
            <a:spLocks noGrp="1"/>
          </p:cNvSpPr>
          <p:nvPr>
            <p:ph idx="1"/>
          </p:nvPr>
        </p:nvSpPr>
        <p:spPr/>
        <p:txBody>
          <a:bodyPr/>
          <a:lstStyle/>
          <a:p>
            <a:pPr>
              <a:lnSpc>
                <a:spcPct val="150000"/>
              </a:lnSpc>
            </a:pPr>
            <a:r>
              <a:rPr lang="en-GB" dirty="0" smtClean="0"/>
              <a:t>Always say “never” (smoker).</a:t>
            </a:r>
          </a:p>
          <a:p>
            <a:pPr>
              <a:lnSpc>
                <a:spcPct val="150000"/>
              </a:lnSpc>
            </a:pPr>
            <a:r>
              <a:rPr lang="en-GB" dirty="0" smtClean="0"/>
              <a:t>16 years post cessation to reset risk.</a:t>
            </a:r>
          </a:p>
          <a:p>
            <a:r>
              <a:rPr lang="en-GB" dirty="0"/>
              <a:t>Always suspect in a current or former smoker with </a:t>
            </a:r>
            <a:r>
              <a:rPr lang="en-GB" u="sng" dirty="0"/>
              <a:t>new onset </a:t>
            </a:r>
            <a:r>
              <a:rPr lang="en-GB" u="sng" dirty="0" smtClean="0"/>
              <a:t>cough</a:t>
            </a:r>
            <a:r>
              <a:rPr lang="en-GB" dirty="0" smtClean="0"/>
              <a:t> </a:t>
            </a:r>
            <a:r>
              <a:rPr lang="en-GB" dirty="0"/>
              <a:t>or </a:t>
            </a:r>
            <a:r>
              <a:rPr lang="en-GB" dirty="0" smtClean="0"/>
              <a:t>haemoptysis.</a:t>
            </a:r>
            <a:endParaRPr lang="en-GB" dirty="0"/>
          </a:p>
        </p:txBody>
      </p:sp>
    </p:spTree>
    <p:extLst>
      <p:ext uri="{BB962C8B-B14F-4D97-AF65-F5344CB8AC3E}">
        <p14:creationId xmlns:p14="http://schemas.microsoft.com/office/powerpoint/2010/main" val="36482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a:t>
            </a:r>
            <a:endParaRPr lang="en-GB" dirty="0"/>
          </a:p>
        </p:txBody>
      </p:sp>
      <p:sp>
        <p:nvSpPr>
          <p:cNvPr id="3" name="Content Placeholder 2"/>
          <p:cNvSpPr>
            <a:spLocks noGrp="1"/>
          </p:cNvSpPr>
          <p:nvPr>
            <p:ph idx="1"/>
          </p:nvPr>
        </p:nvSpPr>
        <p:spPr/>
        <p:txBody>
          <a:bodyPr>
            <a:normAutofit lnSpcReduction="10000"/>
          </a:bodyPr>
          <a:lstStyle/>
          <a:p>
            <a:r>
              <a:rPr lang="en-GB" dirty="0" smtClean="0"/>
              <a:t>CXR (23% -</a:t>
            </a:r>
            <a:r>
              <a:rPr lang="en-GB" dirty="0" err="1" smtClean="0"/>
              <a:t>ve</a:t>
            </a:r>
            <a:r>
              <a:rPr lang="en-GB" dirty="0" smtClean="0"/>
              <a:t>*)</a:t>
            </a:r>
          </a:p>
          <a:p>
            <a:r>
              <a:rPr lang="en-GB" dirty="0" smtClean="0"/>
              <a:t>CT</a:t>
            </a:r>
          </a:p>
          <a:p>
            <a:r>
              <a:rPr lang="en-GB" dirty="0" smtClean="0"/>
              <a:t>Bronchoscopy</a:t>
            </a:r>
          </a:p>
          <a:p>
            <a:r>
              <a:rPr lang="en-GB" dirty="0" smtClean="0"/>
              <a:t>Endobronchial ultrasound</a:t>
            </a:r>
          </a:p>
          <a:p>
            <a:r>
              <a:rPr lang="en-GB" dirty="0" smtClean="0"/>
              <a:t>PET</a:t>
            </a:r>
          </a:p>
          <a:p>
            <a:r>
              <a:rPr lang="en-GB" dirty="0"/>
              <a:t>CT biopsy</a:t>
            </a:r>
          </a:p>
          <a:p>
            <a:r>
              <a:rPr lang="en-GB" dirty="0" smtClean="0"/>
              <a:t>Pleural aspiration</a:t>
            </a:r>
          </a:p>
          <a:p>
            <a:r>
              <a:rPr lang="en-GB" dirty="0" err="1" smtClean="0"/>
              <a:t>Thoracoscopy</a:t>
            </a:r>
            <a:endParaRPr lang="en-GB" dirty="0" smtClean="0"/>
          </a:p>
          <a:p>
            <a:endParaRPr lang="en-GB" dirty="0"/>
          </a:p>
        </p:txBody>
      </p:sp>
      <p:sp>
        <p:nvSpPr>
          <p:cNvPr id="4" name="TextBox 3"/>
          <p:cNvSpPr txBox="1"/>
          <p:nvPr/>
        </p:nvSpPr>
        <p:spPr>
          <a:xfrm>
            <a:off x="5580112" y="6237416"/>
            <a:ext cx="3168352" cy="369332"/>
          </a:xfrm>
          <a:prstGeom prst="rect">
            <a:avLst/>
          </a:prstGeom>
          <a:noFill/>
        </p:spPr>
        <p:txBody>
          <a:bodyPr wrap="square" rtlCol="0">
            <a:spAutoFit/>
          </a:bodyPr>
          <a:lstStyle/>
          <a:p>
            <a:pPr algn="r"/>
            <a:r>
              <a:rPr lang="en-GB" dirty="0" smtClean="0"/>
              <a:t>*</a:t>
            </a:r>
            <a:r>
              <a:rPr lang="en-GB" dirty="0" err="1" smtClean="0"/>
              <a:t>Stapley</a:t>
            </a:r>
            <a:r>
              <a:rPr lang="en-GB" dirty="0" smtClean="0"/>
              <a:t>, S.  Br J Gen </a:t>
            </a:r>
            <a:r>
              <a:rPr lang="en-GB" dirty="0" err="1" smtClean="0"/>
              <a:t>Prac</a:t>
            </a:r>
            <a:r>
              <a:rPr lang="en-GB" dirty="0" smtClean="0"/>
              <a:t> 2006</a:t>
            </a:r>
            <a:endParaRPr lang="en-GB" dirty="0"/>
          </a:p>
        </p:txBody>
      </p:sp>
    </p:spTree>
    <p:extLst>
      <p:ext uri="{BB962C8B-B14F-4D97-AF65-F5344CB8AC3E}">
        <p14:creationId xmlns:p14="http://schemas.microsoft.com/office/powerpoint/2010/main" val="133330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084"/>
            <a:ext cx="8229600" cy="346050"/>
          </a:xfrm>
        </p:spPr>
        <p:txBody>
          <a:bodyPr>
            <a:noAutofit/>
          </a:bodyPr>
          <a:lstStyle/>
          <a:p>
            <a:r>
              <a:rPr lang="en-GB" sz="2000" b="1" dirty="0" smtClean="0"/>
              <a:t>National </a:t>
            </a:r>
            <a:r>
              <a:rPr lang="en-GB" sz="2000" b="1" dirty="0"/>
              <a:t>Optimal Lung Cancer </a:t>
            </a:r>
            <a:r>
              <a:rPr lang="en-GB" sz="2000" b="1" dirty="0" smtClean="0"/>
              <a:t>Pathway (49/7)</a:t>
            </a:r>
            <a:endParaRPr lang="en-GB" sz="2000" dirty="0"/>
          </a:p>
        </p:txBody>
      </p:sp>
      <p:grpSp>
        <p:nvGrpSpPr>
          <p:cNvPr id="3" name="Group 2"/>
          <p:cNvGrpSpPr/>
          <p:nvPr/>
        </p:nvGrpSpPr>
        <p:grpSpPr>
          <a:xfrm>
            <a:off x="548841" y="476673"/>
            <a:ext cx="8113475" cy="6362036"/>
            <a:chOff x="548841" y="476673"/>
            <a:chExt cx="8113475" cy="636203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38" t="8225" r="19835" b="6008"/>
            <a:stretch/>
          </p:blipFill>
          <p:spPr bwMode="auto">
            <a:xfrm>
              <a:off x="548841" y="476673"/>
              <a:ext cx="8113475" cy="636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47800" y="3542080"/>
              <a:ext cx="1721685" cy="279852"/>
            </a:xfrm>
            <a:prstGeom prst="rect">
              <a:avLst/>
            </a:prstGeom>
            <a:solidFill>
              <a:srgbClr val="C0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3657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 CXR</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348" t="24233" r="25971" b="29170"/>
          <a:stretch/>
        </p:blipFill>
        <p:spPr>
          <a:xfrm>
            <a:off x="4644428" y="1894604"/>
            <a:ext cx="4474330" cy="411376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250" r="9615" b="13342"/>
          <a:stretch/>
        </p:blipFill>
        <p:spPr>
          <a:xfrm>
            <a:off x="-33095" y="1876917"/>
            <a:ext cx="4589686" cy="4279567"/>
          </a:xfrm>
          <a:prstGeom prst="rect">
            <a:avLst/>
          </a:prstGeom>
        </p:spPr>
      </p:pic>
      <p:sp>
        <p:nvSpPr>
          <p:cNvPr id="3" name="TextBox 2"/>
          <p:cNvSpPr txBox="1"/>
          <p:nvPr/>
        </p:nvSpPr>
        <p:spPr>
          <a:xfrm>
            <a:off x="1613676" y="6381328"/>
            <a:ext cx="1296144" cy="369332"/>
          </a:xfrm>
          <a:prstGeom prst="rect">
            <a:avLst/>
          </a:prstGeom>
          <a:noFill/>
        </p:spPr>
        <p:txBody>
          <a:bodyPr wrap="square" rtlCol="0">
            <a:spAutoFit/>
          </a:bodyPr>
          <a:lstStyle/>
          <a:p>
            <a:pPr algn="ctr"/>
            <a:r>
              <a:rPr lang="en-GB" dirty="0" smtClean="0"/>
              <a:t>CXR</a:t>
            </a:r>
            <a:endParaRPr lang="en-GB" dirty="0"/>
          </a:p>
        </p:txBody>
      </p:sp>
      <p:sp>
        <p:nvSpPr>
          <p:cNvPr id="6" name="TextBox 5"/>
          <p:cNvSpPr txBox="1"/>
          <p:nvPr/>
        </p:nvSpPr>
        <p:spPr>
          <a:xfrm>
            <a:off x="6156176" y="6381328"/>
            <a:ext cx="1296144" cy="369332"/>
          </a:xfrm>
          <a:prstGeom prst="rect">
            <a:avLst/>
          </a:prstGeom>
          <a:noFill/>
        </p:spPr>
        <p:txBody>
          <a:bodyPr wrap="square" rtlCol="0">
            <a:spAutoFit/>
          </a:bodyPr>
          <a:lstStyle/>
          <a:p>
            <a:pPr algn="ctr"/>
            <a:r>
              <a:rPr lang="en-GB" dirty="0" smtClean="0"/>
              <a:t>CT</a:t>
            </a:r>
            <a:endParaRPr lang="en-GB" dirty="0"/>
          </a:p>
        </p:txBody>
      </p:sp>
    </p:spTree>
    <p:extLst>
      <p:ext uri="{BB962C8B-B14F-4D97-AF65-F5344CB8AC3E}">
        <p14:creationId xmlns:p14="http://schemas.microsoft.com/office/powerpoint/2010/main" val="1897512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TotalTime>
  <Words>1192</Words>
  <Application>Microsoft Office PowerPoint</Application>
  <PresentationFormat>On-screen Show (4:3)</PresentationFormat>
  <Paragraphs>220</Paragraphs>
  <Slides>33</Slides>
  <Notes>8</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Lung cancer: An update</vt:lpstr>
      <vt:lpstr>Programme</vt:lpstr>
      <vt:lpstr>Local epidemiology / performance Incidence Rate and One Year Survival </vt:lpstr>
      <vt:lpstr>Cancer Waiting Times – 62 Day from Urgent GP Referral</vt:lpstr>
      <vt:lpstr>Clinical presentation</vt:lpstr>
      <vt:lpstr>Clinical presentation: smoking</vt:lpstr>
      <vt:lpstr>Investigation</vt:lpstr>
      <vt:lpstr>National Optimal Lung Cancer Pathway (49/7)</vt:lpstr>
      <vt:lpstr>Investigation: CXR</vt:lpstr>
      <vt:lpstr>Bronchoscopy</vt:lpstr>
      <vt:lpstr>Investigation: PET for staging</vt:lpstr>
      <vt:lpstr>Investigation: Endobronchial US</vt:lpstr>
      <vt:lpstr>Survival by clinical stage</vt:lpstr>
      <vt:lpstr>Types</vt:lpstr>
      <vt:lpstr>Adeno with lepidic growth</vt:lpstr>
      <vt:lpstr>CT biopsy</vt:lpstr>
      <vt:lpstr>Treatment</vt:lpstr>
      <vt:lpstr>Therapy: Surgery</vt:lpstr>
      <vt:lpstr>Therapy: Radiotherapy</vt:lpstr>
      <vt:lpstr>Treatment: Cytotoxic therapy WHO performance scale</vt:lpstr>
      <vt:lpstr>Targeted therapies</vt:lpstr>
      <vt:lpstr>Targeted therapies</vt:lpstr>
      <vt:lpstr>EGFR</vt:lpstr>
      <vt:lpstr>Nodules</vt:lpstr>
      <vt:lpstr>Nodule CT</vt:lpstr>
      <vt:lpstr>Brock calculator</vt:lpstr>
      <vt:lpstr>Solid nodules</vt:lpstr>
      <vt:lpstr>GGO’s – adenocarcinoma spectrum</vt:lpstr>
      <vt:lpstr>Screening</vt:lpstr>
      <vt:lpstr>European data</vt:lpstr>
      <vt:lpstr>Late diagnosis</vt:lpstr>
      <vt:lpstr>National Optimal Lung Cancer Pathway (49/7)</vt:lpstr>
      <vt:lpstr>The future</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Dakin Jonathan - Consultant Respiratory Physician</dc:creator>
  <cp:lastModifiedBy>dstevens01</cp:lastModifiedBy>
  <cp:revision>145</cp:revision>
  <dcterms:created xsi:type="dcterms:W3CDTF">2018-04-23T09:45:49Z</dcterms:created>
  <dcterms:modified xsi:type="dcterms:W3CDTF">2018-05-09T11:17:26Z</dcterms:modified>
</cp:coreProperties>
</file>