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303" r:id="rId2"/>
    <p:sldId id="318" r:id="rId3"/>
    <p:sldId id="369" r:id="rId4"/>
    <p:sldId id="371" r:id="rId5"/>
    <p:sldId id="372" r:id="rId6"/>
    <p:sldId id="379" r:id="rId7"/>
    <p:sldId id="373" r:id="rId8"/>
    <p:sldId id="376" r:id="rId9"/>
    <p:sldId id="377" r:id="rId10"/>
    <p:sldId id="378" r:id="rId11"/>
    <p:sldId id="349" r:id="rId12"/>
  </p:sldIdLst>
  <p:sldSz cx="9144000" cy="6858000" type="screen4x3"/>
  <p:notesSz cx="6858000" cy="9144000"/>
  <p:defaultTextStyle>
    <a:defPPr>
      <a:defRPr lang="en-GB"/>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B54"/>
    <a:srgbClr val="0094BA"/>
    <a:srgbClr val="FFF10B"/>
    <a:srgbClr val="63AF34"/>
    <a:srgbClr val="CF1C20"/>
    <a:srgbClr val="009084"/>
    <a:srgbClr val="033873"/>
    <a:srgbClr val="0083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1" d="100"/>
          <a:sy n="91" d="100"/>
        </p:scale>
        <p:origin x="-564" y="-48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111119-B6CD-45A9-9B04-759EC0918113}" type="datetimeFigureOut">
              <a:rPr lang="en-GB" smtClean="0"/>
              <a:t>21/09/2018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E26480-B719-44DD-A45B-34B02606ACAE}" type="slidenum">
              <a:rPr lang="en-GB" smtClean="0"/>
              <a:t>‹#›</a:t>
            </a:fld>
            <a:endParaRPr lang="en-GB"/>
          </a:p>
        </p:txBody>
      </p:sp>
    </p:spTree>
    <p:extLst>
      <p:ext uri="{BB962C8B-B14F-4D97-AF65-F5344CB8AC3E}">
        <p14:creationId xmlns:p14="http://schemas.microsoft.com/office/powerpoint/2010/main" val="1338117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8E26480-B719-44DD-A45B-34B02606ACAE}" type="slidenum">
              <a:rPr lang="en-GB" smtClean="0"/>
              <a:t>7</a:t>
            </a:fld>
            <a:endParaRPr lang="en-GB"/>
          </a:p>
        </p:txBody>
      </p:sp>
    </p:spTree>
    <p:extLst>
      <p:ext uri="{BB962C8B-B14F-4D97-AF65-F5344CB8AC3E}">
        <p14:creationId xmlns:p14="http://schemas.microsoft.com/office/powerpoint/2010/main" val="33491262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BlockBgnd-learningDisabilities-0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10400" y="1054801"/>
            <a:ext cx="8270420" cy="759599"/>
          </a:xfrm>
        </p:spPr>
        <p:txBody>
          <a:bodyPr>
            <a:noAutofit/>
          </a:bodyPr>
          <a:lstStyle>
            <a:lvl1pPr algn="l">
              <a:defRPr sz="4400" b="1">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410400" y="1814400"/>
            <a:ext cx="5826221" cy="1752600"/>
          </a:xfrm>
        </p:spPr>
        <p:txBody>
          <a:bodyPr>
            <a:noAutofit/>
          </a:bodyPr>
          <a:lstStyle>
            <a:lvl1pPr marL="0" indent="0" algn="l">
              <a:buNone/>
              <a:defRPr sz="2800" b="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919181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pic>
        <p:nvPicPr>
          <p:cNvPr id="4" name="Picture 7" descr="BlockBgnd-learningDisabilities-0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a:off x="420688" y="1123950"/>
            <a:ext cx="828040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421200" y="1886400"/>
            <a:ext cx="4038600" cy="3855600"/>
          </a:xfrm>
        </p:spPr>
        <p:txBody>
          <a:bodyPr/>
          <a:lstStyle>
            <a:lvl1pPr marL="0" indent="0">
              <a:spcBef>
                <a:spcPts val="0"/>
              </a:spcBef>
              <a:buFontTx/>
              <a:buNone/>
              <a:defRPr sz="2400" b="1">
                <a:solidFill>
                  <a:srgbClr val="FFFFFF"/>
                </a:solidFill>
              </a:defRPr>
            </a:lvl1pPr>
            <a:lvl2pPr marL="0" indent="0">
              <a:spcBef>
                <a:spcPts val="0"/>
              </a:spcBef>
              <a:buFontTx/>
              <a:buNone/>
              <a:defRPr sz="1800">
                <a:solidFill>
                  <a:srgbClr val="FFFFFF"/>
                </a:solidFill>
              </a:defRPr>
            </a:lvl2pPr>
            <a:lvl3pPr marL="0">
              <a:buFontTx/>
              <a:buNone/>
              <a:defRPr sz="1600">
                <a:solidFill>
                  <a:srgbClr val="FFFFFF"/>
                </a:solidFill>
              </a:defRPr>
            </a:lvl3pPr>
            <a:lvl4pPr marL="0">
              <a:buFontTx/>
              <a:buNone/>
              <a:defRPr sz="1600">
                <a:solidFill>
                  <a:srgbClr val="FFFFFF"/>
                </a:solidFill>
              </a:defRPr>
            </a:lvl4pPr>
            <a:lvl5pPr marL="0">
              <a:buClr>
                <a:schemeClr val="bg1"/>
              </a:buClr>
              <a:buFontTx/>
              <a:buNone/>
              <a:defRPr sz="1600">
                <a:solidFill>
                  <a:srgbClr val="FFFFFF"/>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59828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21200" y="1886400"/>
            <a:ext cx="4038600" cy="3855600"/>
          </a:xfrm>
        </p:spPr>
        <p:txBody>
          <a:bodyPr/>
          <a:lstStyle>
            <a:lvl1pPr>
              <a:spcBef>
                <a:spcPts val="400"/>
              </a:spcBef>
              <a:spcAft>
                <a:spcPts val="400"/>
              </a:spcAft>
              <a:defRPr sz="2000"/>
            </a:lvl1pPr>
            <a:lvl2pPr>
              <a:spcBef>
                <a:spcPts val="400"/>
              </a:spcBef>
              <a:spcAft>
                <a:spcPts val="400"/>
              </a:spcAft>
              <a:defRPr sz="1600"/>
            </a:lvl2pPr>
            <a:lvl3pPr>
              <a:defRPr sz="1600"/>
            </a:lvl3pPr>
            <a:lvl4pPr>
              <a:defRPr sz="16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886400"/>
            <a:ext cx="4038600" cy="3855600"/>
          </a:xfrm>
        </p:spPr>
        <p:txBody>
          <a:bodyPr/>
          <a:lstStyle>
            <a:lvl1pPr>
              <a:spcBef>
                <a:spcPts val="400"/>
              </a:spcBef>
              <a:spcAft>
                <a:spcPts val="400"/>
              </a:spcAft>
              <a:defRPr sz="2000"/>
            </a:lvl1pPr>
            <a:lvl2pPr>
              <a:spcBef>
                <a:spcPts val="400"/>
              </a:spcBef>
              <a:spcAft>
                <a:spcPts val="400"/>
              </a:spcAft>
              <a:defRPr sz="1600"/>
            </a:lvl2pPr>
            <a:lvl3pPr>
              <a:defRPr sz="1600"/>
            </a:lvl3pPr>
            <a:lvl4pPr>
              <a:defRPr sz="16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80071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341313" y="1068388"/>
            <a:ext cx="8424862" cy="1238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692590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7" descr="Translucent graphic-learningDisabilitie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8450" y="1892300"/>
            <a:ext cx="8388350"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61138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 descr="For a better life-learningDisabilities.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33388" y="6318250"/>
            <a:ext cx="99695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Block graphic-learningDisabilities.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418263" y="4692650"/>
            <a:ext cx="227965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411163" y="1123950"/>
            <a:ext cx="8278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bodyPr>
          <a:lstStyle/>
          <a:p>
            <a:pPr lvl="0"/>
            <a:r>
              <a:rPr lang="en-US" altLang="en-US"/>
              <a:t>Click to edit Master title style</a:t>
            </a:r>
            <a:endParaRPr lang="en-GB" altLang="en-US"/>
          </a:p>
        </p:txBody>
      </p:sp>
      <p:sp>
        <p:nvSpPr>
          <p:cNvPr id="1029" name="Text Placeholder 2"/>
          <p:cNvSpPr>
            <a:spLocks noGrp="1"/>
          </p:cNvSpPr>
          <p:nvPr>
            <p:ph type="body" idx="1"/>
          </p:nvPr>
        </p:nvSpPr>
        <p:spPr bwMode="auto">
          <a:xfrm>
            <a:off x="420688" y="1885950"/>
            <a:ext cx="8280400" cy="385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30" name="Picture 10" descr="Trust logo blue.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170613" y="420688"/>
            <a:ext cx="2552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a:off x="420688" y="1123950"/>
            <a:ext cx="8280400" cy="0"/>
          </a:xfrm>
          <a:prstGeom prst="line">
            <a:avLst/>
          </a:prstGeom>
          <a:ln w="19050">
            <a:solidFill>
              <a:srgbClr val="63AF34"/>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1" r:id="rId1"/>
    <p:sldLayoutId id="2147483682" r:id="rId2"/>
    <p:sldLayoutId id="2147483680" r:id="rId3"/>
    <p:sldLayoutId id="2147483683" r:id="rId4"/>
    <p:sldLayoutId id="2147483684" r:id="rId5"/>
  </p:sldLayoutIdLst>
  <p:txStyles>
    <p:titleStyle>
      <a:lvl1pPr algn="l" defTabSz="457200" rtl="0" eaLnBrk="1" fontAlgn="base" hangingPunct="1">
        <a:spcBef>
          <a:spcPct val="0"/>
        </a:spcBef>
        <a:spcAft>
          <a:spcPct val="0"/>
        </a:spcAft>
        <a:defRPr sz="2800" kern="1200">
          <a:solidFill>
            <a:srgbClr val="63AF34"/>
          </a:solidFill>
          <a:latin typeface="+mj-lt"/>
          <a:ea typeface="ＭＳ Ｐゴシック" charset="0"/>
          <a:cs typeface="ＭＳ Ｐゴシック" charset="0"/>
        </a:defRPr>
      </a:lvl1pPr>
      <a:lvl2pPr algn="l" defTabSz="457200" rtl="0" eaLnBrk="1" fontAlgn="base" hangingPunct="1">
        <a:spcBef>
          <a:spcPct val="0"/>
        </a:spcBef>
        <a:spcAft>
          <a:spcPct val="0"/>
        </a:spcAft>
        <a:defRPr sz="2800">
          <a:solidFill>
            <a:srgbClr val="63AF34"/>
          </a:solidFill>
          <a:latin typeface="Arial" charset="0"/>
          <a:ea typeface="ＭＳ Ｐゴシック" charset="0"/>
          <a:cs typeface="ＭＳ Ｐゴシック" charset="0"/>
        </a:defRPr>
      </a:lvl2pPr>
      <a:lvl3pPr algn="l" defTabSz="457200" rtl="0" eaLnBrk="1" fontAlgn="base" hangingPunct="1">
        <a:spcBef>
          <a:spcPct val="0"/>
        </a:spcBef>
        <a:spcAft>
          <a:spcPct val="0"/>
        </a:spcAft>
        <a:defRPr sz="2800">
          <a:solidFill>
            <a:srgbClr val="63AF34"/>
          </a:solidFill>
          <a:latin typeface="Arial" charset="0"/>
          <a:ea typeface="ＭＳ Ｐゴシック" charset="0"/>
          <a:cs typeface="ＭＳ Ｐゴシック" charset="0"/>
        </a:defRPr>
      </a:lvl3pPr>
      <a:lvl4pPr algn="l" defTabSz="457200" rtl="0" eaLnBrk="1" fontAlgn="base" hangingPunct="1">
        <a:spcBef>
          <a:spcPct val="0"/>
        </a:spcBef>
        <a:spcAft>
          <a:spcPct val="0"/>
        </a:spcAft>
        <a:defRPr sz="2800">
          <a:solidFill>
            <a:srgbClr val="63AF34"/>
          </a:solidFill>
          <a:latin typeface="Arial" charset="0"/>
          <a:ea typeface="ＭＳ Ｐゴシック" charset="0"/>
          <a:cs typeface="ＭＳ Ｐゴシック" charset="0"/>
        </a:defRPr>
      </a:lvl4pPr>
      <a:lvl5pPr algn="l" defTabSz="457200" rtl="0" eaLnBrk="1" fontAlgn="base" hangingPunct="1">
        <a:spcBef>
          <a:spcPct val="0"/>
        </a:spcBef>
        <a:spcAft>
          <a:spcPct val="0"/>
        </a:spcAft>
        <a:defRPr sz="2800">
          <a:solidFill>
            <a:srgbClr val="63AF34"/>
          </a:solidFill>
          <a:latin typeface="Arial" charset="0"/>
          <a:ea typeface="ＭＳ Ｐゴシック" charset="0"/>
          <a:cs typeface="ＭＳ Ｐゴシック" charset="0"/>
        </a:defRPr>
      </a:lvl5pPr>
      <a:lvl6pPr marL="457200" algn="l" defTabSz="457200" rtl="0" eaLnBrk="1" fontAlgn="base" hangingPunct="1">
        <a:spcBef>
          <a:spcPct val="0"/>
        </a:spcBef>
        <a:spcAft>
          <a:spcPct val="0"/>
        </a:spcAft>
        <a:defRPr sz="2800">
          <a:solidFill>
            <a:srgbClr val="63AF34"/>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2800">
          <a:solidFill>
            <a:srgbClr val="63AF34"/>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2800">
          <a:solidFill>
            <a:srgbClr val="63AF34"/>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2800">
          <a:solidFill>
            <a:srgbClr val="63AF34"/>
          </a:solidFill>
          <a:latin typeface="Arial" charset="0"/>
          <a:ea typeface="ＭＳ Ｐゴシック" charset="0"/>
          <a:cs typeface="ＭＳ Ｐゴシック" charset="0"/>
        </a:defRPr>
      </a:lvl9pPr>
    </p:titleStyle>
    <p:bodyStyle>
      <a:lvl1pPr marL="358775" indent="-358775" algn="l" defTabSz="457200" rtl="0" eaLnBrk="1" fontAlgn="base" hangingPunct="1">
        <a:spcBef>
          <a:spcPts val="600"/>
        </a:spcBef>
        <a:spcAft>
          <a:spcPts val="600"/>
        </a:spcAft>
        <a:buBlip>
          <a:blip r:embed="rId10"/>
        </a:buBlip>
        <a:defRPr sz="2400" kern="1200">
          <a:solidFill>
            <a:schemeClr val="tx1"/>
          </a:solidFill>
          <a:latin typeface="+mn-lt"/>
          <a:ea typeface="ＭＳ Ｐゴシック" charset="0"/>
          <a:cs typeface="ＭＳ Ｐゴシック" charset="0"/>
        </a:defRPr>
      </a:lvl1pPr>
      <a:lvl2pPr marL="719138" indent="-358775" algn="l" defTabSz="457200" rtl="0" eaLnBrk="1" fontAlgn="base" hangingPunct="1">
        <a:spcBef>
          <a:spcPts val="600"/>
        </a:spcBef>
        <a:spcAft>
          <a:spcPts val="600"/>
        </a:spcAft>
        <a:buClr>
          <a:srgbClr val="63AF34"/>
        </a:buClr>
        <a:buFont typeface="Arial" pitchFamily="34" charset="0"/>
        <a:buChar char="•"/>
        <a:defRPr sz="2000" kern="1200">
          <a:solidFill>
            <a:schemeClr val="tx1"/>
          </a:solidFill>
          <a:latin typeface="+mn-lt"/>
          <a:ea typeface="ＭＳ Ｐゴシック" charset="0"/>
          <a:cs typeface="+mn-cs"/>
        </a:defRPr>
      </a:lvl2pPr>
      <a:lvl3pPr marL="719138" indent="195263" algn="l" defTabSz="457200" rtl="0" eaLnBrk="1" fontAlgn="base" hangingPunct="1">
        <a:spcBef>
          <a:spcPct val="0"/>
        </a:spcBef>
        <a:spcAft>
          <a:spcPct val="0"/>
        </a:spcAft>
        <a:buSzPct val="100000"/>
        <a:defRPr sz="2000" kern="1200">
          <a:solidFill>
            <a:schemeClr val="tx1"/>
          </a:solidFill>
          <a:latin typeface="+mn-lt"/>
          <a:ea typeface="ＭＳ Ｐゴシック" charset="0"/>
          <a:cs typeface="+mn-cs"/>
        </a:defRPr>
      </a:lvl3pPr>
      <a:lvl4pPr marL="719138" indent="652463" algn="l" defTabSz="457200" rtl="0" eaLnBrk="1" fontAlgn="base" hangingPunct="1">
        <a:spcBef>
          <a:spcPct val="0"/>
        </a:spcBef>
        <a:spcAft>
          <a:spcPct val="0"/>
        </a:spcAft>
        <a:buClr>
          <a:srgbClr val="63AF34"/>
        </a:buClr>
        <a:buSzPct val="100000"/>
        <a:defRPr kern="1200">
          <a:solidFill>
            <a:schemeClr val="tx1"/>
          </a:solidFill>
          <a:latin typeface="+mn-lt"/>
          <a:ea typeface="ＭＳ Ｐゴシック" charset="0"/>
          <a:cs typeface="+mn-cs"/>
        </a:defRPr>
      </a:lvl4pPr>
      <a:lvl5pPr marL="719138" indent="1109663" algn="l" defTabSz="352425" rtl="0" eaLnBrk="1" fontAlgn="base" hangingPunct="1">
        <a:spcBef>
          <a:spcPct val="0"/>
        </a:spcBef>
        <a:spcAft>
          <a:spcPct val="0"/>
        </a:spcAft>
        <a:buClr>
          <a:srgbClr val="63AF34"/>
        </a:buClr>
        <a:buSzPct val="100000"/>
        <a:defRPr sz="14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ctrTitle"/>
          </p:nvPr>
        </p:nvSpPr>
        <p:spPr>
          <a:xfrm>
            <a:off x="411163" y="1054100"/>
            <a:ext cx="8269287" cy="760413"/>
          </a:xfrm>
        </p:spPr>
        <p:txBody>
          <a:bodyPr/>
          <a:lstStyle/>
          <a:p>
            <a:pPr eaLnBrk="1" hangingPunct="1"/>
            <a:r>
              <a:rPr lang="en-GB" altLang="en-US" b="0" dirty="0" smtClean="0">
                <a:ea typeface="ＭＳ Ｐゴシック" pitchFamily="34" charset="-128"/>
              </a:rPr>
              <a:t>Neurodevelopmental Service</a:t>
            </a:r>
            <a:endParaRPr lang="en-GB" altLang="en-US" b="0" dirty="0">
              <a:ea typeface="ＭＳ Ｐゴシック" pitchFamily="34" charset="-128"/>
            </a:endParaRPr>
          </a:p>
        </p:txBody>
      </p:sp>
      <p:sp>
        <p:nvSpPr>
          <p:cNvPr id="6146" name="Subtitle 2"/>
          <p:cNvSpPr>
            <a:spLocks noGrp="1"/>
          </p:cNvSpPr>
          <p:nvPr>
            <p:ph type="subTitle" idx="1"/>
          </p:nvPr>
        </p:nvSpPr>
        <p:spPr>
          <a:xfrm>
            <a:off x="531479" y="2223586"/>
            <a:ext cx="5826125" cy="1752600"/>
          </a:xfrm>
        </p:spPr>
        <p:txBody>
          <a:bodyPr/>
          <a:lstStyle/>
          <a:p>
            <a:pPr eaLnBrk="1" hangingPunct="1"/>
            <a:r>
              <a:rPr lang="en-GB" altLang="en-US" sz="2400" dirty="0" smtClean="0">
                <a:ea typeface="ＭＳ Ｐゴシック" pitchFamily="34" charset="-128"/>
              </a:rPr>
              <a:t>Sarah Hepburn</a:t>
            </a:r>
          </a:p>
          <a:p>
            <a:pPr eaLnBrk="1" hangingPunct="1"/>
            <a:r>
              <a:rPr lang="en-GB" altLang="en-US" sz="2400" dirty="0" smtClean="0">
                <a:ea typeface="ＭＳ Ｐゴシック" pitchFamily="34" charset="-128"/>
              </a:rPr>
              <a:t>Service Manager</a:t>
            </a:r>
          </a:p>
          <a:p>
            <a:pPr eaLnBrk="1" hangingPunct="1"/>
            <a:endParaRPr lang="en-GB" altLang="en-US" sz="2400" dirty="0">
              <a:ea typeface="ＭＳ Ｐゴシック" pitchFamily="34" charset="-128"/>
            </a:endParaRPr>
          </a:p>
          <a:p>
            <a:pPr eaLnBrk="1" hangingPunct="1"/>
            <a:endParaRPr lang="en-GB" altLang="en-US" sz="1800" dirty="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Case Management</a:t>
            </a:r>
            <a:endParaRPr lang="en-GB" dirty="0"/>
          </a:p>
        </p:txBody>
      </p:sp>
      <p:sp>
        <p:nvSpPr>
          <p:cNvPr id="5" name="Content Placeholder 4"/>
          <p:cNvSpPr>
            <a:spLocks noGrp="1"/>
          </p:cNvSpPr>
          <p:nvPr>
            <p:ph sz="half" idx="1"/>
          </p:nvPr>
        </p:nvSpPr>
        <p:spPr/>
        <p:txBody>
          <a:bodyPr>
            <a:normAutofit fontScale="55000" lnSpcReduction="20000"/>
          </a:bodyPr>
          <a:lstStyle/>
          <a:p>
            <a:r>
              <a:rPr lang="en-GB" dirty="0" smtClean="0"/>
              <a:t>Criteria</a:t>
            </a:r>
          </a:p>
          <a:p>
            <a:pPr lvl="1"/>
            <a:r>
              <a:rPr lang="en-GB" dirty="0" smtClean="0"/>
              <a:t>Can only be accepted when referred via a gatekeeping assessment</a:t>
            </a:r>
          </a:p>
          <a:p>
            <a:pPr lvl="1"/>
            <a:r>
              <a:rPr lang="en-GB" dirty="0" smtClean="0"/>
              <a:t>No direct referrals</a:t>
            </a:r>
          </a:p>
          <a:p>
            <a:pPr lvl="1"/>
            <a:r>
              <a:rPr lang="en-GB" dirty="0" smtClean="0"/>
              <a:t>Patients with complex care needs linked to ASD but not able to be managed in other fora</a:t>
            </a:r>
          </a:p>
          <a:p>
            <a:pPr lvl="1"/>
            <a:r>
              <a:rPr lang="en-GB" dirty="0" smtClean="0"/>
              <a:t>Cases will be managed when they have the ability to engage in the treatment and support process involved [40 per year]..</a:t>
            </a:r>
          </a:p>
          <a:p>
            <a:r>
              <a:rPr lang="en-GB" dirty="0" smtClean="0"/>
              <a:t>Process</a:t>
            </a:r>
          </a:p>
          <a:p>
            <a:pPr lvl="1"/>
            <a:r>
              <a:rPr lang="en-GB" dirty="0" smtClean="0"/>
              <a:t>Will support either therapeutically or through case support individual for a time limited period</a:t>
            </a:r>
          </a:p>
          <a:p>
            <a:pPr lvl="1"/>
            <a:r>
              <a:rPr lang="en-GB" dirty="0" smtClean="0"/>
              <a:t>Offer specific psychotherapeutic interventions as deemed appropriate where too complex for IAPT and inappropriate for CMHRS</a:t>
            </a:r>
          </a:p>
          <a:p>
            <a:pPr lvl="1"/>
            <a:r>
              <a:rPr lang="en-GB" dirty="0" smtClean="0"/>
              <a:t>CMHRS should remain involved until assessed and a decision as to ongoing need made jointly. If agreed that ongoing CMHRS involvement is not required it should be a standard discharge plan criteria for immediate acceptance back to CMHRS where   mental state deterioration leads to increased risk.</a:t>
            </a:r>
          </a:p>
          <a:p>
            <a:pPr lvl="1"/>
            <a:r>
              <a:rPr lang="en-GB" dirty="0" smtClean="0"/>
              <a:t>Where CMHRS remain involved risks are shared with emergency management by CMHRS</a:t>
            </a:r>
          </a:p>
          <a:p>
            <a:pPr lvl="1"/>
            <a:r>
              <a:rPr lang="en-GB" dirty="0" smtClean="0"/>
              <a:t>Where only open to ASD team if risks increase due to deterioration in behavioural and psychiatric presentation an urgent referral for CMHRS/ HTT involvement will be made  </a:t>
            </a:r>
            <a:endParaRPr lang="en-GB" dirty="0"/>
          </a:p>
        </p:txBody>
      </p:sp>
      <p:pic>
        <p:nvPicPr>
          <p:cNvPr id="2050"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2648873"/>
            <a:ext cx="4038600" cy="2428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4437112"/>
            <a:ext cx="1322387" cy="89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671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pPr eaLnBrk="1" hangingPunct="1"/>
            <a:r>
              <a:rPr lang="en-GB" altLang="en-US" b="0" dirty="0">
                <a:ea typeface="ＭＳ Ｐゴシック" pitchFamily="34" charset="-128"/>
              </a:rPr>
              <a:t>Questions? </a:t>
            </a:r>
          </a:p>
        </p:txBody>
      </p:sp>
      <p:pic>
        <p:nvPicPr>
          <p:cNvPr id="5" name="Content Placeholder 4" descr="3spoken: The Unanswered Questions of Modern Monetary Theory #1 - Does ..."/>
          <p:cNvPicPr>
            <a:picLocks noGrp="1" noChangeAspect="1"/>
          </p:cNvPicPr>
          <p:nvPr>
            <p:ph idx="1"/>
          </p:nvPr>
        </p:nvPicPr>
        <p:blipFill>
          <a:blip r:embed="rId2"/>
          <a:stretch>
            <a:fillRect/>
          </a:stretch>
        </p:blipFill>
        <p:spPr>
          <a:xfrm>
            <a:off x="3018473" y="1885950"/>
            <a:ext cx="3084830" cy="3856038"/>
          </a:xfrm>
        </p:spPr>
      </p:pic>
    </p:spTree>
    <p:extLst>
      <p:ext uri="{BB962C8B-B14F-4D97-AF65-F5344CB8AC3E}">
        <p14:creationId xmlns:p14="http://schemas.microsoft.com/office/powerpoint/2010/main" val="2317707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lstStyle/>
          <a:p>
            <a:pPr eaLnBrk="1" hangingPunct="1"/>
            <a:r>
              <a:rPr lang="en-GB" altLang="en-US" dirty="0">
                <a:ea typeface="ＭＳ Ｐゴシック" pitchFamily="34" charset="-128"/>
              </a:rPr>
              <a:t>Surrey and Borders Partnership NHS Trust.</a:t>
            </a:r>
          </a:p>
        </p:txBody>
      </p:sp>
      <p:sp>
        <p:nvSpPr>
          <p:cNvPr id="9218" name="Content Placeholder 2"/>
          <p:cNvSpPr>
            <a:spLocks noGrp="1"/>
          </p:cNvSpPr>
          <p:nvPr>
            <p:ph sz="half" idx="1"/>
          </p:nvPr>
        </p:nvSpPr>
        <p:spPr/>
        <p:txBody>
          <a:bodyPr/>
          <a:lstStyle/>
          <a:p>
            <a:pPr eaLnBrk="1" hangingPunct="1"/>
            <a:r>
              <a:rPr lang="en-GB" altLang="en-US" dirty="0" smtClean="0">
                <a:ea typeface="ＭＳ Ｐゴシック" pitchFamily="34" charset="-128"/>
              </a:rPr>
              <a:t>The ASD Diagnostic service is based in several locations across Surrey and Hampshire</a:t>
            </a:r>
            <a:endParaRPr lang="en-GB" altLang="en-US" dirty="0">
              <a:ea typeface="ＭＳ Ｐゴシック" pitchFamily="34" charset="-128"/>
            </a:endParaRPr>
          </a:p>
          <a:p>
            <a:pPr eaLnBrk="1" hangingPunct="1"/>
            <a:r>
              <a:rPr lang="en-GB" altLang="en-US" dirty="0" smtClean="0">
                <a:ea typeface="ＭＳ Ｐゴシック" pitchFamily="34" charset="-128"/>
              </a:rPr>
              <a:t>Currently has 3 ASD Practitioners, </a:t>
            </a:r>
            <a:r>
              <a:rPr lang="en-GB" altLang="en-US" dirty="0" err="1" smtClean="0">
                <a:ea typeface="ＭＳ Ｐゴシック" pitchFamily="34" charset="-128"/>
              </a:rPr>
              <a:t>SaLT</a:t>
            </a:r>
            <a:r>
              <a:rPr lang="en-GB" altLang="en-US" dirty="0" smtClean="0">
                <a:ea typeface="ＭＳ Ｐゴシック" pitchFamily="34" charset="-128"/>
              </a:rPr>
              <a:t> and psychology, both part-time, consultant psychiatrist</a:t>
            </a:r>
            <a:endParaRPr lang="en-GB" altLang="en-US" dirty="0">
              <a:ea typeface="ＭＳ Ｐゴシック" pitchFamily="34" charset="-128"/>
            </a:endParaRPr>
          </a:p>
        </p:txBody>
      </p:sp>
      <p:pic>
        <p:nvPicPr>
          <p:cNvPr id="5"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017462" y="1885950"/>
            <a:ext cx="3300075" cy="3856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5616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ASD: the problem</a:t>
            </a:r>
          </a:p>
        </p:txBody>
      </p:sp>
      <p:sp>
        <p:nvSpPr>
          <p:cNvPr id="4" name="Rectangle 3"/>
          <p:cNvSpPr/>
          <p:nvPr/>
        </p:nvSpPr>
        <p:spPr>
          <a:xfrm>
            <a:off x="4067944" y="3140968"/>
            <a:ext cx="1490464" cy="12744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ASD Clinic capacity</a:t>
            </a:r>
          </a:p>
        </p:txBody>
      </p:sp>
      <p:sp>
        <p:nvSpPr>
          <p:cNvPr id="6" name="Oval 5"/>
          <p:cNvSpPr/>
          <p:nvPr/>
        </p:nvSpPr>
        <p:spPr>
          <a:xfrm>
            <a:off x="251520" y="2302023"/>
            <a:ext cx="2232248" cy="295232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ASD Referrals/ demand</a:t>
            </a:r>
          </a:p>
        </p:txBody>
      </p:sp>
      <p:sp>
        <p:nvSpPr>
          <p:cNvPr id="8" name="Right Arrow 7"/>
          <p:cNvSpPr/>
          <p:nvPr/>
        </p:nvSpPr>
        <p:spPr>
          <a:xfrm>
            <a:off x="5868144" y="3066680"/>
            <a:ext cx="1266440" cy="1442440"/>
          </a:xfrm>
          <a:prstGeom prst="right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a:t>Discharges</a:t>
            </a:r>
          </a:p>
        </p:txBody>
      </p:sp>
      <p:sp>
        <p:nvSpPr>
          <p:cNvPr id="9" name="Right Arrow 8"/>
          <p:cNvSpPr/>
          <p:nvPr/>
        </p:nvSpPr>
        <p:spPr>
          <a:xfrm>
            <a:off x="2666317" y="3066680"/>
            <a:ext cx="1266440" cy="1442440"/>
          </a:xfrm>
          <a:prstGeom prst="right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900" dirty="0"/>
              <a:t>Appointments</a:t>
            </a:r>
          </a:p>
        </p:txBody>
      </p:sp>
      <p:sp>
        <p:nvSpPr>
          <p:cNvPr id="10" name="TextBox 9"/>
          <p:cNvSpPr txBox="1"/>
          <p:nvPr/>
        </p:nvSpPr>
        <p:spPr>
          <a:xfrm>
            <a:off x="7493795" y="3003070"/>
            <a:ext cx="1249010" cy="1569660"/>
          </a:xfrm>
          <a:prstGeom prst="rect">
            <a:avLst/>
          </a:prstGeom>
          <a:noFill/>
        </p:spPr>
        <p:txBody>
          <a:bodyPr wrap="square" rtlCol="0">
            <a:spAutoFit/>
          </a:bodyPr>
          <a:lstStyle/>
          <a:p>
            <a:r>
              <a:rPr lang="en-GB" sz="9600" dirty="0"/>
              <a:t>?</a:t>
            </a:r>
          </a:p>
        </p:txBody>
      </p:sp>
    </p:spTree>
    <p:extLst>
      <p:ext uri="{BB962C8B-B14F-4D97-AF65-F5344CB8AC3E}">
        <p14:creationId xmlns:p14="http://schemas.microsoft.com/office/powerpoint/2010/main" val="2492681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Problem Summary </a:t>
            </a:r>
            <a:r>
              <a:rPr lang="en-GB" dirty="0" smtClean="0"/>
              <a:t>ASD : Health related issues</a:t>
            </a:r>
            <a:endParaRPr lang="en-GB" dirty="0"/>
          </a:p>
        </p:txBody>
      </p:sp>
      <p:sp>
        <p:nvSpPr>
          <p:cNvPr id="3" name="Content Placeholder 2"/>
          <p:cNvSpPr>
            <a:spLocks noGrp="1"/>
          </p:cNvSpPr>
          <p:nvPr>
            <p:ph sz="half" idx="1"/>
          </p:nvPr>
        </p:nvSpPr>
        <p:spPr/>
        <p:txBody>
          <a:bodyPr/>
          <a:lstStyle/>
          <a:p>
            <a:r>
              <a:rPr lang="en-GB" dirty="0"/>
              <a:t>Very few drugs have ASD licence</a:t>
            </a:r>
          </a:p>
          <a:p>
            <a:r>
              <a:rPr lang="en-GB" dirty="0"/>
              <a:t>Treat underlying symptoms and conditions</a:t>
            </a:r>
          </a:p>
          <a:p>
            <a:r>
              <a:rPr lang="en-GB" dirty="0"/>
              <a:t>GP currently holding</a:t>
            </a:r>
          </a:p>
          <a:p>
            <a:r>
              <a:rPr lang="en-GB" dirty="0"/>
              <a:t>Interface ASD/ CMHRS/ GP</a:t>
            </a:r>
          </a:p>
          <a:p>
            <a:r>
              <a:rPr lang="en-GB" dirty="0"/>
              <a:t>Support needed </a:t>
            </a:r>
            <a:r>
              <a:rPr lang="en-GB" dirty="0" smtClean="0"/>
              <a:t>for GP’s- liaison, advice and consultation</a:t>
            </a:r>
            <a:endParaRPr lang="en-GB" dirty="0"/>
          </a:p>
          <a:p>
            <a:endParaRPr lang="en-GB" dirty="0"/>
          </a:p>
        </p:txBody>
      </p:sp>
      <p:pic>
        <p:nvPicPr>
          <p:cNvPr id="1026" name="Picture 2" descr="C:\Users\raja mukherjee\AppData\Local\Microsoft\Windows\Temporary Internet Files\Content.IE5\SZZMGWPA\links.comp[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2769503"/>
            <a:ext cx="4038600" cy="20889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2840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new ASD management Service</a:t>
            </a:r>
            <a:endParaRPr lang="en-GB" dirty="0"/>
          </a:p>
        </p:txBody>
      </p:sp>
      <p:sp>
        <p:nvSpPr>
          <p:cNvPr id="5" name="Content Placeholder 4"/>
          <p:cNvSpPr>
            <a:spLocks noGrp="1"/>
          </p:cNvSpPr>
          <p:nvPr>
            <p:ph idx="1"/>
          </p:nvPr>
        </p:nvSpPr>
        <p:spPr/>
        <p:txBody>
          <a:bodyPr/>
          <a:lstStyle/>
          <a:p>
            <a:r>
              <a:rPr lang="en-GB" dirty="0" smtClean="0"/>
              <a:t>Recently commissioned by Surrey CCG for people with a Surrey GP  </a:t>
            </a:r>
          </a:p>
          <a:p>
            <a:r>
              <a:rPr lang="en-GB" dirty="0" smtClean="0"/>
              <a:t>To support people with a diagnosis of ASD who have a complex presentation</a:t>
            </a:r>
          </a:p>
          <a:p>
            <a:r>
              <a:rPr lang="en-GB" dirty="0" smtClean="0"/>
              <a:t>For people who’s ASD is impacting negatively throughout all areas of their daily lives</a:t>
            </a:r>
          </a:p>
          <a:p>
            <a:r>
              <a:rPr lang="en-GB" dirty="0" smtClean="0"/>
              <a:t>For people who have are experiencing a period of mental ill-health and need further support in relation to their ASD needs.    </a:t>
            </a:r>
            <a:endParaRPr lang="en-GB" dirty="0"/>
          </a:p>
        </p:txBody>
      </p:sp>
    </p:spTree>
    <p:extLst>
      <p:ext uri="{BB962C8B-B14F-4D97-AF65-F5344CB8AC3E}">
        <p14:creationId xmlns:p14="http://schemas.microsoft.com/office/powerpoint/2010/main" val="4083329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ASD Complex Management Service- staffing</a:t>
            </a:r>
            <a:endParaRPr lang="en-GB" dirty="0"/>
          </a:p>
        </p:txBody>
      </p:sp>
      <p:sp>
        <p:nvSpPr>
          <p:cNvPr id="3" name="Content Placeholder 2"/>
          <p:cNvSpPr>
            <a:spLocks noGrp="1"/>
          </p:cNvSpPr>
          <p:nvPr>
            <p:ph idx="1"/>
          </p:nvPr>
        </p:nvSpPr>
        <p:spPr/>
        <p:txBody>
          <a:bodyPr/>
          <a:lstStyle/>
          <a:p>
            <a:r>
              <a:rPr lang="en-GB" dirty="0" smtClean="0"/>
              <a:t>1 ASD practitioner</a:t>
            </a:r>
          </a:p>
          <a:p>
            <a:r>
              <a:rPr lang="en-GB" dirty="0" smtClean="0"/>
              <a:t>1 Clinical Psychologist</a:t>
            </a:r>
          </a:p>
          <a:p>
            <a:r>
              <a:rPr lang="en-GB" dirty="0" smtClean="0"/>
              <a:t>1 Health Facilitator</a:t>
            </a:r>
          </a:p>
          <a:p>
            <a:r>
              <a:rPr lang="en-GB" dirty="0" smtClean="0"/>
              <a:t>Part-time Consultant Psychiatrist</a:t>
            </a:r>
          </a:p>
          <a:p>
            <a:endParaRPr lang="en-GB" dirty="0"/>
          </a:p>
          <a:p>
            <a:r>
              <a:rPr lang="en-GB" dirty="0" smtClean="0"/>
              <a:t>For the whole of Surrey, so please be patient </a:t>
            </a:r>
            <a:r>
              <a:rPr lang="en-GB" dirty="0" smtClean="0">
                <a:sym typeface="Wingdings" panose="05000000000000000000" pitchFamily="2" charset="2"/>
              </a:rPr>
              <a:t></a:t>
            </a:r>
            <a:r>
              <a:rPr lang="en-GB" dirty="0" smtClean="0"/>
              <a:t> </a:t>
            </a:r>
            <a:endParaRPr lang="en-GB" dirty="0"/>
          </a:p>
        </p:txBody>
      </p:sp>
    </p:spTree>
    <p:extLst>
      <p:ext uri="{BB962C8B-B14F-4D97-AF65-F5344CB8AC3E}">
        <p14:creationId xmlns:p14="http://schemas.microsoft.com/office/powerpoint/2010/main" val="3942441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Care pathways for ASD services in Surrey</a:t>
            </a:r>
            <a:endParaRPr lang="en-GB" dirty="0"/>
          </a:p>
        </p:txBody>
      </p:sp>
      <p:grpSp>
        <p:nvGrpSpPr>
          <p:cNvPr id="1044" name="Group 1043"/>
          <p:cNvGrpSpPr/>
          <p:nvPr/>
        </p:nvGrpSpPr>
        <p:grpSpPr>
          <a:xfrm>
            <a:off x="1508265" y="2279263"/>
            <a:ext cx="7120715" cy="4285050"/>
            <a:chOff x="1508265" y="2279263"/>
            <a:chExt cx="7120715" cy="4285050"/>
          </a:xfrm>
        </p:grpSpPr>
        <p:sp>
          <p:nvSpPr>
            <p:cNvPr id="6" name="Rectangle 5"/>
            <p:cNvSpPr/>
            <p:nvPr/>
          </p:nvSpPr>
          <p:spPr>
            <a:xfrm>
              <a:off x="3851920" y="4522365"/>
              <a:ext cx="151216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Diagnosis</a:t>
              </a:r>
              <a:endParaRPr lang="en-GB" dirty="0"/>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4909461"/>
              <a:ext cx="1536700" cy="89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8341" y="5673726"/>
              <a:ext cx="1536700" cy="89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3415754"/>
              <a:ext cx="1536700" cy="89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8265" y="4021972"/>
              <a:ext cx="1536700" cy="890587"/>
            </a:xfrm>
            <a:prstGeom prst="rect">
              <a:avLst/>
            </a:prstGeom>
            <a:solidFill>
              <a:schemeClr val="accent2"/>
            </a:solidFill>
            <a:ln>
              <a:noFill/>
            </a:ln>
            <a:effectLst/>
          </p:spPr>
        </p:pic>
        <p:sp>
          <p:nvSpPr>
            <p:cNvPr id="8" name="TextBox 7"/>
            <p:cNvSpPr txBox="1"/>
            <p:nvPr/>
          </p:nvSpPr>
          <p:spPr>
            <a:xfrm>
              <a:off x="1619200" y="4282599"/>
              <a:ext cx="1229888" cy="369332"/>
            </a:xfrm>
            <a:prstGeom prst="rect">
              <a:avLst/>
            </a:prstGeom>
            <a:noFill/>
          </p:spPr>
          <p:txBody>
            <a:bodyPr wrap="none" rtlCol="0">
              <a:spAutoFit/>
            </a:bodyPr>
            <a:lstStyle/>
            <a:p>
              <a:r>
                <a:rPr lang="en-GB" dirty="0" smtClean="0">
                  <a:solidFill>
                    <a:schemeClr val="bg1"/>
                  </a:solidFill>
                </a:rPr>
                <a:t>ASD Forum</a:t>
              </a:r>
            </a:p>
          </p:txBody>
        </p:sp>
        <p:sp>
          <p:nvSpPr>
            <p:cNvPr id="9" name="TextBox 8"/>
            <p:cNvSpPr txBox="1"/>
            <p:nvPr/>
          </p:nvSpPr>
          <p:spPr>
            <a:xfrm>
              <a:off x="3924374" y="3590181"/>
              <a:ext cx="1522596" cy="646331"/>
            </a:xfrm>
            <a:prstGeom prst="rect">
              <a:avLst/>
            </a:prstGeom>
            <a:noFill/>
          </p:spPr>
          <p:txBody>
            <a:bodyPr wrap="none" rtlCol="0">
              <a:spAutoFit/>
            </a:bodyPr>
            <a:lstStyle/>
            <a:p>
              <a:r>
                <a:rPr lang="en-GB" dirty="0" smtClean="0">
                  <a:solidFill>
                    <a:schemeClr val="bg1"/>
                  </a:solidFill>
                </a:rPr>
                <a:t>Ward Liaison</a:t>
              </a:r>
            </a:p>
            <a:p>
              <a:endParaRPr lang="en-GB" dirty="0">
                <a:solidFill>
                  <a:schemeClr val="bg1"/>
                </a:solidFill>
              </a:endParaRPr>
            </a:p>
          </p:txBody>
        </p:sp>
        <p:sp>
          <p:nvSpPr>
            <p:cNvPr id="19" name="Rectangle 18"/>
            <p:cNvSpPr/>
            <p:nvPr/>
          </p:nvSpPr>
          <p:spPr>
            <a:xfrm>
              <a:off x="5265337" y="2279263"/>
              <a:ext cx="151216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GP/ Primary care</a:t>
              </a:r>
              <a:endParaRPr lang="en-GB" dirty="0"/>
            </a:p>
          </p:txBody>
        </p:sp>
        <p:sp>
          <p:nvSpPr>
            <p:cNvPr id="20" name="Rectangle 19"/>
            <p:cNvSpPr/>
            <p:nvPr/>
          </p:nvSpPr>
          <p:spPr>
            <a:xfrm>
              <a:off x="2483768" y="2279263"/>
              <a:ext cx="151216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CMHRS/Ward</a:t>
              </a:r>
            </a:p>
            <a:p>
              <a:pPr algn="ctr"/>
              <a:r>
                <a:rPr lang="en-GB" sz="1600" dirty="0" smtClean="0"/>
                <a:t>Gen MH issues</a:t>
              </a:r>
              <a:endParaRPr lang="en-GB" sz="1600" dirty="0"/>
            </a:p>
          </p:txBody>
        </p:sp>
        <p:sp>
          <p:nvSpPr>
            <p:cNvPr id="23" name="TextBox 22"/>
            <p:cNvSpPr txBox="1"/>
            <p:nvPr/>
          </p:nvSpPr>
          <p:spPr>
            <a:xfrm>
              <a:off x="5985538" y="4912957"/>
              <a:ext cx="1284206" cy="769441"/>
            </a:xfrm>
            <a:prstGeom prst="rect">
              <a:avLst/>
            </a:prstGeom>
            <a:noFill/>
          </p:spPr>
          <p:txBody>
            <a:bodyPr wrap="square" rtlCol="0">
              <a:spAutoFit/>
            </a:bodyPr>
            <a:lstStyle/>
            <a:p>
              <a:r>
                <a:rPr lang="en-GB" sz="1100" dirty="0" smtClean="0">
                  <a:solidFill>
                    <a:schemeClr val="bg1"/>
                  </a:solidFill>
                </a:rPr>
                <a:t>Complex assessment and medical management </a:t>
              </a:r>
              <a:endParaRPr lang="en-GB" sz="1100" dirty="0">
                <a:solidFill>
                  <a:schemeClr val="bg1"/>
                </a:solidFill>
              </a:endParaRPr>
            </a:p>
          </p:txBody>
        </p:sp>
        <p:pic>
          <p:nvPicPr>
            <p:cNvPr id="103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3929639"/>
              <a:ext cx="1536700" cy="89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3793435" y="5792909"/>
              <a:ext cx="1443793" cy="646331"/>
            </a:xfrm>
            <a:prstGeom prst="rect">
              <a:avLst/>
            </a:prstGeom>
            <a:noFill/>
          </p:spPr>
          <p:txBody>
            <a:bodyPr wrap="none" rtlCol="0">
              <a:spAutoFit/>
            </a:bodyPr>
            <a:lstStyle/>
            <a:p>
              <a:r>
                <a:rPr lang="en-GB" dirty="0" smtClean="0">
                  <a:solidFill>
                    <a:schemeClr val="bg1"/>
                  </a:solidFill>
                </a:rPr>
                <a:t>Case </a:t>
              </a:r>
            </a:p>
            <a:p>
              <a:r>
                <a:rPr lang="en-GB" dirty="0" smtClean="0">
                  <a:solidFill>
                    <a:schemeClr val="bg1"/>
                  </a:solidFill>
                </a:rPr>
                <a:t>Management</a:t>
              </a:r>
              <a:endParaRPr lang="en-GB" dirty="0">
                <a:solidFill>
                  <a:schemeClr val="bg1"/>
                </a:solidFill>
              </a:endParaRPr>
            </a:p>
          </p:txBody>
        </p:sp>
        <p:sp>
          <p:nvSpPr>
            <p:cNvPr id="12" name="TextBox 11"/>
            <p:cNvSpPr txBox="1"/>
            <p:nvPr/>
          </p:nvSpPr>
          <p:spPr>
            <a:xfrm>
              <a:off x="7092280" y="4113322"/>
              <a:ext cx="1393330" cy="600164"/>
            </a:xfrm>
            <a:prstGeom prst="rect">
              <a:avLst/>
            </a:prstGeom>
            <a:noFill/>
          </p:spPr>
          <p:txBody>
            <a:bodyPr wrap="none" rtlCol="0">
              <a:spAutoFit/>
            </a:bodyPr>
            <a:lstStyle/>
            <a:p>
              <a:r>
                <a:rPr lang="en-GB" sz="1100" dirty="0" smtClean="0">
                  <a:solidFill>
                    <a:schemeClr val="bg1"/>
                  </a:solidFill>
                </a:rPr>
                <a:t>Primary care </a:t>
              </a:r>
            </a:p>
            <a:p>
              <a:r>
                <a:rPr lang="en-GB" sz="1100" dirty="0" smtClean="0">
                  <a:solidFill>
                    <a:schemeClr val="bg1"/>
                  </a:solidFill>
                </a:rPr>
                <a:t>Medication/ Liaison</a:t>
              </a:r>
            </a:p>
            <a:p>
              <a:endParaRPr lang="en-GB" sz="1100" dirty="0">
                <a:solidFill>
                  <a:schemeClr val="bg1"/>
                </a:solidFill>
              </a:endParaRPr>
            </a:p>
          </p:txBody>
        </p:sp>
        <p:cxnSp>
          <p:nvCxnSpPr>
            <p:cNvPr id="14" name="Straight Arrow Connector 13"/>
            <p:cNvCxnSpPr>
              <a:stCxn id="19" idx="1"/>
            </p:cNvCxnSpPr>
            <p:nvPr/>
          </p:nvCxnSpPr>
          <p:spPr>
            <a:xfrm flipH="1">
              <a:off x="4139952" y="2711311"/>
              <a:ext cx="112538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9" idx="2"/>
            </p:cNvCxnSpPr>
            <p:nvPr/>
          </p:nvCxnSpPr>
          <p:spPr>
            <a:xfrm>
              <a:off x="6021421" y="3143359"/>
              <a:ext cx="1358891" cy="7176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035" idx="2"/>
              <a:endCxn id="1031" idx="3"/>
            </p:cNvCxnSpPr>
            <p:nvPr/>
          </p:nvCxnSpPr>
          <p:spPr>
            <a:xfrm flipH="1">
              <a:off x="7332836" y="4820226"/>
              <a:ext cx="527794" cy="5345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0" idx="2"/>
              <a:endCxn id="1034" idx="0"/>
            </p:cNvCxnSpPr>
            <p:nvPr/>
          </p:nvCxnSpPr>
          <p:spPr>
            <a:xfrm flipH="1">
              <a:off x="2276615" y="3143359"/>
              <a:ext cx="963237" cy="8786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9" idx="2"/>
            </p:cNvCxnSpPr>
            <p:nvPr/>
          </p:nvCxnSpPr>
          <p:spPr>
            <a:xfrm flipH="1">
              <a:off x="5388620" y="3143359"/>
              <a:ext cx="632801" cy="17695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0" idx="3"/>
              <a:endCxn id="1033" idx="0"/>
            </p:cNvCxnSpPr>
            <p:nvPr/>
          </p:nvCxnSpPr>
          <p:spPr>
            <a:xfrm>
              <a:off x="3995936" y="2711311"/>
              <a:ext cx="624334" cy="7044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5" name="Straight Arrow Connector 1024"/>
            <p:cNvCxnSpPr>
              <a:stCxn id="1034" idx="3"/>
              <a:endCxn id="6" idx="1"/>
            </p:cNvCxnSpPr>
            <p:nvPr/>
          </p:nvCxnSpPr>
          <p:spPr>
            <a:xfrm>
              <a:off x="3044965" y="4467266"/>
              <a:ext cx="806955" cy="4871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7" name="Straight Arrow Connector 1036"/>
            <p:cNvCxnSpPr>
              <a:stCxn id="1034" idx="2"/>
              <a:endCxn id="1032" idx="1"/>
            </p:cNvCxnSpPr>
            <p:nvPr/>
          </p:nvCxnSpPr>
          <p:spPr>
            <a:xfrm>
              <a:off x="2276615" y="4912559"/>
              <a:ext cx="1591726" cy="1206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9" name="Straight Arrow Connector 1038"/>
            <p:cNvCxnSpPr>
              <a:stCxn id="6" idx="2"/>
              <a:endCxn id="1032" idx="0"/>
            </p:cNvCxnSpPr>
            <p:nvPr/>
          </p:nvCxnSpPr>
          <p:spPr>
            <a:xfrm>
              <a:off x="4608004" y="5386461"/>
              <a:ext cx="28687" cy="2872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43" name="Straight Arrow Connector 1042"/>
            <p:cNvCxnSpPr>
              <a:stCxn id="1031" idx="2"/>
              <a:endCxn id="1032" idx="3"/>
            </p:cNvCxnSpPr>
            <p:nvPr/>
          </p:nvCxnSpPr>
          <p:spPr>
            <a:xfrm flipH="1">
              <a:off x="5405041" y="5800048"/>
              <a:ext cx="1159445" cy="3189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68554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Primary care Medication Liaison</a:t>
            </a:r>
            <a:endParaRPr lang="en-GB" dirty="0"/>
          </a:p>
        </p:txBody>
      </p:sp>
      <p:sp>
        <p:nvSpPr>
          <p:cNvPr id="5" name="Content Placeholder 4"/>
          <p:cNvSpPr>
            <a:spLocks noGrp="1"/>
          </p:cNvSpPr>
          <p:nvPr>
            <p:ph sz="half" idx="1"/>
          </p:nvPr>
        </p:nvSpPr>
        <p:spPr/>
        <p:txBody>
          <a:bodyPr>
            <a:normAutofit fontScale="77500" lnSpcReduction="20000"/>
          </a:bodyPr>
          <a:lstStyle/>
          <a:p>
            <a:r>
              <a:rPr lang="en-GB" dirty="0" smtClean="0"/>
              <a:t>Criteria</a:t>
            </a:r>
          </a:p>
          <a:p>
            <a:pPr lvl="1"/>
            <a:r>
              <a:rPr lang="en-GB" dirty="0" smtClean="0"/>
              <a:t>Cases in primary care known to have a diagnosis of ASD who require consultation about ongoing psychiatric management including but not exclusively medication advice</a:t>
            </a:r>
          </a:p>
          <a:p>
            <a:r>
              <a:rPr lang="en-GB" dirty="0" smtClean="0"/>
              <a:t>Process</a:t>
            </a:r>
          </a:p>
          <a:p>
            <a:pPr lvl="1"/>
            <a:r>
              <a:rPr lang="en-GB" dirty="0" smtClean="0"/>
              <a:t>GP either by referral letter can book into a 20 minute slot as part of a 2 hr clinic twice per week to obtain advice about medication management of cases that have transitioned to primary care from CAMHS or who wish to discuss medicine management. This will be with Dr Mukherjee. </a:t>
            </a:r>
          </a:p>
          <a:p>
            <a:pPr lvl="1"/>
            <a:r>
              <a:rPr lang="en-GB" dirty="0" smtClean="0"/>
              <a:t>Max cases per week is 6</a:t>
            </a:r>
          </a:p>
          <a:p>
            <a:pPr lvl="1"/>
            <a:r>
              <a:rPr lang="en-GB" dirty="0" smtClean="0"/>
              <a:t>The Cases will not be open to SABP and will continue to he held in primary care including risks.</a:t>
            </a:r>
          </a:p>
          <a:p>
            <a:pPr lvl="1"/>
            <a:r>
              <a:rPr lang="en-GB" dirty="0" smtClean="0"/>
              <a:t>Where greater complexity is identified it will be signposted to complex assessment service [face to face with Dr Mukherjee].</a:t>
            </a:r>
            <a:endParaRPr lang="en-GB" dirty="0"/>
          </a:p>
        </p:txBody>
      </p:sp>
      <p:pic>
        <p:nvPicPr>
          <p:cNvPr id="2050"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2648873"/>
            <a:ext cx="4038600" cy="2428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328" y="3417895"/>
            <a:ext cx="1322387" cy="89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4060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Complex assessment and Management Advisory Clinic</a:t>
            </a:r>
            <a:endParaRPr lang="en-GB" dirty="0"/>
          </a:p>
        </p:txBody>
      </p:sp>
      <p:sp>
        <p:nvSpPr>
          <p:cNvPr id="5" name="Content Placeholder 4"/>
          <p:cNvSpPr>
            <a:spLocks noGrp="1"/>
          </p:cNvSpPr>
          <p:nvPr>
            <p:ph sz="half" idx="1"/>
          </p:nvPr>
        </p:nvSpPr>
        <p:spPr/>
        <p:txBody>
          <a:bodyPr>
            <a:normAutofit fontScale="77500" lnSpcReduction="20000"/>
          </a:bodyPr>
          <a:lstStyle/>
          <a:p>
            <a:r>
              <a:rPr lang="en-GB" dirty="0" smtClean="0"/>
              <a:t>Criteria</a:t>
            </a:r>
          </a:p>
          <a:p>
            <a:pPr lvl="1"/>
            <a:r>
              <a:rPr lang="en-GB" dirty="0" smtClean="0"/>
              <a:t>People with ASD who have been discussed in other parts of the ASD pathway and identified to have complex needs that need clarification or management guidance</a:t>
            </a:r>
          </a:p>
          <a:p>
            <a:pPr lvl="1"/>
            <a:r>
              <a:rPr lang="en-GB" dirty="0" smtClean="0"/>
              <a:t>Cannot be referred without having been discussed in another forum prior to acceptance.</a:t>
            </a:r>
          </a:p>
          <a:p>
            <a:r>
              <a:rPr lang="en-GB" dirty="0" smtClean="0"/>
              <a:t>Process</a:t>
            </a:r>
          </a:p>
          <a:p>
            <a:pPr lvl="1"/>
            <a:r>
              <a:rPr lang="en-GB" dirty="0" smtClean="0"/>
              <a:t>Discussion held in another forum which identifies that referral would be needed</a:t>
            </a:r>
          </a:p>
          <a:p>
            <a:pPr lvl="1"/>
            <a:r>
              <a:rPr lang="en-GB" dirty="0" smtClean="0"/>
              <a:t>Referrer would then be requested to send formal written request unless one already exists to allow case to be formally opened to team.</a:t>
            </a:r>
          </a:p>
          <a:p>
            <a:pPr lvl="1"/>
            <a:r>
              <a:rPr lang="en-GB" dirty="0" smtClean="0"/>
              <a:t>Pre consultation documentation will be sent to individual with requests for informant information if appropriate</a:t>
            </a:r>
          </a:p>
          <a:p>
            <a:pPr lvl="1"/>
            <a:r>
              <a:rPr lang="en-GB" dirty="0" smtClean="0"/>
              <a:t>Consultation will identify a management plan to either gate keep to wider ASD service for case management/ psychological therapy or discharge back to referrer with specific recommendations.</a:t>
            </a:r>
          </a:p>
          <a:p>
            <a:pPr lvl="1"/>
            <a:endParaRPr lang="en-GB" dirty="0"/>
          </a:p>
        </p:txBody>
      </p:sp>
      <p:pic>
        <p:nvPicPr>
          <p:cNvPr id="2050"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2648873"/>
            <a:ext cx="4038600" cy="2428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248" y="3923921"/>
            <a:ext cx="1322387" cy="89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3499377"/>
      </p:ext>
    </p:extLst>
  </p:cSld>
  <p:clrMapOvr>
    <a:masterClrMapping/>
  </p:clrMapOvr>
</p:sld>
</file>

<file path=ppt/theme/theme1.xml><?xml version="1.0" encoding="utf-8"?>
<a:theme xmlns:a="http://schemas.openxmlformats.org/drawingml/2006/main" name="PowerPoint Template Learning Disabilities Services Divis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 Learning Disabilities Services Division</Template>
  <TotalTime>791</TotalTime>
  <Words>652</Words>
  <Application>Microsoft Office PowerPoint</Application>
  <PresentationFormat>On-screen Show (4:3)</PresentationFormat>
  <Paragraphs>73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PowerPoint Template Learning Disabilities Services Division</vt:lpstr>
      <vt:lpstr>Neurodevelopmental Service</vt:lpstr>
      <vt:lpstr>Surrey and Borders Partnership NHS Trust.</vt:lpstr>
      <vt:lpstr>ASD: the problem</vt:lpstr>
      <vt:lpstr>Problem Summary ASD : Health related issues</vt:lpstr>
      <vt:lpstr>The new ASD management Service</vt:lpstr>
      <vt:lpstr>ASD Complex Management Service- staffing</vt:lpstr>
      <vt:lpstr>Care pathways for ASD services in Surrey</vt:lpstr>
      <vt:lpstr>Primary care Medication Liaison</vt:lpstr>
      <vt:lpstr>Complex assessment and Management Advisory Clinic</vt:lpstr>
      <vt:lpstr>Case Management</vt:lpstr>
      <vt:lpstr>Questions? </vt:lpstr>
    </vt:vector>
  </TitlesOfParts>
  <Company>Surrey &amp; Borders Partnership Foundation NHS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Headline</dc:title>
  <dc:creator>Minahil Nawaz</dc:creator>
  <cp:lastModifiedBy>dstevens01</cp:lastModifiedBy>
  <cp:revision>69</cp:revision>
  <dcterms:created xsi:type="dcterms:W3CDTF">2017-05-17T12:28:34Z</dcterms:created>
  <dcterms:modified xsi:type="dcterms:W3CDTF">2018-09-21T09:36:30Z</dcterms:modified>
</cp:coreProperties>
</file>