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20"/>
  </p:notesMasterIdLst>
  <p:handoutMasterIdLst>
    <p:handoutMasterId r:id="rId21"/>
  </p:handoutMasterIdLst>
  <p:sldIdLst>
    <p:sldId id="258" r:id="rId3"/>
    <p:sldId id="259" r:id="rId4"/>
    <p:sldId id="261" r:id="rId5"/>
    <p:sldId id="262" r:id="rId6"/>
    <p:sldId id="274" r:id="rId7"/>
    <p:sldId id="275" r:id="rId8"/>
    <p:sldId id="276" r:id="rId9"/>
    <p:sldId id="277" r:id="rId10"/>
    <p:sldId id="268" r:id="rId11"/>
    <p:sldId id="280" r:id="rId12"/>
    <p:sldId id="269" r:id="rId13"/>
    <p:sldId id="278" r:id="rId14"/>
    <p:sldId id="271" r:id="rId15"/>
    <p:sldId id="272" r:id="rId16"/>
    <p:sldId id="281" r:id="rId17"/>
    <p:sldId id="282" r:id="rId18"/>
    <p:sldId id="279" r:id="rId19"/>
  </p:sldIdLst>
  <p:sldSz cx="9144000" cy="6858000" type="screen4x3"/>
  <p:notesSz cx="6799263"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4660"/>
  </p:normalViewPr>
  <p:slideViewPr>
    <p:cSldViewPr>
      <p:cViewPr>
        <p:scale>
          <a:sx n="115" d="100"/>
          <a:sy n="115" d="100"/>
        </p:scale>
        <p:origin x="-474" y="-11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1342" y="0"/>
            <a:ext cx="2946347" cy="496491"/>
          </a:xfrm>
          <a:prstGeom prst="rect">
            <a:avLst/>
          </a:prstGeom>
        </p:spPr>
        <p:txBody>
          <a:bodyPr vert="horz" lIns="91440" tIns="45720" rIns="91440" bIns="45720" rtlCol="0"/>
          <a:lstStyle>
            <a:lvl1pPr algn="r">
              <a:defRPr sz="1200"/>
            </a:lvl1pPr>
          </a:lstStyle>
          <a:p>
            <a:fld id="{2402428D-2797-4298-A342-5666A4E865BF}" type="datetimeFigureOut">
              <a:rPr lang="en-GB" smtClean="0"/>
              <a:t>23/01/2018</a:t>
            </a:fld>
            <a:endParaRPr lang="en-GB"/>
          </a:p>
        </p:txBody>
      </p:sp>
      <p:sp>
        <p:nvSpPr>
          <p:cNvPr id="4" name="Footer Placeholder 3"/>
          <p:cNvSpPr>
            <a:spLocks noGrp="1"/>
          </p:cNvSpPr>
          <p:nvPr>
            <p:ph type="ftr" sz="quarter" idx="2"/>
          </p:nvPr>
        </p:nvSpPr>
        <p:spPr>
          <a:xfrm>
            <a:off x="0" y="9431599"/>
            <a:ext cx="2946347" cy="49649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1342" y="9431599"/>
            <a:ext cx="2946347" cy="496491"/>
          </a:xfrm>
          <a:prstGeom prst="rect">
            <a:avLst/>
          </a:prstGeom>
        </p:spPr>
        <p:txBody>
          <a:bodyPr vert="horz" lIns="91440" tIns="45720" rIns="91440" bIns="45720" rtlCol="0" anchor="b"/>
          <a:lstStyle>
            <a:lvl1pPr algn="r">
              <a:defRPr sz="1200"/>
            </a:lvl1pPr>
          </a:lstStyle>
          <a:p>
            <a:fld id="{C640432F-2BD8-4E72-9EED-59F6CF55A319}" type="slidenum">
              <a:rPr lang="en-GB" smtClean="0"/>
              <a:t>‹#›</a:t>
            </a:fld>
            <a:endParaRPr lang="en-GB"/>
          </a:p>
        </p:txBody>
      </p:sp>
    </p:spTree>
    <p:extLst>
      <p:ext uri="{BB962C8B-B14F-4D97-AF65-F5344CB8AC3E}">
        <p14:creationId xmlns:p14="http://schemas.microsoft.com/office/powerpoint/2010/main" val="12075824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1342" y="0"/>
            <a:ext cx="2946347" cy="496491"/>
          </a:xfrm>
          <a:prstGeom prst="rect">
            <a:avLst/>
          </a:prstGeom>
        </p:spPr>
        <p:txBody>
          <a:bodyPr vert="horz" lIns="91440" tIns="45720" rIns="91440" bIns="45720" rtlCol="0"/>
          <a:lstStyle>
            <a:lvl1pPr algn="r">
              <a:defRPr sz="1200"/>
            </a:lvl1pPr>
          </a:lstStyle>
          <a:p>
            <a:fld id="{52199D58-5793-49A7-93C3-538394A5371D}" type="datetimeFigureOut">
              <a:rPr lang="en-GB" smtClean="0"/>
              <a:t>23/01/2018</a:t>
            </a:fld>
            <a:endParaRPr lang="en-GB"/>
          </a:p>
        </p:txBody>
      </p:sp>
      <p:sp>
        <p:nvSpPr>
          <p:cNvPr id="4" name="Slide Image Placeholder 3"/>
          <p:cNvSpPr>
            <a:spLocks noGrp="1" noRot="1" noChangeAspect="1"/>
          </p:cNvSpPr>
          <p:nvPr>
            <p:ph type="sldImg" idx="2"/>
          </p:nvPr>
        </p:nvSpPr>
        <p:spPr>
          <a:xfrm>
            <a:off x="917575" y="744538"/>
            <a:ext cx="4964113" cy="37242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927" y="4716661"/>
            <a:ext cx="5439410" cy="4468416"/>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1599"/>
            <a:ext cx="2946347" cy="49649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1342" y="9431599"/>
            <a:ext cx="2946347" cy="496491"/>
          </a:xfrm>
          <a:prstGeom prst="rect">
            <a:avLst/>
          </a:prstGeom>
        </p:spPr>
        <p:txBody>
          <a:bodyPr vert="horz" lIns="91440" tIns="45720" rIns="91440" bIns="45720" rtlCol="0" anchor="b"/>
          <a:lstStyle>
            <a:lvl1pPr algn="r">
              <a:defRPr sz="1200"/>
            </a:lvl1pPr>
          </a:lstStyle>
          <a:p>
            <a:fld id="{55992F76-B240-4417-8A67-103D2CD294EB}" type="slidenum">
              <a:rPr lang="en-GB" smtClean="0"/>
              <a:t>‹#›</a:t>
            </a:fld>
            <a:endParaRPr lang="en-GB"/>
          </a:p>
        </p:txBody>
      </p:sp>
    </p:spTree>
    <p:extLst>
      <p:ext uri="{BB962C8B-B14F-4D97-AF65-F5344CB8AC3E}">
        <p14:creationId xmlns:p14="http://schemas.microsoft.com/office/powerpoint/2010/main" val="23981266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Advance care planning is the process of discussing and recording patient preferences concerning goals of care for patients</a:t>
            </a:r>
          </a:p>
          <a:p>
            <a:endParaRPr lang="en-GB" dirty="0"/>
          </a:p>
          <a:p>
            <a:r>
              <a:rPr lang="en-GB" dirty="0"/>
              <a:t>1. The impact of advance care planning on end of life care in elderly patients: Karen M </a:t>
            </a:r>
            <a:r>
              <a:rPr lang="en-GB" dirty="0" err="1"/>
              <a:t>Detering</a:t>
            </a:r>
            <a:r>
              <a:rPr lang="en-GB" dirty="0"/>
              <a:t>, Andrew D Hancock, Michael C Reade, William Silvester, </a:t>
            </a:r>
          </a:p>
          <a:p>
            <a:r>
              <a:rPr lang="en-GB" dirty="0"/>
              <a:t>BMJ 2010;340:c1345, Australian single centre Prospective RCT</a:t>
            </a:r>
          </a:p>
          <a:p>
            <a:r>
              <a:rPr lang="en-GB" dirty="0"/>
              <a:t>Advance care planning improves end of life care and patient and family satisfaction and reduces stress, anxiety, and depression in surviving relatives.</a:t>
            </a:r>
          </a:p>
          <a:p>
            <a:r>
              <a:rPr lang="en-GB" dirty="0"/>
              <a:t>2. The effects of advance care planning on end-of-life care: A systematic review</a:t>
            </a:r>
          </a:p>
          <a:p>
            <a:r>
              <a:rPr lang="en-GB" dirty="0"/>
              <a:t>Arianne Brinkman-</a:t>
            </a:r>
            <a:r>
              <a:rPr lang="en-GB" dirty="0" err="1"/>
              <a:t>Stoppelenburg</a:t>
            </a:r>
            <a:r>
              <a:rPr lang="en-GB" dirty="0"/>
              <a:t>, Judith AC </a:t>
            </a:r>
            <a:r>
              <a:rPr lang="en-GB" dirty="0" err="1"/>
              <a:t>Rietjens</a:t>
            </a:r>
            <a:r>
              <a:rPr lang="en-GB" dirty="0"/>
              <a:t> and Agnes van der Heide</a:t>
            </a:r>
          </a:p>
          <a:p>
            <a:r>
              <a:rPr lang="en-GB" dirty="0"/>
              <a:t>Palliative Medicine</a:t>
            </a:r>
          </a:p>
          <a:p>
            <a:r>
              <a:rPr lang="en-GB" dirty="0"/>
              <a:t>2014, Vol. 28(8) 1000–1025</a:t>
            </a:r>
          </a:p>
          <a:p>
            <a:r>
              <a:rPr lang="en-GB" dirty="0"/>
              <a:t>Dutch Systematic Review</a:t>
            </a:r>
          </a:p>
          <a:p>
            <a:r>
              <a:rPr lang="en-GB" dirty="0"/>
              <a:t>What is already known about the topic?</a:t>
            </a:r>
          </a:p>
          <a:p>
            <a:r>
              <a:rPr lang="en-GB" dirty="0"/>
              <a:t>who may lose capacity or communication ability in the future.</a:t>
            </a:r>
          </a:p>
          <a:p>
            <a:r>
              <a:rPr lang="en-GB" dirty="0"/>
              <a:t>• Advance care planning could potentially improve end-of-life care but the methods/tools used are varied and of uncertain benefit.</a:t>
            </a:r>
          </a:p>
          <a:p>
            <a:r>
              <a:rPr lang="en-GB" dirty="0"/>
              <a:t>• Outcome measures used in existing studies are highly variable</a:t>
            </a:r>
          </a:p>
          <a:p>
            <a:r>
              <a:rPr lang="en-GB" dirty="0"/>
              <a:t>What this paper adds?</a:t>
            </a:r>
          </a:p>
          <a:p>
            <a:r>
              <a:rPr lang="en-GB" dirty="0"/>
              <a:t>• Do-not-resuscitate orders were found to reduce the use of cardiopulmonary support measures, to reduce hospitalisations</a:t>
            </a:r>
          </a:p>
          <a:p>
            <a:r>
              <a:rPr lang="en-GB" dirty="0"/>
              <a:t>and to increase the use of hospice care.</a:t>
            </a:r>
          </a:p>
          <a:p>
            <a:r>
              <a:rPr lang="en-GB" dirty="0"/>
              <a:t>• Do-not-hospitalise orders have almost invariably been shown to be related to a reduced number of hospitalizations and</a:t>
            </a:r>
          </a:p>
          <a:p>
            <a:r>
              <a:rPr lang="en-GB" dirty="0"/>
              <a:t>an increased use of hospice care.</a:t>
            </a:r>
          </a:p>
          <a:p>
            <a:r>
              <a:rPr lang="en-GB" dirty="0"/>
              <a:t>• The effects of advance directives seem more diverse but they tend to be related to an increased frequency of out-</a:t>
            </a:r>
            <a:r>
              <a:rPr lang="en-GB" dirty="0" err="1"/>
              <a:t>ofhospital</a:t>
            </a:r>
            <a:endParaRPr lang="en-GB" dirty="0"/>
          </a:p>
          <a:p>
            <a:r>
              <a:rPr lang="en-GB" dirty="0"/>
              <a:t>care that is aimed at increasing the patient’s comfort instead of prolongation of life.</a:t>
            </a:r>
          </a:p>
          <a:p>
            <a:r>
              <a:rPr lang="en-GB" dirty="0"/>
              <a:t>• Extensive advance care planning interventions may be more effective than written documents alone. They were found to</a:t>
            </a:r>
          </a:p>
          <a:p>
            <a:r>
              <a:rPr lang="en-GB" dirty="0"/>
              <a:t>result in an increased frequency of out-of-hospital and out-of-ICU care, and in increased compliance with patient wishes</a:t>
            </a:r>
          </a:p>
          <a:p>
            <a:r>
              <a:rPr lang="en-GB" dirty="0"/>
              <a:t>and satisfaction with care</a:t>
            </a:r>
          </a:p>
          <a:p>
            <a:r>
              <a:rPr lang="en-GB" dirty="0"/>
              <a:t>Implications for practice, theory or policy?</a:t>
            </a:r>
          </a:p>
          <a:p>
            <a:r>
              <a:rPr lang="en-GB" dirty="0"/>
              <a:t>• More studies on the effects of advance care planning are needed with an experimental design, in different settings including</a:t>
            </a:r>
          </a:p>
          <a:p>
            <a:r>
              <a:rPr lang="en-GB" dirty="0"/>
              <a:t>the community.</a:t>
            </a:r>
          </a:p>
          <a:p>
            <a:r>
              <a:rPr lang="en-GB" dirty="0"/>
              <a:t>• Outcome measures for such studies should preferably be standardized, focusing on the experiences of patients and their families.</a:t>
            </a:r>
          </a:p>
          <a:p>
            <a:r>
              <a:rPr lang="en-GB" dirty="0"/>
              <a:t>3. Advance care planning: A systematic review of randomised controlled</a:t>
            </a:r>
          </a:p>
          <a:p>
            <a:r>
              <a:rPr lang="en-GB" dirty="0"/>
              <a:t>trials conducted with older adults</a:t>
            </a:r>
          </a:p>
          <a:p>
            <a:r>
              <a:rPr lang="en-GB" dirty="0"/>
              <a:t>Elizabeth </a:t>
            </a:r>
            <a:r>
              <a:rPr lang="en-GB" dirty="0" err="1"/>
              <a:t>Weathersa,c</a:t>
            </a:r>
            <a:r>
              <a:rPr lang="en-GB" dirty="0"/>
              <a:t>, </a:t>
            </a:r>
            <a:r>
              <a:rPr lang="en-GB" dirty="0" err="1"/>
              <a:t>Rónán</a:t>
            </a:r>
            <a:r>
              <a:rPr lang="en-GB" dirty="0"/>
              <a:t> </a:t>
            </a:r>
            <a:r>
              <a:rPr lang="en-GB" dirty="0" err="1"/>
              <a:t>O’Caoimha,c,d</a:t>
            </a:r>
            <a:r>
              <a:rPr lang="en-GB" dirty="0"/>
              <a:t>,∗, Nicola </a:t>
            </a:r>
            <a:r>
              <a:rPr lang="en-GB" dirty="0" err="1"/>
              <a:t>Cornallya,b</a:t>
            </a:r>
            <a:r>
              <a:rPr lang="en-GB" dirty="0"/>
              <a:t>, Carol </a:t>
            </a:r>
            <a:r>
              <a:rPr lang="en-GB" dirty="0" err="1"/>
              <a:t>Fitzgeralda</a:t>
            </a:r>
            <a:r>
              <a:rPr lang="en-GB" dirty="0"/>
              <a:t>,</a:t>
            </a:r>
          </a:p>
          <a:p>
            <a:r>
              <a:rPr lang="en-GB" dirty="0"/>
              <a:t>Tara </a:t>
            </a:r>
            <a:r>
              <a:rPr lang="en-GB" dirty="0" err="1"/>
              <a:t>Kearnsa</a:t>
            </a:r>
            <a:r>
              <a:rPr lang="en-GB" dirty="0"/>
              <a:t>, Alice </a:t>
            </a:r>
            <a:r>
              <a:rPr lang="en-GB" dirty="0" err="1"/>
              <a:t>Coffeyb</a:t>
            </a:r>
            <a:r>
              <a:rPr lang="en-GB" dirty="0"/>
              <a:t>, </a:t>
            </a:r>
            <a:r>
              <a:rPr lang="en-GB" dirty="0" err="1"/>
              <a:t>Edel</a:t>
            </a:r>
            <a:r>
              <a:rPr lang="en-GB" dirty="0"/>
              <a:t> </a:t>
            </a:r>
            <a:r>
              <a:rPr lang="en-GB" dirty="0" err="1"/>
              <a:t>Dalya</a:t>
            </a:r>
            <a:r>
              <a:rPr lang="en-GB" dirty="0"/>
              <a:t>, Ronan </a:t>
            </a:r>
            <a:r>
              <a:rPr lang="en-GB" dirty="0" err="1"/>
              <a:t>O’Sullivana</a:t>
            </a:r>
            <a:r>
              <a:rPr lang="en-GB" dirty="0"/>
              <a:t>, Ciara </a:t>
            </a:r>
            <a:r>
              <a:rPr lang="en-GB" dirty="0" err="1"/>
              <a:t>McGladea</a:t>
            </a:r>
            <a:r>
              <a:rPr lang="en-GB" dirty="0"/>
              <a:t>,</a:t>
            </a:r>
          </a:p>
          <a:p>
            <a:r>
              <a:rPr lang="en-GB" dirty="0" err="1"/>
              <a:t>D.William</a:t>
            </a:r>
            <a:r>
              <a:rPr lang="en-GB" dirty="0"/>
              <a:t> </a:t>
            </a:r>
            <a:r>
              <a:rPr lang="en-GB" dirty="0" err="1"/>
              <a:t>Molloya</a:t>
            </a:r>
            <a:r>
              <a:rPr lang="en-GB" dirty="0"/>
              <a:t> (2016)</a:t>
            </a:r>
          </a:p>
          <a:p>
            <a:r>
              <a:rPr lang="en-GB" dirty="0"/>
              <a:t>ADVANCED CARE PLANNING: improves satisfaction and end-of-life care while respecting patient autonomy. Most studies did not implement a</a:t>
            </a:r>
          </a:p>
          <a:p>
            <a:r>
              <a:rPr lang="en-GB" dirty="0"/>
              <a:t> standardised ACD, or measure the</a:t>
            </a:r>
          </a:p>
          <a:p>
            <a:r>
              <a:rPr lang="en-GB" dirty="0"/>
              <a:t>impact on quality of end-of-life care or on the death and dying experience. While ACP interventions are well received by</a:t>
            </a:r>
          </a:p>
          <a:p>
            <a:r>
              <a:rPr lang="en-GB" dirty="0"/>
              <a:t>older adults and generally have positive effects on outcomes, this review highlights the need for </a:t>
            </a:r>
            <a:r>
              <a:rPr lang="en-GB" dirty="0" err="1"/>
              <a:t>welldesigned</a:t>
            </a:r>
            <a:endParaRPr lang="en-GB" dirty="0"/>
          </a:p>
          <a:p>
            <a:r>
              <a:rPr lang="en-GB" dirty="0"/>
              <a:t>RCTs that examine the economic impact of ACP and its effect on quality of care in nursing homes</a:t>
            </a:r>
          </a:p>
          <a:p>
            <a:r>
              <a:rPr lang="en-GB" dirty="0"/>
              <a:t>and other sectors.</a:t>
            </a:r>
          </a:p>
          <a:p>
            <a:endParaRPr lang="en-GB" dirty="0"/>
          </a:p>
        </p:txBody>
      </p:sp>
      <p:sp>
        <p:nvSpPr>
          <p:cNvPr id="4" name="Slide Number Placeholder 3"/>
          <p:cNvSpPr>
            <a:spLocks noGrp="1"/>
          </p:cNvSpPr>
          <p:nvPr>
            <p:ph type="sldNum" sz="quarter" idx="10"/>
          </p:nvPr>
        </p:nvSpPr>
        <p:spPr/>
        <p:txBody>
          <a:bodyPr/>
          <a:lstStyle/>
          <a:p>
            <a:fld id="{D52A9B07-F7B3-417D-83D8-8046BEE91F11}" type="slidenum">
              <a:rPr lang="en-GB" smtClean="0"/>
              <a:t>3</a:t>
            </a:fld>
            <a:endParaRPr lang="en-GB"/>
          </a:p>
        </p:txBody>
      </p:sp>
    </p:spTree>
    <p:extLst>
      <p:ext uri="{BB962C8B-B14F-4D97-AF65-F5344CB8AC3E}">
        <p14:creationId xmlns:p14="http://schemas.microsoft.com/office/powerpoint/2010/main" val="2441727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NCEPOD – review of care of patients who underwent CPR after an in-hospital cardiac arrest, published Nov 2012</a:t>
            </a:r>
          </a:p>
          <a:p>
            <a:r>
              <a:rPr lang="en-GB" dirty="0" smtClean="0"/>
              <a:t>526 sets of notes of patients who had an in-hospital cardiac arrest in a 2/52 period in </a:t>
            </a:r>
            <a:r>
              <a:rPr lang="en-GB" dirty="0" err="1" smtClean="0"/>
              <a:t>nov</a:t>
            </a:r>
            <a:r>
              <a:rPr lang="en-GB" dirty="0" smtClean="0"/>
              <a:t> 2011. DNACPR Decision could have been made before the cardiac arrest in 85% cases, 52 cases of CPR being started despite presence of a DNACPR order in place. 2/3 had an underlying fatal disease</a:t>
            </a:r>
          </a:p>
          <a:p>
            <a:r>
              <a:rPr lang="en-GB" dirty="0" smtClean="0"/>
              <a:t>This may be the most important report that NCEPOD has produced in the last 10 years. This report should be a wake-up call to the NHS - Mr Bertie leigh, Chair of NCEPOD </a:t>
            </a:r>
          </a:p>
          <a:p>
            <a:r>
              <a:rPr lang="en-GB" dirty="0" smtClean="0"/>
              <a:t>Overall care was good in 29% cases</a:t>
            </a:r>
          </a:p>
          <a:p>
            <a:endParaRPr lang="en-GB" dirty="0" smtClean="0"/>
          </a:p>
          <a:p>
            <a:r>
              <a:rPr lang="en-GB" dirty="0" smtClean="0"/>
              <a:t>Tracey case – by failing to discuss DNACPR decision with a patient who has capacity and had expressed a wish to be involved in discussions about her treatment the defendant was in breach or Patients human rights under article 8 of European convention (everyone has right to respect for private life, </a:t>
            </a:r>
          </a:p>
          <a:p>
            <a:r>
              <a:rPr lang="en-GB" dirty="0" smtClean="0"/>
              <a:t>Tracey vs CUH Trust – June 2014. ‘…. there should be a presumption in favour of patient involvement… there need to be convincing reasons not to involve the patient’</a:t>
            </a:r>
          </a:p>
          <a:p>
            <a:r>
              <a:rPr lang="en-GB" dirty="0" err="1" smtClean="0"/>
              <a:t>Winspear</a:t>
            </a:r>
            <a:r>
              <a:rPr lang="en-GB" dirty="0" smtClean="0"/>
              <a:t> v Sunderland Trust– need to consult with those important to patient without capacity before completing DNACPR form</a:t>
            </a:r>
          </a:p>
          <a:p>
            <a:endParaRPr lang="en-GB" dirty="0" smtClean="0"/>
          </a:p>
          <a:p>
            <a:r>
              <a:rPr lang="en-GB" dirty="0" smtClean="0"/>
              <a:t>House of commons – </a:t>
            </a:r>
            <a:r>
              <a:rPr lang="en-GB" dirty="0" err="1" smtClean="0"/>
              <a:t>gov</a:t>
            </a:r>
            <a:r>
              <a:rPr lang="en-GB" dirty="0" smtClean="0"/>
              <a:t> must review DNACPR decision making and documentation </a:t>
            </a:r>
          </a:p>
          <a:p>
            <a:r>
              <a:rPr lang="en-GB" dirty="0" smtClean="0"/>
              <a:t>12/15 AHSNs are focusing on cardiac / stroke.</a:t>
            </a:r>
          </a:p>
          <a:p>
            <a:endParaRPr lang="en-GB" dirty="0" smtClean="0"/>
          </a:p>
          <a:p>
            <a:endParaRPr lang="en-GB" dirty="0" smtClean="0"/>
          </a:p>
          <a:p>
            <a:endParaRPr lang="en-GB" dirty="0" smtClean="0"/>
          </a:p>
          <a:p>
            <a:r>
              <a:rPr lang="en-GB" dirty="0" smtClean="0"/>
              <a:t>Treatment Escalation plans, patient safety initiatives</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55992F76-B240-4417-8A67-103D2CD294EB}" type="slidenum">
              <a:rPr lang="en-GB" smtClean="0"/>
              <a:t>5</a:t>
            </a:fld>
            <a:endParaRPr lang="en-GB"/>
          </a:p>
        </p:txBody>
      </p:sp>
    </p:spTree>
    <p:extLst>
      <p:ext uri="{BB962C8B-B14F-4D97-AF65-F5344CB8AC3E}">
        <p14:creationId xmlns:p14="http://schemas.microsoft.com/office/powerpoint/2010/main" val="1532012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84 in total 37 studies, 9 in UK, 20 in US </a:t>
            </a:r>
          </a:p>
          <a:p>
            <a:r>
              <a:rPr lang="en-GB" dirty="0" smtClean="0"/>
              <a:t>2 strong, 12 moderate, 23 weak evidence </a:t>
            </a:r>
          </a:p>
          <a:p>
            <a:r>
              <a:rPr lang="en-GB" dirty="0" smtClean="0"/>
              <a:t>Review of </a:t>
            </a:r>
          </a:p>
          <a:p>
            <a:r>
              <a:rPr lang="en-GB" dirty="0" smtClean="0"/>
              <a:t>interventions that improve process or recording of DNACPR decisions</a:t>
            </a:r>
          </a:p>
          <a:p>
            <a:r>
              <a:rPr lang="en-GB" dirty="0" smtClean="0"/>
              <a:t>incidents and complaints related to DNACPR decisions</a:t>
            </a:r>
          </a:p>
          <a:p>
            <a:r>
              <a:rPr lang="en-GB" dirty="0" smtClean="0"/>
              <a:t>DNACPR policies</a:t>
            </a:r>
          </a:p>
          <a:p>
            <a:r>
              <a:rPr lang="en-GB" dirty="0" smtClean="0"/>
              <a:t>Thematic analysis of focus groups to explore service-provider perspectives of DNACPR decision making in the NHS. </a:t>
            </a:r>
          </a:p>
          <a:p>
            <a:r>
              <a:rPr lang="en-GB" dirty="0" smtClean="0"/>
              <a:t>Huge variability in practice, poor quality studies, no robust evidence</a:t>
            </a:r>
          </a:p>
          <a:p>
            <a:r>
              <a:rPr lang="en-GB" dirty="0" smtClean="0"/>
              <a:t>Considering decisions</a:t>
            </a:r>
          </a:p>
          <a:p>
            <a:r>
              <a:rPr lang="en-GB" dirty="0" smtClean="0"/>
              <a:t>Timing: acute admission, specialist teams, long term planning</a:t>
            </a:r>
          </a:p>
          <a:p>
            <a:r>
              <a:rPr lang="en-GB" dirty="0" smtClean="0"/>
              <a:t>Prompts:</a:t>
            </a:r>
          </a:p>
          <a:p>
            <a:r>
              <a:rPr lang="en-GB" dirty="0" smtClean="0"/>
              <a:t>Patient factors  - age, comorbidities, QOL</a:t>
            </a:r>
          </a:p>
          <a:p>
            <a:r>
              <a:rPr lang="en-GB" dirty="0" smtClean="0"/>
              <a:t>Likelihood that CPR would be successful</a:t>
            </a:r>
          </a:p>
          <a:p>
            <a:r>
              <a:rPr lang="en-GB" dirty="0" smtClean="0"/>
              <a:t>Potential for harm as a result of CPR</a:t>
            </a:r>
          </a:p>
          <a:p>
            <a:r>
              <a:rPr lang="en-GB" dirty="0" smtClean="0"/>
              <a:t>Discussions</a:t>
            </a:r>
          </a:p>
          <a:p>
            <a:r>
              <a:rPr lang="en-GB" dirty="0" smtClean="0"/>
              <a:t>As part of overall treatment plan, </a:t>
            </a:r>
          </a:p>
          <a:p>
            <a:r>
              <a:rPr lang="en-GB" dirty="0" smtClean="0"/>
              <a:t>Focus on what will be provided</a:t>
            </a:r>
          </a:p>
          <a:p>
            <a:r>
              <a:rPr lang="en-GB" dirty="0" smtClean="0"/>
              <a:t>Presenting options about resuscitation as routine discussions about treatment </a:t>
            </a:r>
          </a:p>
          <a:p>
            <a:r>
              <a:rPr lang="en-GB" dirty="0" smtClean="0"/>
              <a:t>Implementation </a:t>
            </a:r>
          </a:p>
          <a:p>
            <a:r>
              <a:rPr lang="en-GB" dirty="0" smtClean="0"/>
              <a:t>Consistent recording system</a:t>
            </a:r>
          </a:p>
          <a:p>
            <a:r>
              <a:rPr lang="en-GB" dirty="0" smtClean="0"/>
              <a:t>Consequences</a:t>
            </a:r>
          </a:p>
          <a:p>
            <a:r>
              <a:rPr lang="en-GB" dirty="0" smtClean="0"/>
              <a:t>Negative impact (escalation, observations, basic care, pain relief, fluid intake) results in impeded willingness to place DNACPR order</a:t>
            </a:r>
          </a:p>
          <a:p>
            <a:endParaRPr lang="en-GB" dirty="0" smtClean="0"/>
          </a:p>
          <a:p>
            <a:r>
              <a:rPr lang="en-GB" dirty="0" smtClean="0"/>
              <a:t>National Reporting and Learning System - January 2010 and December 2012</a:t>
            </a:r>
            <a:br>
              <a:rPr lang="en-GB" dirty="0" smtClean="0"/>
            </a:br>
            <a:r>
              <a:rPr lang="en-GB" dirty="0" smtClean="0"/>
              <a:t>(&gt;3500 in acute hospitals) </a:t>
            </a:r>
          </a:p>
          <a:p>
            <a:r>
              <a:rPr lang="en-GB" dirty="0" smtClean="0"/>
              <a:t>Parliamentary and health service ombudsman – 33 complaints between 2008 and 13 – poor communication, non-consultation with family members, discussing with patient against family wishes, ignoring verbal request from the patient to enforce a DNACPR decision</a:t>
            </a:r>
          </a:p>
          <a:p>
            <a:endParaRPr lang="en-GB" dirty="0"/>
          </a:p>
        </p:txBody>
      </p:sp>
      <p:sp>
        <p:nvSpPr>
          <p:cNvPr id="4" name="Slide Number Placeholder 3"/>
          <p:cNvSpPr>
            <a:spLocks noGrp="1"/>
          </p:cNvSpPr>
          <p:nvPr>
            <p:ph type="sldNum" sz="quarter" idx="10"/>
          </p:nvPr>
        </p:nvSpPr>
        <p:spPr/>
        <p:txBody>
          <a:bodyPr/>
          <a:lstStyle/>
          <a:p>
            <a:fld id="{55992F76-B240-4417-8A67-103D2CD294EB}" type="slidenum">
              <a:rPr lang="en-GB" smtClean="0"/>
              <a:t>6</a:t>
            </a:fld>
            <a:endParaRPr lang="en-GB"/>
          </a:p>
        </p:txBody>
      </p:sp>
    </p:spTree>
    <p:extLst>
      <p:ext uri="{BB962C8B-B14F-4D97-AF65-F5344CB8AC3E}">
        <p14:creationId xmlns:p14="http://schemas.microsoft.com/office/powerpoint/2010/main" val="2122527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83584DD-1E4C-FA4B-A367-BCF4036A5E5E}" type="slidenum">
              <a:rPr lang="en-US" smtClean="0"/>
              <a:t>9</a:t>
            </a:fld>
            <a:endParaRPr lang="en-US"/>
          </a:p>
        </p:txBody>
      </p:sp>
    </p:spTree>
    <p:extLst>
      <p:ext uri="{BB962C8B-B14F-4D97-AF65-F5344CB8AC3E}">
        <p14:creationId xmlns:p14="http://schemas.microsoft.com/office/powerpoint/2010/main" val="30086390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Warwick</a:t>
            </a:r>
            <a:r>
              <a:rPr lang="en-GB" baseline="0" dirty="0" smtClean="0"/>
              <a:t> Study: </a:t>
            </a:r>
            <a:r>
              <a:rPr lang="en-GB" dirty="0" smtClean="0"/>
              <a:t>Evaluation of the Recommended Summary Plan for Emergency Care and Treatment (ReSPECT) process.</a:t>
            </a:r>
          </a:p>
          <a:p>
            <a:r>
              <a:rPr lang="en-GB" dirty="0" smtClean="0"/>
              <a:t>The aim of the study is to evaluate the new national ReSPECT process for adults being admitted to acute hospitals to determine how, when and why they are used and what effects they have on patient care. The study will use a mixed methods approach to evaluate the impact of ReSPECT. We will use national audit data to compare patient outcomes in hospitals that adopt ReSPECT compared with those that use other systems. We will look in more detail at how the ReSPECT process is used in routine clinical practice and it’s impacts on patient care in six acute NHS hospitals. We will also investigate it’s impact on general practitioners working in the areas surrounding these hospitals.</a:t>
            </a:r>
          </a:p>
          <a:p>
            <a:endParaRPr lang="en-GB" dirty="0" smtClean="0"/>
          </a:p>
          <a:p>
            <a:r>
              <a:rPr lang="en-GB" dirty="0" smtClean="0"/>
              <a:t> 3 years</a:t>
            </a:r>
          </a:p>
          <a:p>
            <a:endParaRPr lang="en-GB" dirty="0" smtClean="0"/>
          </a:p>
          <a:p>
            <a:r>
              <a:rPr lang="en-GB" dirty="0" smtClean="0"/>
              <a:t>November 2016 - 2019</a:t>
            </a:r>
          </a:p>
          <a:p>
            <a:endParaRPr lang="en-GB" dirty="0" smtClean="0"/>
          </a:p>
          <a:p>
            <a:endParaRPr lang="en-GB" dirty="0" smtClean="0"/>
          </a:p>
          <a:p>
            <a:r>
              <a:rPr lang="en-GB" dirty="0" smtClean="0"/>
              <a:t> </a:t>
            </a:r>
          </a:p>
          <a:p>
            <a:endParaRPr lang="en-GB" dirty="0"/>
          </a:p>
        </p:txBody>
      </p:sp>
      <p:sp>
        <p:nvSpPr>
          <p:cNvPr id="4" name="Slide Number Placeholder 3"/>
          <p:cNvSpPr>
            <a:spLocks noGrp="1"/>
          </p:cNvSpPr>
          <p:nvPr>
            <p:ph type="sldNum" sz="quarter" idx="10"/>
          </p:nvPr>
        </p:nvSpPr>
        <p:spPr/>
        <p:txBody>
          <a:bodyPr/>
          <a:lstStyle/>
          <a:p>
            <a:fld id="{55992F76-B240-4417-8A67-103D2CD294EB}" type="slidenum">
              <a:rPr lang="en-GB" smtClean="0"/>
              <a:t>11</a:t>
            </a:fld>
            <a:endParaRPr lang="en-GB"/>
          </a:p>
        </p:txBody>
      </p:sp>
    </p:spTree>
    <p:extLst>
      <p:ext uri="{BB962C8B-B14F-4D97-AF65-F5344CB8AC3E}">
        <p14:creationId xmlns:p14="http://schemas.microsoft.com/office/powerpoint/2010/main" val="10920960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 is without a doubt some dislike of the actual form but that is just the  documentation it’s the process that is important. From my contacts with the national ReSPECT group I understand how difficult it was to develop a form that fits across all healthcare settings and have the patient at the centre of it all. If it becomes a tick box form with lists of treatment options we move away from the whole reason for the change to have a more open and patient centred approach to decisions around treatment options.</a:t>
            </a:r>
            <a:endParaRPr lang="en-GB" dirty="0"/>
          </a:p>
        </p:txBody>
      </p:sp>
      <p:sp>
        <p:nvSpPr>
          <p:cNvPr id="4" name="Slide Number Placeholder 3"/>
          <p:cNvSpPr>
            <a:spLocks noGrp="1"/>
          </p:cNvSpPr>
          <p:nvPr>
            <p:ph type="sldNum" sz="quarter" idx="10"/>
          </p:nvPr>
        </p:nvSpPr>
        <p:spPr/>
        <p:txBody>
          <a:bodyPr/>
          <a:lstStyle/>
          <a:p>
            <a:fld id="{55992F76-B240-4417-8A67-103D2CD294EB}" type="slidenum">
              <a:rPr lang="en-GB" smtClean="0"/>
              <a:t>12</a:t>
            </a:fld>
            <a:endParaRPr lang="en-GB"/>
          </a:p>
        </p:txBody>
      </p:sp>
    </p:spTree>
    <p:extLst>
      <p:ext uri="{BB962C8B-B14F-4D97-AF65-F5344CB8AC3E}">
        <p14:creationId xmlns:p14="http://schemas.microsoft.com/office/powerpoint/2010/main" val="1755571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 is without a doubt some dislike of the actual form but that is just the  documentation it’s the process that is important. From my contacts with the national ReSPECT group I understand how difficult it was to develop a form that fits across all healthcare settings and have the patient at the centre of it all. If it becomes a tick box form with lists of treatment options we move away from the whole reason for the change to have a more open and patient centred approach to decisions around treatment options</a:t>
            </a:r>
          </a:p>
          <a:p>
            <a:endParaRPr lang="en-GB" dirty="0" smtClean="0"/>
          </a:p>
          <a:p>
            <a:r>
              <a:rPr lang="en-GB" dirty="0" smtClean="0"/>
              <a:t>Sarah </a:t>
            </a:r>
            <a:r>
              <a:rPr lang="en-GB" dirty="0" err="1" smtClean="0"/>
              <a:t>Taylor-Smith</a:t>
            </a:r>
            <a:r>
              <a:rPr lang="en-GB" dirty="0" smtClean="0"/>
              <a:t> views:</a:t>
            </a:r>
          </a:p>
          <a:p>
            <a:r>
              <a:rPr lang="en-GB" dirty="0" smtClean="0"/>
              <a:t>We have had 2 Frailty meetings  with GP’s, paramedics and community matrons where we discussed some of the problems with PACE . Paramedics are often the front line and many have no or little palliative care training. </a:t>
            </a:r>
          </a:p>
          <a:p>
            <a:r>
              <a:rPr lang="en-GB" dirty="0" smtClean="0"/>
              <a:t>However they will ring for advice if it is clear that there is a palliative care team involved.</a:t>
            </a:r>
          </a:p>
          <a:p>
            <a:r>
              <a:rPr lang="en-GB" dirty="0" smtClean="0"/>
              <a:t>The out of hours GP’s are very restrained as they are time poor and without EOL drugs in the home access to these OOH is a problem- Abi is reviewing this.</a:t>
            </a:r>
          </a:p>
          <a:p>
            <a:endParaRPr lang="en-GB" dirty="0" smtClean="0"/>
          </a:p>
          <a:p>
            <a:r>
              <a:rPr lang="en-GB" dirty="0" smtClean="0"/>
              <a:t>I know that I have often written the PACE long before and usually fail to update it thinking it is obvious if there are EOL meds in the Home.  (It is administratively quite a burden to update a PACE as we have to update on IBIS too and get the new PACE on pink paper back to the home)</a:t>
            </a:r>
          </a:p>
          <a:p>
            <a:endParaRPr lang="en-GB" dirty="0" smtClean="0"/>
          </a:p>
          <a:p>
            <a:r>
              <a:rPr lang="en-GB" dirty="0" smtClean="0"/>
              <a:t>Patients and their relatives are not always forthcoming in an emergency-and even in A@E resus this is not known or mentioned! Last week was someone who had just had his ICD deactivated and he came into resus. The acute team took much persuasion to consider that he might already have palliative involved and on day 2- after many arterial blood samples it was discovered that he had EOL drugs in the home and a very involved palliative team. </a:t>
            </a:r>
          </a:p>
          <a:p>
            <a:endParaRPr lang="en-GB" dirty="0" smtClean="0"/>
          </a:p>
          <a:p>
            <a:r>
              <a:rPr lang="en-GB" dirty="0" smtClean="0"/>
              <a:t>This causes much frustration as PACE planning can be very time consuming for the GP and when this happens my colleague question their use.</a:t>
            </a:r>
          </a:p>
          <a:p>
            <a:endParaRPr lang="en-GB" dirty="0" smtClean="0"/>
          </a:p>
          <a:p>
            <a:r>
              <a:rPr lang="en-GB" dirty="0" smtClean="0"/>
              <a:t>On the positive side our PHE data shows that 86% of our patients that die in G@W are on a palliative care or EOL register. We think that this is PACE  and GSF as it is drawn from QOF data but Abi was looking into it.</a:t>
            </a:r>
          </a:p>
          <a:p>
            <a:endParaRPr lang="en-GB" dirty="0" smtClean="0"/>
          </a:p>
          <a:p>
            <a:r>
              <a:rPr lang="en-GB" dirty="0" smtClean="0"/>
              <a:t>Janni:</a:t>
            </a:r>
          </a:p>
          <a:p>
            <a:r>
              <a:rPr lang="en-GB" dirty="0" smtClean="0"/>
              <a:t>The ReSPECT process will only work if all stakeholders are open to the process and see this as an opportunity to ensure we have a document that is easily recognisable across the region. I think other ACP documents are brilliant, but in the emergency situation for a paramedic or an out of hours doctor who needs the information in a format they will easily recognise  and is readily available with a  quick summary the ReSPECT document offers additional benefits. </a:t>
            </a:r>
          </a:p>
          <a:p>
            <a:endParaRPr lang="en-GB" dirty="0" smtClean="0"/>
          </a:p>
          <a:p>
            <a:r>
              <a:rPr lang="en-GB" dirty="0" smtClean="0"/>
              <a:t>For implantation here we are we will use the document for patients admitted for emergency care to plan and decide treatment escalation. A ward patient will have a ReSPECT document if their condition warrants a discussion around treatment options and preferences around escalation. In Out Patients settings if a patient receives a diagnosis that will warrant a discussion around treatment escalation we will provide a patient information leaflet and the ReSPECT form. On subsequent appointment the consultant will complete the form together with the patient, we will encourage the patient to bring a friend or relative with them for that process.</a:t>
            </a:r>
          </a:p>
          <a:p>
            <a:r>
              <a:rPr lang="en-GB" dirty="0" smtClean="0"/>
              <a:t>We will have a patient information campaign with information on our website and on posters and leaflets available in the trust.</a:t>
            </a:r>
          </a:p>
          <a:p>
            <a:r>
              <a:rPr lang="en-GB" dirty="0" smtClean="0"/>
              <a:t>The patients will be discharged from the Trust with the form -if relevant- for use in the wider community.</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55992F76-B240-4417-8A67-103D2CD294EB}" type="slidenum">
              <a:rPr lang="en-GB" smtClean="0"/>
              <a:t>14</a:t>
            </a:fld>
            <a:endParaRPr lang="en-GB"/>
          </a:p>
        </p:txBody>
      </p:sp>
    </p:spTree>
    <p:extLst>
      <p:ext uri="{BB962C8B-B14F-4D97-AF65-F5344CB8AC3E}">
        <p14:creationId xmlns:p14="http://schemas.microsoft.com/office/powerpoint/2010/main" val="12073307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6"/>
          <p:cNvPicPr>
            <a:picLocks noChangeAspect="1"/>
          </p:cNvPicPr>
          <p:nvPr userDrawn="1"/>
        </p:nvPicPr>
        <p:blipFill rotWithShape="1">
          <a:blip r:embed="rId2">
            <a:extLst>
              <a:ext uri="{28A0092B-C50C-407E-A947-70E740481C1C}">
                <a14:useLocalDpi xmlns:a14="http://schemas.microsoft.com/office/drawing/2010/main" val="0"/>
              </a:ext>
            </a:extLst>
          </a:blip>
          <a:srcRect l="19198" t="7962" r="19058" b="69963"/>
          <a:stretch/>
        </p:blipFill>
        <p:spPr bwMode="auto">
          <a:xfrm>
            <a:off x="0" y="-56603"/>
            <a:ext cx="9180512" cy="3759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374799"/>
            <a:ext cx="7772400" cy="1470025"/>
          </a:xfrm>
        </p:spPr>
        <p:txBody>
          <a:bodyPr/>
          <a:lstStyle>
            <a:lvl1pPr>
              <a:defRPr>
                <a:solidFill>
                  <a:schemeClr val="bg1"/>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4" name="Date Placeholder 3"/>
          <p:cNvSpPr>
            <a:spLocks noGrp="1"/>
          </p:cNvSpPr>
          <p:nvPr>
            <p:ph type="dt" sz="half" idx="10"/>
          </p:nvPr>
        </p:nvSpPr>
        <p:spPr/>
        <p:txBody>
          <a:bodyPr/>
          <a:lstStyle/>
          <a:p>
            <a:fld id="{E3C1FEDF-A6D4-4578-8491-383B05A8F330}" type="datetimeFigureOut">
              <a:rPr lang="en-GB" smtClean="0"/>
              <a:t>23/01/2018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624517-1908-4D6B-A84A-FD18DBCCA576}" type="slidenum">
              <a:rPr lang="en-GB" smtClean="0"/>
              <a:t>‹#›</a:t>
            </a:fld>
            <a:endParaRPr lang="en-GB"/>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70098" y="6453336"/>
            <a:ext cx="1556532" cy="347301"/>
          </a:xfrm>
          <a:prstGeom prst="rect">
            <a:avLst/>
          </a:prstGeom>
        </p:spPr>
      </p:pic>
    </p:spTree>
    <p:extLst>
      <p:ext uri="{BB962C8B-B14F-4D97-AF65-F5344CB8AC3E}">
        <p14:creationId xmlns:p14="http://schemas.microsoft.com/office/powerpoint/2010/main" val="2152972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3C1FEDF-A6D4-4578-8491-383B05A8F330}" type="datetimeFigureOut">
              <a:rPr lang="en-GB" smtClean="0"/>
              <a:t>23/01/2018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624517-1908-4D6B-A84A-FD18DBCCA576}" type="slidenum">
              <a:rPr lang="en-GB" smtClean="0"/>
              <a:t>‹#›</a:t>
            </a:fld>
            <a:endParaRPr lang="en-GB"/>
          </a:p>
        </p:txBody>
      </p:sp>
    </p:spTree>
    <p:extLst>
      <p:ext uri="{BB962C8B-B14F-4D97-AF65-F5344CB8AC3E}">
        <p14:creationId xmlns:p14="http://schemas.microsoft.com/office/powerpoint/2010/main" val="1924859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3C1FEDF-A6D4-4578-8491-383B05A8F330}" type="datetimeFigureOut">
              <a:rPr lang="en-GB" smtClean="0"/>
              <a:t>23/01/2018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624517-1908-4D6B-A84A-FD18DBCCA576}" type="slidenum">
              <a:rPr lang="en-GB" smtClean="0"/>
              <a:t>‹#›</a:t>
            </a:fld>
            <a:endParaRPr lang="en-GB"/>
          </a:p>
        </p:txBody>
      </p:sp>
    </p:spTree>
    <p:extLst>
      <p:ext uri="{BB962C8B-B14F-4D97-AF65-F5344CB8AC3E}">
        <p14:creationId xmlns:p14="http://schemas.microsoft.com/office/powerpoint/2010/main" val="10278481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 name="Picture 2"/>
          <p:cNvPicPr>
            <a:picLocks noChangeAspect="1"/>
          </p:cNvPicPr>
          <p:nvPr userDrawn="1"/>
        </p:nvPicPr>
        <p:blipFill>
          <a:blip r:embed="rId2">
            <a:extLst>
              <a:ext uri="{28A0092B-C50C-407E-A947-70E740481C1C}">
                <a14:useLocalDpi xmlns:a14="http://schemas.microsoft.com/office/drawing/2010/main" val="0"/>
              </a:ext>
            </a:extLst>
          </a:blip>
          <a:srcRect l="41534" t="3058" r="11488" b="87051"/>
          <a:stretch>
            <a:fillRect/>
          </a:stretch>
        </p:blipFill>
        <p:spPr bwMode="auto">
          <a:xfrm>
            <a:off x="1219200" y="5768975"/>
            <a:ext cx="7924800"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135813" y="6500813"/>
            <a:ext cx="188436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4"/>
          <p:cNvSpPr>
            <a:spLocks noGrp="1"/>
          </p:cNvSpPr>
          <p:nvPr>
            <p:ph type="ftr" sz="quarter" idx="10"/>
          </p:nvPr>
        </p:nvSpPr>
        <p:spPr>
          <a:xfrm>
            <a:off x="3124200" y="6356350"/>
            <a:ext cx="2895600" cy="365125"/>
          </a:xfrm>
          <a:prstGeom prst="rect">
            <a:avLst/>
          </a:prstGeom>
        </p:spPr>
        <p:txBody>
          <a:bodyPr/>
          <a:lstStyle>
            <a:lvl1pPr>
              <a:defRPr>
                <a:latin typeface="Arial" pitchFamily="34" charset="0"/>
              </a:defRPr>
            </a:lvl1pPr>
          </a:lstStyle>
          <a:p>
            <a:pPr>
              <a:defRPr/>
            </a:pPr>
            <a:endParaRPr lang="en-GB"/>
          </a:p>
        </p:txBody>
      </p:sp>
      <p:sp>
        <p:nvSpPr>
          <p:cNvPr id="5" name="Slide Number Placeholder 5"/>
          <p:cNvSpPr>
            <a:spLocks noGrp="1"/>
          </p:cNvSpPr>
          <p:nvPr>
            <p:ph type="sldNum" sz="quarter" idx="11"/>
          </p:nvPr>
        </p:nvSpPr>
        <p:spPr>
          <a:xfrm>
            <a:off x="6553200" y="6356350"/>
            <a:ext cx="2133600" cy="365125"/>
          </a:xfrm>
          <a:prstGeom prst="rect">
            <a:avLst/>
          </a:prstGeom>
        </p:spPr>
        <p:txBody>
          <a:bodyPr/>
          <a:lstStyle>
            <a:lvl1pPr>
              <a:defRPr>
                <a:latin typeface="Arial" pitchFamily="34" charset="0"/>
              </a:defRPr>
            </a:lvl1pPr>
          </a:lstStyle>
          <a:p>
            <a:pPr>
              <a:defRPr/>
            </a:pPr>
            <a:fld id="{0F52A205-6478-4081-ACA9-EA38E46D1A88}" type="slidenum">
              <a:rPr lang="en-GB"/>
              <a:pPr>
                <a:defRPr/>
              </a:pPr>
              <a:t>‹#›</a:t>
            </a:fld>
            <a:endParaRPr lang="en-GB"/>
          </a:p>
        </p:txBody>
      </p:sp>
    </p:spTree>
    <p:extLst>
      <p:ext uri="{BB962C8B-B14F-4D97-AF65-F5344CB8AC3E}">
        <p14:creationId xmlns:p14="http://schemas.microsoft.com/office/powerpoint/2010/main" val="29163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2" name="Picture 2"/>
          <p:cNvPicPr>
            <a:picLocks noChangeAspect="1"/>
          </p:cNvPicPr>
          <p:nvPr userDrawn="1"/>
        </p:nvPicPr>
        <p:blipFill>
          <a:blip r:embed="rId2">
            <a:extLst>
              <a:ext uri="{28A0092B-C50C-407E-A947-70E740481C1C}">
                <a14:useLocalDpi xmlns:a14="http://schemas.microsoft.com/office/drawing/2010/main" val="0"/>
              </a:ext>
            </a:extLst>
          </a:blip>
          <a:srcRect l="41534" t="3058" r="11488" b="87051"/>
          <a:stretch>
            <a:fillRect/>
          </a:stretch>
        </p:blipFill>
        <p:spPr bwMode="auto">
          <a:xfrm>
            <a:off x="1219200" y="5768975"/>
            <a:ext cx="7924800"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135813" y="6500813"/>
            <a:ext cx="188436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4"/>
          <p:cNvSpPr>
            <a:spLocks noGrp="1"/>
          </p:cNvSpPr>
          <p:nvPr>
            <p:ph type="ftr" sz="quarter" idx="10"/>
          </p:nvPr>
        </p:nvSpPr>
        <p:spPr>
          <a:xfrm>
            <a:off x="3124200" y="6356350"/>
            <a:ext cx="2895600" cy="365125"/>
          </a:xfrm>
          <a:prstGeom prst="rect">
            <a:avLst/>
          </a:prstGeom>
        </p:spPr>
        <p:txBody>
          <a:bodyPr/>
          <a:lstStyle>
            <a:lvl1pPr>
              <a:defRPr>
                <a:latin typeface="Arial" pitchFamily="34" charset="0"/>
              </a:defRPr>
            </a:lvl1pPr>
          </a:lstStyle>
          <a:p>
            <a:pPr>
              <a:defRPr/>
            </a:pPr>
            <a:endParaRPr lang="en-GB"/>
          </a:p>
        </p:txBody>
      </p:sp>
      <p:sp>
        <p:nvSpPr>
          <p:cNvPr id="5" name="Slide Number Placeholder 5"/>
          <p:cNvSpPr>
            <a:spLocks noGrp="1"/>
          </p:cNvSpPr>
          <p:nvPr>
            <p:ph type="sldNum" sz="quarter" idx="11"/>
          </p:nvPr>
        </p:nvSpPr>
        <p:spPr>
          <a:xfrm>
            <a:off x="6553200" y="6356350"/>
            <a:ext cx="2133600" cy="365125"/>
          </a:xfrm>
          <a:prstGeom prst="rect">
            <a:avLst/>
          </a:prstGeom>
        </p:spPr>
        <p:txBody>
          <a:bodyPr/>
          <a:lstStyle>
            <a:lvl1pPr>
              <a:defRPr>
                <a:latin typeface="Arial" pitchFamily="34" charset="0"/>
              </a:defRPr>
            </a:lvl1pPr>
          </a:lstStyle>
          <a:p>
            <a:pPr>
              <a:defRPr/>
            </a:pPr>
            <a:fld id="{BE6EC0F9-4ECC-42E5-806F-82AC2397ABBB}" type="slidenum">
              <a:rPr lang="en-GB"/>
              <a:pPr>
                <a:defRPr/>
              </a:pPr>
              <a:t>‹#›</a:t>
            </a:fld>
            <a:endParaRPr lang="en-GB"/>
          </a:p>
        </p:txBody>
      </p:sp>
    </p:spTree>
    <p:extLst>
      <p:ext uri="{BB962C8B-B14F-4D97-AF65-F5344CB8AC3E}">
        <p14:creationId xmlns:p14="http://schemas.microsoft.com/office/powerpoint/2010/main" val="8977788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145735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622744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2999245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7990716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5906770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Tree>
    <p:extLst>
      <p:ext uri="{BB962C8B-B14F-4D97-AF65-F5344CB8AC3E}">
        <p14:creationId xmlns:p14="http://schemas.microsoft.com/office/powerpoint/2010/main" val="952230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19198" t="16628" r="19058" b="70211"/>
          <a:stretch/>
        </p:blipFill>
        <p:spPr bwMode="auto">
          <a:xfrm>
            <a:off x="0" y="0"/>
            <a:ext cx="9144000" cy="223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99392"/>
            <a:ext cx="8229600" cy="1143000"/>
          </a:xfrm>
        </p:spPr>
        <p:txBody>
          <a:bodyPr>
            <a:normAutofit/>
          </a:bodyPr>
          <a:lstStyle>
            <a:lvl1pPr algn="l">
              <a:defRPr sz="3600">
                <a:solidFill>
                  <a:schemeClr val="bg1"/>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457200" y="2132856"/>
            <a:ext cx="8229600" cy="3993307"/>
          </a:xfrm>
        </p:spPr>
        <p:txBody>
          <a:bodyPr/>
          <a:lstStyle>
            <a:lvl1pPr>
              <a:buClr>
                <a:schemeClr val="accent5">
                  <a:lumMod val="75000"/>
                </a:schemeClr>
              </a:buClr>
              <a:defRPr sz="2800"/>
            </a:lvl1pPr>
            <a:lvl2pPr>
              <a:buClr>
                <a:schemeClr val="accent5">
                  <a:lumMod val="75000"/>
                </a:schemeClr>
              </a:buClr>
              <a:defRPr sz="2400"/>
            </a:lvl2pPr>
            <a:lvl3pPr>
              <a:buClr>
                <a:schemeClr val="accent5">
                  <a:lumMod val="75000"/>
                </a:schemeClr>
              </a:buClr>
              <a:defRPr sz="2000"/>
            </a:lvl3pPr>
            <a:lvl4pPr>
              <a:buClr>
                <a:schemeClr val="accent5">
                  <a:lumMod val="75000"/>
                </a:schemeClr>
              </a:buClr>
              <a:defRPr sz="1800"/>
            </a:lvl4pPr>
            <a:lvl5pPr>
              <a:buClr>
                <a:schemeClr val="accent5">
                  <a:lumMod val="75000"/>
                </a:schemeClr>
              </a:buCl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E3C1FEDF-A6D4-4578-8491-383B05A8F330}" type="datetimeFigureOut">
              <a:rPr lang="en-GB" smtClean="0"/>
              <a:t>23/01/2018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624517-1908-4D6B-A84A-FD18DBCCA576}" type="slidenum">
              <a:rPr lang="en-GB" smtClean="0"/>
              <a:t>‹#›</a:t>
            </a:fld>
            <a:endParaRPr lang="en-GB"/>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70098" y="6453336"/>
            <a:ext cx="1556532" cy="347301"/>
          </a:xfrm>
          <a:prstGeom prst="rect">
            <a:avLst/>
          </a:prstGeom>
        </p:spPr>
      </p:pic>
    </p:spTree>
    <p:extLst>
      <p:ext uri="{BB962C8B-B14F-4D97-AF65-F5344CB8AC3E}">
        <p14:creationId xmlns:p14="http://schemas.microsoft.com/office/powerpoint/2010/main" val="28847498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13906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685789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70476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2493468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6782742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768785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823618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C1FEDF-A6D4-4578-8491-383B05A8F330}" type="datetimeFigureOut">
              <a:rPr lang="en-GB" smtClean="0"/>
              <a:t>23/01/2018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624517-1908-4D6B-A84A-FD18DBCCA576}" type="slidenum">
              <a:rPr lang="en-GB" smtClean="0"/>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70098" y="6453336"/>
            <a:ext cx="1556532" cy="347301"/>
          </a:xfrm>
          <a:prstGeom prst="rect">
            <a:avLst/>
          </a:prstGeom>
        </p:spPr>
      </p:pic>
    </p:spTree>
    <p:extLst>
      <p:ext uri="{BB962C8B-B14F-4D97-AF65-F5344CB8AC3E}">
        <p14:creationId xmlns:p14="http://schemas.microsoft.com/office/powerpoint/2010/main" val="3006140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3C1FEDF-A6D4-4578-8491-383B05A8F330}" type="datetimeFigureOut">
              <a:rPr lang="en-GB" smtClean="0"/>
              <a:t>23/01/2018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F624517-1908-4D6B-A84A-FD18DBCCA576}" type="slidenum">
              <a:rPr lang="en-GB" smtClean="0"/>
              <a:t>‹#›</a:t>
            </a:fld>
            <a:endParaRPr lang="en-GB"/>
          </a:p>
        </p:txBody>
      </p:sp>
    </p:spTree>
    <p:extLst>
      <p:ext uri="{BB962C8B-B14F-4D97-AF65-F5344CB8AC3E}">
        <p14:creationId xmlns:p14="http://schemas.microsoft.com/office/powerpoint/2010/main" val="825811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3C1FEDF-A6D4-4578-8491-383B05A8F330}" type="datetimeFigureOut">
              <a:rPr lang="en-GB" smtClean="0"/>
              <a:t>23/01/2018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F624517-1908-4D6B-A84A-FD18DBCCA576}" type="slidenum">
              <a:rPr lang="en-GB" smtClean="0"/>
              <a:t>‹#›</a:t>
            </a:fld>
            <a:endParaRPr lang="en-GB"/>
          </a:p>
        </p:txBody>
      </p:sp>
    </p:spTree>
    <p:extLst>
      <p:ext uri="{BB962C8B-B14F-4D97-AF65-F5344CB8AC3E}">
        <p14:creationId xmlns:p14="http://schemas.microsoft.com/office/powerpoint/2010/main" val="3353853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3C1FEDF-A6D4-4578-8491-383B05A8F330}" type="datetimeFigureOut">
              <a:rPr lang="en-GB" smtClean="0"/>
              <a:t>23/01/2018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F624517-1908-4D6B-A84A-FD18DBCCA576}" type="slidenum">
              <a:rPr lang="en-GB" smtClean="0"/>
              <a:t>‹#›</a:t>
            </a:fld>
            <a:endParaRPr lang="en-GB"/>
          </a:p>
        </p:txBody>
      </p:sp>
    </p:spTree>
    <p:extLst>
      <p:ext uri="{BB962C8B-B14F-4D97-AF65-F5344CB8AC3E}">
        <p14:creationId xmlns:p14="http://schemas.microsoft.com/office/powerpoint/2010/main" val="251281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C1FEDF-A6D4-4578-8491-383B05A8F330}" type="datetimeFigureOut">
              <a:rPr lang="en-GB" smtClean="0"/>
              <a:t>23/01/2018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F624517-1908-4D6B-A84A-FD18DBCCA576}" type="slidenum">
              <a:rPr lang="en-GB" smtClean="0"/>
              <a:t>‹#›</a:t>
            </a:fld>
            <a:endParaRPr lang="en-GB"/>
          </a:p>
        </p:txBody>
      </p:sp>
    </p:spTree>
    <p:extLst>
      <p:ext uri="{BB962C8B-B14F-4D97-AF65-F5344CB8AC3E}">
        <p14:creationId xmlns:p14="http://schemas.microsoft.com/office/powerpoint/2010/main" val="3067496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C1FEDF-A6D4-4578-8491-383B05A8F330}" type="datetimeFigureOut">
              <a:rPr lang="en-GB" smtClean="0"/>
              <a:t>23/01/2018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F624517-1908-4D6B-A84A-FD18DBCCA576}" type="slidenum">
              <a:rPr lang="en-GB" smtClean="0"/>
              <a:t>‹#›</a:t>
            </a:fld>
            <a:endParaRPr lang="en-GB"/>
          </a:p>
        </p:txBody>
      </p:sp>
    </p:spTree>
    <p:extLst>
      <p:ext uri="{BB962C8B-B14F-4D97-AF65-F5344CB8AC3E}">
        <p14:creationId xmlns:p14="http://schemas.microsoft.com/office/powerpoint/2010/main" val="3665241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C1FEDF-A6D4-4578-8491-383B05A8F330}" type="datetimeFigureOut">
              <a:rPr lang="en-GB" smtClean="0"/>
              <a:t>23/01/2018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F624517-1908-4D6B-A84A-FD18DBCCA576}" type="slidenum">
              <a:rPr lang="en-GB" smtClean="0"/>
              <a:t>‹#›</a:t>
            </a:fld>
            <a:endParaRPr lang="en-GB"/>
          </a:p>
        </p:txBody>
      </p:sp>
    </p:spTree>
    <p:extLst>
      <p:ext uri="{BB962C8B-B14F-4D97-AF65-F5344CB8AC3E}">
        <p14:creationId xmlns:p14="http://schemas.microsoft.com/office/powerpoint/2010/main" val="686713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5.emf"/><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C1FEDF-A6D4-4578-8491-383B05A8F330}" type="datetimeFigureOut">
              <a:rPr lang="en-GB" smtClean="0"/>
              <a:t>23/01/2018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624517-1908-4D6B-A84A-FD18DBCCA576}" type="slidenum">
              <a:rPr lang="en-GB" smtClean="0"/>
              <a:t>‹#›</a:t>
            </a:fld>
            <a:endParaRPr lang="en-GB"/>
          </a:p>
        </p:txBody>
      </p:sp>
    </p:spTree>
    <p:extLst>
      <p:ext uri="{BB962C8B-B14F-4D97-AF65-F5344CB8AC3E}">
        <p14:creationId xmlns:p14="http://schemas.microsoft.com/office/powerpoint/2010/main" val="1695831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5"/>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0" y="5591175"/>
            <a:ext cx="9150350"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259061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mailto:jannihodgson@nhs.net"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doi.org/10.1016/j.maturitas.2016.06.016"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hyperlink" Target="http://www.respectprocess.org.uk/" TargetMode="External"/><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4.emf"/><Relationship Id="rId5" Type="http://schemas.openxmlformats.org/officeDocument/2006/relationships/image" Target="../media/image13.png"/><Relationship Id="rId4" Type="http://schemas.openxmlformats.org/officeDocument/2006/relationships/hyperlink" Target="http://www.respectprocess.org.uk/learning" TargetMode="External"/><Relationship Id="rId9" Type="http://schemas.openxmlformats.org/officeDocument/2006/relationships/image" Target="../media/image1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Advance Care Planning, </a:t>
            </a:r>
            <a:r>
              <a:rPr lang="en-GB" dirty="0" smtClean="0"/>
              <a:t>DNACPR &amp; ReSPECT</a:t>
            </a:r>
            <a:endParaRPr lang="en-GB" dirty="0"/>
          </a:p>
        </p:txBody>
      </p:sp>
      <p:sp>
        <p:nvSpPr>
          <p:cNvPr id="3" name="Subtitle 2"/>
          <p:cNvSpPr>
            <a:spLocks noGrp="1"/>
          </p:cNvSpPr>
          <p:nvPr>
            <p:ph type="subTitle" idx="1"/>
          </p:nvPr>
        </p:nvSpPr>
        <p:spPr/>
        <p:txBody>
          <a:bodyPr>
            <a:normAutofit fontScale="92500" lnSpcReduction="20000"/>
          </a:bodyPr>
          <a:lstStyle/>
          <a:p>
            <a:r>
              <a:rPr lang="en-GB" dirty="0">
                <a:solidFill>
                  <a:schemeClr val="tx1"/>
                </a:solidFill>
              </a:rPr>
              <a:t>Dr Jacqui Phillips, Consultant in Palliative </a:t>
            </a:r>
            <a:r>
              <a:rPr lang="en-GB" dirty="0" smtClean="0">
                <a:solidFill>
                  <a:schemeClr val="tx1"/>
                </a:solidFill>
              </a:rPr>
              <a:t>Care</a:t>
            </a:r>
          </a:p>
          <a:p>
            <a:r>
              <a:rPr lang="en-GB" dirty="0" smtClean="0">
                <a:solidFill>
                  <a:schemeClr val="tx1"/>
                </a:solidFill>
              </a:rPr>
              <a:t>Phyllis </a:t>
            </a:r>
            <a:r>
              <a:rPr lang="en-GB" dirty="0" err="1" smtClean="0">
                <a:solidFill>
                  <a:schemeClr val="tx1"/>
                </a:solidFill>
              </a:rPr>
              <a:t>Tuckwell</a:t>
            </a:r>
            <a:r>
              <a:rPr lang="en-GB" dirty="0" smtClean="0">
                <a:solidFill>
                  <a:schemeClr val="tx1"/>
                </a:solidFill>
              </a:rPr>
              <a:t> Hospice care</a:t>
            </a:r>
          </a:p>
          <a:p>
            <a:r>
              <a:rPr lang="en-GB" dirty="0" smtClean="0">
                <a:solidFill>
                  <a:schemeClr val="tx1"/>
                </a:solidFill>
              </a:rPr>
              <a:t>January 2018</a:t>
            </a:r>
            <a:endParaRPr lang="en-GB" dirty="0">
              <a:solidFill>
                <a:schemeClr val="tx1"/>
              </a:solidFill>
            </a:endParaRPr>
          </a:p>
        </p:txBody>
      </p:sp>
    </p:spTree>
    <p:extLst>
      <p:ext uri="{BB962C8B-B14F-4D97-AF65-F5344CB8AC3E}">
        <p14:creationId xmlns:p14="http://schemas.microsoft.com/office/powerpoint/2010/main" val="18360089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sz="half" idx="1"/>
          </p:nvPr>
        </p:nvPicPr>
        <p:blipFill>
          <a:blip r:embed="rId2"/>
          <a:stretch>
            <a:fillRect/>
          </a:stretch>
        </p:blipFill>
        <p:spPr>
          <a:xfrm>
            <a:off x="6328" y="0"/>
            <a:ext cx="4641872" cy="6858000"/>
          </a:xfrm>
          <a:prstGeom prst="rect">
            <a:avLst/>
          </a:prstGeom>
        </p:spPr>
      </p:pic>
      <p:pic>
        <p:nvPicPr>
          <p:cNvPr id="13" name="Content Placeholder 12"/>
          <p:cNvPicPr>
            <a:picLocks noGrp="1" noChangeAspect="1"/>
          </p:cNvPicPr>
          <p:nvPr>
            <p:ph sz="half" idx="2"/>
          </p:nvPr>
        </p:nvPicPr>
        <p:blipFill>
          <a:blip r:embed="rId3"/>
          <a:stretch>
            <a:fillRect/>
          </a:stretch>
        </p:blipFill>
        <p:spPr>
          <a:xfrm>
            <a:off x="4648201" y="0"/>
            <a:ext cx="4495800" cy="6858000"/>
          </a:xfrm>
          <a:prstGeom prst="rect">
            <a:avLst/>
          </a:prstGeom>
        </p:spPr>
      </p:pic>
    </p:spTree>
    <p:extLst>
      <p:ext uri="{BB962C8B-B14F-4D97-AF65-F5344CB8AC3E}">
        <p14:creationId xmlns:p14="http://schemas.microsoft.com/office/powerpoint/2010/main" val="4120483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23B0EFC-3876-4B4D-A5E2-8485381BC74B}"/>
              </a:ext>
            </a:extLst>
          </p:cNvPr>
          <p:cNvSpPr>
            <a:spLocks noGrp="1"/>
          </p:cNvSpPr>
          <p:nvPr>
            <p:ph idx="1"/>
          </p:nvPr>
        </p:nvSpPr>
        <p:spPr/>
        <p:txBody>
          <a:bodyPr>
            <a:normAutofit fontScale="92500"/>
          </a:bodyPr>
          <a:lstStyle/>
          <a:p>
            <a:r>
              <a:rPr lang="en-GB" sz="2600" dirty="0"/>
              <a:t>Aim was to adopt nationally from February </a:t>
            </a:r>
            <a:r>
              <a:rPr lang="en-GB" sz="2600" dirty="0" smtClean="0"/>
              <a:t>2017</a:t>
            </a:r>
          </a:p>
          <a:p>
            <a:pPr marL="285750" indent="-285750">
              <a:spcBef>
                <a:spcPts val="1800"/>
              </a:spcBef>
              <a:buSzPct val="90000"/>
              <a:buFont typeface="Arial"/>
              <a:buChar char="•"/>
            </a:pPr>
            <a:r>
              <a:rPr lang="en-GB" sz="2600" dirty="0" smtClean="0">
                <a:solidFill>
                  <a:prstClr val="black"/>
                </a:solidFill>
                <a:ea typeface="Calibri" charset="0"/>
                <a:cs typeface="Calibri" charset="0"/>
              </a:rPr>
              <a:t>NIHR </a:t>
            </a:r>
            <a:r>
              <a:rPr lang="en-GB" sz="2600" dirty="0">
                <a:solidFill>
                  <a:prstClr val="black"/>
                </a:solidFill>
                <a:ea typeface="Calibri" charset="0"/>
                <a:cs typeface="Calibri" charset="0"/>
              </a:rPr>
              <a:t>funded study (Warwick University) </a:t>
            </a:r>
            <a:r>
              <a:rPr lang="mr-IN" sz="2600" dirty="0">
                <a:solidFill>
                  <a:prstClr val="black"/>
                </a:solidFill>
                <a:ea typeface="Calibri" charset="0"/>
                <a:cs typeface="Calibri" charset="0"/>
              </a:rPr>
              <a:t>–</a:t>
            </a:r>
            <a:r>
              <a:rPr lang="en-GB" sz="2600" dirty="0">
                <a:solidFill>
                  <a:prstClr val="black"/>
                </a:solidFill>
                <a:ea typeface="Calibri" charset="0"/>
                <a:cs typeface="Calibri" charset="0"/>
              </a:rPr>
              <a:t> assess effects of ReSPECT in acute settings (n=6</a:t>
            </a:r>
            <a:r>
              <a:rPr lang="en-GB" sz="2600" dirty="0" smtClean="0">
                <a:solidFill>
                  <a:prstClr val="black"/>
                </a:solidFill>
                <a:ea typeface="Calibri" charset="0"/>
                <a:cs typeface="Calibri" charset="0"/>
              </a:rPr>
              <a:t>) over 3 years (2016-2019)</a:t>
            </a:r>
          </a:p>
          <a:p>
            <a:pPr marL="285750" indent="-285750">
              <a:spcBef>
                <a:spcPts val="1800"/>
              </a:spcBef>
              <a:buSzPct val="90000"/>
              <a:buFont typeface="Arial"/>
              <a:buChar char="•"/>
            </a:pPr>
            <a:r>
              <a:rPr lang="en-GB" dirty="0"/>
              <a:t>Alongside this it is now moving into the next phase in which health and care communities wishing to adopt ReSPECT can be offered access to the materials that they will need to start planning implementation. Interested organisations should join the Implementation Network.</a:t>
            </a:r>
            <a:endParaRPr lang="en-US" dirty="0"/>
          </a:p>
        </p:txBody>
      </p:sp>
      <p:pic>
        <p:nvPicPr>
          <p:cNvPr id="5" name="Picture 4">
            <a:extLst>
              <a:ext uri="{FF2B5EF4-FFF2-40B4-BE49-F238E27FC236}">
                <a16:creationId xmlns:a16="http://schemas.microsoft.com/office/drawing/2014/main" xmlns="" id="{35365A5E-DB0F-F54D-BF11-9A532CFE3E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3396833" y="-1105601"/>
            <a:ext cx="1550148" cy="3861453"/>
          </a:xfrm>
          <a:prstGeom prst="rect">
            <a:avLst/>
          </a:prstGeom>
        </p:spPr>
      </p:pic>
    </p:spTree>
    <p:extLst>
      <p:ext uri="{BB962C8B-B14F-4D97-AF65-F5344CB8AC3E}">
        <p14:creationId xmlns:p14="http://schemas.microsoft.com/office/powerpoint/2010/main" val="6811857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547664" y="-387503"/>
            <a:ext cx="5749026" cy="1719221"/>
          </a:xfrm>
          <a:prstGeom prst="rect">
            <a:avLst/>
          </a:prstGeom>
        </p:spPr>
      </p:pic>
      <p:sp>
        <p:nvSpPr>
          <p:cNvPr id="7" name="Text Placeholder 4">
            <a:extLst>
              <a:ext uri="{FF2B5EF4-FFF2-40B4-BE49-F238E27FC236}">
                <a16:creationId xmlns:a16="http://schemas.microsoft.com/office/drawing/2014/main" xmlns="" id="{12DF631F-68AA-3A49-9342-6A45A7DBAA6B}"/>
              </a:ext>
            </a:extLst>
          </p:cNvPr>
          <p:cNvSpPr txBox="1">
            <a:spLocks/>
          </p:cNvSpPr>
          <p:nvPr/>
        </p:nvSpPr>
        <p:spPr>
          <a:xfrm>
            <a:off x="517381" y="1156494"/>
            <a:ext cx="4040188" cy="6397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accent5">
                  <a:lumMod val="75000"/>
                </a:schemeClr>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lumMod val="75000"/>
                </a:schemeClr>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Clr>
                <a:schemeClr val="accent5">
                  <a:lumMod val="75000"/>
                </a:schemeClr>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lumMod val="75000"/>
                </a:schemeClr>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accent5">
                  <a:lumMod val="75000"/>
                </a:schemeClr>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dirty="0" smtClean="0"/>
              <a:t>Positive</a:t>
            </a:r>
            <a:endParaRPr lang="en-US" dirty="0"/>
          </a:p>
        </p:txBody>
      </p:sp>
      <p:sp>
        <p:nvSpPr>
          <p:cNvPr id="8" name="Text Placeholder 6">
            <a:extLst>
              <a:ext uri="{FF2B5EF4-FFF2-40B4-BE49-F238E27FC236}">
                <a16:creationId xmlns:a16="http://schemas.microsoft.com/office/drawing/2014/main" xmlns="" id="{3CC9DFF1-FB31-4346-948E-98E0B53D3BEC}"/>
              </a:ext>
            </a:extLst>
          </p:cNvPr>
          <p:cNvSpPr txBox="1">
            <a:spLocks/>
          </p:cNvSpPr>
          <p:nvPr/>
        </p:nvSpPr>
        <p:spPr>
          <a:xfrm>
            <a:off x="4673189" y="1097756"/>
            <a:ext cx="4041775" cy="63976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dirty="0" smtClean="0">
                <a:solidFill>
                  <a:srgbClr val="C00000"/>
                </a:solidFill>
              </a:rPr>
              <a:t>Negative</a:t>
            </a:r>
            <a:endParaRPr lang="en-US" dirty="0">
              <a:solidFill>
                <a:srgbClr val="C00000"/>
              </a:solidFill>
            </a:endParaRPr>
          </a:p>
        </p:txBody>
      </p:sp>
      <p:sp>
        <p:nvSpPr>
          <p:cNvPr id="9" name="Content Placeholder 2">
            <a:extLst>
              <a:ext uri="{FF2B5EF4-FFF2-40B4-BE49-F238E27FC236}">
                <a16:creationId xmlns:a16="http://schemas.microsoft.com/office/drawing/2014/main" xmlns="" id="{5DA249E2-9EA5-9145-BDF6-97987E92E793}"/>
              </a:ext>
            </a:extLst>
          </p:cNvPr>
          <p:cNvSpPr>
            <a:spLocks noGrp="1"/>
          </p:cNvSpPr>
          <p:nvPr>
            <p:ph idx="1"/>
          </p:nvPr>
        </p:nvSpPr>
        <p:spPr>
          <a:xfrm>
            <a:off x="0" y="1825165"/>
            <a:ext cx="3995936" cy="4772187"/>
          </a:xfrm>
        </p:spPr>
        <p:txBody>
          <a:bodyPr>
            <a:normAutofit fontScale="62500" lnSpcReduction="20000"/>
          </a:bodyPr>
          <a:lstStyle/>
          <a:p>
            <a:r>
              <a:rPr lang="en-GB" sz="3300" dirty="0" smtClean="0"/>
              <a:t>Embedding DNACPR in wider discussions re priorities of care. </a:t>
            </a:r>
          </a:p>
          <a:p>
            <a:r>
              <a:rPr lang="en-GB" sz="3300" dirty="0" smtClean="0"/>
              <a:t>Places </a:t>
            </a:r>
            <a:r>
              <a:rPr lang="en-GB" sz="3300" dirty="0" err="1" smtClean="0"/>
              <a:t>pt</a:t>
            </a:r>
            <a:r>
              <a:rPr lang="en-GB" sz="3300" dirty="0" smtClean="0"/>
              <a:t> at centre of care.</a:t>
            </a:r>
          </a:p>
          <a:p>
            <a:r>
              <a:rPr lang="en-GB" sz="3300" dirty="0" smtClean="0"/>
              <a:t>Lay opinion that beneficial to </a:t>
            </a:r>
            <a:r>
              <a:rPr lang="en-GB" sz="3300" dirty="0" err="1" smtClean="0"/>
              <a:t>pt</a:t>
            </a:r>
            <a:r>
              <a:rPr lang="en-GB" sz="3300" dirty="0" smtClean="0"/>
              <a:t> care.</a:t>
            </a:r>
          </a:p>
          <a:p>
            <a:r>
              <a:rPr lang="en-GB" sz="3300" dirty="0" smtClean="0"/>
              <a:t>Standardised document.</a:t>
            </a:r>
          </a:p>
          <a:p>
            <a:r>
              <a:rPr lang="en-GB" sz="3300" dirty="0" smtClean="0"/>
              <a:t>Potential for improved communication between healthcare professional and patients and across boundaries; community and acute trust and between trusts. </a:t>
            </a:r>
          </a:p>
          <a:p>
            <a:r>
              <a:rPr lang="en-GB" sz="3300" dirty="0"/>
              <a:t>Ultimately changing the culture so these conversations become the norm and aren't left to a point of </a:t>
            </a:r>
            <a:r>
              <a:rPr lang="en-GB" sz="3300" dirty="0" smtClean="0"/>
              <a:t>crisis.</a:t>
            </a:r>
            <a:endParaRPr lang="en-GB" sz="3300" dirty="0"/>
          </a:p>
          <a:p>
            <a:endParaRPr lang="en-GB" dirty="0" smtClean="0"/>
          </a:p>
          <a:p>
            <a:endParaRPr lang="en-GB" dirty="0" smtClean="0"/>
          </a:p>
          <a:p>
            <a:endParaRPr lang="en-GB" dirty="0" smtClean="0"/>
          </a:p>
          <a:p>
            <a:endParaRPr lang="en-US" dirty="0"/>
          </a:p>
        </p:txBody>
      </p:sp>
      <p:sp>
        <p:nvSpPr>
          <p:cNvPr id="10" name="Content Placeholder 8">
            <a:extLst>
              <a:ext uri="{FF2B5EF4-FFF2-40B4-BE49-F238E27FC236}">
                <a16:creationId xmlns:a16="http://schemas.microsoft.com/office/drawing/2014/main" xmlns="" id="{A923323F-48A3-A34E-8408-0DA63344B42B}"/>
              </a:ext>
            </a:extLst>
          </p:cNvPr>
          <p:cNvSpPr txBox="1">
            <a:spLocks/>
          </p:cNvSpPr>
          <p:nvPr/>
        </p:nvSpPr>
        <p:spPr>
          <a:xfrm>
            <a:off x="4355976" y="1796255"/>
            <a:ext cx="4358988" cy="5070989"/>
          </a:xfrm>
          <a:prstGeom prst="rect">
            <a:avLst/>
          </a:prstGeom>
        </p:spPr>
        <p:txBody>
          <a:bodyPr>
            <a:normAutofit fontScale="2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7200" dirty="0" smtClean="0">
                <a:solidFill>
                  <a:srgbClr val="C00000"/>
                </a:solidFill>
              </a:rPr>
              <a:t>Dislike of the form</a:t>
            </a:r>
          </a:p>
          <a:p>
            <a:r>
              <a:rPr lang="en-GB" sz="7200" dirty="0" smtClean="0">
                <a:solidFill>
                  <a:srgbClr val="C00000"/>
                </a:solidFill>
              </a:rPr>
              <a:t>Many places are already using ACPs and DNACPR forms that are integrated and working well - this form may not in its current form, replace those items in use without risk.</a:t>
            </a:r>
            <a:endParaRPr lang="en-US" sz="7200" dirty="0" smtClean="0">
              <a:solidFill>
                <a:srgbClr val="C00000"/>
              </a:solidFill>
            </a:endParaRPr>
          </a:p>
          <a:p>
            <a:r>
              <a:rPr lang="en-GB" sz="7200" dirty="0" smtClean="0">
                <a:solidFill>
                  <a:srgbClr val="C00000"/>
                </a:solidFill>
              </a:rPr>
              <a:t>Multiple stakeholders.</a:t>
            </a:r>
          </a:p>
          <a:p>
            <a:r>
              <a:rPr lang="en-GB" sz="7200" dirty="0" smtClean="0">
                <a:solidFill>
                  <a:srgbClr val="C00000"/>
                </a:solidFill>
              </a:rPr>
              <a:t>Version control.</a:t>
            </a:r>
          </a:p>
          <a:p>
            <a:r>
              <a:rPr lang="en-GB" sz="7200" dirty="0" smtClean="0">
                <a:solidFill>
                  <a:srgbClr val="C00000"/>
                </a:solidFill>
              </a:rPr>
              <a:t>No electronic version available.</a:t>
            </a:r>
          </a:p>
          <a:p>
            <a:r>
              <a:rPr lang="en-GB" sz="7200" dirty="0" smtClean="0">
                <a:solidFill>
                  <a:srgbClr val="C00000"/>
                </a:solidFill>
              </a:rPr>
              <a:t>Information sharing.</a:t>
            </a:r>
          </a:p>
          <a:p>
            <a:r>
              <a:rPr lang="en-GB" sz="7200" dirty="0" smtClean="0">
                <a:solidFill>
                  <a:srgbClr val="C00000"/>
                </a:solidFill>
              </a:rPr>
              <a:t>Suitability across all settings- ED, </a:t>
            </a:r>
            <a:r>
              <a:rPr lang="en-GB" sz="7200" dirty="0" err="1" smtClean="0">
                <a:solidFill>
                  <a:srgbClr val="C00000"/>
                </a:solidFill>
              </a:rPr>
              <a:t>paeds</a:t>
            </a:r>
            <a:r>
              <a:rPr lang="en-GB" sz="7200" dirty="0" smtClean="0">
                <a:solidFill>
                  <a:srgbClr val="C00000"/>
                </a:solidFill>
              </a:rPr>
              <a:t>.</a:t>
            </a:r>
          </a:p>
          <a:p>
            <a:r>
              <a:rPr lang="en-GB" sz="7200" dirty="0" smtClean="0">
                <a:solidFill>
                  <a:srgbClr val="C00000"/>
                </a:solidFill>
              </a:rPr>
              <a:t>Training in competencies.</a:t>
            </a:r>
          </a:p>
          <a:p>
            <a:r>
              <a:rPr lang="en-GB" sz="7200" dirty="0" smtClean="0">
                <a:solidFill>
                  <a:srgbClr val="C00000"/>
                </a:solidFill>
              </a:rPr>
              <a:t>Patchy implementation.</a:t>
            </a:r>
          </a:p>
          <a:p>
            <a:r>
              <a:rPr lang="en-GB" sz="7200" dirty="0" smtClean="0">
                <a:solidFill>
                  <a:srgbClr val="C00000"/>
                </a:solidFill>
              </a:rPr>
              <a:t>Several different forms - AMBER care bundle, DNACPR and now ReSPECT - clarity needs to be provided of when each is used</a:t>
            </a:r>
            <a:r>
              <a:rPr lang="en-GB" sz="7200" dirty="0" smtClean="0"/>
              <a:t>.</a:t>
            </a:r>
          </a:p>
          <a:p>
            <a:endParaRPr lang="en-GB" sz="5500" dirty="0" smtClean="0"/>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2297978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491880" y="274638"/>
            <a:ext cx="5194920" cy="778098"/>
          </a:xfrm>
        </p:spPr>
        <p:txBody>
          <a:bodyPr/>
          <a:lstStyle/>
          <a:p>
            <a:r>
              <a:rPr lang="en-GB" dirty="0" smtClean="0"/>
              <a:t>How to move forward?</a:t>
            </a:r>
            <a:endParaRPr lang="en-GB" dirty="0"/>
          </a:p>
        </p:txBody>
      </p:sp>
      <p:sp>
        <p:nvSpPr>
          <p:cNvPr id="9" name="Content Placeholder 8"/>
          <p:cNvSpPr>
            <a:spLocks noGrp="1"/>
          </p:cNvSpPr>
          <p:nvPr>
            <p:ph idx="1"/>
          </p:nvPr>
        </p:nvSpPr>
        <p:spPr>
          <a:xfrm>
            <a:off x="457200" y="1700808"/>
            <a:ext cx="8229600" cy="4968552"/>
          </a:xfrm>
        </p:spPr>
        <p:txBody>
          <a:bodyPr>
            <a:normAutofit fontScale="62500" lnSpcReduction="20000"/>
          </a:bodyPr>
          <a:lstStyle/>
          <a:p>
            <a:pPr marL="0" indent="0">
              <a:buNone/>
            </a:pPr>
            <a:endParaRPr lang="en-GB" sz="3400" dirty="0" smtClean="0">
              <a:solidFill>
                <a:schemeClr val="accent4">
                  <a:lumMod val="75000"/>
                </a:schemeClr>
              </a:solidFill>
            </a:endParaRPr>
          </a:p>
          <a:p>
            <a:pPr marL="0" indent="0">
              <a:buNone/>
            </a:pPr>
            <a:r>
              <a:rPr lang="en-GB" sz="3800" dirty="0" smtClean="0">
                <a:solidFill>
                  <a:schemeClr val="accent4">
                    <a:lumMod val="75000"/>
                  </a:schemeClr>
                </a:solidFill>
              </a:rPr>
              <a:t>Feedback from Warwick:</a:t>
            </a:r>
          </a:p>
          <a:p>
            <a:r>
              <a:rPr lang="en-GB" sz="3800" dirty="0" smtClean="0"/>
              <a:t>Engaging </a:t>
            </a:r>
            <a:r>
              <a:rPr lang="en-GB" sz="3800" dirty="0"/>
              <a:t>all local providers.</a:t>
            </a:r>
          </a:p>
          <a:p>
            <a:r>
              <a:rPr lang="en-GB" sz="3800" dirty="0" smtClean="0"/>
              <a:t>Patient </a:t>
            </a:r>
            <a:r>
              <a:rPr lang="en-GB" sz="3800" dirty="0"/>
              <a:t>voice.</a:t>
            </a:r>
          </a:p>
          <a:p>
            <a:r>
              <a:rPr lang="en-GB" sz="3800" dirty="0" smtClean="0"/>
              <a:t>Local </a:t>
            </a:r>
            <a:r>
              <a:rPr lang="en-GB" sz="3800" dirty="0"/>
              <a:t>IT solution</a:t>
            </a:r>
            <a:r>
              <a:rPr lang="en-GB" sz="3800" dirty="0" smtClean="0"/>
              <a:t>.</a:t>
            </a:r>
          </a:p>
          <a:p>
            <a:r>
              <a:rPr lang="en-GB" sz="3800" dirty="0" smtClean="0"/>
              <a:t>Funding.</a:t>
            </a:r>
            <a:endParaRPr lang="en-GB" sz="3800" dirty="0"/>
          </a:p>
          <a:p>
            <a:r>
              <a:rPr lang="en-GB" sz="3800" dirty="0" smtClean="0"/>
              <a:t>Establishing </a:t>
            </a:r>
            <a:r>
              <a:rPr lang="en-GB" sz="3800" dirty="0"/>
              <a:t>a Working Group which includes representatives from the Trusts and Community</a:t>
            </a:r>
            <a:r>
              <a:rPr lang="en-GB" sz="3800" dirty="0" smtClean="0"/>
              <a:t>.</a:t>
            </a:r>
          </a:p>
          <a:p>
            <a:r>
              <a:rPr lang="en-GB" sz="3800" dirty="0" smtClean="0"/>
              <a:t>Education.</a:t>
            </a:r>
            <a:endParaRPr lang="en-GB" sz="3800" dirty="0"/>
          </a:p>
          <a:p>
            <a:r>
              <a:rPr lang="en-GB" sz="3800" dirty="0" smtClean="0"/>
              <a:t>Identifying </a:t>
            </a:r>
            <a:r>
              <a:rPr lang="en-GB" sz="3800" dirty="0"/>
              <a:t>champions of ReSPECT in all of these areas.</a:t>
            </a:r>
          </a:p>
          <a:p>
            <a:r>
              <a:rPr lang="en-GB" sz="3800" dirty="0" smtClean="0"/>
              <a:t>Support </a:t>
            </a:r>
            <a:r>
              <a:rPr lang="en-GB" sz="3800" dirty="0"/>
              <a:t>and a desire to want to implement this </a:t>
            </a:r>
            <a:r>
              <a:rPr lang="en-GB" sz="3800" dirty="0" smtClean="0"/>
              <a:t>process – all healthcare sectors.</a:t>
            </a:r>
          </a:p>
          <a:p>
            <a:r>
              <a:rPr lang="en-GB" sz="3800" dirty="0" smtClean="0"/>
              <a:t>National mandate.</a:t>
            </a:r>
          </a:p>
          <a:p>
            <a:r>
              <a:rPr lang="en-GB" sz="3800" dirty="0" smtClean="0"/>
              <a:t>Electronic system.</a:t>
            </a:r>
            <a:endParaRPr lang="en-GB" sz="3800" dirty="0"/>
          </a:p>
          <a:p>
            <a:endParaRPr lang="en-GB" dirty="0"/>
          </a:p>
        </p:txBody>
      </p:sp>
      <p:pic>
        <p:nvPicPr>
          <p:cNvPr id="10" name="Picture 9">
            <a:extLst>
              <a:ext uri="{FF2B5EF4-FFF2-40B4-BE49-F238E27FC236}">
                <a16:creationId xmlns:a16="http://schemas.microsoft.com/office/drawing/2014/main" xmlns="" id="{8FE2DDA8-04F5-FA47-9D4E-3CEDB8D4586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997582" y="-915709"/>
            <a:ext cx="1276416" cy="3179580"/>
          </a:xfrm>
          <a:prstGeom prst="rect">
            <a:avLst/>
          </a:prstGeom>
        </p:spPr>
      </p:pic>
    </p:spTree>
    <p:extLst>
      <p:ext uri="{BB962C8B-B14F-4D97-AF65-F5344CB8AC3E}">
        <p14:creationId xmlns:p14="http://schemas.microsoft.com/office/powerpoint/2010/main" val="32312083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accent4">
                    <a:lumMod val="75000"/>
                  </a:schemeClr>
                </a:solidFill>
              </a:rPr>
              <a:t>:G&amp;W</a:t>
            </a:r>
            <a:endParaRPr lang="en-GB" dirty="0">
              <a:solidFill>
                <a:schemeClr val="accent4">
                  <a:lumMod val="75000"/>
                </a:schemeClr>
              </a:solidFill>
            </a:endParaRPr>
          </a:p>
        </p:txBody>
      </p:sp>
      <p:sp>
        <p:nvSpPr>
          <p:cNvPr id="3" name="Content Placeholder 2"/>
          <p:cNvSpPr>
            <a:spLocks noGrp="1"/>
          </p:cNvSpPr>
          <p:nvPr>
            <p:ph idx="1"/>
          </p:nvPr>
        </p:nvSpPr>
        <p:spPr>
          <a:xfrm>
            <a:off x="0" y="1988840"/>
            <a:ext cx="8686800" cy="4601117"/>
          </a:xfrm>
        </p:spPr>
        <p:txBody>
          <a:bodyPr>
            <a:normAutofit fontScale="92500" lnSpcReduction="10000"/>
          </a:bodyPr>
          <a:lstStyle/>
          <a:p>
            <a:endParaRPr lang="en-GB" sz="2400" dirty="0" smtClean="0"/>
          </a:p>
          <a:p>
            <a:r>
              <a:rPr lang="en-GB" sz="2400" dirty="0" smtClean="0"/>
              <a:t>RSCH introducing ReSPECT 1/4/2018. For </a:t>
            </a:r>
            <a:r>
              <a:rPr lang="en-GB" sz="2400" dirty="0"/>
              <a:t>new patients -</a:t>
            </a:r>
            <a:r>
              <a:rPr lang="en-GB" sz="2400" dirty="0" smtClean="0"/>
              <a:t> </a:t>
            </a:r>
            <a:r>
              <a:rPr lang="en-GB" sz="2400" dirty="0"/>
              <a:t>old red forms will still be </a:t>
            </a:r>
            <a:r>
              <a:rPr lang="en-GB" sz="2400" dirty="0" smtClean="0"/>
              <a:t>recognised.</a:t>
            </a:r>
          </a:p>
          <a:p>
            <a:r>
              <a:rPr lang="en-GB" sz="2400" dirty="0" smtClean="0"/>
              <a:t>In-house training to start </a:t>
            </a:r>
            <a:r>
              <a:rPr lang="en-GB" sz="2400" dirty="0"/>
              <a:t>this month and oncology </a:t>
            </a:r>
            <a:r>
              <a:rPr lang="en-GB" sz="2400" dirty="0" smtClean="0"/>
              <a:t>plan </a:t>
            </a:r>
            <a:r>
              <a:rPr lang="en-GB" sz="2400" dirty="0"/>
              <a:t>to use </a:t>
            </a:r>
            <a:r>
              <a:rPr lang="en-GB" sz="2400" dirty="0" smtClean="0"/>
              <a:t>in </a:t>
            </a:r>
            <a:r>
              <a:rPr lang="en-GB" sz="2400" dirty="0"/>
              <a:t>outpatients.</a:t>
            </a:r>
            <a:endParaRPr lang="en-GB" sz="2400" dirty="0" smtClean="0"/>
          </a:p>
          <a:p>
            <a:r>
              <a:rPr lang="en-GB" sz="2400" dirty="0" smtClean="0"/>
              <a:t>A proposal submitted </a:t>
            </a:r>
            <a:r>
              <a:rPr lang="en-GB" sz="2400" dirty="0"/>
              <a:t>to the </a:t>
            </a:r>
            <a:r>
              <a:rPr lang="en-GB" sz="2400" dirty="0" smtClean="0"/>
              <a:t>STP for funding </a:t>
            </a:r>
            <a:r>
              <a:rPr lang="en-GB" sz="2400" dirty="0"/>
              <a:t>for a </a:t>
            </a:r>
            <a:r>
              <a:rPr lang="en-GB" sz="2400" dirty="0" smtClean="0"/>
              <a:t>project </a:t>
            </a:r>
            <a:r>
              <a:rPr lang="en-GB" sz="2400" dirty="0"/>
              <a:t>lead to drive and support the implementation across </a:t>
            </a:r>
            <a:r>
              <a:rPr lang="en-GB" sz="2400" dirty="0" smtClean="0"/>
              <a:t>Surrey Heartlands has been approved; lead being recruited.</a:t>
            </a:r>
          </a:p>
          <a:p>
            <a:r>
              <a:rPr lang="en-GB" sz="2400" dirty="0"/>
              <a:t>SECAMB </a:t>
            </a:r>
            <a:r>
              <a:rPr lang="en-GB" sz="2400" dirty="0" smtClean="0"/>
              <a:t>in </a:t>
            </a:r>
            <a:r>
              <a:rPr lang="en-GB" sz="2400" dirty="0"/>
              <a:t>support of </a:t>
            </a:r>
            <a:r>
              <a:rPr lang="en-GB" sz="2400" dirty="0" smtClean="0"/>
              <a:t>the process : it will assist in making timely </a:t>
            </a:r>
            <a:r>
              <a:rPr lang="en-GB" sz="2400" dirty="0"/>
              <a:t>decisions according to the patients expressed wishes</a:t>
            </a:r>
            <a:r>
              <a:rPr lang="en-GB" sz="2400" dirty="0" smtClean="0"/>
              <a:t>.</a:t>
            </a:r>
          </a:p>
          <a:p>
            <a:r>
              <a:rPr lang="en-GB" sz="2400" dirty="0" smtClean="0"/>
              <a:t>GP’s </a:t>
            </a:r>
            <a:r>
              <a:rPr lang="en-GB" sz="2400" dirty="0"/>
              <a:t>/ community nurses / palliative teams / paramedics G@W CCG </a:t>
            </a:r>
            <a:r>
              <a:rPr lang="en-GB" sz="2400" dirty="0" smtClean="0"/>
              <a:t>to receive </a:t>
            </a:r>
            <a:r>
              <a:rPr lang="en-GB" sz="2400" dirty="0"/>
              <a:t>early training to support this</a:t>
            </a:r>
            <a:r>
              <a:rPr lang="en-GB" sz="2400" dirty="0" smtClean="0"/>
              <a:t>. </a:t>
            </a:r>
          </a:p>
          <a:p>
            <a:r>
              <a:rPr lang="en-GB" sz="2400" dirty="0" smtClean="0"/>
              <a:t>Patient information campaign.</a:t>
            </a:r>
          </a:p>
        </p:txBody>
      </p:sp>
      <p:pic>
        <p:nvPicPr>
          <p:cNvPr id="4" name="Picture 3"/>
          <p:cNvPicPr>
            <a:picLocks noChangeAspect="1"/>
          </p:cNvPicPr>
          <p:nvPr/>
        </p:nvPicPr>
        <p:blipFill>
          <a:blip r:embed="rId3"/>
          <a:stretch>
            <a:fillRect/>
          </a:stretch>
        </p:blipFill>
        <p:spPr>
          <a:xfrm>
            <a:off x="434233" y="-99392"/>
            <a:ext cx="3057648" cy="1280271"/>
          </a:xfrm>
          <a:prstGeom prst="rect">
            <a:avLst/>
          </a:prstGeom>
        </p:spPr>
      </p:pic>
      <p:sp>
        <p:nvSpPr>
          <p:cNvPr id="5" name="TextBox 4"/>
          <p:cNvSpPr txBox="1"/>
          <p:nvPr/>
        </p:nvSpPr>
        <p:spPr>
          <a:xfrm>
            <a:off x="3770745" y="186800"/>
            <a:ext cx="4659224" cy="707886"/>
          </a:xfrm>
          <a:prstGeom prst="rect">
            <a:avLst/>
          </a:prstGeom>
          <a:noFill/>
        </p:spPr>
        <p:txBody>
          <a:bodyPr wrap="none" rtlCol="0">
            <a:spAutoFit/>
          </a:bodyPr>
          <a:lstStyle/>
          <a:p>
            <a:r>
              <a:rPr lang="en-GB" sz="4000" dirty="0" smtClean="0">
                <a:solidFill>
                  <a:schemeClr val="bg1"/>
                </a:solidFill>
              </a:rPr>
              <a:t>Guildford &amp; Waverley</a:t>
            </a:r>
            <a:endParaRPr lang="en-GB" sz="4000" dirty="0">
              <a:solidFill>
                <a:schemeClr val="bg1"/>
              </a:solidFill>
            </a:endParaRPr>
          </a:p>
        </p:txBody>
      </p:sp>
      <p:sp>
        <p:nvSpPr>
          <p:cNvPr id="7" name="Rectangle 6"/>
          <p:cNvSpPr/>
          <p:nvPr/>
        </p:nvSpPr>
        <p:spPr>
          <a:xfrm>
            <a:off x="4283968" y="1702647"/>
            <a:ext cx="4402832" cy="646331"/>
          </a:xfrm>
          <a:prstGeom prst="rect">
            <a:avLst/>
          </a:prstGeom>
        </p:spPr>
        <p:txBody>
          <a:bodyPr wrap="square">
            <a:spAutoFit/>
          </a:bodyPr>
          <a:lstStyle/>
          <a:p>
            <a:pPr>
              <a:spcAft>
                <a:spcPts val="0"/>
              </a:spcAft>
            </a:pPr>
            <a:r>
              <a:rPr lang="en-GB" sz="1200" b="1" dirty="0" smtClean="0">
                <a:solidFill>
                  <a:srgbClr val="1F497D"/>
                </a:solidFill>
                <a:latin typeface="Calibri" panose="020F0502020204030204" pitchFamily="34" charset="0"/>
                <a:ea typeface="Calibri" panose="020F0502020204030204" pitchFamily="34" charset="0"/>
              </a:rPr>
              <a:t>Lead:  Janni Hodgson, Resuscitation Services Manager RSCH</a:t>
            </a:r>
            <a:r>
              <a:rPr lang="en-GB" sz="1200" dirty="0" smtClean="0">
                <a:solidFill>
                  <a:srgbClr val="1F497D"/>
                </a:solidFill>
                <a:latin typeface="Calibri" panose="020F0502020204030204" pitchFamily="34" charset="0"/>
                <a:ea typeface="Calibri" panose="020F0502020204030204" pitchFamily="34" charset="0"/>
              </a:rPr>
              <a:t/>
            </a:r>
            <a:br>
              <a:rPr lang="en-GB" sz="1200" dirty="0" smtClean="0">
                <a:solidFill>
                  <a:srgbClr val="1F497D"/>
                </a:solidFill>
                <a:latin typeface="Calibri" panose="020F0502020204030204" pitchFamily="34" charset="0"/>
                <a:ea typeface="Calibri" panose="020F0502020204030204" pitchFamily="34" charset="0"/>
              </a:rPr>
            </a:br>
            <a:r>
              <a:rPr lang="en-GB" sz="1200" u="sng" dirty="0" smtClean="0">
                <a:solidFill>
                  <a:srgbClr val="0000FF"/>
                </a:solidFill>
                <a:latin typeface="Calibri" panose="020F0502020204030204" pitchFamily="34" charset="0"/>
                <a:ea typeface="Calibri" panose="020F0502020204030204" pitchFamily="34" charset="0"/>
                <a:hlinkClick r:id="rId4"/>
              </a:rPr>
              <a:t>jannihodgson@nhs.net</a:t>
            </a:r>
            <a:r>
              <a:rPr lang="en-GB" sz="1200" dirty="0" smtClean="0">
                <a:solidFill>
                  <a:srgbClr val="1F497D"/>
                </a:solidFill>
                <a:latin typeface="Calibri" panose="020F0502020204030204" pitchFamily="34" charset="0"/>
                <a:ea typeface="Calibri" panose="020F0502020204030204" pitchFamily="34" charset="0"/>
              </a:rPr>
              <a:t/>
            </a:r>
            <a:br>
              <a:rPr lang="en-GB" sz="1200" dirty="0" smtClean="0">
                <a:solidFill>
                  <a:srgbClr val="1F497D"/>
                </a:solidFill>
                <a:latin typeface="Calibri" panose="020F0502020204030204" pitchFamily="34" charset="0"/>
                <a:ea typeface="Calibri" panose="020F0502020204030204" pitchFamily="34" charset="0"/>
              </a:rPr>
            </a:br>
            <a:r>
              <a:rPr lang="en-GB" sz="1200" dirty="0" smtClean="0">
                <a:solidFill>
                  <a:srgbClr val="1F497D"/>
                </a:solidFill>
                <a:latin typeface="Calibri" panose="020F0502020204030204" pitchFamily="34" charset="0"/>
                <a:ea typeface="Calibri" panose="020F0502020204030204" pitchFamily="34" charset="0"/>
              </a:rPr>
              <a:t>Tel: 01483 571122 </a:t>
            </a:r>
            <a:r>
              <a:rPr lang="en-GB" sz="1200" dirty="0" err="1" smtClean="0">
                <a:solidFill>
                  <a:srgbClr val="1F497D"/>
                </a:solidFill>
                <a:latin typeface="Calibri" panose="020F0502020204030204" pitchFamily="34" charset="0"/>
                <a:ea typeface="Calibri" panose="020F0502020204030204" pitchFamily="34" charset="0"/>
              </a:rPr>
              <a:t>ext</a:t>
            </a:r>
            <a:r>
              <a:rPr lang="en-GB" sz="1200" dirty="0" smtClean="0">
                <a:solidFill>
                  <a:srgbClr val="1F497D"/>
                </a:solidFill>
                <a:latin typeface="Calibri" panose="020F0502020204030204" pitchFamily="34" charset="0"/>
                <a:ea typeface="Calibri" panose="020F0502020204030204" pitchFamily="34" charset="0"/>
              </a:rPr>
              <a:t> 4938</a:t>
            </a:r>
            <a:endParaRPr lang="en-GB" sz="1200" dirty="0" smtClean="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6219870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will ReSPECT fit in with </a:t>
            </a:r>
            <a:r>
              <a:rPr lang="en-GB" dirty="0" err="1" smtClean="0"/>
              <a:t>PACe</a:t>
            </a:r>
            <a:r>
              <a:rPr lang="en-GB" dirty="0" smtClean="0"/>
              <a:t>?</a:t>
            </a:r>
            <a:endParaRPr lang="en-GB" dirty="0"/>
          </a:p>
        </p:txBody>
      </p:sp>
      <p:sp>
        <p:nvSpPr>
          <p:cNvPr id="3" name="Content Placeholder 2"/>
          <p:cNvSpPr>
            <a:spLocks noGrp="1"/>
          </p:cNvSpPr>
          <p:nvPr>
            <p:ph idx="1"/>
          </p:nvPr>
        </p:nvSpPr>
        <p:spPr/>
        <p:txBody>
          <a:bodyPr>
            <a:normAutofit fontScale="92500"/>
          </a:bodyPr>
          <a:lstStyle/>
          <a:p>
            <a:r>
              <a:rPr lang="en-GB" sz="2400" dirty="0" smtClean="0"/>
              <a:t>G&amp;W: &gt; </a:t>
            </a:r>
            <a:r>
              <a:rPr lang="en-GB" sz="2400" dirty="0"/>
              <a:t>Proportion of patients dying in the community than neighbouring CCGs -</a:t>
            </a:r>
            <a:r>
              <a:rPr lang="en-GB" sz="2400" dirty="0" smtClean="0"/>
              <a:t> this trend needs to continue. </a:t>
            </a:r>
            <a:r>
              <a:rPr lang="en-GB" sz="2400" dirty="0"/>
              <a:t>S</a:t>
            </a:r>
            <a:r>
              <a:rPr lang="en-GB" sz="2400" dirty="0" smtClean="0"/>
              <a:t>till some cases of inappropriate escalation of care: </a:t>
            </a:r>
            <a:r>
              <a:rPr lang="en-GB" sz="2400" dirty="0" err="1"/>
              <a:t>PACe</a:t>
            </a:r>
            <a:r>
              <a:rPr lang="en-GB" sz="2400" dirty="0"/>
              <a:t> not always updated; OOH GPs time restrained; EOL drugs not available in home. </a:t>
            </a:r>
          </a:p>
          <a:p>
            <a:r>
              <a:rPr lang="en-GB" sz="2400" dirty="0" smtClean="0"/>
              <a:t>In </a:t>
            </a:r>
            <a:r>
              <a:rPr lang="en-GB" sz="2400" dirty="0"/>
              <a:t>the emergency </a:t>
            </a:r>
            <a:r>
              <a:rPr lang="en-GB" sz="2400" dirty="0" smtClean="0"/>
              <a:t>situation, paramedic </a:t>
            </a:r>
            <a:r>
              <a:rPr lang="en-GB" sz="2400" dirty="0"/>
              <a:t>or </a:t>
            </a:r>
            <a:r>
              <a:rPr lang="en-GB" sz="2400" dirty="0" smtClean="0"/>
              <a:t>OOH GP needs readily available information in an easily recognisable format. In this way, </a:t>
            </a:r>
            <a:r>
              <a:rPr lang="en-GB" sz="2400" dirty="0"/>
              <a:t>ReSPECT document offers additional </a:t>
            </a:r>
            <a:r>
              <a:rPr lang="en-GB" sz="2400" dirty="0" smtClean="0"/>
              <a:t>benefits.</a:t>
            </a:r>
          </a:p>
          <a:p>
            <a:r>
              <a:rPr lang="en-GB" sz="2400" dirty="0" smtClean="0"/>
              <a:t>Important </a:t>
            </a:r>
            <a:r>
              <a:rPr lang="en-GB" sz="2400" dirty="0"/>
              <a:t>to </a:t>
            </a:r>
            <a:r>
              <a:rPr lang="en-GB" sz="2400" dirty="0" smtClean="0"/>
              <a:t>establish which pts </a:t>
            </a:r>
            <a:r>
              <a:rPr lang="en-GB" sz="2400" dirty="0"/>
              <a:t>have just a RESPECT and </a:t>
            </a:r>
            <a:r>
              <a:rPr lang="en-GB" sz="2400" dirty="0" smtClean="0"/>
              <a:t>which also have </a:t>
            </a:r>
            <a:r>
              <a:rPr lang="en-GB" sz="2400" dirty="0" err="1" smtClean="0"/>
              <a:t>PACe</a:t>
            </a:r>
            <a:r>
              <a:rPr lang="en-GB" sz="2400" dirty="0" smtClean="0"/>
              <a:t>, and how these </a:t>
            </a:r>
            <a:r>
              <a:rPr lang="en-GB" sz="2400" dirty="0"/>
              <a:t>interact. </a:t>
            </a:r>
            <a:endParaRPr lang="en-GB" sz="2400" dirty="0" smtClean="0"/>
          </a:p>
          <a:p>
            <a:r>
              <a:rPr lang="en-GB" sz="2400" dirty="0" err="1" smtClean="0"/>
              <a:t>PACe</a:t>
            </a:r>
            <a:r>
              <a:rPr lang="en-GB" sz="2400" dirty="0" smtClean="0"/>
              <a:t> time-consuming, but its remit wider, &gt; holistic. For some patients, likely to be a place for both.</a:t>
            </a:r>
            <a:endParaRPr lang="en-GB" sz="2400" dirty="0"/>
          </a:p>
          <a:p>
            <a:endParaRPr lang="en-GB" dirty="0"/>
          </a:p>
        </p:txBody>
      </p:sp>
    </p:spTree>
    <p:extLst>
      <p:ext uri="{BB962C8B-B14F-4D97-AF65-F5344CB8AC3E}">
        <p14:creationId xmlns:p14="http://schemas.microsoft.com/office/powerpoint/2010/main" val="33131220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2628900" lvl="6" indent="0">
              <a:buNone/>
            </a:pPr>
            <a:endParaRPr lang="en-GB" sz="3600" dirty="0" smtClean="0"/>
          </a:p>
          <a:p>
            <a:pPr marL="2628900" lvl="6" indent="0">
              <a:buNone/>
            </a:pPr>
            <a:endParaRPr lang="en-GB" sz="3600" dirty="0"/>
          </a:p>
          <a:p>
            <a:pPr marL="2628900" lvl="6" indent="0">
              <a:buNone/>
            </a:pPr>
            <a:r>
              <a:rPr lang="en-GB" sz="4400" dirty="0" smtClean="0"/>
              <a:t>QUESTIONS?</a:t>
            </a:r>
            <a:endParaRPr lang="en-GB" sz="4400" dirty="0"/>
          </a:p>
        </p:txBody>
      </p:sp>
    </p:spTree>
    <p:extLst>
      <p:ext uri="{BB962C8B-B14F-4D97-AF65-F5344CB8AC3E}">
        <p14:creationId xmlns:p14="http://schemas.microsoft.com/office/powerpoint/2010/main" val="15074388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smtClean="0"/>
              <a:t>References</a:t>
            </a:r>
            <a:endParaRPr lang="en-GB" sz="4400" dirty="0"/>
          </a:p>
        </p:txBody>
      </p:sp>
      <p:sp>
        <p:nvSpPr>
          <p:cNvPr id="3" name="Content Placeholder 2"/>
          <p:cNvSpPr>
            <a:spLocks noGrp="1"/>
          </p:cNvSpPr>
          <p:nvPr>
            <p:ph idx="1"/>
          </p:nvPr>
        </p:nvSpPr>
        <p:spPr>
          <a:xfrm>
            <a:off x="457200" y="1628800"/>
            <a:ext cx="8229600" cy="4968552"/>
          </a:xfrm>
        </p:spPr>
        <p:txBody>
          <a:bodyPr>
            <a:normAutofit fontScale="85000" lnSpcReduction="20000"/>
          </a:bodyPr>
          <a:lstStyle/>
          <a:p>
            <a:r>
              <a:rPr lang="en-GB" sz="1800" dirty="0"/>
              <a:t>The effects of advance care planning on end-of-life care: A systematic </a:t>
            </a:r>
            <a:r>
              <a:rPr lang="en-GB" sz="1800" dirty="0" smtClean="0"/>
              <a:t>review. Arianne </a:t>
            </a:r>
            <a:r>
              <a:rPr lang="en-GB" sz="1800" dirty="0"/>
              <a:t>Brinkman-</a:t>
            </a:r>
            <a:r>
              <a:rPr lang="en-GB" sz="1800" dirty="0" err="1"/>
              <a:t>Stoppelenburg</a:t>
            </a:r>
            <a:r>
              <a:rPr lang="en-GB" sz="1800" dirty="0"/>
              <a:t>, Judith AC </a:t>
            </a:r>
            <a:r>
              <a:rPr lang="en-GB" sz="1800" dirty="0" err="1"/>
              <a:t>Rietjens</a:t>
            </a:r>
            <a:r>
              <a:rPr lang="en-GB" sz="1800" dirty="0"/>
              <a:t> and Agnes van der </a:t>
            </a:r>
            <a:r>
              <a:rPr lang="en-GB" sz="1800" dirty="0" smtClean="0"/>
              <a:t>Heide. Palliative </a:t>
            </a:r>
            <a:r>
              <a:rPr lang="en-GB" sz="1800" dirty="0"/>
              <a:t>Medicine </a:t>
            </a:r>
            <a:r>
              <a:rPr lang="en-GB" sz="1800" dirty="0" smtClean="0"/>
              <a:t>(2014) </a:t>
            </a:r>
            <a:r>
              <a:rPr lang="en-GB" sz="1800" dirty="0"/>
              <a:t>Vol. 28(8) </a:t>
            </a:r>
            <a:r>
              <a:rPr lang="en-GB" sz="1800" dirty="0" smtClean="0"/>
              <a:t>1000–1025</a:t>
            </a:r>
          </a:p>
          <a:p>
            <a:r>
              <a:rPr lang="en-GB" sz="1800" dirty="0"/>
              <a:t>Advance care planning: A systematic review of randomised </a:t>
            </a:r>
            <a:r>
              <a:rPr lang="en-GB" sz="1800" dirty="0" smtClean="0"/>
              <a:t>controlled trials </a:t>
            </a:r>
            <a:r>
              <a:rPr lang="en-GB" sz="1800" dirty="0"/>
              <a:t>conducted with older </a:t>
            </a:r>
            <a:r>
              <a:rPr lang="en-GB" sz="1800" dirty="0" smtClean="0"/>
              <a:t>adults. Elizabeth Weathers, </a:t>
            </a:r>
            <a:r>
              <a:rPr lang="en-GB" sz="1800" dirty="0" err="1"/>
              <a:t>Rónán</a:t>
            </a:r>
            <a:r>
              <a:rPr lang="en-GB" sz="1800" dirty="0"/>
              <a:t> </a:t>
            </a:r>
            <a:r>
              <a:rPr lang="en-GB" sz="1800" dirty="0" err="1" smtClean="0"/>
              <a:t>O’Caoimha</a:t>
            </a:r>
            <a:r>
              <a:rPr lang="en-GB" sz="1800" dirty="0" smtClean="0"/>
              <a:t>, </a:t>
            </a:r>
            <a:r>
              <a:rPr lang="en-GB" sz="1800" dirty="0"/>
              <a:t>Nicola </a:t>
            </a:r>
            <a:r>
              <a:rPr lang="en-GB" sz="1800" dirty="0" err="1" smtClean="0"/>
              <a:t>Cornally</a:t>
            </a:r>
            <a:r>
              <a:rPr lang="en-GB" sz="1800" dirty="0" smtClean="0"/>
              <a:t> Carol Fitzgerald, Tara Kearns, </a:t>
            </a:r>
            <a:r>
              <a:rPr lang="en-GB" sz="1800" dirty="0"/>
              <a:t>Alice </a:t>
            </a:r>
            <a:r>
              <a:rPr lang="en-GB" sz="1800" dirty="0" smtClean="0"/>
              <a:t>Coffey, </a:t>
            </a:r>
            <a:r>
              <a:rPr lang="en-GB" sz="1800" dirty="0" err="1"/>
              <a:t>Edel</a:t>
            </a:r>
            <a:r>
              <a:rPr lang="en-GB" sz="1800" dirty="0"/>
              <a:t> </a:t>
            </a:r>
            <a:r>
              <a:rPr lang="en-GB" sz="1800" dirty="0" smtClean="0"/>
              <a:t>Daly, </a:t>
            </a:r>
            <a:r>
              <a:rPr lang="en-GB" sz="1800" dirty="0"/>
              <a:t>Ronan </a:t>
            </a:r>
            <a:r>
              <a:rPr lang="en-GB" sz="1800" dirty="0" smtClean="0"/>
              <a:t>O’Sullivan, </a:t>
            </a:r>
            <a:r>
              <a:rPr lang="en-GB" sz="1800" dirty="0"/>
              <a:t>Ciara </a:t>
            </a:r>
            <a:r>
              <a:rPr lang="en-GB" sz="1800" dirty="0" err="1" smtClean="0"/>
              <a:t>McGlade</a:t>
            </a:r>
            <a:r>
              <a:rPr lang="en-GB" sz="1800" dirty="0" smtClean="0"/>
              <a:t>, </a:t>
            </a:r>
            <a:r>
              <a:rPr lang="en-GB" sz="1800" dirty="0" err="1" smtClean="0"/>
              <a:t>D.William</a:t>
            </a:r>
            <a:r>
              <a:rPr lang="en-GB" sz="1800" dirty="0" smtClean="0"/>
              <a:t> Molloy </a:t>
            </a:r>
            <a:r>
              <a:rPr lang="en-GB" sz="1800" dirty="0"/>
              <a:t>(2016), </a:t>
            </a:r>
            <a:r>
              <a:rPr lang="en-GB" sz="1800" dirty="0">
                <a:hlinkClick r:id="rId2"/>
              </a:rPr>
              <a:t>https://</a:t>
            </a:r>
            <a:r>
              <a:rPr lang="en-GB" sz="1800" dirty="0" smtClean="0">
                <a:hlinkClick r:id="rId2"/>
              </a:rPr>
              <a:t>doi.org/10.1016/j.maturitas.2016.06.016</a:t>
            </a:r>
            <a:endParaRPr lang="en-GB" sz="1800" dirty="0" smtClean="0"/>
          </a:p>
          <a:p>
            <a:r>
              <a:rPr lang="en-GB" sz="1800" dirty="0"/>
              <a:t>The impact of advance care planning on end of life care in elderly patients: Karen M </a:t>
            </a:r>
            <a:r>
              <a:rPr lang="en-GB" sz="1800" dirty="0" err="1"/>
              <a:t>Detering</a:t>
            </a:r>
            <a:r>
              <a:rPr lang="en-GB" sz="1800" dirty="0"/>
              <a:t>, Andrew D Hancock, Michael C Reade, William Silvester, </a:t>
            </a:r>
          </a:p>
          <a:p>
            <a:r>
              <a:rPr lang="en-GB" sz="1800" dirty="0"/>
              <a:t>BMJ </a:t>
            </a:r>
            <a:r>
              <a:rPr lang="en-GB" sz="1800" dirty="0" smtClean="0"/>
              <a:t>2010;340:c1345. Single </a:t>
            </a:r>
            <a:r>
              <a:rPr lang="en-GB" sz="1800" dirty="0"/>
              <a:t>centre Prospective </a:t>
            </a:r>
            <a:r>
              <a:rPr lang="en-GB" sz="1800" dirty="0" smtClean="0"/>
              <a:t>RCT</a:t>
            </a:r>
          </a:p>
          <a:p>
            <a:r>
              <a:rPr lang="en-GB" sz="1800" dirty="0"/>
              <a:t>R (David Tracey) v (1) Cambridge University Hospitals NHS Foundation Trust (2) Secretary of State for </a:t>
            </a:r>
            <a:r>
              <a:rPr lang="en-GB" sz="1800" dirty="0" smtClean="0"/>
              <a:t>Health (2014)</a:t>
            </a:r>
          </a:p>
          <a:p>
            <a:r>
              <a:rPr lang="en-GB" sz="1800" dirty="0" err="1"/>
              <a:t>Winspear</a:t>
            </a:r>
            <a:r>
              <a:rPr lang="en-GB" sz="1800" dirty="0"/>
              <a:t> v City Hospitals Sunderland NHS Foundation Trust </a:t>
            </a:r>
            <a:r>
              <a:rPr lang="en-GB" sz="1800" dirty="0" smtClean="0"/>
              <a:t>[</a:t>
            </a:r>
            <a:r>
              <a:rPr lang="en-GB" sz="1800" dirty="0"/>
              <a:t>2015] EWHC 3250 (QB); [2015] WLR (D) 468 </a:t>
            </a:r>
            <a:endParaRPr lang="en-GB" sz="1800" dirty="0" smtClean="0"/>
          </a:p>
          <a:p>
            <a:r>
              <a:rPr lang="en-GB" sz="1800" dirty="0"/>
              <a:t>Time to </a:t>
            </a:r>
            <a:r>
              <a:rPr lang="en-GB" sz="1800" dirty="0" err="1" smtClean="0"/>
              <a:t>Intervene.A</a:t>
            </a:r>
            <a:r>
              <a:rPr lang="en-GB" sz="1800" dirty="0" smtClean="0"/>
              <a:t> </a:t>
            </a:r>
            <a:r>
              <a:rPr lang="en-GB" sz="1800" dirty="0"/>
              <a:t>review of patients who </a:t>
            </a:r>
            <a:r>
              <a:rPr lang="en-GB" sz="1800" dirty="0" smtClean="0"/>
              <a:t>underwent cardiopulmonary </a:t>
            </a:r>
            <a:r>
              <a:rPr lang="en-GB" sz="1800" dirty="0"/>
              <a:t>resuscitation as a result</a:t>
            </a:r>
          </a:p>
          <a:p>
            <a:r>
              <a:rPr lang="en-GB" sz="1800" dirty="0"/>
              <a:t>of an in-hospital cardiorespiratory </a:t>
            </a:r>
            <a:r>
              <a:rPr lang="en-GB" sz="1800" dirty="0" smtClean="0"/>
              <a:t>arrest. A </a:t>
            </a:r>
            <a:r>
              <a:rPr lang="en-GB" sz="1800" dirty="0"/>
              <a:t>report by the National Confidential Enquiry into </a:t>
            </a:r>
            <a:r>
              <a:rPr lang="en-GB" sz="1800" dirty="0" smtClean="0"/>
              <a:t>Patient Outcome </a:t>
            </a:r>
            <a:r>
              <a:rPr lang="en-GB" sz="1800" dirty="0"/>
              <a:t>and Death (2012</a:t>
            </a:r>
            <a:r>
              <a:rPr lang="en-GB" sz="1800" dirty="0" smtClean="0"/>
              <a:t>)</a:t>
            </a:r>
          </a:p>
          <a:p>
            <a:r>
              <a:rPr lang="en-GB" sz="1800" dirty="0"/>
              <a:t>House of </a:t>
            </a:r>
            <a:r>
              <a:rPr lang="en-GB" sz="1800" dirty="0" smtClean="0"/>
              <a:t>Commons Health Committee. End </a:t>
            </a:r>
            <a:r>
              <a:rPr lang="en-GB" sz="1800" dirty="0"/>
              <a:t>of Life </a:t>
            </a:r>
            <a:r>
              <a:rPr lang="en-GB" sz="1800" dirty="0" smtClean="0"/>
              <a:t>Care. Fifth </a:t>
            </a:r>
            <a:r>
              <a:rPr lang="en-GB" sz="1800" dirty="0"/>
              <a:t>Report of Session </a:t>
            </a:r>
            <a:r>
              <a:rPr lang="en-GB" sz="1800" dirty="0" smtClean="0"/>
              <a:t>2014–15</a:t>
            </a:r>
          </a:p>
          <a:p>
            <a:r>
              <a:rPr lang="en-GB" sz="1800" dirty="0"/>
              <a:t>Decisions relating to cardiopulmonary resuscitation. Guidance from the British Medical Association, the Resuscitation Council (</a:t>
            </a:r>
            <a:r>
              <a:rPr lang="en-GB" sz="1800" dirty="0" smtClean="0"/>
              <a:t>UK) and </a:t>
            </a:r>
            <a:r>
              <a:rPr lang="en-GB" sz="1800" dirty="0"/>
              <a:t>the Royal College of Nursing. 3rd edition (1st revision) </a:t>
            </a:r>
            <a:r>
              <a:rPr lang="en-GB" sz="1800" dirty="0" smtClean="0"/>
              <a:t>2016</a:t>
            </a:r>
          </a:p>
          <a:p>
            <a:r>
              <a:rPr lang="en-GB" sz="1800" dirty="0" smtClean="0"/>
              <a:t>Perkins </a:t>
            </a:r>
            <a:r>
              <a:rPr lang="en-GB" sz="1800" dirty="0"/>
              <a:t>GD, Griffiths F, </a:t>
            </a:r>
            <a:r>
              <a:rPr lang="en-GB" sz="1800" dirty="0" err="1"/>
              <a:t>Slowther</a:t>
            </a:r>
            <a:r>
              <a:rPr lang="en-GB" sz="1800" dirty="0"/>
              <a:t> A-M, George R, </a:t>
            </a:r>
            <a:r>
              <a:rPr lang="en-GB" sz="1800" dirty="0" smtClean="0"/>
              <a:t>Fritz </a:t>
            </a:r>
            <a:r>
              <a:rPr lang="en-GB" sz="1800" dirty="0"/>
              <a:t>Z, </a:t>
            </a:r>
            <a:r>
              <a:rPr lang="en-GB" sz="1800" dirty="0" err="1"/>
              <a:t>Satherley</a:t>
            </a:r>
            <a:r>
              <a:rPr lang="en-GB" sz="1800" dirty="0"/>
              <a:t> P, et al. Do-not-attempt- </a:t>
            </a:r>
            <a:r>
              <a:rPr lang="en-GB" sz="1800" dirty="0" smtClean="0"/>
              <a:t>cardiopulmonary-resuscitation decisions</a:t>
            </a:r>
            <a:r>
              <a:rPr lang="en-GB" sz="1800" dirty="0"/>
              <a:t>: an evidence synthesis. Health </a:t>
            </a:r>
            <a:r>
              <a:rPr lang="en-GB" sz="1800" dirty="0" err="1"/>
              <a:t>Serv</a:t>
            </a:r>
            <a:r>
              <a:rPr lang="en-GB" sz="1800" dirty="0"/>
              <a:t> </a:t>
            </a:r>
            <a:r>
              <a:rPr lang="en-GB" sz="1800" dirty="0" err="1"/>
              <a:t>Deliv</a:t>
            </a:r>
            <a:r>
              <a:rPr lang="en-GB" sz="1800" dirty="0"/>
              <a:t> Res 2016;4(11).</a:t>
            </a:r>
          </a:p>
          <a:p>
            <a:endParaRPr lang="en-GB" sz="1800" dirty="0" smtClean="0"/>
          </a:p>
          <a:p>
            <a:endParaRPr lang="en-GB" sz="1800" dirty="0" smtClean="0"/>
          </a:p>
          <a:p>
            <a:endParaRPr lang="en-GB" sz="1800" dirty="0"/>
          </a:p>
          <a:p>
            <a:endParaRPr lang="en-GB" sz="1800" dirty="0"/>
          </a:p>
          <a:p>
            <a:endParaRPr lang="en-GB" sz="1800" dirty="0" smtClean="0"/>
          </a:p>
          <a:p>
            <a:endParaRPr lang="en-GB" sz="1800" dirty="0" smtClean="0"/>
          </a:p>
          <a:p>
            <a:endParaRPr lang="en-GB" sz="1800" dirty="0"/>
          </a:p>
          <a:p>
            <a:endParaRPr lang="en-GB" sz="1800" dirty="0"/>
          </a:p>
          <a:p>
            <a:endParaRPr lang="en-GB" sz="1800" dirty="0" smtClean="0"/>
          </a:p>
          <a:p>
            <a:endParaRPr lang="en-GB" sz="1800" dirty="0"/>
          </a:p>
          <a:p>
            <a:endParaRPr lang="en-GB" dirty="0"/>
          </a:p>
        </p:txBody>
      </p:sp>
    </p:spTree>
    <p:extLst>
      <p:ext uri="{BB962C8B-B14F-4D97-AF65-F5344CB8AC3E}">
        <p14:creationId xmlns:p14="http://schemas.microsoft.com/office/powerpoint/2010/main" val="40808885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Aims</a:t>
            </a:r>
          </a:p>
        </p:txBody>
      </p:sp>
      <p:sp>
        <p:nvSpPr>
          <p:cNvPr id="3" name="Content Placeholder 2"/>
          <p:cNvSpPr>
            <a:spLocks noGrp="1"/>
          </p:cNvSpPr>
          <p:nvPr>
            <p:ph idx="1"/>
          </p:nvPr>
        </p:nvSpPr>
        <p:spPr/>
        <p:txBody>
          <a:bodyPr>
            <a:normAutofit/>
          </a:bodyPr>
          <a:lstStyle/>
          <a:p>
            <a:endParaRPr lang="en-GB" sz="2400" dirty="0"/>
          </a:p>
          <a:p>
            <a:r>
              <a:rPr lang="en-GB" sz="2400" dirty="0"/>
              <a:t>Advance care planning - evidence </a:t>
            </a:r>
            <a:r>
              <a:rPr lang="en-GB" sz="2400" dirty="0" smtClean="0"/>
              <a:t>base</a:t>
            </a:r>
          </a:p>
          <a:p>
            <a:pPr marL="0" indent="0">
              <a:buNone/>
            </a:pPr>
            <a:endParaRPr lang="en-GB" sz="2400" dirty="0"/>
          </a:p>
          <a:p>
            <a:r>
              <a:rPr lang="en-GB" sz="2400" dirty="0"/>
              <a:t>Spotlight on DNACPR decision-making</a:t>
            </a:r>
          </a:p>
          <a:p>
            <a:endParaRPr lang="en-GB" sz="2400" dirty="0"/>
          </a:p>
          <a:p>
            <a:r>
              <a:rPr lang="en-GB" sz="2400" dirty="0"/>
              <a:t>ReSPECT – </a:t>
            </a:r>
            <a:r>
              <a:rPr lang="en-GB" sz="2400" dirty="0" smtClean="0"/>
              <a:t>process; </a:t>
            </a:r>
            <a:r>
              <a:rPr lang="en-GB" sz="2400" dirty="0"/>
              <a:t>feedback so </a:t>
            </a:r>
            <a:r>
              <a:rPr lang="en-GB" sz="2400" dirty="0" smtClean="0"/>
              <a:t>far; progress </a:t>
            </a:r>
            <a:endParaRPr lang="en-GB" sz="2400" dirty="0"/>
          </a:p>
        </p:txBody>
      </p:sp>
    </p:spTree>
    <p:extLst>
      <p:ext uri="{BB962C8B-B14F-4D97-AF65-F5344CB8AC3E}">
        <p14:creationId xmlns:p14="http://schemas.microsoft.com/office/powerpoint/2010/main" val="27514545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60648"/>
            <a:ext cx="8136904" cy="860365"/>
          </a:xfrm>
        </p:spPr>
        <p:txBody>
          <a:bodyPr>
            <a:normAutofit fontScale="90000"/>
          </a:bodyPr>
          <a:lstStyle/>
          <a:p>
            <a:r>
              <a:rPr lang="en-GB" sz="4900" dirty="0"/>
              <a:t>Advance</a:t>
            </a:r>
            <a:r>
              <a:rPr lang="en-GB" sz="4400" dirty="0"/>
              <a:t> Care </a:t>
            </a:r>
            <a:r>
              <a:rPr lang="en-GB" sz="4400" dirty="0" smtClean="0"/>
              <a:t>Planning: the evidence</a:t>
            </a:r>
            <a:endParaRPr lang="en-GB" sz="4400" dirty="0"/>
          </a:p>
        </p:txBody>
      </p:sp>
      <p:sp>
        <p:nvSpPr>
          <p:cNvPr id="10" name="Text Placeholder 9"/>
          <p:cNvSpPr>
            <a:spLocks noGrp="1"/>
          </p:cNvSpPr>
          <p:nvPr>
            <p:ph idx="1"/>
          </p:nvPr>
        </p:nvSpPr>
        <p:spPr>
          <a:xfrm>
            <a:off x="179512" y="1052736"/>
            <a:ext cx="8712968" cy="5246793"/>
          </a:xfrm>
        </p:spPr>
        <p:txBody>
          <a:bodyPr>
            <a:normAutofit fontScale="55000" lnSpcReduction="20000"/>
          </a:bodyPr>
          <a:lstStyle/>
          <a:p>
            <a:pPr marL="0" indent="0">
              <a:buNone/>
            </a:pPr>
            <a:endParaRPr lang="en-GB" sz="4400" dirty="0"/>
          </a:p>
          <a:p>
            <a:pPr marL="0" indent="0">
              <a:buNone/>
            </a:pPr>
            <a:endParaRPr lang="en-GB" sz="4400" dirty="0" smtClean="0"/>
          </a:p>
          <a:p>
            <a:pPr marL="0" indent="0">
              <a:buNone/>
            </a:pPr>
            <a:endParaRPr lang="en-GB" sz="4400" dirty="0" smtClean="0"/>
          </a:p>
          <a:p>
            <a:r>
              <a:rPr lang="en-GB" sz="4400" dirty="0" smtClean="0"/>
              <a:t>Methods/tools </a:t>
            </a:r>
            <a:r>
              <a:rPr lang="en-GB" sz="4400" dirty="0"/>
              <a:t>and outcome measures used in existing studies variable.</a:t>
            </a:r>
          </a:p>
          <a:p>
            <a:r>
              <a:rPr lang="en-GB" sz="4400" dirty="0" smtClean="0"/>
              <a:t>Need </a:t>
            </a:r>
            <a:r>
              <a:rPr lang="en-GB" sz="4400" dirty="0"/>
              <a:t>for well designed RCTs with standardised outcomes that examine the economic impact of ACP,   its effect on quality of care and experiences of patients/families</a:t>
            </a:r>
            <a:r>
              <a:rPr lang="en-GB" sz="4400" dirty="0" smtClean="0"/>
              <a:t>.</a:t>
            </a:r>
            <a:endParaRPr lang="en-GB" sz="4400" dirty="0"/>
          </a:p>
          <a:p>
            <a:r>
              <a:rPr lang="en-GB" sz="4400" dirty="0" smtClean="0"/>
              <a:t>Improves EOLC, </a:t>
            </a:r>
            <a:r>
              <a:rPr lang="en-GB" sz="4400" dirty="0" err="1" smtClean="0"/>
              <a:t>pt</a:t>
            </a:r>
            <a:r>
              <a:rPr lang="en-GB" sz="4400" dirty="0" smtClean="0"/>
              <a:t> family satisfaction and bereavement process.</a:t>
            </a:r>
            <a:endParaRPr lang="en-GB" sz="4400" dirty="0"/>
          </a:p>
          <a:p>
            <a:r>
              <a:rPr lang="en-GB" sz="4400" dirty="0" smtClean="0"/>
              <a:t>Reduced </a:t>
            </a:r>
            <a:r>
              <a:rPr lang="en-GB" sz="4400" dirty="0"/>
              <a:t>hospital </a:t>
            </a:r>
            <a:r>
              <a:rPr lang="en-GB" sz="4400" dirty="0" smtClean="0"/>
              <a:t>admission. </a:t>
            </a:r>
          </a:p>
          <a:p>
            <a:r>
              <a:rPr lang="en-GB" sz="4400" dirty="0" smtClean="0"/>
              <a:t>ACP over time </a:t>
            </a:r>
            <a:r>
              <a:rPr lang="en-GB" sz="4400" dirty="0"/>
              <a:t>&gt; effective than written documents </a:t>
            </a:r>
            <a:r>
              <a:rPr lang="en-GB" sz="4400" dirty="0" smtClean="0"/>
              <a:t>alone.</a:t>
            </a:r>
            <a:endParaRPr lang="en-GB" sz="4400" dirty="0"/>
          </a:p>
          <a:p>
            <a:r>
              <a:rPr lang="en-US" sz="4400" dirty="0" smtClean="0"/>
              <a:t>60–90% of public </a:t>
            </a:r>
            <a:r>
              <a:rPr lang="en-US" sz="4400" dirty="0"/>
              <a:t>supportive</a:t>
            </a:r>
            <a:r>
              <a:rPr lang="en-GB" sz="4400" dirty="0"/>
              <a:t> of </a:t>
            </a:r>
            <a:r>
              <a:rPr lang="en-US" sz="4400" dirty="0"/>
              <a:t>ACP</a:t>
            </a:r>
            <a:r>
              <a:rPr lang="en-GB" sz="4400" dirty="0"/>
              <a:t> but </a:t>
            </a:r>
            <a:r>
              <a:rPr lang="en-GB" sz="4400" dirty="0" smtClean="0"/>
              <a:t>uptake only </a:t>
            </a:r>
            <a:r>
              <a:rPr lang="en-GB" sz="4400" dirty="0"/>
              <a:t>8</a:t>
            </a:r>
            <a:r>
              <a:rPr lang="en-GB" sz="4400" dirty="0" smtClean="0"/>
              <a:t>%. </a:t>
            </a:r>
            <a:endParaRPr lang="en-GB" sz="4400" dirty="0"/>
          </a:p>
          <a:p>
            <a:r>
              <a:rPr lang="en-US" sz="4400" dirty="0"/>
              <a:t>Most </a:t>
            </a:r>
            <a:r>
              <a:rPr lang="en-GB" sz="4400" dirty="0"/>
              <a:t>HCPs</a:t>
            </a:r>
            <a:r>
              <a:rPr lang="en-US" sz="4400" dirty="0"/>
              <a:t> positive  towards ACP</a:t>
            </a:r>
            <a:r>
              <a:rPr lang="en-GB" sz="4400" dirty="0"/>
              <a:t> but </a:t>
            </a:r>
            <a:r>
              <a:rPr lang="en-US" sz="4400" dirty="0" smtClean="0"/>
              <a:t>reservations </a:t>
            </a:r>
            <a:r>
              <a:rPr lang="en-US" sz="4400" dirty="0"/>
              <a:t>about the applicability</a:t>
            </a:r>
            <a:r>
              <a:rPr lang="en-GB" sz="4400" dirty="0"/>
              <a:t>/</a:t>
            </a:r>
            <a:r>
              <a:rPr lang="en-US" sz="4400" dirty="0"/>
              <a:t>validity of ACP documents</a:t>
            </a:r>
            <a:r>
              <a:rPr lang="en-US" sz="4400" dirty="0" smtClean="0"/>
              <a:t>.</a:t>
            </a:r>
            <a:endParaRPr lang="en-GB" sz="4400" dirty="0"/>
          </a:p>
        </p:txBody>
      </p:sp>
      <p:sp>
        <p:nvSpPr>
          <p:cNvPr id="4" name="TextBox 3">
            <a:extLst>
              <a:ext uri="{FF2B5EF4-FFF2-40B4-BE49-F238E27FC236}">
                <a16:creationId xmlns:a16="http://schemas.microsoft.com/office/drawing/2014/main" xmlns="" id="{F5658DE3-BD87-6941-8E26-1F0C24463E0D}"/>
              </a:ext>
            </a:extLst>
          </p:cNvPr>
          <p:cNvSpPr txBox="1"/>
          <p:nvPr/>
        </p:nvSpPr>
        <p:spPr>
          <a:xfrm>
            <a:off x="179512" y="5949280"/>
            <a:ext cx="8583707" cy="830997"/>
          </a:xfrm>
          <a:prstGeom prst="rect">
            <a:avLst/>
          </a:prstGeom>
          <a:noFill/>
        </p:spPr>
        <p:txBody>
          <a:bodyPr wrap="square" rtlCol="0">
            <a:spAutoFit/>
          </a:bodyPr>
          <a:lstStyle/>
          <a:p>
            <a:r>
              <a:rPr lang="en-GB" sz="1200" dirty="0" err="1">
                <a:solidFill>
                  <a:schemeClr val="accent4"/>
                </a:solidFill>
              </a:rPr>
              <a:t>Brinkman-Stoppelenburg</a:t>
            </a:r>
            <a:r>
              <a:rPr lang="en-GB" sz="1200" dirty="0">
                <a:solidFill>
                  <a:schemeClr val="accent4"/>
                </a:solidFill>
              </a:rPr>
              <a:t> et al (2014)</a:t>
            </a:r>
          </a:p>
          <a:p>
            <a:r>
              <a:rPr lang="en-GB" sz="1200" dirty="0">
                <a:solidFill>
                  <a:schemeClr val="accent4"/>
                </a:solidFill>
              </a:rPr>
              <a:t>Weathers et al (2016)</a:t>
            </a:r>
          </a:p>
          <a:p>
            <a:r>
              <a:rPr lang="en-GB" sz="1200" dirty="0" err="1">
                <a:solidFill>
                  <a:schemeClr val="accent4"/>
                </a:solidFill>
              </a:rPr>
              <a:t>Detering</a:t>
            </a:r>
            <a:r>
              <a:rPr lang="en-GB" sz="1200" dirty="0">
                <a:solidFill>
                  <a:schemeClr val="accent4"/>
                </a:solidFill>
              </a:rPr>
              <a:t> et al (2010)</a:t>
            </a:r>
          </a:p>
          <a:p>
            <a:r>
              <a:rPr lang="en-GB" sz="1200" dirty="0">
                <a:solidFill>
                  <a:schemeClr val="accent4"/>
                </a:solidFill>
              </a:rPr>
              <a:t>RCP Concise Guidance to Good Practice (2009)</a:t>
            </a:r>
            <a:endParaRPr lang="en-US" sz="1200" dirty="0">
              <a:solidFill>
                <a:schemeClr val="accent4"/>
              </a:solidFill>
            </a:endParaRPr>
          </a:p>
        </p:txBody>
      </p:sp>
    </p:spTree>
    <p:extLst>
      <p:ext uri="{BB962C8B-B14F-4D97-AF65-F5344CB8AC3E}">
        <p14:creationId xmlns:p14="http://schemas.microsoft.com/office/powerpoint/2010/main" val="19466032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0" y="116632"/>
            <a:ext cx="8229600" cy="1143000"/>
          </a:xfrm>
        </p:spPr>
        <p:txBody>
          <a:bodyPr>
            <a:normAutofit/>
          </a:bodyPr>
          <a:lstStyle/>
          <a:p>
            <a:r>
              <a:rPr lang="en-GB" sz="4400" dirty="0" smtClean="0"/>
              <a:t>Spotlight on DNACPR</a:t>
            </a:r>
            <a:endParaRPr lang="en-GB" sz="4400" dirty="0"/>
          </a:p>
        </p:txBody>
      </p:sp>
      <p:sp>
        <p:nvSpPr>
          <p:cNvPr id="3" name="Content Placeholder 2"/>
          <p:cNvSpPr>
            <a:spLocks noGrp="1"/>
          </p:cNvSpPr>
          <p:nvPr>
            <p:ph idx="1"/>
          </p:nvPr>
        </p:nvSpPr>
        <p:spPr/>
        <p:txBody>
          <a:bodyPr>
            <a:normAutofit/>
          </a:bodyPr>
          <a:lstStyle/>
          <a:p>
            <a:endParaRPr lang="en-GB" sz="2400" dirty="0" smtClean="0"/>
          </a:p>
          <a:p>
            <a:r>
              <a:rPr lang="en-GB" sz="2400" dirty="0" smtClean="0"/>
              <a:t>DNACPR </a:t>
            </a:r>
            <a:r>
              <a:rPr lang="en-GB" sz="2400" dirty="0"/>
              <a:t>decisions: historically </a:t>
            </a:r>
            <a:r>
              <a:rPr lang="en-GB" sz="2400" dirty="0" smtClean="0"/>
              <a:t>have been </a:t>
            </a:r>
            <a:r>
              <a:rPr lang="en-GB" sz="2400" dirty="0"/>
              <a:t>separate from advance care plans. </a:t>
            </a:r>
          </a:p>
          <a:p>
            <a:r>
              <a:rPr lang="en-GB" sz="2400" dirty="0"/>
              <a:t>Fixation on CPR often at the expense of loss of focus on overall priorities of care for an individual.</a:t>
            </a:r>
          </a:p>
          <a:p>
            <a:r>
              <a:rPr lang="en-GB" sz="2400" dirty="0"/>
              <a:t>Discussions/decisions associated with misunderstandings, negative </a:t>
            </a:r>
            <a:r>
              <a:rPr lang="en-GB" sz="2400" dirty="0" smtClean="0"/>
              <a:t>clinicians‘ perceptions, </a:t>
            </a:r>
            <a:r>
              <a:rPr lang="en-GB" sz="2400" dirty="0"/>
              <a:t>complaints and litigation, negative media </a:t>
            </a:r>
            <a:r>
              <a:rPr lang="en-GB" sz="2400" dirty="0" smtClean="0"/>
              <a:t>reports.</a:t>
            </a:r>
            <a:endParaRPr lang="en-GB" sz="2400" dirty="0"/>
          </a:p>
          <a:p>
            <a:endParaRPr lang="en-GB" dirty="0"/>
          </a:p>
        </p:txBody>
      </p:sp>
    </p:spTree>
    <p:extLst>
      <p:ext uri="{BB962C8B-B14F-4D97-AF65-F5344CB8AC3E}">
        <p14:creationId xmlns:p14="http://schemas.microsoft.com/office/powerpoint/2010/main" val="21864275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99392"/>
            <a:ext cx="6923112" cy="1143000"/>
          </a:xfrm>
        </p:spPr>
        <p:txBody>
          <a:bodyPr>
            <a:normAutofit/>
          </a:bodyPr>
          <a:lstStyle/>
          <a:p>
            <a:r>
              <a:rPr lang="en-GB" sz="4400" dirty="0"/>
              <a:t>Spotlight on DNACPR</a:t>
            </a:r>
          </a:p>
        </p:txBody>
      </p:sp>
      <p:sp>
        <p:nvSpPr>
          <p:cNvPr id="4" name="Content Placeholder 3"/>
          <p:cNvSpPr txBox="1">
            <a:spLocks noGrp="1"/>
          </p:cNvSpPr>
          <p:nvPr>
            <p:ph idx="1"/>
          </p:nvPr>
        </p:nvSpPr>
        <p:spPr>
          <a:xfrm>
            <a:off x="425302" y="1916832"/>
            <a:ext cx="8229600" cy="4941168"/>
          </a:xfrm>
          <a:prstGeom prst="rect">
            <a:avLst/>
          </a:prstGeom>
          <a:noFill/>
        </p:spPr>
        <p:txBody>
          <a:bodyPr wrap="square" rtlCol="0">
            <a:noAutofit/>
          </a:bodyPr>
          <a:lstStyle/>
          <a:p>
            <a:pPr marL="285750" indent="-285750">
              <a:spcBef>
                <a:spcPts val="1800"/>
              </a:spcBef>
              <a:buSzPct val="90000"/>
              <a:buFont typeface="Arial"/>
              <a:buChar char="•"/>
            </a:pPr>
            <a:r>
              <a:rPr lang="en-GB" sz="2400" dirty="0">
                <a:solidFill>
                  <a:prstClr val="black"/>
                </a:solidFill>
                <a:ea typeface="Calibri" charset="0"/>
                <a:cs typeface="Calibri" charset="0"/>
              </a:rPr>
              <a:t>‘Time to intervene’ </a:t>
            </a:r>
            <a:r>
              <a:rPr lang="mr-IN" sz="2400" dirty="0">
                <a:solidFill>
                  <a:prstClr val="black"/>
                </a:solidFill>
                <a:ea typeface="Calibri" charset="0"/>
                <a:cs typeface="Calibri" charset="0"/>
              </a:rPr>
              <a:t>–</a:t>
            </a:r>
            <a:r>
              <a:rPr lang="en-GB" sz="2400" dirty="0">
                <a:solidFill>
                  <a:prstClr val="black"/>
                </a:solidFill>
                <a:ea typeface="Calibri" charset="0"/>
                <a:cs typeface="Calibri" charset="0"/>
              </a:rPr>
              <a:t> NCEPOD, Nov </a:t>
            </a:r>
            <a:r>
              <a:rPr lang="en-GB" sz="2400" dirty="0" smtClean="0">
                <a:solidFill>
                  <a:prstClr val="black"/>
                </a:solidFill>
                <a:ea typeface="Calibri" charset="0"/>
                <a:cs typeface="Calibri" charset="0"/>
              </a:rPr>
              <a:t>2012.</a:t>
            </a:r>
            <a:endParaRPr lang="en-GB" sz="2400" dirty="0">
              <a:solidFill>
                <a:prstClr val="black"/>
              </a:solidFill>
              <a:ea typeface="Calibri" charset="0"/>
              <a:cs typeface="Calibri" charset="0"/>
            </a:endParaRPr>
          </a:p>
          <a:p>
            <a:pPr marL="285750" indent="-285750">
              <a:spcBef>
                <a:spcPts val="1800"/>
              </a:spcBef>
              <a:buSzPct val="90000"/>
              <a:buFont typeface="Arial"/>
              <a:buChar char="•"/>
            </a:pPr>
            <a:r>
              <a:rPr lang="en-GB" sz="2400" dirty="0">
                <a:solidFill>
                  <a:srgbClr val="333333"/>
                </a:solidFill>
              </a:rPr>
              <a:t>Case law:  </a:t>
            </a:r>
            <a:r>
              <a:rPr lang="en-GB" sz="2400" dirty="0">
                <a:solidFill>
                  <a:srgbClr val="8064A2"/>
                </a:solidFill>
              </a:rPr>
              <a:t>Tracey (2014) </a:t>
            </a:r>
            <a:r>
              <a:rPr lang="en-GB" sz="2400" dirty="0">
                <a:solidFill>
                  <a:srgbClr val="333333"/>
                </a:solidFill>
              </a:rPr>
              <a:t>and </a:t>
            </a:r>
            <a:r>
              <a:rPr lang="en-GB" sz="2400" dirty="0">
                <a:solidFill>
                  <a:srgbClr val="8064A2"/>
                </a:solidFill>
              </a:rPr>
              <a:t>Winspear (2015)</a:t>
            </a:r>
            <a:r>
              <a:rPr lang="en-GB" sz="2400" i="1" dirty="0">
                <a:solidFill>
                  <a:srgbClr val="7A9CAD"/>
                </a:solidFill>
              </a:rPr>
              <a:t> - </a:t>
            </a:r>
            <a:r>
              <a:rPr lang="en-GB" sz="2400" dirty="0">
                <a:solidFill>
                  <a:srgbClr val="333333"/>
                </a:solidFill>
              </a:rPr>
              <a:t>conversations that need to take place before decisions are taken not happening. </a:t>
            </a:r>
          </a:p>
          <a:p>
            <a:pPr marL="285750" indent="-285750">
              <a:spcBef>
                <a:spcPts val="1800"/>
              </a:spcBef>
              <a:buSzPct val="90000"/>
              <a:buFont typeface="Arial"/>
              <a:buChar char="•"/>
            </a:pPr>
            <a:r>
              <a:rPr lang="en-GB" sz="2400" dirty="0" smtClean="0">
                <a:solidFill>
                  <a:srgbClr val="8064A2"/>
                </a:solidFill>
              </a:rPr>
              <a:t>Waters </a:t>
            </a:r>
            <a:r>
              <a:rPr lang="en-GB" sz="2400" dirty="0">
                <a:solidFill>
                  <a:srgbClr val="8064A2"/>
                </a:solidFill>
              </a:rPr>
              <a:t>(2015)</a:t>
            </a:r>
            <a:r>
              <a:rPr lang="en-GB" sz="2400" dirty="0">
                <a:solidFill>
                  <a:srgbClr val="333333"/>
                </a:solidFill>
              </a:rPr>
              <a:t>- determinations as to when CPR may be appropriate  made on the basis of unjustified assumptions as to disability.</a:t>
            </a:r>
            <a:endParaRPr lang="en-GB" sz="2400" dirty="0">
              <a:solidFill>
                <a:prstClr val="black"/>
              </a:solidFill>
              <a:ea typeface="Calibri" charset="0"/>
              <a:cs typeface="Calibri" charset="0"/>
            </a:endParaRPr>
          </a:p>
          <a:p>
            <a:pPr marL="285750" indent="-285750">
              <a:spcBef>
                <a:spcPts val="1800"/>
              </a:spcBef>
              <a:buSzPct val="90000"/>
              <a:buFont typeface="Arial"/>
              <a:buChar char="•"/>
            </a:pPr>
            <a:r>
              <a:rPr lang="en-GB" sz="2400" dirty="0">
                <a:solidFill>
                  <a:prstClr val="black"/>
                </a:solidFill>
                <a:ea typeface="Calibri" charset="0"/>
                <a:cs typeface="Calibri" charset="0"/>
              </a:rPr>
              <a:t>House of Commons Health Committee report</a:t>
            </a:r>
            <a:r>
              <a:rPr lang="en-GB" sz="2400" dirty="0" smtClean="0">
                <a:solidFill>
                  <a:prstClr val="black"/>
                </a:solidFill>
                <a:ea typeface="Calibri" charset="0"/>
                <a:cs typeface="Calibri" charset="0"/>
              </a:rPr>
              <a:t>: EOLC </a:t>
            </a:r>
            <a:r>
              <a:rPr lang="mr-IN" sz="2400" dirty="0" smtClean="0">
                <a:solidFill>
                  <a:prstClr val="black"/>
                </a:solidFill>
                <a:ea typeface="Calibri" charset="0"/>
                <a:cs typeface="Calibri" charset="0"/>
              </a:rPr>
              <a:t>–</a:t>
            </a:r>
            <a:r>
              <a:rPr lang="en-GB" sz="2400" dirty="0" smtClean="0">
                <a:solidFill>
                  <a:prstClr val="black"/>
                </a:solidFill>
                <a:ea typeface="Calibri" charset="0"/>
                <a:cs typeface="Calibri" charset="0"/>
              </a:rPr>
              <a:t> </a:t>
            </a:r>
            <a:r>
              <a:rPr lang="en-GB" sz="2400" dirty="0">
                <a:solidFill>
                  <a:prstClr val="black"/>
                </a:solidFill>
                <a:ea typeface="Calibri" charset="0"/>
                <a:cs typeface="Calibri" charset="0"/>
              </a:rPr>
              <a:t>March </a:t>
            </a:r>
            <a:r>
              <a:rPr lang="en-GB" sz="2400" dirty="0" smtClean="0">
                <a:solidFill>
                  <a:prstClr val="black"/>
                </a:solidFill>
                <a:ea typeface="Calibri" charset="0"/>
                <a:cs typeface="Calibri" charset="0"/>
              </a:rPr>
              <a:t>2015.</a:t>
            </a:r>
            <a:endParaRPr lang="en-GB" sz="2000" i="1" dirty="0">
              <a:solidFill>
                <a:prstClr val="black"/>
              </a:solidFill>
              <a:ea typeface="Calibri" charset="0"/>
              <a:cs typeface="Calibri" charset="0"/>
            </a:endParaRPr>
          </a:p>
          <a:p>
            <a:pPr marL="285750" indent="-285750">
              <a:spcBef>
                <a:spcPts val="1800"/>
              </a:spcBef>
              <a:buSzPct val="90000"/>
              <a:buFont typeface="Arial"/>
              <a:buChar char="•"/>
            </a:pPr>
            <a:r>
              <a:rPr lang="en-GB" sz="2400" dirty="0">
                <a:solidFill>
                  <a:prstClr val="black"/>
                </a:solidFill>
                <a:ea typeface="Calibri" charset="0"/>
                <a:cs typeface="Calibri" charset="0"/>
              </a:rPr>
              <a:t>Revised 3</a:t>
            </a:r>
            <a:r>
              <a:rPr lang="en-GB" sz="2400" baseline="30000" dirty="0">
                <a:solidFill>
                  <a:prstClr val="black"/>
                </a:solidFill>
                <a:ea typeface="Calibri" charset="0"/>
                <a:cs typeface="Calibri" charset="0"/>
              </a:rPr>
              <a:t>rd</a:t>
            </a:r>
            <a:r>
              <a:rPr lang="en-GB" sz="2400" dirty="0">
                <a:solidFill>
                  <a:prstClr val="black"/>
                </a:solidFill>
                <a:ea typeface="Calibri" charset="0"/>
                <a:cs typeface="Calibri" charset="0"/>
              </a:rPr>
              <a:t> edition of BMA/RC(UK)/RCN  guidance </a:t>
            </a:r>
            <a:r>
              <a:rPr lang="mr-IN" sz="2400" dirty="0" smtClean="0">
                <a:solidFill>
                  <a:prstClr val="black"/>
                </a:solidFill>
                <a:ea typeface="Calibri" charset="0"/>
                <a:cs typeface="Calibri" charset="0"/>
              </a:rPr>
              <a:t>–</a:t>
            </a:r>
            <a:r>
              <a:rPr lang="en-GB" sz="2400" dirty="0" smtClean="0">
                <a:solidFill>
                  <a:prstClr val="black"/>
                </a:solidFill>
                <a:ea typeface="Calibri" charset="0"/>
                <a:cs typeface="Calibri" charset="0"/>
              </a:rPr>
              <a:t> June 2016. </a:t>
            </a:r>
            <a:endParaRPr lang="en-GB" sz="2400" dirty="0">
              <a:solidFill>
                <a:prstClr val="black"/>
              </a:solidFill>
              <a:ea typeface="Calibri" charset="0"/>
              <a:cs typeface="Calibri" charset="0"/>
            </a:endParaRPr>
          </a:p>
          <a:p>
            <a:pPr marL="285750" indent="-285750">
              <a:spcBef>
                <a:spcPts val="1800"/>
              </a:spcBef>
              <a:buSzPct val="90000"/>
              <a:buFont typeface="Arial"/>
              <a:buChar char="•"/>
            </a:pPr>
            <a:endParaRPr lang="en-GB" sz="2400" dirty="0">
              <a:solidFill>
                <a:prstClr val="black"/>
              </a:solidFill>
              <a:ea typeface="Calibri" charset="0"/>
              <a:cs typeface="Calibri" charset="0"/>
            </a:endParaRPr>
          </a:p>
        </p:txBody>
      </p:sp>
    </p:spTree>
    <p:extLst>
      <p:ext uri="{BB962C8B-B14F-4D97-AF65-F5344CB8AC3E}">
        <p14:creationId xmlns:p14="http://schemas.microsoft.com/office/powerpoint/2010/main" val="12949803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305453"/>
            <a:ext cx="7488832" cy="982681"/>
          </a:xfrm>
        </p:spPr>
        <p:txBody>
          <a:bodyPr>
            <a:normAutofit fontScale="90000"/>
          </a:bodyPr>
          <a:lstStyle/>
          <a:p>
            <a:r>
              <a:rPr lang="en-GB" sz="4400" dirty="0" smtClean="0"/>
              <a:t/>
            </a:r>
            <a:br>
              <a:rPr lang="en-GB" sz="4400" dirty="0" smtClean="0"/>
            </a:br>
            <a:r>
              <a:rPr lang="en-GB" sz="4400" dirty="0" smtClean="0"/>
              <a:t>DNACPR: an evidence synthesis </a:t>
            </a:r>
            <a:br>
              <a:rPr lang="en-GB" sz="4400" dirty="0" smtClean="0"/>
            </a:br>
            <a:r>
              <a:rPr lang="en-GB" sz="3200" dirty="0" smtClean="0">
                <a:solidFill>
                  <a:schemeClr val="accent1"/>
                </a:solidFill>
              </a:rPr>
              <a:t>complaints </a:t>
            </a:r>
            <a:r>
              <a:rPr lang="en-GB" sz="3200" dirty="0">
                <a:solidFill>
                  <a:schemeClr val="accent1"/>
                </a:solidFill>
              </a:rPr>
              <a:t>&amp; incidents</a:t>
            </a:r>
            <a:r>
              <a:rPr lang="en-GB" sz="4400" dirty="0"/>
              <a:t/>
            </a:r>
            <a:br>
              <a:rPr lang="en-GB" sz="4400" dirty="0"/>
            </a:br>
            <a:endParaRPr lang="en-GB" sz="4400" dirty="0"/>
          </a:p>
        </p:txBody>
      </p:sp>
      <p:pic>
        <p:nvPicPr>
          <p:cNvPr id="8" name="Picture 7"/>
          <p:cNvPicPr>
            <a:picLocks noChangeAspect="1"/>
          </p:cNvPicPr>
          <p:nvPr/>
        </p:nvPicPr>
        <p:blipFill>
          <a:blip r:embed="rId3"/>
          <a:stretch>
            <a:fillRect/>
          </a:stretch>
        </p:blipFill>
        <p:spPr>
          <a:xfrm>
            <a:off x="4716015" y="2208242"/>
            <a:ext cx="3456385" cy="4199391"/>
          </a:xfrm>
          <a:prstGeom prst="rect">
            <a:avLst/>
          </a:prstGeom>
        </p:spPr>
      </p:pic>
      <p:sp>
        <p:nvSpPr>
          <p:cNvPr id="10" name="Content Placeholder 9">
            <a:extLst>
              <a:ext uri="{FF2B5EF4-FFF2-40B4-BE49-F238E27FC236}">
                <a16:creationId xmlns:a16="http://schemas.microsoft.com/office/drawing/2014/main" xmlns="" id="{4204D07B-81B5-6542-9207-38C3984DAF65}"/>
              </a:ext>
            </a:extLst>
          </p:cNvPr>
          <p:cNvSpPr txBox="1">
            <a:spLocks noGrp="1"/>
          </p:cNvSpPr>
          <p:nvPr>
            <p:ph idx="1"/>
          </p:nvPr>
        </p:nvSpPr>
        <p:spPr>
          <a:xfrm>
            <a:off x="203987" y="2759576"/>
            <a:ext cx="4176464" cy="3631763"/>
          </a:xfrm>
          <a:prstGeom prst="rect">
            <a:avLst/>
          </a:prstGeom>
          <a:noFill/>
        </p:spPr>
        <p:txBody>
          <a:bodyPr wrap="square" rtlCol="0">
            <a:spAutoFit/>
          </a:bodyPr>
          <a:lstStyle/>
          <a:p>
            <a:pPr marL="342900" indent="-342900">
              <a:spcBef>
                <a:spcPts val="900"/>
              </a:spcBef>
              <a:buSzPct val="90000"/>
              <a:buFont typeface="Arial" panose="020B0604020202020204" pitchFamily="34" charset="0"/>
              <a:buChar char="•"/>
            </a:pPr>
            <a:r>
              <a:rPr lang="en-GB" sz="2000" dirty="0" smtClean="0">
                <a:solidFill>
                  <a:prstClr val="black"/>
                </a:solidFill>
                <a:latin typeface="Calibri" charset="0"/>
                <a:ea typeface="Calibri" charset="0"/>
                <a:cs typeface="Calibri" charset="0"/>
              </a:rPr>
              <a:t>Failure </a:t>
            </a:r>
            <a:r>
              <a:rPr lang="en-GB" sz="2000" dirty="0">
                <a:solidFill>
                  <a:prstClr val="black"/>
                </a:solidFill>
                <a:latin typeface="Calibri" charset="0"/>
                <a:ea typeface="Calibri" charset="0"/>
                <a:cs typeface="Calibri" charset="0"/>
              </a:rPr>
              <a:t>to anticipate need for DNACPR decision</a:t>
            </a:r>
          </a:p>
          <a:p>
            <a:pPr marL="342900" indent="-342900">
              <a:spcBef>
                <a:spcPts val="900"/>
              </a:spcBef>
              <a:buSzPct val="90000"/>
              <a:buFont typeface="Arial" panose="020B0604020202020204" pitchFamily="34" charset="0"/>
              <a:buChar char="•"/>
            </a:pPr>
            <a:r>
              <a:rPr lang="en-GB" sz="2000" dirty="0">
                <a:solidFill>
                  <a:prstClr val="black"/>
                </a:solidFill>
                <a:latin typeface="Calibri" charset="0"/>
                <a:ea typeface="Calibri" charset="0"/>
                <a:cs typeface="Calibri" charset="0"/>
              </a:rPr>
              <a:t>Disagreement with DNACPR decision</a:t>
            </a:r>
          </a:p>
          <a:p>
            <a:pPr marL="342900" indent="-342900">
              <a:spcBef>
                <a:spcPts val="900"/>
              </a:spcBef>
              <a:buSzPct val="90000"/>
              <a:buFont typeface="Arial" panose="020B0604020202020204" pitchFamily="34" charset="0"/>
              <a:buChar char="•"/>
            </a:pPr>
            <a:r>
              <a:rPr lang="en-GB" sz="2000" dirty="0">
                <a:solidFill>
                  <a:prstClr val="black"/>
                </a:solidFill>
                <a:latin typeface="Calibri" charset="0"/>
                <a:ea typeface="Calibri" charset="0"/>
                <a:cs typeface="Calibri" charset="0"/>
              </a:rPr>
              <a:t>Confusion over process for decision-making</a:t>
            </a:r>
          </a:p>
          <a:p>
            <a:pPr marL="342900" indent="-342900">
              <a:spcBef>
                <a:spcPts val="900"/>
              </a:spcBef>
              <a:buSzPct val="90000"/>
              <a:buFont typeface="Arial" panose="020B0604020202020204" pitchFamily="34" charset="0"/>
              <a:buChar char="•"/>
            </a:pPr>
            <a:r>
              <a:rPr lang="en-GB" sz="2000" dirty="0">
                <a:solidFill>
                  <a:prstClr val="black"/>
                </a:solidFill>
                <a:latin typeface="Calibri" charset="0"/>
                <a:ea typeface="Calibri" charset="0"/>
                <a:cs typeface="Calibri" charset="0"/>
              </a:rPr>
              <a:t>Poor communication </a:t>
            </a:r>
          </a:p>
          <a:p>
            <a:pPr marL="342900" indent="-342900">
              <a:spcBef>
                <a:spcPts val="900"/>
              </a:spcBef>
              <a:buSzPct val="90000"/>
              <a:buFont typeface="Arial" panose="020B0604020202020204" pitchFamily="34" charset="0"/>
              <a:buChar char="•"/>
            </a:pPr>
            <a:r>
              <a:rPr lang="en-GB" sz="2000" dirty="0">
                <a:solidFill>
                  <a:prstClr val="black"/>
                </a:solidFill>
                <a:latin typeface="Calibri" charset="0"/>
                <a:ea typeface="Calibri" charset="0"/>
                <a:cs typeface="Calibri" charset="0"/>
              </a:rPr>
              <a:t>Poor handover between settings, need for review following change in patient </a:t>
            </a:r>
            <a:r>
              <a:rPr lang="en-GB" sz="2000" dirty="0" smtClean="0">
                <a:solidFill>
                  <a:prstClr val="black"/>
                </a:solidFill>
                <a:latin typeface="Calibri" charset="0"/>
                <a:ea typeface="Calibri" charset="0"/>
                <a:cs typeface="Calibri" charset="0"/>
              </a:rPr>
              <a:t>status</a:t>
            </a:r>
            <a:endParaRPr lang="en-GB" sz="2000" dirty="0">
              <a:solidFill>
                <a:prstClr val="black"/>
              </a:solidFill>
              <a:latin typeface="Calibri" charset="0"/>
              <a:ea typeface="Calibri" charset="0"/>
              <a:cs typeface="Calibri" charset="0"/>
            </a:endParaRPr>
          </a:p>
        </p:txBody>
      </p:sp>
      <p:sp>
        <p:nvSpPr>
          <p:cNvPr id="11" name="TextBox 10"/>
          <p:cNvSpPr txBox="1"/>
          <p:nvPr/>
        </p:nvSpPr>
        <p:spPr>
          <a:xfrm>
            <a:off x="1199861" y="1317133"/>
            <a:ext cx="2232248" cy="1477328"/>
          </a:xfrm>
          <a:prstGeom prst="rect">
            <a:avLst/>
          </a:prstGeom>
          <a:noFill/>
        </p:spPr>
        <p:txBody>
          <a:bodyPr wrap="square" rtlCol="0">
            <a:spAutoFit/>
          </a:bodyPr>
          <a:lstStyle/>
          <a:p>
            <a:r>
              <a:rPr lang="en-GB" dirty="0">
                <a:solidFill>
                  <a:schemeClr val="accent1"/>
                </a:solidFill>
              </a:rPr>
              <a:t>4500 incidents related to DNACPR (&lt;0.5% of total number), ~1/3 causing harm. </a:t>
            </a:r>
          </a:p>
        </p:txBody>
      </p:sp>
      <p:sp>
        <p:nvSpPr>
          <p:cNvPr id="12" name="TextBox 11"/>
          <p:cNvSpPr txBox="1"/>
          <p:nvPr/>
        </p:nvSpPr>
        <p:spPr>
          <a:xfrm>
            <a:off x="7596336" y="1609636"/>
            <a:ext cx="3813902" cy="523220"/>
          </a:xfrm>
          <a:prstGeom prst="rect">
            <a:avLst/>
          </a:prstGeom>
          <a:noFill/>
        </p:spPr>
        <p:txBody>
          <a:bodyPr wrap="square" rtlCol="0">
            <a:spAutoFit/>
          </a:bodyPr>
          <a:lstStyle/>
          <a:p>
            <a:r>
              <a:rPr lang="en-US" sz="1400" dirty="0">
                <a:solidFill>
                  <a:schemeClr val="accent1"/>
                </a:solidFill>
                <a:latin typeface="Calibri" charset="0"/>
                <a:ea typeface="Calibri" charset="0"/>
                <a:cs typeface="Calibri" charset="0"/>
              </a:rPr>
              <a:t>Perkins et al, </a:t>
            </a:r>
            <a:r>
              <a:rPr lang="en-US" sz="1400" dirty="0" smtClean="0">
                <a:solidFill>
                  <a:schemeClr val="accent1"/>
                </a:solidFill>
                <a:latin typeface="Calibri" charset="0"/>
                <a:ea typeface="Calibri" charset="0"/>
                <a:cs typeface="Calibri" charset="0"/>
              </a:rPr>
              <a:t> 2016</a:t>
            </a:r>
            <a:endParaRPr lang="en-US" sz="1400" dirty="0">
              <a:solidFill>
                <a:schemeClr val="accent1"/>
              </a:solidFill>
              <a:latin typeface="Calibri" charset="0"/>
              <a:ea typeface="Calibri" charset="0"/>
              <a:cs typeface="Calibri" charset="0"/>
            </a:endParaRPr>
          </a:p>
          <a:p>
            <a:r>
              <a:rPr lang="en-US" sz="1400" dirty="0">
                <a:solidFill>
                  <a:schemeClr val="accent1"/>
                </a:solidFill>
                <a:latin typeface="Calibri" charset="0"/>
                <a:ea typeface="Calibri" charset="0"/>
                <a:cs typeface="Calibri" charset="0"/>
              </a:rPr>
              <a:t>Fritz et al, </a:t>
            </a:r>
            <a:r>
              <a:rPr lang="sk-SK" sz="1400" dirty="0" smtClean="0">
                <a:solidFill>
                  <a:schemeClr val="accent1"/>
                </a:solidFill>
              </a:rPr>
              <a:t> 2013</a:t>
            </a:r>
            <a:endParaRPr lang="en-US" sz="1400" dirty="0">
              <a:solidFill>
                <a:schemeClr val="accent1"/>
              </a:solidFill>
              <a:latin typeface="Calibri" charset="0"/>
              <a:ea typeface="Calibri" charset="0"/>
              <a:cs typeface="Calibri" charset="0"/>
            </a:endParaRPr>
          </a:p>
        </p:txBody>
      </p:sp>
    </p:spTree>
    <p:extLst>
      <p:ext uri="{BB962C8B-B14F-4D97-AF65-F5344CB8AC3E}">
        <p14:creationId xmlns:p14="http://schemas.microsoft.com/office/powerpoint/2010/main" val="1392792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20" y="195084"/>
            <a:ext cx="7632848" cy="785644"/>
          </a:xfrm>
        </p:spPr>
        <p:txBody>
          <a:bodyPr>
            <a:normAutofit fontScale="90000"/>
          </a:bodyPr>
          <a:lstStyle/>
          <a:p>
            <a:r>
              <a:rPr lang="en-GB" dirty="0" smtClean="0"/>
              <a:t/>
            </a:r>
            <a:br>
              <a:rPr lang="en-GB" dirty="0" smtClean="0"/>
            </a:br>
            <a:r>
              <a:rPr lang="en-GB" sz="4900" dirty="0" smtClean="0"/>
              <a:t>DNACPR: an evidence synthesis</a:t>
            </a:r>
            <a:r>
              <a:rPr lang="en-GB" sz="4900" dirty="0"/>
              <a:t/>
            </a:r>
            <a:br>
              <a:rPr lang="en-GB" sz="4900" dirty="0"/>
            </a:br>
            <a:endParaRPr lang="en-GB" sz="4900" dirty="0"/>
          </a:p>
        </p:txBody>
      </p:sp>
      <p:pic>
        <p:nvPicPr>
          <p:cNvPr id="4" name="Content Placeholder 3"/>
          <p:cNvPicPr>
            <a:picLocks noGrp="1" noChangeAspect="1"/>
          </p:cNvPicPr>
          <p:nvPr>
            <p:ph idx="1"/>
          </p:nvPr>
        </p:nvPicPr>
        <p:blipFill>
          <a:blip r:embed="rId2"/>
          <a:stretch>
            <a:fillRect/>
          </a:stretch>
        </p:blipFill>
        <p:spPr>
          <a:xfrm>
            <a:off x="4932040" y="3933056"/>
            <a:ext cx="4041998" cy="2542252"/>
          </a:xfrm>
          <a:prstGeom prst="rect">
            <a:avLst/>
          </a:prstGeom>
        </p:spPr>
      </p:pic>
      <p:pic>
        <p:nvPicPr>
          <p:cNvPr id="5" name="Picture 4"/>
          <p:cNvPicPr>
            <a:picLocks noChangeAspect="1"/>
          </p:cNvPicPr>
          <p:nvPr/>
        </p:nvPicPr>
        <p:blipFill>
          <a:blip r:embed="rId3"/>
          <a:stretch>
            <a:fillRect/>
          </a:stretch>
        </p:blipFill>
        <p:spPr>
          <a:xfrm>
            <a:off x="4857646" y="1719322"/>
            <a:ext cx="2316681" cy="1603387"/>
          </a:xfrm>
          <a:prstGeom prst="rect">
            <a:avLst/>
          </a:prstGeom>
        </p:spPr>
      </p:pic>
      <p:pic>
        <p:nvPicPr>
          <p:cNvPr id="6" name="Picture 5"/>
          <p:cNvPicPr>
            <a:picLocks noChangeAspect="1"/>
          </p:cNvPicPr>
          <p:nvPr/>
        </p:nvPicPr>
        <p:blipFill>
          <a:blip r:embed="rId4"/>
          <a:stretch>
            <a:fillRect/>
          </a:stretch>
        </p:blipFill>
        <p:spPr>
          <a:xfrm>
            <a:off x="7174821" y="470228"/>
            <a:ext cx="1969179" cy="3462828"/>
          </a:xfrm>
          <a:prstGeom prst="rect">
            <a:avLst/>
          </a:prstGeom>
        </p:spPr>
      </p:pic>
      <p:pic>
        <p:nvPicPr>
          <p:cNvPr id="7" name="Picture 6"/>
          <p:cNvPicPr>
            <a:picLocks noChangeAspect="1"/>
          </p:cNvPicPr>
          <p:nvPr/>
        </p:nvPicPr>
        <p:blipFill>
          <a:blip r:embed="rId5"/>
          <a:stretch>
            <a:fillRect/>
          </a:stretch>
        </p:blipFill>
        <p:spPr>
          <a:xfrm>
            <a:off x="102107" y="1602793"/>
            <a:ext cx="4755292" cy="5255207"/>
          </a:xfrm>
          <a:prstGeom prst="rect">
            <a:avLst/>
          </a:prstGeom>
        </p:spPr>
      </p:pic>
    </p:spTree>
    <p:extLst>
      <p:ext uri="{BB962C8B-B14F-4D97-AF65-F5344CB8AC3E}">
        <p14:creationId xmlns:p14="http://schemas.microsoft.com/office/powerpoint/2010/main" val="163186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47664" y="-387503"/>
            <a:ext cx="5749026" cy="1719221"/>
          </a:xfrm>
          <a:prstGeom prst="rect">
            <a:avLst/>
          </a:prstGeom>
        </p:spPr>
      </p:pic>
      <p:sp>
        <p:nvSpPr>
          <p:cNvPr id="3" name="Content Placeholder 2"/>
          <p:cNvSpPr>
            <a:spLocks noGrp="1"/>
          </p:cNvSpPr>
          <p:nvPr>
            <p:ph idx="1"/>
          </p:nvPr>
        </p:nvSpPr>
        <p:spPr/>
        <p:txBody>
          <a:bodyPr>
            <a:normAutofit fontScale="85000" lnSpcReduction="20000"/>
          </a:bodyPr>
          <a:lstStyle/>
          <a:p>
            <a:r>
              <a:rPr lang="en-GB" dirty="0"/>
              <a:t>Integration of DNACPR decisions with ACP.</a:t>
            </a:r>
          </a:p>
          <a:p>
            <a:r>
              <a:rPr lang="en-GB" dirty="0"/>
              <a:t>Steering group co-chaired by RC(UK) and RCN, initiated Spring 2015. Wide representation – GMC, BMA, CQC, RCs, patient / public, academic institutions, clinical specialties, ambulance service </a:t>
            </a:r>
            <a:r>
              <a:rPr lang="en-GB" dirty="0" smtClean="0"/>
              <a:t>etc.</a:t>
            </a:r>
            <a:endParaRPr lang="en-GB" dirty="0"/>
          </a:p>
          <a:p>
            <a:r>
              <a:rPr lang="en-GB" dirty="0"/>
              <a:t>Sets out recommendations for clinical care </a:t>
            </a:r>
            <a:r>
              <a:rPr lang="en-GB" i="1" dirty="0"/>
              <a:t>in emergency situations </a:t>
            </a:r>
            <a:r>
              <a:rPr lang="en-GB" dirty="0"/>
              <a:t>where obtaining consent not possible. </a:t>
            </a:r>
          </a:p>
          <a:p>
            <a:r>
              <a:rPr lang="en-GB" dirty="0"/>
              <a:t>Starts not from ID of specific interventions, but preference of </a:t>
            </a:r>
            <a:r>
              <a:rPr lang="en-GB" dirty="0" err="1"/>
              <a:t>pt</a:t>
            </a:r>
            <a:r>
              <a:rPr lang="en-GB" dirty="0"/>
              <a:t> re whether their priority is to sustain life or prioritise comfort.</a:t>
            </a:r>
          </a:p>
          <a:p>
            <a:r>
              <a:rPr lang="en-GB" dirty="0"/>
              <a:t>ReSPECT can be complementary to a wider process of advance/anticipatory care planning.</a:t>
            </a:r>
          </a:p>
          <a:p>
            <a:endParaRPr lang="en-GB" dirty="0"/>
          </a:p>
        </p:txBody>
      </p:sp>
      <p:pic>
        <p:nvPicPr>
          <p:cNvPr id="5" name="Picture 4"/>
          <p:cNvPicPr>
            <a:picLocks noChangeAspect="1"/>
          </p:cNvPicPr>
          <p:nvPr/>
        </p:nvPicPr>
        <p:blipFill>
          <a:blip r:embed="rId3"/>
          <a:stretch>
            <a:fillRect/>
          </a:stretch>
        </p:blipFill>
        <p:spPr>
          <a:xfrm>
            <a:off x="2699793" y="1635778"/>
            <a:ext cx="6984776" cy="1176630"/>
          </a:xfrm>
          <a:prstGeom prst="rect">
            <a:avLst/>
          </a:prstGeom>
        </p:spPr>
      </p:pic>
    </p:spTree>
    <p:extLst>
      <p:ext uri="{BB962C8B-B14F-4D97-AF65-F5344CB8AC3E}">
        <p14:creationId xmlns:p14="http://schemas.microsoft.com/office/powerpoint/2010/main" val="20919554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Shape 228"/>
          <p:cNvSpPr/>
          <p:nvPr/>
        </p:nvSpPr>
        <p:spPr>
          <a:xfrm>
            <a:off x="429383" y="507045"/>
            <a:ext cx="6561368" cy="5837221"/>
          </a:xfrm>
          <a:prstGeom prst="roundRect">
            <a:avLst>
              <a:gd name="adj" fmla="val 1244"/>
            </a:avLst>
          </a:prstGeom>
          <a:ln>
            <a:noFill/>
          </a:ln>
          <a:extLst>
            <a:ext uri="{C572A759-6A51-4108-AA02-DFA0A04FC94B}">
              <ma14:wrappingTextBoxFlag xmlns:ma14="http://schemas.microsoft.com/office/mac/drawingml/2011/main" xmlns="" val="1"/>
            </a:ext>
          </a:extLst>
        </p:spPr>
        <p:style>
          <a:lnRef idx="2">
            <a:schemeClr val="dk1"/>
          </a:lnRef>
          <a:fillRef idx="1">
            <a:schemeClr val="lt1"/>
          </a:fillRef>
          <a:effectRef idx="0">
            <a:schemeClr val="dk1"/>
          </a:effectRef>
          <a:fontRef idx="minor">
            <a:schemeClr val="dk1"/>
          </a:fontRef>
        </p:style>
        <p:txBody>
          <a:bodyPr lIns="267891" tIns="267891" rIns="267891" bIns="267891"/>
          <a:lstStyle/>
          <a:p>
            <a:pPr>
              <a:spcBef>
                <a:spcPts val="600"/>
              </a:spcBef>
            </a:pPr>
            <a:r>
              <a:rPr lang="en-US" sz="2400" dirty="0">
                <a:latin typeface="Calibri" charset="0"/>
                <a:ea typeface="Calibri" charset="0"/>
                <a:cs typeface="Calibri" charset="0"/>
              </a:rPr>
              <a:t>Tools to enhance / support clinician decision making</a:t>
            </a:r>
            <a:r>
              <a:rPr lang="en-GB" sz="2400" dirty="0">
                <a:latin typeface="Calibri" charset="0"/>
                <a:ea typeface="Calibri" charset="0"/>
                <a:cs typeface="Calibri" charset="0"/>
              </a:rPr>
              <a:t> and raise public awareness</a:t>
            </a:r>
            <a:endParaRPr lang="en-GB" sz="2391" i="1" dirty="0">
              <a:solidFill>
                <a:schemeClr val="tx1"/>
              </a:solidFill>
              <a:latin typeface="Calibri" charset="0"/>
              <a:ea typeface="Calibri" charset="0"/>
              <a:cs typeface="Calibri" charset="0"/>
            </a:endParaRPr>
          </a:p>
          <a:p>
            <a:pPr>
              <a:spcBef>
                <a:spcPts val="600"/>
              </a:spcBef>
            </a:pPr>
            <a:r>
              <a:rPr lang="en-GB" sz="2391" i="1" dirty="0">
                <a:solidFill>
                  <a:schemeClr val="accent4"/>
                </a:solidFill>
                <a:latin typeface="Calibri" charset="0"/>
                <a:ea typeface="Calibri" charset="0"/>
                <a:cs typeface="Calibri" charset="0"/>
                <a:hlinkClick r:id="rId3"/>
              </a:rPr>
              <a:t>http://www.respectprocess.org.uk/</a:t>
            </a:r>
            <a:endParaRPr lang="en-GB" sz="2391" i="1" dirty="0">
              <a:solidFill>
                <a:schemeClr val="accent4"/>
              </a:solidFill>
              <a:latin typeface="Calibri" charset="0"/>
              <a:ea typeface="Calibri" charset="0"/>
              <a:cs typeface="Calibri" charset="0"/>
            </a:endParaRPr>
          </a:p>
          <a:p>
            <a:pPr>
              <a:spcBef>
                <a:spcPts val="600"/>
              </a:spcBef>
            </a:pPr>
            <a:endParaRPr lang="en-GB" sz="2391" i="1" dirty="0" smtClean="0">
              <a:solidFill>
                <a:schemeClr val="accent4"/>
              </a:solidFill>
              <a:latin typeface="Calibri" charset="0"/>
              <a:ea typeface="Calibri" charset="0"/>
              <a:cs typeface="Calibri" charset="0"/>
            </a:endParaRPr>
          </a:p>
          <a:p>
            <a:pPr>
              <a:spcBef>
                <a:spcPts val="600"/>
              </a:spcBef>
            </a:pPr>
            <a:r>
              <a:rPr lang="en-GB" sz="2391" dirty="0" smtClean="0">
                <a:solidFill>
                  <a:schemeClr val="tx1"/>
                </a:solidFill>
                <a:latin typeface="Calibri" charset="0"/>
                <a:ea typeface="Calibri" charset="0"/>
                <a:cs typeface="Calibri" charset="0"/>
              </a:rPr>
              <a:t>Web </a:t>
            </a:r>
            <a:r>
              <a:rPr lang="en-GB" sz="2391" dirty="0">
                <a:solidFill>
                  <a:schemeClr val="tx1"/>
                </a:solidFill>
                <a:latin typeface="Calibri" charset="0"/>
                <a:ea typeface="Calibri" charset="0"/>
                <a:cs typeface="Calibri" charset="0"/>
              </a:rPr>
              <a:t>APP</a:t>
            </a:r>
            <a:r>
              <a:rPr lang="en-GB" sz="2391" dirty="0" smtClean="0">
                <a:solidFill>
                  <a:schemeClr val="tx1"/>
                </a:solidFill>
                <a:latin typeface="Calibri" charset="0"/>
                <a:ea typeface="Calibri" charset="0"/>
                <a:cs typeface="Calibri" charset="0"/>
              </a:rPr>
              <a:t>: very </a:t>
            </a:r>
            <a:r>
              <a:rPr lang="en-GB" sz="2391" dirty="0">
                <a:solidFill>
                  <a:schemeClr val="tx1"/>
                </a:solidFill>
                <a:latin typeface="Calibri" charset="0"/>
                <a:ea typeface="Calibri" charset="0"/>
                <a:cs typeface="Calibri" charset="0"/>
              </a:rPr>
              <a:t>good and raises the understanding of the  process and the use in all different settings and backgrounds.</a:t>
            </a:r>
            <a:endParaRPr lang="en-GB" sz="2391" dirty="0" smtClean="0">
              <a:solidFill>
                <a:schemeClr val="tx1"/>
              </a:solidFill>
              <a:latin typeface="Calibri" charset="0"/>
              <a:ea typeface="Calibri" charset="0"/>
              <a:cs typeface="Calibri" charset="0"/>
            </a:endParaRPr>
          </a:p>
          <a:p>
            <a:pPr>
              <a:spcBef>
                <a:spcPts val="600"/>
              </a:spcBef>
            </a:pPr>
            <a:r>
              <a:rPr lang="en-GB" sz="2391" i="1" dirty="0">
                <a:solidFill>
                  <a:schemeClr val="accent4"/>
                </a:solidFill>
                <a:latin typeface="Calibri" charset="0"/>
                <a:ea typeface="Calibri" charset="0"/>
                <a:cs typeface="Calibri" charset="0"/>
                <a:hlinkClick r:id="rId4"/>
              </a:rPr>
              <a:t>http://www.respectprocess.org.uk/learning</a:t>
            </a:r>
            <a:endParaRPr lang="en-GB" sz="2391" i="1" dirty="0">
              <a:solidFill>
                <a:schemeClr val="accent4"/>
              </a:solidFill>
              <a:latin typeface="Calibri" charset="0"/>
              <a:ea typeface="Calibri" charset="0"/>
              <a:cs typeface="Calibri" charset="0"/>
            </a:endParaRPr>
          </a:p>
          <a:p>
            <a:pPr lvl="1" defTabSz="321457">
              <a:lnSpc>
                <a:spcPct val="130000"/>
              </a:lnSpc>
              <a:buSzPct val="90000"/>
              <a:defRPr sz="3800">
                <a:solidFill>
                  <a:srgbClr val="56486A"/>
                </a:solidFill>
                <a:latin typeface="Helvetica"/>
                <a:ea typeface="Helvetica"/>
                <a:cs typeface="Helvetica"/>
                <a:sym typeface="Helvetica"/>
              </a:defRPr>
            </a:pPr>
            <a:endParaRPr lang="en-GB" sz="2400" dirty="0" smtClean="0">
              <a:solidFill>
                <a:schemeClr val="tx1"/>
              </a:solidFill>
              <a:latin typeface="Calibri" charset="0"/>
              <a:ea typeface="Calibri" charset="0"/>
              <a:cs typeface="Calibri" charset="0"/>
            </a:endParaRPr>
          </a:p>
          <a:p>
            <a:pPr lvl="1" defTabSz="321457">
              <a:lnSpc>
                <a:spcPct val="130000"/>
              </a:lnSpc>
              <a:buSzPct val="90000"/>
              <a:defRPr sz="3800">
                <a:solidFill>
                  <a:srgbClr val="56486A"/>
                </a:solidFill>
                <a:latin typeface="Helvetica"/>
                <a:ea typeface="Helvetica"/>
                <a:cs typeface="Helvetica"/>
                <a:sym typeface="Helvetica"/>
              </a:defRPr>
            </a:pPr>
            <a:endParaRPr lang="en-GB" sz="2400" dirty="0">
              <a:solidFill>
                <a:schemeClr val="tx1"/>
              </a:solidFill>
              <a:latin typeface="Calibri" charset="0"/>
              <a:ea typeface="Calibri" charset="0"/>
              <a:cs typeface="Calibri" charset="0"/>
            </a:endParaRP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a:off x="2750133" y="-2094085"/>
            <a:ext cx="1806254" cy="4906488"/>
          </a:xfrm>
          <a:prstGeom prst="rect">
            <a:avLst/>
          </a:prstGeom>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23135" y="-51910"/>
            <a:ext cx="1322612" cy="2495550"/>
          </a:xfrm>
          <a:prstGeom prst="rect">
            <a:avLst/>
          </a:prstGeom>
        </p:spPr>
      </p:pic>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49089" y="2295404"/>
            <a:ext cx="1393317" cy="2627776"/>
          </a:xfrm>
          <a:prstGeom prst="rect">
            <a:avLst/>
          </a:prstGeom>
        </p:spPr>
      </p:pic>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60640" y="2460558"/>
            <a:ext cx="1419291" cy="2677968"/>
          </a:xfrm>
          <a:prstGeom prst="rect">
            <a:avLst/>
          </a:prstGeom>
        </p:spPr>
      </p:pic>
      <p:pic>
        <p:nvPicPr>
          <p:cNvPr id="7" name="Picture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5400000">
            <a:off x="6950709" y="4960669"/>
            <a:ext cx="1947750" cy="2067234"/>
          </a:xfrm>
          <a:prstGeom prst="rect">
            <a:avLst/>
          </a:prstGeom>
        </p:spPr>
      </p:pic>
      <p:sp>
        <p:nvSpPr>
          <p:cNvPr id="8" name="TextBox 7"/>
          <p:cNvSpPr txBox="1"/>
          <p:nvPr/>
        </p:nvSpPr>
        <p:spPr>
          <a:xfrm>
            <a:off x="971600" y="4116666"/>
            <a:ext cx="3096344" cy="2308324"/>
          </a:xfrm>
          <a:prstGeom prst="rect">
            <a:avLst/>
          </a:prstGeom>
          <a:noFill/>
        </p:spPr>
        <p:txBody>
          <a:bodyPr wrap="square" rtlCol="0">
            <a:spAutoFit/>
          </a:bodyPr>
          <a:lstStyle/>
          <a:p>
            <a:r>
              <a:rPr lang="en-GB" dirty="0"/>
              <a:t>Terms of use</a:t>
            </a:r>
          </a:p>
          <a:p>
            <a:r>
              <a:rPr lang="en-GB" dirty="0"/>
              <a:t>Clinician’s guide</a:t>
            </a:r>
          </a:p>
          <a:p>
            <a:r>
              <a:rPr lang="en-GB" dirty="0"/>
              <a:t>Leaflet and poster</a:t>
            </a:r>
          </a:p>
          <a:p>
            <a:r>
              <a:rPr lang="en-GB" dirty="0"/>
              <a:t>Implementation plans</a:t>
            </a:r>
          </a:p>
          <a:p>
            <a:r>
              <a:rPr lang="en-GB" dirty="0"/>
              <a:t>Patient, parent, young persons info</a:t>
            </a:r>
          </a:p>
          <a:p>
            <a:r>
              <a:rPr lang="en-GB" dirty="0"/>
              <a:t>Teaching slides</a:t>
            </a:r>
          </a:p>
          <a:p>
            <a:r>
              <a:rPr lang="en-GB" dirty="0"/>
              <a:t>FAQs</a:t>
            </a:r>
          </a:p>
        </p:txBody>
      </p:sp>
    </p:spTree>
    <p:extLst>
      <p:ext uri="{BB962C8B-B14F-4D97-AF65-F5344CB8AC3E}">
        <p14:creationId xmlns:p14="http://schemas.microsoft.com/office/powerpoint/2010/main" val="256903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lue">
  <a:themeElements>
    <a:clrScheme name="1_Blu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Blu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Blu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1410</TotalTime>
  <Words>3099</Words>
  <Application>Microsoft Office PowerPoint</Application>
  <PresentationFormat>On-screen Show (4:3)</PresentationFormat>
  <Paragraphs>256</Paragraphs>
  <Slides>17</Slides>
  <Notes>7</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Office Theme</vt:lpstr>
      <vt:lpstr>1_Blue</vt:lpstr>
      <vt:lpstr>Advance Care Planning, DNACPR &amp; ReSPECT</vt:lpstr>
      <vt:lpstr>Aims</vt:lpstr>
      <vt:lpstr>Advance Care Planning: the evidence</vt:lpstr>
      <vt:lpstr>Spotlight on DNACPR</vt:lpstr>
      <vt:lpstr>Spotlight on DNACPR</vt:lpstr>
      <vt:lpstr> DNACPR: an evidence synthesis  complaints &amp; incidents </vt:lpstr>
      <vt:lpstr> DNACPR: an evidence synthesis </vt:lpstr>
      <vt:lpstr>PowerPoint Presentation</vt:lpstr>
      <vt:lpstr>PowerPoint Presentation</vt:lpstr>
      <vt:lpstr>PowerPoint Presentation</vt:lpstr>
      <vt:lpstr>PowerPoint Presentation</vt:lpstr>
      <vt:lpstr>PowerPoint Presentation</vt:lpstr>
      <vt:lpstr>How to move forward?</vt:lpstr>
      <vt:lpstr>:G&amp;W</vt:lpstr>
      <vt:lpstr>How will ReSPECT fit in with PACe?</vt:lpstr>
      <vt:lpstr>PowerPoint Presentation</vt:lpstr>
      <vt:lpstr>References</vt:lpstr>
    </vt:vector>
  </TitlesOfParts>
  <Company>Phyllis Tuckwell Memorial Hospice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Beacon Service welcome meeting</dc:title>
  <dc:creator>Sarah Brocklebank</dc:creator>
  <cp:lastModifiedBy>dstevens01</cp:lastModifiedBy>
  <cp:revision>226</cp:revision>
  <cp:lastPrinted>2015-02-11T10:17:38Z</cp:lastPrinted>
  <dcterms:created xsi:type="dcterms:W3CDTF">2014-12-29T16:00:52Z</dcterms:created>
  <dcterms:modified xsi:type="dcterms:W3CDTF">2018-01-23T08:39:20Z</dcterms:modified>
</cp:coreProperties>
</file>