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59C2B-4E35-4181-B48E-AA50FCE66527}" type="datetimeFigureOut">
              <a:rPr lang="en-GB" smtClean="0"/>
              <a:t>15/06/2018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0CA51-1196-4732-BBD7-0FAFCEDC5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326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Neglect</a:t>
            </a:r>
            <a:r>
              <a:rPr lang="en-US" baseline="0" dirty="0" smtClean="0"/>
              <a:t> strategy SSCB 2017-2020; early recognition and detection across all agencies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CA51-1196-4732-BBD7-0FAFCEDC5348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222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Family focus;</a:t>
            </a:r>
            <a:r>
              <a:rPr lang="en-US" baseline="0" dirty="0" smtClean="0"/>
              <a:t> challenges in modern general practice. Good communication and flagging. Role of men in households, linkage</a:t>
            </a:r>
          </a:p>
          <a:p>
            <a:r>
              <a:rPr lang="en-US" baseline="0" dirty="0" smtClean="0"/>
              <a:t>WNB; the why/consequences, not just recording “DNA”</a:t>
            </a:r>
          </a:p>
          <a:p>
            <a:r>
              <a:rPr lang="en-US" baseline="0" dirty="0" smtClean="0"/>
              <a:t>Role of the MASH; now easier to refer in below level 4 CP threshold, Early Help, CIN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CA51-1196-4732-BBD7-0FAFCEDC5348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271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Idealised</a:t>
            </a:r>
            <a:r>
              <a:rPr lang="en-US" dirty="0" smtClean="0"/>
              <a:t> expectations,</a:t>
            </a:r>
            <a:r>
              <a:rPr lang="en-US" baseline="0" dirty="0" smtClean="0"/>
              <a:t> undue pressure, lack of emotional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CA51-1196-4732-BBD7-0FAFCEDC5348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6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Neglect strategy</a:t>
            </a:r>
          </a:p>
          <a:p>
            <a:r>
              <a:rPr lang="en-US" dirty="0" smtClean="0"/>
              <a:t>March 2018 bulletin</a:t>
            </a:r>
          </a:p>
          <a:p>
            <a:r>
              <a:rPr lang="en-US" dirty="0" smtClean="0"/>
              <a:t>Sign up for SSCB</a:t>
            </a:r>
            <a:r>
              <a:rPr lang="en-US" baseline="0" dirty="0" smtClean="0"/>
              <a:t> newsletters via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CA51-1196-4732-BBD7-0FAFCEDC534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39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Risk of abuse within home and elsewhere; risk</a:t>
            </a:r>
            <a:r>
              <a:rPr lang="en-GB" baseline="0" dirty="0" smtClean="0"/>
              <a:t> taking behaviours, boundary setting, formative relationships</a:t>
            </a:r>
          </a:p>
          <a:p>
            <a:r>
              <a:rPr lang="en-GB" baseline="0" dirty="0" smtClean="0"/>
              <a:t>Risk persists at all ages; used to be thought teenagers were better able to cope with neglect, but research now indicates otherwise. Youngest still particularly vulnerable esp to risk of death/serious injury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CA51-1196-4732-BBD7-0FAFCEDC5348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48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Emotional; overlap with emotional abuse but different form of maltreatment. EA=</a:t>
            </a:r>
            <a:r>
              <a:rPr lang="en-US" baseline="0" dirty="0" smtClean="0"/>
              <a:t> persistent emotional maltreatment, worthless, inadequate, bullying, scapegoating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does non-attendance, non-compliance become neglect?? Reference BDA definition of dental neglect “failure to respond adequately to a known, identified problem” [BDA 2009]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CA51-1196-4732-BBD7-0FAFCEDC5348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396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Thoughts</a:t>
            </a:r>
            <a:r>
              <a:rPr lang="en-US" baseline="0" dirty="0" smtClean="0"/>
              <a:t> re Surrey stats; less likely to use other categories eg sexual abuse. More “acceptable”???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CA51-1196-4732-BBD7-0FAFCEDC5348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15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Brain plasticity at different developmental stages</a:t>
            </a:r>
          </a:p>
          <a:p>
            <a:r>
              <a:rPr lang="en-US" dirty="0" smtClean="0"/>
              <a:t>Injury from poor supervision</a:t>
            </a:r>
          </a:p>
          <a:p>
            <a:r>
              <a:rPr lang="en-US" dirty="0" smtClean="0"/>
              <a:t>Low self-esteem,</a:t>
            </a:r>
            <a:r>
              <a:rPr lang="en-US" baseline="0" dirty="0" smtClean="0"/>
              <a:t> self harm, suicide attempt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CA51-1196-4732-BBD7-0FAFCEDC5348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471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Daniel Pelka;</a:t>
            </a:r>
            <a:r>
              <a:rPr lang="en-US" baseline="0" dirty="0" smtClean="0"/>
              <a:t> chronic neglect by mother and stepfather, scavenging for food, murdered aged 4.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CA51-1196-4732-BBD7-0FAFCEDC5348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259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Home visits; “See adult, think child”. Multigenerational</a:t>
            </a:r>
            <a:r>
              <a:rPr lang="en-US" baseline="0" dirty="0" smtClean="0"/>
              <a:t> households. Professionals eg therapists, DNs</a:t>
            </a:r>
            <a:endParaRPr lang="en-US" dirty="0" smtClean="0"/>
          </a:p>
          <a:p>
            <a:r>
              <a:rPr lang="en-US" dirty="0" smtClean="0"/>
              <a:t>Beware subjective assessments.</a:t>
            </a:r>
            <a:r>
              <a:rPr lang="en-US" baseline="0" dirty="0" smtClean="0"/>
              <a:t> Quantify (eg SCR KK). Good enough vs not good enough</a:t>
            </a:r>
          </a:p>
          <a:p>
            <a:endParaRPr lang="en-US" dirty="0" smtClean="0"/>
          </a:p>
          <a:p>
            <a:r>
              <a:rPr lang="en-US" dirty="0" smtClean="0"/>
              <a:t>Introduce Surrey Neglect screening tool, relevant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CA51-1196-4732-BBD7-0FAFCEDC5348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2572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Dental neglect, persistent</a:t>
            </a:r>
            <a:r>
              <a:rPr lang="en-US" baseline="0" dirty="0" smtClean="0"/>
              <a:t> head lice, overgrown nails.</a:t>
            </a:r>
          </a:p>
          <a:p>
            <a:r>
              <a:rPr lang="en-US" baseline="0" dirty="0" smtClean="0"/>
              <a:t>Think poorly controlled chronic medical conditions; overuse ventolin, not using preventer/not attending asthma rv. </a:t>
            </a:r>
            <a:endParaRPr lang="en-US" dirty="0" smtClean="0"/>
          </a:p>
          <a:p>
            <a:r>
              <a:rPr lang="en-US" dirty="0" smtClean="0"/>
              <a:t>Delayed presentations of injuries; physical abuse vs neglect, or both</a:t>
            </a:r>
            <a:r>
              <a:rPr lang="mr-IN" dirty="0" smtClean="0"/>
              <a:t>…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Thanks to</a:t>
            </a:r>
            <a:r>
              <a:rPr lang="en-GB" baseline="0" dirty="0" smtClean="0"/>
              <a:t> Nottinghamshire SCB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CA51-1196-4732-BBD7-0FAFCEDC5348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134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Cannot or will not; impact on child the same, professional</a:t>
            </a:r>
            <a:r>
              <a:rPr lang="en-US" baseline="0" dirty="0" smtClean="0"/>
              <a:t> empathises with parent eg learning disability, own problems as opposed to “willful”</a:t>
            </a:r>
          </a:p>
          <a:p>
            <a:r>
              <a:rPr lang="en-US" baseline="0" dirty="0" smtClean="0"/>
              <a:t>LD, mental health, social isolation, poverty, poor housing</a:t>
            </a:r>
          </a:p>
          <a:p>
            <a:r>
              <a:rPr lang="en-US" baseline="0" dirty="0" smtClean="0"/>
              <a:t>Young carers; are own needs being neglected. Again be wary of empathising with adult. Link to Surrey YC at end of presentation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0CA51-1196-4732-BBD7-0FAFCEDC5348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39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A1F25F7-F32E-432F-A16C-6C2FF6C3D9E6}" type="datetime1">
              <a:rPr lang="en-GB" smtClean="0"/>
              <a:t>15/06/2018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GB" smtClean="0"/>
              <a:t>NHS Guildford &amp; Waverley CCG  Surrey Countywide Childrens Safeguarding Team</a:t>
            </a:r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3479679-45CC-4369-966F-57C86BC19B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A76162-B7D6-4B45-B3CA-E1CECA65A220}" type="datetime1">
              <a:rPr lang="en-GB" smtClean="0"/>
              <a:t>15/06/2018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NHS Guildford &amp; Waverley CCG  Surrey Countywide Childrens Safeguarding Team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79679-45CC-4369-966F-57C86BC19B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86AB95-4445-44D3-8624-F043475DE452}" type="datetime1">
              <a:rPr lang="en-GB" smtClean="0"/>
              <a:t>15/06/2018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NHS Guildford &amp; Waverley CCG  Surrey Countywide Childrens Safeguarding Team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79679-45CC-4369-966F-57C86BC19B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5192D5-7216-470C-83C2-A57F27FA8686}" type="datetime1">
              <a:rPr lang="en-GB" smtClean="0"/>
              <a:t>15/06/2018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NHS Guildford &amp; Waverley CCG  Surrey Countywide Childrens Safeguarding Team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79679-45CC-4369-966F-57C86BC19B0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0C497-83F5-4875-9D4D-C90A4D66845F}" type="datetime1">
              <a:rPr lang="en-GB" smtClean="0"/>
              <a:t>15/06/2018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NHS Guildford &amp; Waverley CCG  Surrey Countywide Childrens Safeguarding Team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79679-45CC-4369-966F-57C86BC19B0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722CE9-8C93-4FAA-84DD-F15C08923CE9}" type="datetime1">
              <a:rPr lang="en-GB" smtClean="0"/>
              <a:t>15/06/2018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NHS Guildford &amp; Waverley CCG  Surrey Countywide Childrens Safeguarding Team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79679-45CC-4369-966F-57C86BC19B0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3BA9E8-C359-4F1E-81E9-70E47029CB51}" type="datetime1">
              <a:rPr lang="en-GB" smtClean="0"/>
              <a:t>15/06/2018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NHS Guildford &amp; Waverley CCG  Surrey Countywide Childrens Safeguarding Team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79679-45CC-4369-966F-57C86BC19B0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4F38F9-0CCD-4A8A-8BC9-42CD3A410176}" type="datetime1">
              <a:rPr lang="en-GB" smtClean="0"/>
              <a:t>15/06/2018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NHS Guildford &amp; Waverley CCG  Surrey Countywide Childrens Safeguarding Team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79679-45CC-4369-966F-57C86BC19B0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404129-517D-4F72-AC55-2FFE709328C2}" type="datetime1">
              <a:rPr lang="en-GB" smtClean="0"/>
              <a:t>15/06/2018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NHS Guildford &amp; Waverley CCG  Surrey Countywide Childrens Safeguarding Team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79679-45CC-4369-966F-57C86BC19B0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CE81BEF-B6DD-4227-89E3-23566D09043F}" type="datetime1">
              <a:rPr lang="en-GB" smtClean="0"/>
              <a:t>15/06/2018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NHS Guildford &amp; Waverley CCG  Surrey Countywide Childrens Safeguarding Team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479679-45CC-4369-966F-57C86BC19B0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EEDDA2B-2523-4259-8FD5-87D1BAECE8F5}" type="datetime1">
              <a:rPr lang="en-GB" smtClean="0"/>
              <a:t>15/06/2018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GB" smtClean="0"/>
              <a:t>NHS Guildford &amp; Waverley CCG  Surrey Countywide Childrens Safeguarding Team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3479679-45CC-4369-966F-57C86BC19B0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BCE6DAD-E54F-46DE-80C4-9499C030736E}" type="datetime1">
              <a:rPr lang="en-GB" smtClean="0"/>
              <a:t>15/06/2018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GB" dirty="0" smtClean="0"/>
              <a:t>NHS Guildford &amp; Waverley CCG  Surrey Countywide </a:t>
            </a:r>
            <a:r>
              <a:rPr lang="en-GB" dirty="0" err="1" smtClean="0"/>
              <a:t>Childrens</a:t>
            </a:r>
            <a:r>
              <a:rPr lang="en-GB" dirty="0" smtClean="0"/>
              <a:t> Safeguarding Team</a:t>
            </a:r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3479679-45CC-4369-966F-57C86BC19B0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usticeinspectorates.gov.uk/hmiprobation/inspections/wokinghamjtai/" TargetMode="External"/><Relationship Id="rId3" Type="http://schemas.openxmlformats.org/officeDocument/2006/relationships/hyperlink" Target="http://www.surreyscb.org.uk/documents/2017/10/sscb-neglect-strategy-2017-2020.pdf/" TargetMode="External"/><Relationship Id="rId7" Type="http://schemas.openxmlformats.org/officeDocument/2006/relationships/hyperlink" Target="https://www.nspcc.org.uk/preventing-abuse/child-protection-system/case-reviews/learning/gps-primary-healthcare-team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tionforcarers.org.uk/what-we-do/surrey-young-carers/" TargetMode="External"/><Relationship Id="rId5" Type="http://schemas.openxmlformats.org/officeDocument/2006/relationships/hyperlink" Target="http://surreyscb.org.uk/wp-content/uploads/2016/05/Child-Neglect-Be-Professionally-Curious-Practitioners-Guidance-Note-2015.pdf" TargetMode="External"/><Relationship Id="rId4" Type="http://schemas.openxmlformats.org/officeDocument/2006/relationships/hyperlink" Target="http://www.surreyscb.org.uk/wp-content/uploads/2018/03/SSCB-Working-Together-to-Stop-Child-Neglect-bulletin-March-2018-final.pdf" TargetMode="External"/><Relationship Id="rId9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378" y="2420888"/>
            <a:ext cx="7772400" cy="1470025"/>
          </a:xfrm>
        </p:spPr>
        <p:txBody>
          <a:bodyPr>
            <a:normAutofit/>
          </a:bodyPr>
          <a:lstStyle/>
          <a:p>
            <a:r>
              <a:rPr lang="en-GB" sz="6600" b="1" dirty="0" smtClean="0"/>
              <a:t>Child Neglect</a:t>
            </a:r>
            <a:endParaRPr lang="en-GB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933056"/>
            <a:ext cx="7772400" cy="1238295"/>
          </a:xfrm>
        </p:spPr>
        <p:txBody>
          <a:bodyPr>
            <a:normAutofit/>
          </a:bodyPr>
          <a:lstStyle/>
          <a:p>
            <a:r>
              <a:rPr lang="en-GB" dirty="0" smtClean="0"/>
              <a:t>Dr Tara Jones, Surrey-wide designated GP for</a:t>
            </a:r>
          </a:p>
          <a:p>
            <a:r>
              <a:rPr lang="en-GB" dirty="0" smtClean="0"/>
              <a:t> safeguarding children</a:t>
            </a:r>
            <a:endParaRPr lang="en-GB" dirty="0"/>
          </a:p>
        </p:txBody>
      </p:sp>
      <p:pic>
        <p:nvPicPr>
          <p:cNvPr id="5" name="Picture 2" descr="NH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1"/>
            <a:ext cx="1439998" cy="51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3528" y="602128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NHS Guildford &amp; Waverley CCG </a:t>
            </a:r>
          </a:p>
          <a:p>
            <a:r>
              <a:rPr lang="en-GB" dirty="0">
                <a:solidFill>
                  <a:schemeClr val="bg1"/>
                </a:solidFill>
              </a:rPr>
              <a:t>Countywide Safeguarding  Team</a:t>
            </a:r>
          </a:p>
        </p:txBody>
      </p:sp>
    </p:spTree>
    <p:extLst>
      <p:ext uri="{BB962C8B-B14F-4D97-AF65-F5344CB8AC3E}">
        <p14:creationId xmlns:p14="http://schemas.microsoft.com/office/powerpoint/2010/main" val="19357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Family focus</a:t>
            </a:r>
          </a:p>
          <a:p>
            <a:r>
              <a:rPr lang="en-US" dirty="0" smtClean="0"/>
              <a:t>Challenge parents</a:t>
            </a:r>
          </a:p>
          <a:p>
            <a:r>
              <a:rPr lang="en-US" dirty="0" smtClean="0"/>
              <a:t>See and hear the child</a:t>
            </a:r>
          </a:p>
          <a:p>
            <a:r>
              <a:rPr lang="en-US" dirty="0" smtClean="0"/>
              <a:t>Follow up missed appointments</a:t>
            </a:r>
          </a:p>
          <a:p>
            <a:r>
              <a:rPr lang="en-US" dirty="0" smtClean="0"/>
              <a:t>Speak to other professionals</a:t>
            </a:r>
          </a:p>
          <a:p>
            <a:r>
              <a:rPr lang="en-US" dirty="0" smtClean="0"/>
              <a:t>Share information appropriately</a:t>
            </a:r>
          </a:p>
          <a:p>
            <a:endParaRPr lang="en-US" dirty="0"/>
          </a:p>
          <a:p>
            <a:r>
              <a:rPr lang="en-US" i="1" dirty="0" smtClean="0"/>
              <a:t>And what are we already doing well?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we do in primary care?</a:t>
            </a:r>
            <a:endParaRPr lang="en-US" dirty="0"/>
          </a:p>
        </p:txBody>
      </p:sp>
      <p:pic>
        <p:nvPicPr>
          <p:cNvPr id="4" name="Picture 2" descr="NH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490464" cy="53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48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Wokingham JTAI, published July 2017</a:t>
            </a:r>
          </a:p>
          <a:p>
            <a:r>
              <a:rPr lang="en-US" dirty="0" smtClean="0"/>
              <a:t>“Highly effective practice”</a:t>
            </a:r>
          </a:p>
          <a:p>
            <a:r>
              <a:rPr lang="en-US" dirty="0" smtClean="0"/>
              <a:t>Hidden/hard to detect neglect in affluent areas</a:t>
            </a:r>
          </a:p>
          <a:p>
            <a:r>
              <a:rPr lang="en-US" dirty="0" smtClean="0"/>
              <a:t>Contact with adolescents</a:t>
            </a:r>
          </a:p>
          <a:p>
            <a:r>
              <a:rPr lang="en-US" dirty="0" smtClean="0"/>
              <a:t>Holistic care-&gt;strengthening confidence and resilience</a:t>
            </a:r>
          </a:p>
          <a:p>
            <a:r>
              <a:rPr lang="en-US" dirty="0" smtClean="0"/>
              <a:t>Robust alert systems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GP role in the recognition</a:t>
            </a:r>
            <a:br>
              <a:rPr lang="en-US" dirty="0" smtClean="0"/>
            </a:br>
            <a:r>
              <a:rPr lang="en-US" dirty="0" smtClean="0"/>
              <a:t>of neglect</a:t>
            </a:r>
            <a:endParaRPr lang="en-US" dirty="0"/>
          </a:p>
        </p:txBody>
      </p:sp>
      <p:pic>
        <p:nvPicPr>
          <p:cNvPr id="4" name="Picture 2" descr="NH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6632"/>
            <a:ext cx="1418456" cy="53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31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>
                <a:hlinkClick r:id="rId3"/>
              </a:rPr>
              <a:t>http://www.surreyscb.org.uk/documents/2017/10/sscb-neglect-strategy-2017-2020.pdf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r>
              <a:rPr lang="en-US" sz="2000" dirty="0">
                <a:hlinkClick r:id="rId4"/>
              </a:rPr>
              <a:t>http://www.surreyscb.org.uk/wp-content/uploads/2018/03/SSCB-Working-Together-to-Stop-Child-Neglect-bulletin-March-2018-</a:t>
            </a:r>
            <a:r>
              <a:rPr lang="en-US" sz="2000" dirty="0" smtClean="0">
                <a:hlinkClick r:id="rId4"/>
              </a:rPr>
              <a:t>final.pdf</a:t>
            </a:r>
            <a:endParaRPr lang="en-US" sz="2000" dirty="0" smtClean="0"/>
          </a:p>
          <a:p>
            <a:r>
              <a:rPr lang="en-US" sz="2000" dirty="0">
                <a:hlinkClick r:id="rId5"/>
              </a:rPr>
              <a:t>http://surreyscb.org.uk/wp-content/uploads/2016/05/Child-Neglect-Be-Professionally-Curious-Practitioners-Guidance-Note-2015.</a:t>
            </a:r>
            <a:r>
              <a:rPr lang="en-US" sz="2000" dirty="0" smtClean="0">
                <a:hlinkClick r:id="rId5"/>
              </a:rPr>
              <a:t>pdf</a:t>
            </a:r>
            <a:endParaRPr lang="en-US" sz="2000" dirty="0" smtClean="0"/>
          </a:p>
          <a:p>
            <a:r>
              <a:rPr lang="en-US" sz="2000" dirty="0">
                <a:hlinkClick r:id="rId6"/>
              </a:rPr>
              <a:t>https://www.actionforcarers.org.uk/what-we-do/surrey-young-carers</a:t>
            </a:r>
            <a:r>
              <a:rPr lang="en-US" sz="2000" dirty="0" smtClean="0">
                <a:hlinkClick r:id="rId6"/>
              </a:rPr>
              <a:t>/</a:t>
            </a:r>
            <a:endParaRPr lang="en-US" sz="2000" dirty="0" smtClean="0"/>
          </a:p>
          <a:p>
            <a:r>
              <a:rPr lang="en-US" sz="2000" dirty="0">
                <a:hlinkClick r:id="rId7"/>
              </a:rPr>
              <a:t>https://www.nspcc.org.uk/preventing-abuse/child-protection-system/case-reviews/learning/gps-primary-healthcare-teams</a:t>
            </a:r>
            <a:r>
              <a:rPr lang="en-US" sz="2000" dirty="0" smtClean="0">
                <a:hlinkClick r:id="rId7"/>
              </a:rPr>
              <a:t>/</a:t>
            </a:r>
            <a:endParaRPr lang="en-US" sz="2000" dirty="0" smtClean="0"/>
          </a:p>
          <a:p>
            <a:r>
              <a:rPr lang="en-US" sz="2000" dirty="0">
                <a:hlinkClick r:id="rId8"/>
              </a:rPr>
              <a:t>https://www.justiceinspectorates.gov.uk/hmiprobation/inspections/wokinghamjtai</a:t>
            </a:r>
            <a:r>
              <a:rPr lang="en-US" sz="2000" dirty="0" smtClean="0">
                <a:hlinkClick r:id="rId8"/>
              </a:rPr>
              <a:t>/</a:t>
            </a:r>
            <a:endParaRPr lang="en-US" sz="2000" dirty="0" smtClean="0"/>
          </a:p>
          <a:p>
            <a:pPr marL="109728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Links and references</a:t>
            </a:r>
            <a:endParaRPr lang="en-US" dirty="0"/>
          </a:p>
        </p:txBody>
      </p:sp>
      <p:pic>
        <p:nvPicPr>
          <p:cNvPr id="4" name="Picture 2" descr="NHS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418456" cy="53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03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737" b="8737"/>
          <a:stretch>
            <a:fillRect/>
          </a:stretch>
        </p:blipFill>
        <p:spPr>
          <a:xfrm>
            <a:off x="457200" y="1481329"/>
            <a:ext cx="8229600" cy="417992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you; 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2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failure to meet a child’s basic needs</a:t>
            </a:r>
          </a:p>
          <a:p>
            <a:r>
              <a:rPr lang="en-GB" dirty="0" smtClean="0"/>
              <a:t>Over a period of time, or one-off event</a:t>
            </a:r>
          </a:p>
          <a:p>
            <a:r>
              <a:rPr lang="en-GB" dirty="0" smtClean="0"/>
              <a:t>Incidents often fail to meet social care/criminal thresholds</a:t>
            </a:r>
          </a:p>
          <a:p>
            <a:r>
              <a:rPr lang="en-GB" dirty="0" smtClean="0"/>
              <a:t>Cumulative effect most impactful</a:t>
            </a:r>
          </a:p>
          <a:p>
            <a:r>
              <a:rPr lang="en-GB" dirty="0" smtClean="0"/>
              <a:t>Overlap with other types of abuse</a:t>
            </a:r>
          </a:p>
          <a:p>
            <a:r>
              <a:rPr lang="en-GB" dirty="0" smtClean="0"/>
              <a:t>Can result in serious long-term damage, and even death</a:t>
            </a: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neglect?</a:t>
            </a:r>
            <a:endParaRPr lang="en-GB" dirty="0"/>
          </a:p>
        </p:txBody>
      </p:sp>
      <p:pic>
        <p:nvPicPr>
          <p:cNvPr id="5" name="Picture 2" descr="NH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41845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77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Physical; basic needs, supervision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Emotional; omission of love, failure to nurture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Educational; failure to ensure an education</a:t>
            </a:r>
          </a:p>
          <a:p>
            <a:endParaRPr lang="en-US" dirty="0"/>
          </a:p>
          <a:p>
            <a:r>
              <a:rPr lang="en-US" dirty="0" smtClean="0"/>
              <a:t>Medical; failure to provide appropriate health care, refusal of care, ignoring medical recommendations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neglect</a:t>
            </a:r>
            <a:endParaRPr lang="en-US" dirty="0"/>
          </a:p>
        </p:txBody>
      </p:sp>
      <p:pic>
        <p:nvPicPr>
          <p:cNvPr id="4" name="Picture 2" descr="NH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440160" cy="53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883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1:10 children have experienced neglect (Radford et al 2011)</a:t>
            </a:r>
          </a:p>
          <a:p>
            <a:r>
              <a:rPr lang="en-US" dirty="0" smtClean="0"/>
              <a:t>Commonest reason for child protection action</a:t>
            </a:r>
          </a:p>
          <a:p>
            <a:r>
              <a:rPr lang="en-US" dirty="0" smtClean="0"/>
              <a:t>March 2016 national figures 46% of all children subject to a child protection plan</a:t>
            </a:r>
          </a:p>
          <a:p>
            <a:r>
              <a:rPr lang="en-US" dirty="0" smtClean="0"/>
              <a:t>Surrey 69% (July 2017)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i="1" dirty="0" smtClean="0"/>
              <a:t>Why the difference??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scale of the problem</a:t>
            </a:r>
            <a:endParaRPr lang="en-US" dirty="0"/>
          </a:p>
        </p:txBody>
      </p:sp>
      <p:pic>
        <p:nvPicPr>
          <p:cNvPr id="4" name="Picture 2" descr="NH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418456" cy="53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728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Serious and long-lasting</a:t>
            </a:r>
          </a:p>
          <a:p>
            <a:r>
              <a:rPr lang="en-US" dirty="0" smtClean="0"/>
              <a:t>Neurodevelopmental impact</a:t>
            </a:r>
          </a:p>
          <a:p>
            <a:r>
              <a:rPr lang="en-US" dirty="0" smtClean="0"/>
              <a:t>Language delay</a:t>
            </a:r>
          </a:p>
          <a:p>
            <a:r>
              <a:rPr lang="en-US" dirty="0" smtClean="0"/>
              <a:t>Physical injuries</a:t>
            </a:r>
          </a:p>
          <a:p>
            <a:r>
              <a:rPr lang="en-US" dirty="0" smtClean="0"/>
              <a:t>Poor school attendance</a:t>
            </a:r>
          </a:p>
          <a:p>
            <a:r>
              <a:rPr lang="en-US" dirty="0" smtClean="0"/>
              <a:t>Negative impact on mental health</a:t>
            </a:r>
          </a:p>
          <a:p>
            <a:r>
              <a:rPr lang="en-US" dirty="0" smtClean="0"/>
              <a:t>Permanent disability</a:t>
            </a:r>
          </a:p>
          <a:p>
            <a:r>
              <a:rPr lang="en-US" dirty="0" smtClean="0"/>
              <a:t>Death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effects</a:t>
            </a:r>
            <a:endParaRPr lang="en-US" dirty="0"/>
          </a:p>
        </p:txBody>
      </p:sp>
      <p:pic>
        <p:nvPicPr>
          <p:cNvPr id="4" name="Picture 2" descr="NH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490464" cy="53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163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29222" b="29222"/>
          <a:stretch>
            <a:fillRect/>
          </a:stretch>
        </p:blipFill>
        <p:spPr>
          <a:xfrm>
            <a:off x="467544" y="836712"/>
            <a:ext cx="8229600" cy="4824537"/>
          </a:xfrm>
        </p:spPr>
      </p:pic>
    </p:spTree>
    <p:extLst>
      <p:ext uri="{BB962C8B-B14F-4D97-AF65-F5344CB8AC3E}">
        <p14:creationId xmlns:p14="http://schemas.microsoft.com/office/powerpoint/2010/main" val="1853704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3239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Home; dirty, unsafe</a:t>
            </a:r>
          </a:p>
          <a:p>
            <a:r>
              <a:rPr lang="en-US" dirty="0" smtClean="0"/>
              <a:t>Nutrition</a:t>
            </a:r>
          </a:p>
          <a:p>
            <a:r>
              <a:rPr lang="en-US" dirty="0" smtClean="0"/>
              <a:t>Cleanliness</a:t>
            </a:r>
          </a:p>
          <a:p>
            <a:r>
              <a:rPr lang="en-US" dirty="0" smtClean="0"/>
              <a:t>Clothing inadequate for conditions</a:t>
            </a:r>
          </a:p>
          <a:p>
            <a:r>
              <a:rPr lang="en-US" dirty="0" smtClean="0"/>
              <a:t>Living in dangerous conditions(drugs, alcohol, violence)</a:t>
            </a:r>
          </a:p>
          <a:p>
            <a:r>
              <a:rPr lang="en-US" i="1" dirty="0" smtClean="0"/>
              <a:t>Good enough? Or not good enough?</a:t>
            </a:r>
          </a:p>
          <a:p>
            <a:pPr marL="109728" indent="0">
              <a:buNone/>
            </a:pPr>
            <a:endParaRPr lang="en-US" i="1" dirty="0" smtClean="0"/>
          </a:p>
          <a:p>
            <a:r>
              <a:rPr lang="en-US" dirty="0"/>
              <a:t>http://www.surreyscb.org.uk/professionals/guidance-protocols/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indicators (general)</a:t>
            </a:r>
            <a:endParaRPr lang="en-US" dirty="0"/>
          </a:p>
        </p:txBody>
      </p:sp>
      <p:pic>
        <p:nvPicPr>
          <p:cNvPr id="4" name="Picture 2" descr="NH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418456" cy="53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626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Failure to receive basic health care</a:t>
            </a:r>
          </a:p>
          <a:p>
            <a:r>
              <a:rPr lang="en-US" dirty="0" smtClean="0"/>
              <a:t>Failure to seek medical treatment when child ill or injured</a:t>
            </a:r>
          </a:p>
          <a:p>
            <a:r>
              <a:rPr lang="en-US" dirty="0" smtClean="0"/>
              <a:t>Child is angry, aggressive, self-harming</a:t>
            </a:r>
          </a:p>
          <a:p>
            <a:endParaRPr lang="en-US" dirty="0"/>
          </a:p>
          <a:p>
            <a:r>
              <a:rPr lang="en-US" dirty="0"/>
              <a:t>https://www.youtube.com/watch?v=dAdNL6d4lpk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indicators (medical)</a:t>
            </a:r>
            <a:endParaRPr lang="en-US" dirty="0"/>
          </a:p>
        </p:txBody>
      </p:sp>
      <p:pic>
        <p:nvPicPr>
          <p:cNvPr id="4" name="Picture 2" descr="NH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418456" cy="53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3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Failure to meet child’s needs </a:t>
            </a:r>
            <a:r>
              <a:rPr lang="en-US" i="1" dirty="0" smtClean="0"/>
              <a:t>(cannot or will not?)</a:t>
            </a:r>
          </a:p>
          <a:p>
            <a:pPr marL="109728" indent="0">
              <a:buNone/>
            </a:pPr>
            <a:endParaRPr lang="en-US" i="1" dirty="0" smtClean="0"/>
          </a:p>
          <a:p>
            <a:r>
              <a:rPr lang="en-US" dirty="0" smtClean="0"/>
              <a:t>Lack necessary skills or support</a:t>
            </a:r>
          </a:p>
          <a:p>
            <a:r>
              <a:rPr lang="en-US" dirty="0" smtClean="0"/>
              <a:t>Mental health issues</a:t>
            </a:r>
          </a:p>
          <a:p>
            <a:r>
              <a:rPr lang="en-US" dirty="0" smtClean="0"/>
              <a:t>Substance misuse</a:t>
            </a:r>
          </a:p>
          <a:p>
            <a:r>
              <a:rPr lang="en-US" dirty="0" smtClean="0"/>
              <a:t>Domestic abuse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Young carers?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Parental risk factors</a:t>
            </a:r>
            <a:endParaRPr lang="en-US" dirty="0"/>
          </a:p>
        </p:txBody>
      </p:sp>
      <p:pic>
        <p:nvPicPr>
          <p:cNvPr id="4" name="Picture 2" descr="NH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418456" cy="53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1677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124</TotalTime>
  <Words>793</Words>
  <Application>Microsoft Office PowerPoint</Application>
  <PresentationFormat>On-screen Show (4:3)</PresentationFormat>
  <Paragraphs>126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Child Neglect</vt:lpstr>
      <vt:lpstr>What is neglect?</vt:lpstr>
      <vt:lpstr>Categories of neglect</vt:lpstr>
      <vt:lpstr>The scale of the problem</vt:lpstr>
      <vt:lpstr>Potential effects</vt:lpstr>
      <vt:lpstr>PowerPoint Presentation</vt:lpstr>
      <vt:lpstr>Potential indicators (general)</vt:lpstr>
      <vt:lpstr>Potential indicators (medical)</vt:lpstr>
      <vt:lpstr>Parental risk factors</vt:lpstr>
      <vt:lpstr>What can we do in primary care?</vt:lpstr>
      <vt:lpstr>The GP role in the recognition of neglect</vt:lpstr>
      <vt:lpstr>Links and references</vt:lpstr>
      <vt:lpstr>Thank you; any questions?</vt:lpstr>
    </vt:vector>
  </TitlesOfParts>
  <Company>NHS South West Commissioning Support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Sharon Kefford</dc:creator>
  <cp:lastModifiedBy>dstevens01</cp:lastModifiedBy>
  <cp:revision>14</cp:revision>
  <dcterms:created xsi:type="dcterms:W3CDTF">2018-02-08T11:43:56Z</dcterms:created>
  <dcterms:modified xsi:type="dcterms:W3CDTF">2018-06-15T08:34:12Z</dcterms:modified>
</cp:coreProperties>
</file>