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5" r:id="rId4"/>
    <p:sldId id="261" r:id="rId5"/>
    <p:sldId id="258" r:id="rId6"/>
    <p:sldId id="259" r:id="rId7"/>
    <p:sldId id="263" r:id="rId8"/>
    <p:sldId id="264" r:id="rId9"/>
    <p:sldId id="26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5FCD601-4780-489F-9D10-FC4635D7A975}" type="datetimeFigureOut">
              <a:rPr lang="en-GB" smtClean="0"/>
              <a:t>20/10/2017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16050A-8010-431C-A630-EABDD15FDDA9}" type="slidenum">
              <a:rPr lang="en-GB" smtClean="0"/>
              <a:t>‹#›</a:t>
            </a:fld>
            <a:endParaRPr lang="en-GB"/>
          </a:p>
        </p:txBody>
      </p:sp>
    </p:spTree>
    <p:extLst>
      <p:ext uri="{BB962C8B-B14F-4D97-AF65-F5344CB8AC3E}">
        <p14:creationId xmlns:p14="http://schemas.microsoft.com/office/powerpoint/2010/main" val="1051855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FCD601-4780-489F-9D10-FC4635D7A975}" type="datetimeFigureOut">
              <a:rPr lang="en-GB" smtClean="0"/>
              <a:t>20/10/2017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16050A-8010-431C-A630-EABDD15FDDA9}" type="slidenum">
              <a:rPr lang="en-GB" smtClean="0"/>
              <a:t>‹#›</a:t>
            </a:fld>
            <a:endParaRPr lang="en-GB"/>
          </a:p>
        </p:txBody>
      </p:sp>
    </p:spTree>
    <p:extLst>
      <p:ext uri="{BB962C8B-B14F-4D97-AF65-F5344CB8AC3E}">
        <p14:creationId xmlns:p14="http://schemas.microsoft.com/office/powerpoint/2010/main" val="80017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FCD601-4780-489F-9D10-FC4635D7A975}" type="datetimeFigureOut">
              <a:rPr lang="en-GB" smtClean="0"/>
              <a:t>20/10/2017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16050A-8010-431C-A630-EABDD15FDDA9}" type="slidenum">
              <a:rPr lang="en-GB" smtClean="0"/>
              <a:t>‹#›</a:t>
            </a:fld>
            <a:endParaRPr lang="en-GB"/>
          </a:p>
        </p:txBody>
      </p:sp>
    </p:spTree>
    <p:extLst>
      <p:ext uri="{BB962C8B-B14F-4D97-AF65-F5344CB8AC3E}">
        <p14:creationId xmlns:p14="http://schemas.microsoft.com/office/powerpoint/2010/main" val="1621924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B">
    <p:spTree>
      <p:nvGrpSpPr>
        <p:cNvPr id="1" name=""/>
        <p:cNvGrpSpPr/>
        <p:nvPr/>
      </p:nvGrpSpPr>
      <p:grpSpPr>
        <a:xfrm>
          <a:off x="0" y="0"/>
          <a:ext cx="0" cy="0"/>
          <a:chOff x="0" y="0"/>
          <a:chExt cx="0" cy="0"/>
        </a:xfrm>
      </p:grpSpPr>
      <p:sp>
        <p:nvSpPr>
          <p:cNvPr id="7" name="Rectangle 6"/>
          <p:cNvSpPr/>
          <p:nvPr userDrawn="1"/>
        </p:nvSpPr>
        <p:spPr bwMode="auto">
          <a:xfrm>
            <a:off x="0" y="1"/>
            <a:ext cx="373122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1223" y="0"/>
            <a:ext cx="5412777" cy="4741798"/>
          </a:xfrm>
          <a:prstGeom prst="rect">
            <a:avLst/>
          </a:prstGeom>
        </p:spPr>
      </p:pic>
      <p:sp>
        <p:nvSpPr>
          <p:cNvPr id="2" name="Title 1"/>
          <p:cNvSpPr>
            <a:spLocks noGrp="1"/>
          </p:cNvSpPr>
          <p:nvPr>
            <p:ph type="ctrTitle"/>
          </p:nvPr>
        </p:nvSpPr>
        <p:spPr bwMode="gray">
          <a:xfrm>
            <a:off x="342839" y="392420"/>
            <a:ext cx="3086240" cy="5776756"/>
          </a:xfrm>
        </p:spPr>
        <p:txBody>
          <a:bodyPr>
            <a:normAutofit/>
          </a:bodyPr>
          <a:lstStyle>
            <a:lvl1pPr>
              <a:lnSpc>
                <a:spcPts val="5000"/>
              </a:lnSpc>
              <a:defRPr sz="480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3731223" y="3962478"/>
            <a:ext cx="2171309" cy="2896708"/>
          </a:xfrm>
          <a:solidFill>
            <a:schemeClr val="accent4"/>
          </a:solidFill>
        </p:spPr>
        <p:txBody>
          <a:bodyPr lIns="144000" rIns="144000" bIns="0" anchor="ctr"/>
          <a:lstStyle>
            <a:lvl1pPr marL="0" indent="0" algn="ctr">
              <a:lnSpc>
                <a:spcPts val="2800"/>
              </a:lnSpc>
              <a:spcAft>
                <a:spcPts val="0"/>
              </a:spcAft>
              <a:buNone/>
              <a:defRPr sz="2400">
                <a:solidFill>
                  <a:schemeClr val="bg1"/>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en-US" smtClean="0"/>
              <a:t>Click to edit Master subtitle style</a:t>
            </a:r>
            <a:endParaRPr lang="en-GB"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99570" y="4983346"/>
            <a:ext cx="1124849" cy="1601203"/>
          </a:xfrm>
          <a:prstGeom prst="rect">
            <a:avLst/>
          </a:prstGeom>
        </p:spPr>
      </p:pic>
    </p:spTree>
    <p:extLst>
      <p:ext uri="{BB962C8B-B14F-4D97-AF65-F5344CB8AC3E}">
        <p14:creationId xmlns:p14="http://schemas.microsoft.com/office/powerpoint/2010/main" val="3927360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2 Column B">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2452" y="3360"/>
            <a:ext cx="3011548" cy="6854640"/>
          </a:xfrm>
          <a:prstGeom prst="rect">
            <a:avLst/>
          </a:prstGeom>
        </p:spPr>
      </p:pic>
      <p:sp>
        <p:nvSpPr>
          <p:cNvPr id="10" name="Rectangle 9"/>
          <p:cNvSpPr/>
          <p:nvPr userDrawn="1"/>
        </p:nvSpPr>
        <p:spPr bwMode="gray">
          <a:xfrm>
            <a:off x="0" y="1"/>
            <a:ext cx="27598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bwMode="gray">
          <a:xfrm>
            <a:off x="342839" y="837980"/>
            <a:ext cx="2343341" cy="1523959"/>
          </a:xfrm>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3142684" y="865159"/>
            <a:ext cx="2914125" cy="4545207"/>
          </a:xfrm>
        </p:spPr>
        <p:txBody>
          <a:bodyPr/>
          <a:lstStyle>
            <a:lvl1pPr>
              <a:lnSpc>
                <a:spcPts val="2400"/>
              </a:lnSpc>
              <a:defRPr sz="2000"/>
            </a:lvl1pPr>
            <a:lvl2pPr>
              <a:lnSpc>
                <a:spcPts val="2400"/>
              </a:lnSpc>
              <a:defRPr sz="2000"/>
            </a:lvl2pPr>
            <a:lvl3pPr>
              <a:lnSpc>
                <a:spcPts val="2400"/>
              </a:lnSpc>
              <a:defRPr sz="2000"/>
            </a:lvl3pPr>
            <a:lvl4pPr>
              <a:lnSpc>
                <a:spcPts val="2400"/>
              </a:lnSpc>
              <a:defRPr sz="2000"/>
            </a:lvl4pPr>
            <a:lvl5pPr>
              <a:lnSpc>
                <a:spcPts val="2400"/>
              </a:lnSpc>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smtClean="0"/>
              <a:t>Presentation title 14/16pt</a:t>
            </a:r>
            <a:endParaRPr lang="en-GB" dirty="0"/>
          </a:p>
        </p:txBody>
      </p:sp>
      <p:sp>
        <p:nvSpPr>
          <p:cNvPr id="6" name="Slide Number Placeholder 5"/>
          <p:cNvSpPr>
            <a:spLocks noGrp="1"/>
          </p:cNvSpPr>
          <p:nvPr>
            <p:ph type="sldNum" sz="quarter" idx="12"/>
          </p:nvPr>
        </p:nvSpPr>
        <p:spPr bwMode="gray">
          <a:xfrm>
            <a:off x="342839" y="6172431"/>
            <a:ext cx="1115144" cy="507172"/>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342680" y="2514522"/>
            <a:ext cx="2343500" cy="3124463"/>
          </a:xfrm>
        </p:spPr>
        <p:txBody>
          <a:bodyPr/>
          <a:lstStyle>
            <a:lvl1pPr>
              <a:spcAft>
                <a:spcPts val="0"/>
              </a:spcAft>
              <a:defRPr spc="0" baseline="0">
                <a:solidFill>
                  <a:schemeClr val="bg1"/>
                </a:solidFill>
              </a:defRPr>
            </a:lvl1pPr>
          </a:lstStyle>
          <a:p>
            <a:pPr lvl="0"/>
            <a:r>
              <a:rPr lang="en-US" smtClean="0"/>
              <a:t>Click to edit Master text styles</a:t>
            </a:r>
          </a:p>
        </p:txBody>
      </p:sp>
      <p:sp>
        <p:nvSpPr>
          <p:cNvPr id="9" name="Title Placeholder 1"/>
          <p:cNvSpPr txBox="1">
            <a:spLocks/>
          </p:cNvSpPr>
          <p:nvPr userDrawn="1"/>
        </p:nvSpPr>
        <p:spPr>
          <a:xfrm>
            <a:off x="7456732" y="6321331"/>
            <a:ext cx="1399923" cy="232131"/>
          </a:xfrm>
          <a:prstGeom prst="rect">
            <a:avLst/>
          </a:prstGeom>
        </p:spPr>
        <p:txBody>
          <a:bodyPr vert="horz" lIns="0" tIns="0" rIns="0" bIns="0" rtlCol="0" anchor="t" anchorCtr="0">
            <a:normAutofit fontScale="77500" lnSpcReduction="20000"/>
          </a:bodyPr>
          <a:lstStyle>
            <a:lvl1pPr algn="l" defTabSz="1152144" rtl="0" eaLnBrk="1" latinLnBrk="0" hangingPunct="1">
              <a:lnSpc>
                <a:spcPts val="36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a:lnSpc>
                <a:spcPts val="1600"/>
              </a:lnSpc>
            </a:pPr>
            <a:r>
              <a:rPr lang="en-US" sz="1400" dirty="0" smtClean="0">
                <a:solidFill>
                  <a:schemeClr val="bg1"/>
                </a:solidFill>
              </a:rPr>
              <a:t>Alzheimer’s Society</a:t>
            </a:r>
            <a:endParaRPr lang="en-GB" sz="1400" dirty="0">
              <a:solidFill>
                <a:schemeClr val="bg1"/>
              </a:solidFill>
            </a:endParaRPr>
          </a:p>
        </p:txBody>
      </p:sp>
    </p:spTree>
    <p:extLst>
      <p:ext uri="{BB962C8B-B14F-4D97-AF65-F5344CB8AC3E}">
        <p14:creationId xmlns:p14="http://schemas.microsoft.com/office/powerpoint/2010/main" val="3697262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2 Column AZ Log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1002" y="5010014"/>
            <a:ext cx="1174273" cy="1671506"/>
          </a:xfrm>
          <a:prstGeom prst="rect">
            <a:avLst/>
          </a:prstGeom>
        </p:spPr>
      </p:pic>
      <p:sp>
        <p:nvSpPr>
          <p:cNvPr id="10" name="Rectangle 9"/>
          <p:cNvSpPr/>
          <p:nvPr userDrawn="1"/>
        </p:nvSpPr>
        <p:spPr bwMode="gray">
          <a:xfrm>
            <a:off x="0" y="1"/>
            <a:ext cx="27598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bwMode="gray">
          <a:xfrm>
            <a:off x="342839" y="837982"/>
            <a:ext cx="2343341" cy="1066889"/>
          </a:xfrm>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3142684" y="865159"/>
            <a:ext cx="2742706" cy="4545207"/>
          </a:xfrm>
        </p:spPr>
        <p:txBody>
          <a:bodyPr/>
          <a:lstStyle>
            <a:lvl1pPr>
              <a:lnSpc>
                <a:spcPts val="2400"/>
              </a:lnSpc>
              <a:defRPr sz="2000" baseline="0"/>
            </a:lvl1pPr>
            <a:lvl2pPr>
              <a:lnSpc>
                <a:spcPts val="2400"/>
              </a:lnSpc>
              <a:defRPr sz="2000" baseline="0"/>
            </a:lvl2pPr>
            <a:lvl3pPr>
              <a:lnSpc>
                <a:spcPts val="2400"/>
              </a:lnSpc>
              <a:defRPr sz="2000" baseline="0"/>
            </a:lvl3pPr>
            <a:lvl4pPr>
              <a:lnSpc>
                <a:spcPts val="2400"/>
              </a:lnSpc>
              <a:defRPr sz="2000" baseline="0"/>
            </a:lvl4pPr>
            <a:lvl5pPr>
              <a:lnSpc>
                <a:spcPts val="2400"/>
              </a:lnSpc>
              <a:defRPr sz="20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smtClean="0"/>
              <a:t>Presentation title 14/16pt</a:t>
            </a:r>
            <a:endParaRPr lang="en-GB" dirty="0"/>
          </a:p>
        </p:txBody>
      </p:sp>
      <p:sp>
        <p:nvSpPr>
          <p:cNvPr id="6" name="Slide Number Placeholder 5"/>
          <p:cNvSpPr>
            <a:spLocks noGrp="1"/>
          </p:cNvSpPr>
          <p:nvPr>
            <p:ph type="sldNum" sz="quarter" idx="12"/>
          </p:nvPr>
        </p:nvSpPr>
        <p:spPr bwMode="gray">
          <a:xfrm>
            <a:off x="342839" y="6172431"/>
            <a:ext cx="1115144" cy="507172"/>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342680" y="1944555"/>
            <a:ext cx="2343500" cy="3694430"/>
          </a:xfrm>
        </p:spPr>
        <p:txBody>
          <a:bodyPr/>
          <a:lstStyle>
            <a:lvl1pPr>
              <a:spcAft>
                <a:spcPts val="0"/>
              </a:spcAft>
              <a:defRPr spc="0" baseline="0">
                <a:solidFill>
                  <a:schemeClr val="bg1"/>
                </a:solidFill>
              </a:defRPr>
            </a:lvl1pPr>
          </a:lstStyle>
          <a:p>
            <a:pPr lvl="0"/>
            <a:r>
              <a:rPr lang="en-US" smtClean="0"/>
              <a:t>Click to edit Master text styles</a:t>
            </a:r>
          </a:p>
        </p:txBody>
      </p:sp>
      <p:sp>
        <p:nvSpPr>
          <p:cNvPr id="11" name="Content Placeholder 2"/>
          <p:cNvSpPr>
            <a:spLocks noGrp="1"/>
          </p:cNvSpPr>
          <p:nvPr>
            <p:ph idx="14"/>
          </p:nvPr>
        </p:nvSpPr>
        <p:spPr>
          <a:xfrm>
            <a:off x="6113949" y="864847"/>
            <a:ext cx="2828416" cy="4545207"/>
          </a:xfrm>
        </p:spPr>
        <p:txBody>
          <a:bodyPr/>
          <a:lstStyle>
            <a:lvl1pPr>
              <a:lnSpc>
                <a:spcPts val="2400"/>
              </a:lnSpc>
              <a:defRPr sz="2000" baseline="0"/>
            </a:lvl1pPr>
            <a:lvl2pPr>
              <a:lnSpc>
                <a:spcPts val="2400"/>
              </a:lnSpc>
              <a:defRPr sz="2000" baseline="0"/>
            </a:lvl2pPr>
            <a:lvl3pPr>
              <a:lnSpc>
                <a:spcPts val="2400"/>
              </a:lnSpc>
              <a:defRPr sz="2000" baseline="0"/>
            </a:lvl3pPr>
            <a:lvl4pPr>
              <a:lnSpc>
                <a:spcPts val="2400"/>
              </a:lnSpc>
              <a:defRPr sz="2000" baseline="0"/>
            </a:lvl4pPr>
            <a:lvl5pPr>
              <a:lnSpc>
                <a:spcPts val="2400"/>
              </a:lnSpc>
              <a:defRPr sz="20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76311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upport Slide A">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57750" y="0"/>
            <a:ext cx="6385934" cy="6861091"/>
          </a:xfrm>
          <a:prstGeom prst="rect">
            <a:avLst/>
          </a:prstGeom>
        </p:spPr>
      </p:pic>
      <p:sp>
        <p:nvSpPr>
          <p:cNvPr id="10" name="Rectangle 9"/>
          <p:cNvSpPr/>
          <p:nvPr userDrawn="1"/>
        </p:nvSpPr>
        <p:spPr bwMode="gray">
          <a:xfrm>
            <a:off x="-2098" y="-1"/>
            <a:ext cx="27598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bwMode="gray">
          <a:xfrm>
            <a:off x="342839" y="837982"/>
            <a:ext cx="2343341" cy="1524128"/>
          </a:xfrm>
        </p:spPr>
        <p:txBody>
          <a:bodyPr/>
          <a:lstStyle>
            <a:lvl1pPr>
              <a:defRPr>
                <a:solidFill>
                  <a:schemeClr val="bg1"/>
                </a:solidFill>
              </a:defRPr>
            </a:lvl1pPr>
          </a:lstStyle>
          <a:p>
            <a:r>
              <a:rPr lang="en-US" smtClean="0"/>
              <a:t>Click to edit Master title style</a:t>
            </a:r>
            <a:endParaRPr lang="en-GB"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smtClean="0"/>
              <a:t>Presentation title 14/16pt</a:t>
            </a:r>
            <a:endParaRPr lang="en-GB" dirty="0"/>
          </a:p>
        </p:txBody>
      </p:sp>
      <p:sp>
        <p:nvSpPr>
          <p:cNvPr id="6" name="Slide Number Placeholder 5"/>
          <p:cNvSpPr>
            <a:spLocks noGrp="1"/>
          </p:cNvSpPr>
          <p:nvPr>
            <p:ph type="sldNum" sz="quarter" idx="12"/>
          </p:nvPr>
        </p:nvSpPr>
        <p:spPr bwMode="gray">
          <a:xfrm>
            <a:off x="342839" y="6172431"/>
            <a:ext cx="1115144" cy="507172"/>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342680" y="2514522"/>
            <a:ext cx="2343500" cy="1219303"/>
          </a:xfrm>
        </p:spPr>
        <p:txBody>
          <a:bodyPr/>
          <a:lstStyle>
            <a:lvl1pPr>
              <a:spcAft>
                <a:spcPts val="0"/>
              </a:spcAft>
              <a:defRPr spc="0" baseline="0">
                <a:solidFill>
                  <a:schemeClr val="bg1"/>
                </a:solidFill>
              </a:defRPr>
            </a:lvl1pPr>
          </a:lstStyle>
          <a:p>
            <a:pPr lvl="0"/>
            <a:r>
              <a:rPr lang="en-US" smtClean="0"/>
              <a:t>Click to edit Master text styles</a:t>
            </a:r>
          </a:p>
        </p:txBody>
      </p:sp>
      <p:sp>
        <p:nvSpPr>
          <p:cNvPr id="9" name="Title Placeholder 1"/>
          <p:cNvSpPr txBox="1">
            <a:spLocks/>
          </p:cNvSpPr>
          <p:nvPr userDrawn="1"/>
        </p:nvSpPr>
        <p:spPr>
          <a:xfrm>
            <a:off x="7456732" y="6321331"/>
            <a:ext cx="1399923" cy="232131"/>
          </a:xfrm>
          <a:prstGeom prst="rect">
            <a:avLst/>
          </a:prstGeom>
        </p:spPr>
        <p:txBody>
          <a:bodyPr vert="horz" lIns="0" tIns="0" rIns="0" bIns="0" rtlCol="0" anchor="t" anchorCtr="0">
            <a:normAutofit fontScale="77500" lnSpcReduction="20000"/>
          </a:bodyPr>
          <a:lstStyle>
            <a:lvl1pPr algn="l" defTabSz="1152144" rtl="0" eaLnBrk="1" latinLnBrk="0" hangingPunct="1">
              <a:lnSpc>
                <a:spcPts val="36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a:lnSpc>
                <a:spcPts val="1600"/>
              </a:lnSpc>
            </a:pPr>
            <a:r>
              <a:rPr lang="en-US" sz="1400" dirty="0" smtClean="0">
                <a:solidFill>
                  <a:schemeClr val="bg1"/>
                </a:solidFill>
              </a:rPr>
              <a:t>Alzheimer’s Society</a:t>
            </a:r>
            <a:endParaRPr lang="en-GB" sz="1400" dirty="0">
              <a:solidFill>
                <a:schemeClr val="bg1"/>
              </a:solidFill>
            </a:endParaRPr>
          </a:p>
        </p:txBody>
      </p:sp>
      <p:sp>
        <p:nvSpPr>
          <p:cNvPr id="11" name="Text Placeholder 7"/>
          <p:cNvSpPr>
            <a:spLocks noGrp="1"/>
          </p:cNvSpPr>
          <p:nvPr>
            <p:ph type="body" sz="quarter" idx="14"/>
          </p:nvPr>
        </p:nvSpPr>
        <p:spPr bwMode="gray">
          <a:xfrm>
            <a:off x="342839" y="3885976"/>
            <a:ext cx="2343500" cy="2134041"/>
          </a:xfrm>
        </p:spPr>
        <p:txBody>
          <a:bodyPr/>
          <a:lstStyle>
            <a:lvl1pPr>
              <a:lnSpc>
                <a:spcPts val="2400"/>
              </a:lnSpc>
              <a:spcAft>
                <a:spcPts val="0"/>
              </a:spcAft>
              <a:defRPr sz="2000" spc="0"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350130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FCD601-4780-489F-9D10-FC4635D7A975}" type="datetimeFigureOut">
              <a:rPr lang="en-GB" smtClean="0"/>
              <a:t>20/10/2017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16050A-8010-431C-A630-EABDD15FDDA9}" type="slidenum">
              <a:rPr lang="en-GB" smtClean="0"/>
              <a:t>‹#›</a:t>
            </a:fld>
            <a:endParaRPr lang="en-GB"/>
          </a:p>
        </p:txBody>
      </p:sp>
    </p:spTree>
    <p:extLst>
      <p:ext uri="{BB962C8B-B14F-4D97-AF65-F5344CB8AC3E}">
        <p14:creationId xmlns:p14="http://schemas.microsoft.com/office/powerpoint/2010/main" val="3731773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FCD601-4780-489F-9D10-FC4635D7A975}" type="datetimeFigureOut">
              <a:rPr lang="en-GB" smtClean="0"/>
              <a:t>20/10/2017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16050A-8010-431C-A630-EABDD15FDDA9}" type="slidenum">
              <a:rPr lang="en-GB" smtClean="0"/>
              <a:t>‹#›</a:t>
            </a:fld>
            <a:endParaRPr lang="en-GB"/>
          </a:p>
        </p:txBody>
      </p:sp>
    </p:spTree>
    <p:extLst>
      <p:ext uri="{BB962C8B-B14F-4D97-AF65-F5344CB8AC3E}">
        <p14:creationId xmlns:p14="http://schemas.microsoft.com/office/powerpoint/2010/main" val="3356067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5FCD601-4780-489F-9D10-FC4635D7A975}" type="datetimeFigureOut">
              <a:rPr lang="en-GB" smtClean="0"/>
              <a:t>20/10/2017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16050A-8010-431C-A630-EABDD15FDDA9}" type="slidenum">
              <a:rPr lang="en-GB" smtClean="0"/>
              <a:t>‹#›</a:t>
            </a:fld>
            <a:endParaRPr lang="en-GB"/>
          </a:p>
        </p:txBody>
      </p:sp>
    </p:spTree>
    <p:extLst>
      <p:ext uri="{BB962C8B-B14F-4D97-AF65-F5344CB8AC3E}">
        <p14:creationId xmlns:p14="http://schemas.microsoft.com/office/powerpoint/2010/main" val="1931243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5FCD601-4780-489F-9D10-FC4635D7A975}" type="datetimeFigureOut">
              <a:rPr lang="en-GB" smtClean="0"/>
              <a:t>20/10/2017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16050A-8010-431C-A630-EABDD15FDDA9}" type="slidenum">
              <a:rPr lang="en-GB" smtClean="0"/>
              <a:t>‹#›</a:t>
            </a:fld>
            <a:endParaRPr lang="en-GB"/>
          </a:p>
        </p:txBody>
      </p:sp>
    </p:spTree>
    <p:extLst>
      <p:ext uri="{BB962C8B-B14F-4D97-AF65-F5344CB8AC3E}">
        <p14:creationId xmlns:p14="http://schemas.microsoft.com/office/powerpoint/2010/main" val="1697681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5FCD601-4780-489F-9D10-FC4635D7A975}" type="datetimeFigureOut">
              <a:rPr lang="en-GB" smtClean="0"/>
              <a:t>20/10/2017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16050A-8010-431C-A630-EABDD15FDDA9}" type="slidenum">
              <a:rPr lang="en-GB" smtClean="0"/>
              <a:t>‹#›</a:t>
            </a:fld>
            <a:endParaRPr lang="en-GB"/>
          </a:p>
        </p:txBody>
      </p:sp>
    </p:spTree>
    <p:extLst>
      <p:ext uri="{BB962C8B-B14F-4D97-AF65-F5344CB8AC3E}">
        <p14:creationId xmlns:p14="http://schemas.microsoft.com/office/powerpoint/2010/main" val="4064493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FCD601-4780-489F-9D10-FC4635D7A975}" type="datetimeFigureOut">
              <a:rPr lang="en-GB" smtClean="0"/>
              <a:t>20/10/2017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16050A-8010-431C-A630-EABDD15FDDA9}" type="slidenum">
              <a:rPr lang="en-GB" smtClean="0"/>
              <a:t>‹#›</a:t>
            </a:fld>
            <a:endParaRPr lang="en-GB"/>
          </a:p>
        </p:txBody>
      </p:sp>
    </p:spTree>
    <p:extLst>
      <p:ext uri="{BB962C8B-B14F-4D97-AF65-F5344CB8AC3E}">
        <p14:creationId xmlns:p14="http://schemas.microsoft.com/office/powerpoint/2010/main" val="80454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FCD601-4780-489F-9D10-FC4635D7A975}" type="datetimeFigureOut">
              <a:rPr lang="en-GB" smtClean="0"/>
              <a:t>20/10/2017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16050A-8010-431C-A630-EABDD15FDDA9}" type="slidenum">
              <a:rPr lang="en-GB" smtClean="0"/>
              <a:t>‹#›</a:t>
            </a:fld>
            <a:endParaRPr lang="en-GB"/>
          </a:p>
        </p:txBody>
      </p:sp>
    </p:spTree>
    <p:extLst>
      <p:ext uri="{BB962C8B-B14F-4D97-AF65-F5344CB8AC3E}">
        <p14:creationId xmlns:p14="http://schemas.microsoft.com/office/powerpoint/2010/main" val="2229636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FCD601-4780-489F-9D10-FC4635D7A975}" type="datetimeFigureOut">
              <a:rPr lang="en-GB" smtClean="0"/>
              <a:t>20/10/2017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16050A-8010-431C-A630-EABDD15FDDA9}" type="slidenum">
              <a:rPr lang="en-GB" smtClean="0"/>
              <a:t>‹#›</a:t>
            </a:fld>
            <a:endParaRPr lang="en-GB"/>
          </a:p>
        </p:txBody>
      </p:sp>
    </p:spTree>
    <p:extLst>
      <p:ext uri="{BB962C8B-B14F-4D97-AF65-F5344CB8AC3E}">
        <p14:creationId xmlns:p14="http://schemas.microsoft.com/office/powerpoint/2010/main" val="3641796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FCD601-4780-489F-9D10-FC4635D7A975}" type="datetimeFigureOut">
              <a:rPr lang="en-GB" smtClean="0"/>
              <a:t>20/10/2017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6050A-8010-431C-A630-EABDD15FDDA9}" type="slidenum">
              <a:rPr lang="en-GB" smtClean="0"/>
              <a:t>‹#›</a:t>
            </a:fld>
            <a:endParaRPr lang="en-GB"/>
          </a:p>
        </p:txBody>
      </p:sp>
    </p:spTree>
    <p:extLst>
      <p:ext uri="{BB962C8B-B14F-4D97-AF65-F5344CB8AC3E}">
        <p14:creationId xmlns:p14="http://schemas.microsoft.com/office/powerpoint/2010/main" val="1147112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mailto:Surrey@alzheimers.org.uk" TargetMode="External"/><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mailto:Surrey@alzheimers.org.uk" TargetMode="External"/><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mailto:dementiafriendlysurrey@alzheimers.org.uk"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Sidebysidesurrey@alzheimers.org.uk"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sabp.nhs.uk/tihm"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mailto:Timefordementia@alzheimers.org.uk" TargetMode="External"/><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t>Alzheimer’s Society</a:t>
            </a:r>
            <a:br>
              <a:rPr lang="en-GB" dirty="0" smtClean="0"/>
            </a:br>
            <a:r>
              <a:rPr lang="en-GB" dirty="0"/>
              <a:t/>
            </a:r>
            <a:br>
              <a:rPr lang="en-GB" dirty="0"/>
            </a:br>
            <a:endParaRPr lang="en-GB" dirty="0"/>
          </a:p>
        </p:txBody>
      </p:sp>
      <p:sp>
        <p:nvSpPr>
          <p:cNvPr id="3" name="Subtitle 2"/>
          <p:cNvSpPr>
            <a:spLocks noGrp="1"/>
          </p:cNvSpPr>
          <p:nvPr>
            <p:ph type="subTitle" idx="1"/>
          </p:nvPr>
        </p:nvSpPr>
        <p:spPr>
          <a:solidFill>
            <a:srgbClr val="FF9999"/>
          </a:solidFill>
        </p:spPr>
        <p:txBody>
          <a:bodyPr>
            <a:normAutofit/>
          </a:bodyPr>
          <a:lstStyle/>
          <a:p>
            <a:r>
              <a:rPr lang="en-GB" sz="3600" dirty="0" smtClean="0">
                <a:latin typeface="Arial" panose="020B0604020202020204" pitchFamily="34" charset="0"/>
                <a:cs typeface="Arial" panose="020B0604020202020204" pitchFamily="34" charset="0"/>
              </a:rPr>
              <a:t>Surrey Services</a:t>
            </a:r>
          </a:p>
        </p:txBody>
      </p:sp>
    </p:spTree>
    <p:extLst>
      <p:ext uri="{BB962C8B-B14F-4D97-AF65-F5344CB8AC3E}">
        <p14:creationId xmlns:p14="http://schemas.microsoft.com/office/powerpoint/2010/main" val="3098899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37982"/>
            <a:ext cx="2686180" cy="2663026"/>
          </a:xfrm>
        </p:spPr>
        <p:txBody>
          <a:bodyPr>
            <a:normAutofit fontScale="90000"/>
          </a:bodyPr>
          <a:lstStyle/>
          <a:p>
            <a:r>
              <a:rPr lang="en-GB" dirty="0" smtClean="0"/>
              <a:t>Dementia Information and Support </a:t>
            </a:r>
            <a:endParaRPr lang="en-GB" dirty="0"/>
          </a:p>
        </p:txBody>
      </p:sp>
      <p:sp>
        <p:nvSpPr>
          <p:cNvPr id="6" name="Footer Placeholder 5"/>
          <p:cNvSpPr>
            <a:spLocks noGrp="1"/>
          </p:cNvSpPr>
          <p:nvPr>
            <p:ph type="ftr" sz="quarter" idx="11"/>
          </p:nvPr>
        </p:nvSpPr>
        <p:spPr/>
        <p:txBody>
          <a:bodyPr/>
          <a:lstStyle/>
          <a:p>
            <a:r>
              <a:rPr lang="en-GB" smtClean="0"/>
              <a:t>Presentation title 14/16pt</a:t>
            </a:r>
            <a:endParaRPr lang="en-GB" dirty="0"/>
          </a:p>
        </p:txBody>
      </p:sp>
      <p:sp>
        <p:nvSpPr>
          <p:cNvPr id="7" name="Slide Number Placeholder 6"/>
          <p:cNvSpPr>
            <a:spLocks noGrp="1"/>
          </p:cNvSpPr>
          <p:nvPr>
            <p:ph type="sldNum" sz="quarter" idx="12"/>
          </p:nvPr>
        </p:nvSpPr>
        <p:spPr/>
        <p:txBody>
          <a:bodyPr/>
          <a:lstStyle/>
          <a:p>
            <a:fld id="{0FDA4A6D-DED9-42C5-A648-700287CA7BAB}" type="slidenum">
              <a:rPr lang="en-GB" smtClean="0"/>
              <a:pPr/>
              <a:t>2</a:t>
            </a:fld>
            <a:endParaRPr lang="en-GB"/>
          </a:p>
        </p:txBody>
      </p:sp>
      <p:pic>
        <p:nvPicPr>
          <p:cNvPr id="9" name="Picture 8" descr="noun_conversation_425536.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99175" y="-1"/>
            <a:ext cx="1844825" cy="1844825"/>
          </a:xfrm>
          <a:prstGeom prst="rect">
            <a:avLst/>
          </a:prstGeom>
        </p:spPr>
      </p:pic>
      <p:sp>
        <p:nvSpPr>
          <p:cNvPr id="10" name="Subtitle 2"/>
          <p:cNvSpPr txBox="1">
            <a:spLocks/>
          </p:cNvSpPr>
          <p:nvPr/>
        </p:nvSpPr>
        <p:spPr>
          <a:xfrm>
            <a:off x="2915816" y="548680"/>
            <a:ext cx="6048672" cy="597666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lnSpc>
                <a:spcPts val="2400"/>
              </a:lnSpc>
              <a:spcBef>
                <a:spcPct val="20000"/>
              </a:spcBef>
              <a:buFont typeface="Arial" panose="020B0604020202020204" pitchFamily="34" charset="0"/>
              <a:buChar char="•"/>
              <a:defRPr sz="2000" kern="1200" baseline="0">
                <a:solidFill>
                  <a:schemeClr val="tx1"/>
                </a:solidFill>
                <a:latin typeface="+mn-lt"/>
                <a:ea typeface="+mn-ea"/>
                <a:cs typeface="+mn-cs"/>
              </a:defRPr>
            </a:lvl1pPr>
            <a:lvl2pPr marL="742950" indent="-285750" algn="l" defTabSz="914400" rtl="0" eaLnBrk="1" latinLnBrk="0" hangingPunct="1">
              <a:lnSpc>
                <a:spcPts val="2400"/>
              </a:lnSpc>
              <a:spcBef>
                <a:spcPct val="20000"/>
              </a:spcBef>
              <a:buFont typeface="Arial" panose="020B0604020202020204" pitchFamily="34" charset="0"/>
              <a:buChar char="–"/>
              <a:defRPr sz="2000" kern="1200" baseline="0">
                <a:solidFill>
                  <a:schemeClr val="tx1"/>
                </a:solidFill>
                <a:latin typeface="+mn-lt"/>
                <a:ea typeface="+mn-ea"/>
                <a:cs typeface="+mn-cs"/>
              </a:defRPr>
            </a:lvl2pPr>
            <a:lvl3pPr marL="1143000" indent="-228600" algn="l" defTabSz="914400" rtl="0" eaLnBrk="1" latinLnBrk="0" hangingPunct="1">
              <a:lnSpc>
                <a:spcPts val="2400"/>
              </a:lnSpc>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lnSpc>
                <a:spcPts val="2400"/>
              </a:lnSpc>
              <a:spcBef>
                <a:spcPct val="20000"/>
              </a:spcBef>
              <a:buFont typeface="Arial" panose="020B0604020202020204" pitchFamily="34" charset="0"/>
              <a:buChar char="–"/>
              <a:defRPr sz="2000" kern="1200" baseline="0">
                <a:solidFill>
                  <a:schemeClr val="tx1"/>
                </a:solidFill>
                <a:latin typeface="+mn-lt"/>
                <a:ea typeface="+mn-ea"/>
                <a:cs typeface="+mn-cs"/>
              </a:defRPr>
            </a:lvl4pPr>
            <a:lvl5pPr marL="2057400" indent="-228600" algn="l" defTabSz="914400" rtl="0" eaLnBrk="1" latinLnBrk="0" hangingPunct="1">
              <a:lnSpc>
                <a:spcPts val="2400"/>
              </a:lnSpc>
              <a:spcBef>
                <a:spcPct val="20000"/>
              </a:spcBef>
              <a:buFont typeface="Arial" panose="020B0604020202020204"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smtClean="0"/>
              <a:t>Triage service to support initial enquiries </a:t>
            </a:r>
          </a:p>
          <a:p>
            <a:endParaRPr lang="en-GB" dirty="0" smtClean="0"/>
          </a:p>
          <a:p>
            <a:r>
              <a:rPr lang="en-GB" dirty="0" smtClean="0"/>
              <a:t>Referral to a Dementia Navigator</a:t>
            </a:r>
          </a:p>
          <a:p>
            <a:endParaRPr lang="en-GB" dirty="0" smtClean="0"/>
          </a:p>
          <a:p>
            <a:r>
              <a:rPr lang="en-GB" dirty="0" smtClean="0"/>
              <a:t>Work closely with people with dementia, their families and carers to identify your individual needs</a:t>
            </a:r>
          </a:p>
          <a:p>
            <a:endParaRPr lang="en-GB" dirty="0" smtClean="0"/>
          </a:p>
          <a:p>
            <a:r>
              <a:rPr lang="en-GB" dirty="0" smtClean="0"/>
              <a:t>Provide practical support to help cope with the day to day challenges of living with dementia</a:t>
            </a:r>
          </a:p>
          <a:p>
            <a:endParaRPr lang="en-GB" dirty="0" smtClean="0"/>
          </a:p>
          <a:p>
            <a:r>
              <a:rPr lang="en-GB" dirty="0" smtClean="0"/>
              <a:t>Signposting or referring to local services and organisations</a:t>
            </a:r>
          </a:p>
          <a:p>
            <a:endParaRPr lang="en-GB" dirty="0" smtClean="0"/>
          </a:p>
          <a:p>
            <a:r>
              <a:rPr lang="en-GB" dirty="0" smtClean="0"/>
              <a:t>Provide information and guidance on legal rights,            welfare benefits and health and social care</a:t>
            </a:r>
          </a:p>
          <a:p>
            <a:pPr marL="0" indent="0">
              <a:buNone/>
            </a:pPr>
            <a:endParaRPr lang="en-GB" b="1" dirty="0" smtClean="0">
              <a:hlinkClick r:id="rId3"/>
            </a:endParaRPr>
          </a:p>
          <a:p>
            <a:pPr marL="0" indent="0">
              <a:buNone/>
            </a:pPr>
            <a:r>
              <a:rPr lang="en-GB" b="1" dirty="0" smtClean="0">
                <a:hlinkClick r:id="rId3"/>
              </a:rPr>
              <a:t>Surrey@alzheimers.org.uk</a:t>
            </a:r>
            <a:endParaRPr lang="en-GB" b="1" dirty="0" smtClean="0"/>
          </a:p>
          <a:p>
            <a:pPr marL="0" indent="0">
              <a:buNone/>
            </a:pPr>
            <a:r>
              <a:rPr lang="en-GB" b="1" dirty="0" smtClean="0"/>
              <a:t>01932 855582</a:t>
            </a:r>
          </a:p>
          <a:p>
            <a:endParaRPr lang="en-GB" dirty="0"/>
          </a:p>
        </p:txBody>
      </p:sp>
    </p:spTree>
    <p:extLst>
      <p:ext uri="{BB962C8B-B14F-4D97-AF65-F5344CB8AC3E}">
        <p14:creationId xmlns:p14="http://schemas.microsoft.com/office/powerpoint/2010/main" val="1350220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37982"/>
            <a:ext cx="2686180" cy="2663026"/>
          </a:xfrm>
        </p:spPr>
        <p:txBody>
          <a:bodyPr>
            <a:normAutofit/>
          </a:bodyPr>
          <a:lstStyle/>
          <a:p>
            <a:r>
              <a:rPr lang="en-GB" dirty="0" smtClean="0"/>
              <a:t>Supporting People to Live Well</a:t>
            </a:r>
            <a:endParaRPr lang="en-GB" dirty="0"/>
          </a:p>
        </p:txBody>
      </p:sp>
      <p:sp>
        <p:nvSpPr>
          <p:cNvPr id="6" name="Footer Placeholder 5"/>
          <p:cNvSpPr>
            <a:spLocks noGrp="1"/>
          </p:cNvSpPr>
          <p:nvPr>
            <p:ph type="ftr" sz="quarter" idx="11"/>
          </p:nvPr>
        </p:nvSpPr>
        <p:spPr/>
        <p:txBody>
          <a:bodyPr/>
          <a:lstStyle/>
          <a:p>
            <a:r>
              <a:rPr lang="en-GB" smtClean="0"/>
              <a:t>Presentation title 14/16pt</a:t>
            </a:r>
            <a:endParaRPr lang="en-GB" dirty="0"/>
          </a:p>
        </p:txBody>
      </p:sp>
      <p:sp>
        <p:nvSpPr>
          <p:cNvPr id="7" name="Slide Number Placeholder 6"/>
          <p:cNvSpPr>
            <a:spLocks noGrp="1"/>
          </p:cNvSpPr>
          <p:nvPr>
            <p:ph type="sldNum" sz="quarter" idx="12"/>
          </p:nvPr>
        </p:nvSpPr>
        <p:spPr/>
        <p:txBody>
          <a:bodyPr/>
          <a:lstStyle/>
          <a:p>
            <a:fld id="{0FDA4A6D-DED9-42C5-A648-700287CA7BAB}" type="slidenum">
              <a:rPr lang="en-GB" smtClean="0"/>
              <a:pPr/>
              <a:t>3</a:t>
            </a:fld>
            <a:endParaRPr lang="en-GB"/>
          </a:p>
        </p:txBody>
      </p:sp>
      <p:pic>
        <p:nvPicPr>
          <p:cNvPr id="9" name="Picture 8" descr="noun_conversation_425536.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99175" y="-1"/>
            <a:ext cx="1844825" cy="1844825"/>
          </a:xfrm>
          <a:prstGeom prst="rect">
            <a:avLst/>
          </a:prstGeom>
        </p:spPr>
      </p:pic>
      <p:sp>
        <p:nvSpPr>
          <p:cNvPr id="10" name="Subtitle 2"/>
          <p:cNvSpPr txBox="1">
            <a:spLocks/>
          </p:cNvSpPr>
          <p:nvPr/>
        </p:nvSpPr>
        <p:spPr>
          <a:xfrm>
            <a:off x="2915816" y="548680"/>
            <a:ext cx="6048672" cy="597666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lnSpc>
                <a:spcPts val="2400"/>
              </a:lnSpc>
              <a:spcBef>
                <a:spcPct val="20000"/>
              </a:spcBef>
              <a:buFont typeface="Arial" panose="020B0604020202020204" pitchFamily="34" charset="0"/>
              <a:buChar char="•"/>
              <a:defRPr sz="2000" kern="1200" baseline="0">
                <a:solidFill>
                  <a:schemeClr val="tx1"/>
                </a:solidFill>
                <a:latin typeface="+mn-lt"/>
                <a:ea typeface="+mn-ea"/>
                <a:cs typeface="+mn-cs"/>
              </a:defRPr>
            </a:lvl1pPr>
            <a:lvl2pPr marL="742950" indent="-285750" algn="l" defTabSz="914400" rtl="0" eaLnBrk="1" latinLnBrk="0" hangingPunct="1">
              <a:lnSpc>
                <a:spcPts val="2400"/>
              </a:lnSpc>
              <a:spcBef>
                <a:spcPct val="20000"/>
              </a:spcBef>
              <a:buFont typeface="Arial" panose="020B0604020202020204" pitchFamily="34" charset="0"/>
              <a:buChar char="–"/>
              <a:defRPr sz="2000" kern="1200" baseline="0">
                <a:solidFill>
                  <a:schemeClr val="tx1"/>
                </a:solidFill>
                <a:latin typeface="+mn-lt"/>
                <a:ea typeface="+mn-ea"/>
                <a:cs typeface="+mn-cs"/>
              </a:defRPr>
            </a:lvl2pPr>
            <a:lvl3pPr marL="1143000" indent="-228600" algn="l" defTabSz="914400" rtl="0" eaLnBrk="1" latinLnBrk="0" hangingPunct="1">
              <a:lnSpc>
                <a:spcPts val="2400"/>
              </a:lnSpc>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lnSpc>
                <a:spcPts val="2400"/>
              </a:lnSpc>
              <a:spcBef>
                <a:spcPct val="20000"/>
              </a:spcBef>
              <a:buFont typeface="Arial" panose="020B0604020202020204" pitchFamily="34" charset="0"/>
              <a:buChar char="–"/>
              <a:defRPr sz="2000" kern="1200" baseline="0">
                <a:solidFill>
                  <a:schemeClr val="tx1"/>
                </a:solidFill>
                <a:latin typeface="+mn-lt"/>
                <a:ea typeface="+mn-ea"/>
                <a:cs typeface="+mn-cs"/>
              </a:defRPr>
            </a:lvl4pPr>
            <a:lvl5pPr marL="2057400" indent="-228600" algn="l" defTabSz="914400" rtl="0" eaLnBrk="1" latinLnBrk="0" hangingPunct="1">
              <a:lnSpc>
                <a:spcPts val="2400"/>
              </a:lnSpc>
              <a:spcBef>
                <a:spcPct val="20000"/>
              </a:spcBef>
              <a:buFont typeface="Arial" panose="020B0604020202020204"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dirty="0" smtClean="0"/>
          </a:p>
          <a:p>
            <a:pPr marL="0" indent="0">
              <a:buNone/>
            </a:pPr>
            <a:endParaRPr lang="en-GB" dirty="0"/>
          </a:p>
          <a:p>
            <a:pPr marL="0" indent="0">
              <a:buNone/>
            </a:pPr>
            <a:r>
              <a:rPr lang="en-GB" b="1" dirty="0" smtClean="0"/>
              <a:t>Service Feedback</a:t>
            </a:r>
          </a:p>
          <a:p>
            <a:pPr marL="0" indent="0">
              <a:buNone/>
            </a:pPr>
            <a:endParaRPr lang="en-GB" dirty="0" smtClean="0"/>
          </a:p>
          <a:p>
            <a:pPr marL="0" indent="0">
              <a:buNone/>
            </a:pPr>
            <a:r>
              <a:rPr lang="en-GB" dirty="0" smtClean="0"/>
              <a:t>Thank </a:t>
            </a:r>
            <a:r>
              <a:rPr lang="en-GB" dirty="0"/>
              <a:t>you for the excellent </a:t>
            </a:r>
            <a:r>
              <a:rPr lang="en-GB" dirty="0" smtClean="0"/>
              <a:t>advice </a:t>
            </a:r>
            <a:r>
              <a:rPr lang="en-GB" dirty="0"/>
              <a:t>and tips about day-to-day living, such as simplifying the wardrobe, organising bathroom routine etc.  These are the areas that I'm finding most difficult at </a:t>
            </a:r>
            <a:r>
              <a:rPr lang="en-GB" dirty="0" smtClean="0"/>
              <a:t>present.</a:t>
            </a:r>
            <a:r>
              <a:rPr lang="en-GB" dirty="0"/>
              <a:t> </a:t>
            </a:r>
            <a:endParaRPr lang="en-GB" dirty="0" smtClean="0"/>
          </a:p>
          <a:p>
            <a:pPr marL="0" indent="0">
              <a:buNone/>
            </a:pPr>
            <a:endParaRPr lang="en-GB" dirty="0" smtClean="0"/>
          </a:p>
          <a:p>
            <a:pPr marL="0" indent="0">
              <a:buNone/>
            </a:pPr>
            <a:r>
              <a:rPr lang="en-GB" dirty="0" smtClean="0"/>
              <a:t>Today's </a:t>
            </a:r>
            <a:r>
              <a:rPr lang="en-GB" dirty="0"/>
              <a:t>meeting with you was probably the best thing that has happened in the three or four years that these problems have been developing.  Especially in the sense that it has enabled me to talk to G. about her dementia, and how we manage it - previously she had been mostly in denial, or hostile, whenever I tried to sit down and talk about it</a:t>
            </a:r>
            <a:r>
              <a:rPr lang="en-GB" dirty="0" smtClean="0"/>
              <a:t>.</a:t>
            </a:r>
          </a:p>
          <a:p>
            <a:pPr marL="0" indent="0">
              <a:buNone/>
            </a:pPr>
            <a:endParaRPr lang="en-GB" dirty="0"/>
          </a:p>
          <a:p>
            <a:pPr marL="0" indent="0">
              <a:buNone/>
            </a:pPr>
            <a:r>
              <a:rPr lang="en-GB" b="1" dirty="0" smtClean="0">
                <a:hlinkClick r:id="rId3"/>
              </a:rPr>
              <a:t>Surrey@alzheimers.org.uk</a:t>
            </a:r>
            <a:endParaRPr lang="en-GB" b="1" dirty="0" smtClean="0"/>
          </a:p>
          <a:p>
            <a:pPr marL="0" indent="0">
              <a:buNone/>
            </a:pPr>
            <a:r>
              <a:rPr lang="en-GB" b="1" dirty="0" smtClean="0"/>
              <a:t>01932 855582</a:t>
            </a:r>
          </a:p>
          <a:p>
            <a:endParaRPr lang="en-GB" dirty="0"/>
          </a:p>
        </p:txBody>
      </p:sp>
    </p:spTree>
    <p:extLst>
      <p:ext uri="{BB962C8B-B14F-4D97-AF65-F5344CB8AC3E}">
        <p14:creationId xmlns:p14="http://schemas.microsoft.com/office/powerpoint/2010/main" val="1686815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44824"/>
            <a:ext cx="2592288" cy="1066889"/>
          </a:xfrm>
        </p:spPr>
        <p:txBody>
          <a:bodyPr>
            <a:noAutofit/>
          </a:bodyPr>
          <a:lstStyle/>
          <a:p>
            <a:r>
              <a:rPr lang="en-GB" sz="4000" dirty="0" smtClean="0"/>
              <a:t>Dementia Friendly Towns</a:t>
            </a:r>
            <a:endParaRPr lang="en-GB" sz="4000" dirty="0"/>
          </a:p>
        </p:txBody>
      </p:sp>
      <p:sp>
        <p:nvSpPr>
          <p:cNvPr id="6" name="Footer Placeholder 5"/>
          <p:cNvSpPr>
            <a:spLocks noGrp="1"/>
          </p:cNvSpPr>
          <p:nvPr>
            <p:ph type="ftr" sz="quarter" idx="11"/>
          </p:nvPr>
        </p:nvSpPr>
        <p:spPr/>
        <p:txBody>
          <a:bodyPr/>
          <a:lstStyle/>
          <a:p>
            <a:r>
              <a:rPr lang="en-GB" smtClean="0"/>
              <a:t>Presentation title 14/16pt</a:t>
            </a:r>
            <a:endParaRPr lang="en-GB" dirty="0"/>
          </a:p>
        </p:txBody>
      </p:sp>
      <p:sp>
        <p:nvSpPr>
          <p:cNvPr id="7" name="Slide Number Placeholder 6"/>
          <p:cNvSpPr>
            <a:spLocks noGrp="1"/>
          </p:cNvSpPr>
          <p:nvPr>
            <p:ph type="sldNum" sz="quarter" idx="12"/>
          </p:nvPr>
        </p:nvSpPr>
        <p:spPr/>
        <p:txBody>
          <a:bodyPr/>
          <a:lstStyle/>
          <a:p>
            <a:fld id="{0FDA4A6D-DED9-42C5-A648-700287CA7BAB}" type="slidenum">
              <a:rPr lang="en-GB" smtClean="0"/>
              <a:pPr/>
              <a:t>4</a:t>
            </a:fld>
            <a:endParaRPr lang="en-GB"/>
          </a:p>
        </p:txBody>
      </p:sp>
      <p:sp>
        <p:nvSpPr>
          <p:cNvPr id="10" name="Subtitle 5"/>
          <p:cNvSpPr txBox="1">
            <a:spLocks/>
          </p:cNvSpPr>
          <p:nvPr/>
        </p:nvSpPr>
        <p:spPr>
          <a:xfrm>
            <a:off x="2926401" y="1052736"/>
            <a:ext cx="5400402" cy="4872103"/>
          </a:xfrm>
          <a:prstGeom prst="rect">
            <a:avLst/>
          </a:prstGeom>
        </p:spPr>
        <p:txBody>
          <a:bodyPr vert="horz" wrap="square" lIns="91440" tIns="45720" rIns="91440" bIns="45720" rtlCol="0">
            <a:spAutoFit/>
          </a:bodyPr>
          <a:lstStyle>
            <a:lvl1pPr marL="342900" indent="-342900" algn="l" defTabSz="914400" rtl="0" eaLnBrk="1" latinLnBrk="0" hangingPunct="1">
              <a:lnSpc>
                <a:spcPts val="2400"/>
              </a:lnSpc>
              <a:spcBef>
                <a:spcPct val="20000"/>
              </a:spcBef>
              <a:buFont typeface="Arial" panose="020B0604020202020204" pitchFamily="34" charset="0"/>
              <a:buChar char="•"/>
              <a:defRPr sz="2000" kern="1200" baseline="0">
                <a:solidFill>
                  <a:schemeClr val="tx1"/>
                </a:solidFill>
                <a:latin typeface="+mn-lt"/>
                <a:ea typeface="+mn-ea"/>
                <a:cs typeface="+mn-cs"/>
              </a:defRPr>
            </a:lvl1pPr>
            <a:lvl2pPr marL="742950" indent="-285750" algn="l" defTabSz="914400" rtl="0" eaLnBrk="1" latinLnBrk="0" hangingPunct="1">
              <a:lnSpc>
                <a:spcPts val="2400"/>
              </a:lnSpc>
              <a:spcBef>
                <a:spcPct val="20000"/>
              </a:spcBef>
              <a:buFont typeface="Arial" panose="020B0604020202020204" pitchFamily="34" charset="0"/>
              <a:buChar char="–"/>
              <a:defRPr sz="2000" kern="1200" baseline="0">
                <a:solidFill>
                  <a:schemeClr val="tx1"/>
                </a:solidFill>
                <a:latin typeface="+mn-lt"/>
                <a:ea typeface="+mn-ea"/>
                <a:cs typeface="+mn-cs"/>
              </a:defRPr>
            </a:lvl2pPr>
            <a:lvl3pPr marL="1143000" indent="-228600" algn="l" defTabSz="914400" rtl="0" eaLnBrk="1" latinLnBrk="0" hangingPunct="1">
              <a:lnSpc>
                <a:spcPts val="2400"/>
              </a:lnSpc>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lnSpc>
                <a:spcPts val="2400"/>
              </a:lnSpc>
              <a:spcBef>
                <a:spcPct val="20000"/>
              </a:spcBef>
              <a:buFont typeface="Arial" panose="020B0604020202020204" pitchFamily="34" charset="0"/>
              <a:buChar char="–"/>
              <a:defRPr sz="2000" kern="1200" baseline="0">
                <a:solidFill>
                  <a:schemeClr val="tx1"/>
                </a:solidFill>
                <a:latin typeface="+mn-lt"/>
                <a:ea typeface="+mn-ea"/>
                <a:cs typeface="+mn-cs"/>
              </a:defRPr>
            </a:lvl4pPr>
            <a:lvl5pPr marL="2057400" indent="-228600" algn="l" defTabSz="914400" rtl="0" eaLnBrk="1" latinLnBrk="0" hangingPunct="1">
              <a:lnSpc>
                <a:spcPts val="2400"/>
              </a:lnSpc>
              <a:spcBef>
                <a:spcPct val="20000"/>
              </a:spcBef>
              <a:buFont typeface="Arial" panose="020B0604020202020204"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hangingPunct="0"/>
            <a:r>
              <a:rPr lang="en-GB" sz="1700" dirty="0" smtClean="0"/>
              <a:t>Town, village or area</a:t>
            </a:r>
          </a:p>
          <a:p>
            <a:pPr fontAlgn="base" hangingPunct="0"/>
            <a:endParaRPr lang="en-GB" sz="1700" dirty="0"/>
          </a:p>
          <a:p>
            <a:pPr fontAlgn="base" hangingPunct="0"/>
            <a:r>
              <a:rPr lang="en-GB" sz="1700" dirty="0" smtClean="0"/>
              <a:t>Where local residents and businesses understand what dementia is and how people may be affected by the condition</a:t>
            </a:r>
          </a:p>
          <a:p>
            <a:endParaRPr lang="en-GB" sz="1700" dirty="0" smtClean="0"/>
          </a:p>
          <a:p>
            <a:r>
              <a:rPr lang="en-GB" sz="1700" dirty="0" smtClean="0"/>
              <a:t>Helps people living with dementia to feel included and safe in their local community</a:t>
            </a:r>
          </a:p>
          <a:p>
            <a:endParaRPr lang="en-GB" sz="1700" dirty="0" smtClean="0"/>
          </a:p>
          <a:p>
            <a:r>
              <a:rPr lang="en-GB" sz="1700" dirty="0" smtClean="0"/>
              <a:t>Commit to at least 3 actions to become dementia friendly. </a:t>
            </a:r>
          </a:p>
          <a:p>
            <a:endParaRPr lang="en-GB" sz="1700" dirty="0" smtClean="0"/>
          </a:p>
          <a:p>
            <a:pPr marL="0" indent="0">
              <a:buNone/>
            </a:pPr>
            <a:r>
              <a:rPr lang="en-GB" sz="1700" b="1" dirty="0" smtClean="0">
                <a:hlinkClick r:id="rId2"/>
              </a:rPr>
              <a:t>dementiafriendlysurrey@alzheimers.org.uk</a:t>
            </a:r>
            <a:r>
              <a:rPr lang="en-GB" sz="1700" b="1" dirty="0" smtClean="0"/>
              <a:t> </a:t>
            </a:r>
          </a:p>
          <a:p>
            <a:pPr marL="0" indent="0">
              <a:buNone/>
            </a:pPr>
            <a:r>
              <a:rPr lang="en-GB" sz="1700" b="1" dirty="0" smtClean="0"/>
              <a:t>01932 855582</a:t>
            </a:r>
            <a:endParaRPr lang="en-GB" sz="1700" b="1" dirty="0"/>
          </a:p>
        </p:txBody>
      </p:sp>
      <p:pic>
        <p:nvPicPr>
          <p:cNvPr id="12" name="Picture 2" descr="C:\Users\paul.evans\AppData\Local\Microsoft\Windows\Temporary Internet Files\Content.IE5\3P0V6DOG\community_cartoon_[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260648"/>
            <a:ext cx="2232248" cy="1478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220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Side by Side</a:t>
            </a:r>
            <a:endParaRPr lang="en-GB" dirty="0"/>
          </a:p>
        </p:txBody>
      </p:sp>
      <p:sp>
        <p:nvSpPr>
          <p:cNvPr id="5" name="Footer Placeholder 4"/>
          <p:cNvSpPr>
            <a:spLocks noGrp="1"/>
          </p:cNvSpPr>
          <p:nvPr>
            <p:ph type="ftr" sz="quarter" idx="11"/>
          </p:nvPr>
        </p:nvSpPr>
        <p:spPr/>
        <p:txBody>
          <a:bodyPr/>
          <a:lstStyle/>
          <a:p>
            <a:r>
              <a:rPr lang="en-GB" smtClean="0"/>
              <a:t>Presentation title 14/16pt</a:t>
            </a:r>
            <a:endParaRPr lang="en-GB" dirty="0"/>
          </a:p>
        </p:txBody>
      </p:sp>
      <p:sp>
        <p:nvSpPr>
          <p:cNvPr id="6" name="Slide Number Placeholder 5"/>
          <p:cNvSpPr>
            <a:spLocks noGrp="1"/>
          </p:cNvSpPr>
          <p:nvPr>
            <p:ph type="sldNum" sz="quarter" idx="12"/>
          </p:nvPr>
        </p:nvSpPr>
        <p:spPr/>
        <p:txBody>
          <a:bodyPr/>
          <a:lstStyle/>
          <a:p>
            <a:fld id="{0FDA4A6D-DED9-42C5-A648-700287CA7BAB}" type="slidenum">
              <a:rPr lang="en-GB" smtClean="0"/>
              <a:pPr/>
              <a:t>5</a:t>
            </a:fld>
            <a:endParaRPr lang="en-GB"/>
          </a:p>
        </p:txBody>
      </p:sp>
      <p:sp>
        <p:nvSpPr>
          <p:cNvPr id="7" name="Subtitle 2"/>
          <p:cNvSpPr txBox="1">
            <a:spLocks/>
          </p:cNvSpPr>
          <p:nvPr/>
        </p:nvSpPr>
        <p:spPr>
          <a:xfrm>
            <a:off x="2720318" y="584684"/>
            <a:ext cx="3528392" cy="583264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lnSpc>
                <a:spcPts val="2400"/>
              </a:lnSpc>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lnSpc>
                <a:spcPts val="2400"/>
              </a:lnSpc>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ts val="2400"/>
              </a:lnSpc>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ts val="2400"/>
              </a:lnSpc>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ts val="2400"/>
              </a:lnSpc>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smtClean="0"/>
              <a:t>Enabling people living with dementia to be more involved and included in their community through support of a volunteer. </a:t>
            </a:r>
          </a:p>
          <a:p>
            <a:endParaRPr lang="en-GB" dirty="0" smtClean="0"/>
          </a:p>
          <a:p>
            <a:r>
              <a:rPr lang="en-GB" dirty="0" smtClean="0"/>
              <a:t>Supporting people living with dementia to continue with, or reignite a hobby or interest. </a:t>
            </a:r>
          </a:p>
          <a:p>
            <a:endParaRPr lang="en-GB" dirty="0" smtClean="0"/>
          </a:p>
          <a:p>
            <a:r>
              <a:rPr lang="en-GB" dirty="0" smtClean="0"/>
              <a:t>A person centred service that supports the person with dementia to chose their own volunteer, and the activities they wish to do. </a:t>
            </a:r>
          </a:p>
          <a:p>
            <a:endParaRPr lang="en-GB" dirty="0" smtClean="0"/>
          </a:p>
          <a:p>
            <a:pPr marL="0" indent="0">
              <a:buNone/>
            </a:pPr>
            <a:r>
              <a:rPr lang="en-GB" b="1" dirty="0" smtClean="0">
                <a:hlinkClick r:id="rId2"/>
              </a:rPr>
              <a:t>Sidebysidesurrey@alzheimers.org.uk</a:t>
            </a:r>
            <a:endParaRPr lang="en-GB" b="1" dirty="0" smtClean="0"/>
          </a:p>
          <a:p>
            <a:pPr marL="0" indent="0">
              <a:buNone/>
            </a:pPr>
            <a:r>
              <a:rPr lang="en-GB" b="1" dirty="0" smtClean="0"/>
              <a:t>01932 855582</a:t>
            </a:r>
          </a:p>
          <a:p>
            <a:endParaRPr lang="en-GB" b="1" dirty="0" smtClean="0"/>
          </a:p>
          <a:p>
            <a:endParaRPr lang="en-GB"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01008"/>
            <a:ext cx="2585283" cy="1968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5899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TIHM for dementia</a:t>
            </a:r>
            <a:endParaRPr lang="en-GB" dirty="0"/>
          </a:p>
        </p:txBody>
      </p:sp>
      <p:sp>
        <p:nvSpPr>
          <p:cNvPr id="3" name="Content Placeholder 2"/>
          <p:cNvSpPr>
            <a:spLocks noGrp="1"/>
          </p:cNvSpPr>
          <p:nvPr>
            <p:ph idx="1"/>
          </p:nvPr>
        </p:nvSpPr>
        <p:spPr>
          <a:xfrm>
            <a:off x="2771800" y="476672"/>
            <a:ext cx="3285009" cy="6264695"/>
          </a:xfrm>
        </p:spPr>
        <p:txBody>
          <a:bodyPr>
            <a:normAutofit fontScale="85000" lnSpcReduction="10000"/>
          </a:bodyPr>
          <a:lstStyle/>
          <a:p>
            <a:r>
              <a:rPr lang="en-GB" dirty="0"/>
              <a:t>Improving lives of people with dementia and their </a:t>
            </a:r>
            <a:r>
              <a:rPr lang="en-GB" dirty="0" smtClean="0"/>
              <a:t>carers</a:t>
            </a:r>
            <a:endParaRPr lang="en-GB" dirty="0"/>
          </a:p>
          <a:p>
            <a:r>
              <a:rPr lang="en-GB" dirty="0"/>
              <a:t>Reducing hospital stays and care home </a:t>
            </a:r>
            <a:r>
              <a:rPr lang="en-GB" dirty="0" smtClean="0"/>
              <a:t>admissions</a:t>
            </a:r>
            <a:endParaRPr lang="en-GB" dirty="0"/>
          </a:p>
          <a:p>
            <a:r>
              <a:rPr lang="en-GB" dirty="0"/>
              <a:t>Technological devices such as sensors, apps and trackers installed in people’s </a:t>
            </a:r>
            <a:r>
              <a:rPr lang="en-GB" dirty="0" smtClean="0"/>
              <a:t>homes</a:t>
            </a:r>
            <a:endParaRPr lang="en-GB" dirty="0"/>
          </a:p>
          <a:p>
            <a:r>
              <a:rPr lang="en-GB" dirty="0"/>
              <a:t>Testing </a:t>
            </a:r>
            <a:r>
              <a:rPr lang="en-GB" dirty="0" smtClean="0"/>
              <a:t>remote </a:t>
            </a:r>
            <a:r>
              <a:rPr lang="en-GB" dirty="0"/>
              <a:t>monitoring of health and wellbeing using data combinations gathered via Internet of Things</a:t>
            </a:r>
          </a:p>
          <a:p>
            <a:r>
              <a:rPr lang="en-GB" dirty="0" smtClean="0"/>
              <a:t>Evaluation </a:t>
            </a:r>
            <a:r>
              <a:rPr lang="en-GB" dirty="0"/>
              <a:t>of results and share health technology learning to support other long term conditions </a:t>
            </a:r>
          </a:p>
          <a:p>
            <a:pPr marL="0" indent="0">
              <a:buNone/>
            </a:pPr>
            <a:endParaRPr lang="en-GB" b="1" dirty="0" smtClean="0"/>
          </a:p>
          <a:p>
            <a:pPr marL="0" indent="0">
              <a:buNone/>
            </a:pPr>
            <a:r>
              <a:rPr lang="en-GB" b="1" dirty="0">
                <a:hlinkClick r:id="rId2"/>
              </a:rPr>
              <a:t>http://</a:t>
            </a:r>
            <a:r>
              <a:rPr lang="en-GB" b="1" dirty="0" smtClean="0">
                <a:hlinkClick r:id="rId2"/>
              </a:rPr>
              <a:t>www.sabp.nhs.uk/tihm</a:t>
            </a:r>
            <a:r>
              <a:rPr lang="en-GB" b="1" dirty="0" smtClean="0"/>
              <a:t> </a:t>
            </a:r>
            <a:endParaRPr lang="en-GB" b="1" dirty="0"/>
          </a:p>
          <a:p>
            <a:pPr marL="0" indent="0">
              <a:buNone/>
            </a:pPr>
            <a:r>
              <a:rPr lang="en-GB" b="1" dirty="0" smtClean="0"/>
              <a:t>0300 </a:t>
            </a:r>
            <a:r>
              <a:rPr lang="en-GB" b="1" dirty="0"/>
              <a:t>55 55 </a:t>
            </a:r>
            <a:r>
              <a:rPr lang="en-GB" b="1" dirty="0" smtClean="0"/>
              <a:t>222</a:t>
            </a:r>
            <a:endParaRPr lang="en-GB" b="1" dirty="0"/>
          </a:p>
        </p:txBody>
      </p:sp>
      <p:sp>
        <p:nvSpPr>
          <p:cNvPr id="5" name="Footer Placeholder 4"/>
          <p:cNvSpPr>
            <a:spLocks noGrp="1"/>
          </p:cNvSpPr>
          <p:nvPr>
            <p:ph type="ftr" sz="quarter" idx="11"/>
          </p:nvPr>
        </p:nvSpPr>
        <p:spPr/>
        <p:txBody>
          <a:bodyPr/>
          <a:lstStyle/>
          <a:p>
            <a:r>
              <a:rPr lang="en-GB" smtClean="0"/>
              <a:t>Presentation title 14/16pt</a:t>
            </a:r>
            <a:endParaRPr lang="en-GB" dirty="0"/>
          </a:p>
        </p:txBody>
      </p:sp>
      <p:sp>
        <p:nvSpPr>
          <p:cNvPr id="6" name="Slide Number Placeholder 5"/>
          <p:cNvSpPr>
            <a:spLocks noGrp="1"/>
          </p:cNvSpPr>
          <p:nvPr>
            <p:ph type="sldNum" sz="quarter" idx="12"/>
          </p:nvPr>
        </p:nvSpPr>
        <p:spPr/>
        <p:txBody>
          <a:bodyPr/>
          <a:lstStyle/>
          <a:p>
            <a:fld id="{0FDA4A6D-DED9-42C5-A648-700287CA7BAB}" type="slidenum">
              <a:rPr lang="en-GB" smtClean="0"/>
              <a:pPr/>
              <a:t>6</a:t>
            </a:fld>
            <a:endParaRPr lang="en-GB"/>
          </a:p>
        </p:txBody>
      </p:sp>
      <p:sp>
        <p:nvSpPr>
          <p:cNvPr id="7" name="Text Placeholder 6"/>
          <p:cNvSpPr>
            <a:spLocks noGrp="1"/>
          </p:cNvSpPr>
          <p:nvPr>
            <p:ph type="body" sz="quarter" idx="13"/>
          </p:nvPr>
        </p:nvSpPr>
        <p:spPr>
          <a:xfrm>
            <a:off x="179512" y="3429000"/>
            <a:ext cx="2448272" cy="3124463"/>
          </a:xfrm>
        </p:spPr>
        <p:txBody>
          <a:bodyPr/>
          <a:lstStyle/>
          <a:p>
            <a:pPr marL="0" indent="0" algn="ctr">
              <a:buNone/>
            </a:pPr>
            <a:r>
              <a:rPr lang="en-GB" dirty="0" smtClean="0"/>
              <a:t>Technology of Integrated Health Management </a:t>
            </a:r>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92" t="1513" r="1519"/>
          <a:stretch/>
        </p:blipFill>
        <p:spPr bwMode="auto">
          <a:xfrm>
            <a:off x="6372200" y="188640"/>
            <a:ext cx="2386879" cy="2410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5899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auren.Merrison\AppData\Local\Microsoft\Windows\Temporary Internet Files\Content.IE5\RC5SBJ3Y\cover512x512-216d7ecb64c7416c89069821653f0c9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6401" y="0"/>
            <a:ext cx="1337599" cy="13375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7504" y="1844824"/>
            <a:ext cx="2592288" cy="1066889"/>
          </a:xfrm>
        </p:spPr>
        <p:txBody>
          <a:bodyPr>
            <a:noAutofit/>
          </a:bodyPr>
          <a:lstStyle/>
          <a:p>
            <a:r>
              <a:rPr lang="en-GB" sz="4000" dirty="0" smtClean="0"/>
              <a:t>Time for Dementia </a:t>
            </a:r>
            <a:r>
              <a:rPr lang="en-GB" sz="3600" dirty="0" smtClean="0"/>
              <a:t>Programme</a:t>
            </a:r>
            <a:endParaRPr lang="en-GB" sz="3600" dirty="0"/>
          </a:p>
        </p:txBody>
      </p:sp>
      <p:sp>
        <p:nvSpPr>
          <p:cNvPr id="6" name="Footer Placeholder 5"/>
          <p:cNvSpPr>
            <a:spLocks noGrp="1"/>
          </p:cNvSpPr>
          <p:nvPr>
            <p:ph type="ftr" sz="quarter" idx="11"/>
          </p:nvPr>
        </p:nvSpPr>
        <p:spPr/>
        <p:txBody>
          <a:bodyPr/>
          <a:lstStyle/>
          <a:p>
            <a:r>
              <a:rPr lang="en-GB" smtClean="0"/>
              <a:t>Presentation title 14/16pt</a:t>
            </a:r>
            <a:endParaRPr lang="en-GB" dirty="0"/>
          </a:p>
        </p:txBody>
      </p:sp>
      <p:sp>
        <p:nvSpPr>
          <p:cNvPr id="7" name="Slide Number Placeholder 6"/>
          <p:cNvSpPr>
            <a:spLocks noGrp="1"/>
          </p:cNvSpPr>
          <p:nvPr>
            <p:ph type="sldNum" sz="quarter" idx="12"/>
          </p:nvPr>
        </p:nvSpPr>
        <p:spPr/>
        <p:txBody>
          <a:bodyPr/>
          <a:lstStyle/>
          <a:p>
            <a:fld id="{0FDA4A6D-DED9-42C5-A648-700287CA7BAB}" type="slidenum">
              <a:rPr lang="en-GB" smtClean="0"/>
              <a:pPr/>
              <a:t>7</a:t>
            </a:fld>
            <a:endParaRPr lang="en-GB"/>
          </a:p>
        </p:txBody>
      </p:sp>
      <p:sp>
        <p:nvSpPr>
          <p:cNvPr id="10" name="Subtitle 5"/>
          <p:cNvSpPr txBox="1">
            <a:spLocks/>
          </p:cNvSpPr>
          <p:nvPr/>
        </p:nvSpPr>
        <p:spPr>
          <a:xfrm>
            <a:off x="2926401" y="423039"/>
            <a:ext cx="5400402" cy="6410986"/>
          </a:xfrm>
          <a:prstGeom prst="rect">
            <a:avLst/>
          </a:prstGeom>
        </p:spPr>
        <p:txBody>
          <a:bodyPr vert="horz" wrap="square" lIns="91440" tIns="45720" rIns="91440" bIns="45720" rtlCol="0">
            <a:spAutoFit/>
          </a:bodyPr>
          <a:lstStyle>
            <a:lvl1pPr marL="342900" indent="-342900" algn="l" defTabSz="914400" rtl="0" eaLnBrk="1" latinLnBrk="0" hangingPunct="1">
              <a:lnSpc>
                <a:spcPts val="2400"/>
              </a:lnSpc>
              <a:spcBef>
                <a:spcPct val="20000"/>
              </a:spcBef>
              <a:buFont typeface="Arial" panose="020B0604020202020204" pitchFamily="34" charset="0"/>
              <a:buChar char="•"/>
              <a:defRPr sz="2000" kern="1200" baseline="0">
                <a:solidFill>
                  <a:schemeClr val="tx1"/>
                </a:solidFill>
                <a:latin typeface="+mn-lt"/>
                <a:ea typeface="+mn-ea"/>
                <a:cs typeface="+mn-cs"/>
              </a:defRPr>
            </a:lvl1pPr>
            <a:lvl2pPr marL="742950" indent="-285750" algn="l" defTabSz="914400" rtl="0" eaLnBrk="1" latinLnBrk="0" hangingPunct="1">
              <a:lnSpc>
                <a:spcPts val="2400"/>
              </a:lnSpc>
              <a:spcBef>
                <a:spcPct val="20000"/>
              </a:spcBef>
              <a:buFont typeface="Arial" panose="020B0604020202020204" pitchFamily="34" charset="0"/>
              <a:buChar char="–"/>
              <a:defRPr sz="2000" kern="1200" baseline="0">
                <a:solidFill>
                  <a:schemeClr val="tx1"/>
                </a:solidFill>
                <a:latin typeface="+mn-lt"/>
                <a:ea typeface="+mn-ea"/>
                <a:cs typeface="+mn-cs"/>
              </a:defRPr>
            </a:lvl2pPr>
            <a:lvl3pPr marL="1143000" indent="-228600" algn="l" defTabSz="914400" rtl="0" eaLnBrk="1" latinLnBrk="0" hangingPunct="1">
              <a:lnSpc>
                <a:spcPts val="2400"/>
              </a:lnSpc>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lnSpc>
                <a:spcPts val="2400"/>
              </a:lnSpc>
              <a:spcBef>
                <a:spcPct val="20000"/>
              </a:spcBef>
              <a:buFont typeface="Arial" panose="020B0604020202020204" pitchFamily="34" charset="0"/>
              <a:buChar char="–"/>
              <a:defRPr sz="2000" kern="1200" baseline="0">
                <a:solidFill>
                  <a:schemeClr val="tx1"/>
                </a:solidFill>
                <a:latin typeface="+mn-lt"/>
                <a:ea typeface="+mn-ea"/>
                <a:cs typeface="+mn-cs"/>
              </a:defRPr>
            </a:lvl4pPr>
            <a:lvl5pPr marL="2057400" indent="-228600" algn="l" defTabSz="914400" rtl="0" eaLnBrk="1" latinLnBrk="0" hangingPunct="1">
              <a:lnSpc>
                <a:spcPts val="2400"/>
              </a:lnSpc>
              <a:spcBef>
                <a:spcPct val="20000"/>
              </a:spcBef>
              <a:buFont typeface="Arial" panose="020B0604020202020204"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hangingPunct="0"/>
            <a:r>
              <a:rPr lang="en-GB" sz="1700" dirty="0"/>
              <a:t>Aims to improve student knowledge, attitudes and empathy towards people affected by dementia </a:t>
            </a:r>
          </a:p>
          <a:p>
            <a:pPr fontAlgn="base" hangingPunct="0"/>
            <a:endParaRPr lang="en-GB" sz="1700" dirty="0" smtClean="0"/>
          </a:p>
          <a:p>
            <a:pPr fontAlgn="base" hangingPunct="0"/>
            <a:r>
              <a:rPr lang="en-GB" sz="1700" dirty="0" smtClean="0"/>
              <a:t>Provides students with </a:t>
            </a:r>
            <a:r>
              <a:rPr lang="en-GB" sz="1700" dirty="0"/>
              <a:t>on-going contact with a family affected by dementia over a two-year </a:t>
            </a:r>
            <a:r>
              <a:rPr lang="en-GB" sz="1700" dirty="0" smtClean="0"/>
              <a:t>period, visiting 4 times a year. Giving a balanced view of living with dementia from the perspective of both the person with dementia and their family. </a:t>
            </a:r>
          </a:p>
          <a:p>
            <a:pPr fontAlgn="base" hangingPunct="0"/>
            <a:endParaRPr lang="en-GB" sz="1700" dirty="0" smtClean="0"/>
          </a:p>
          <a:p>
            <a:pPr fontAlgn="base" hangingPunct="0"/>
            <a:r>
              <a:rPr lang="en-GB" sz="1700" dirty="0" smtClean="0"/>
              <a:t>The </a:t>
            </a:r>
            <a:r>
              <a:rPr lang="en-GB" sz="1700" dirty="0"/>
              <a:t>programme has been embedded into the curricula for nursing and paramedic students at the University of Surrey and for medical students at the Brighton and Sussex Medical School</a:t>
            </a:r>
            <a:r>
              <a:rPr lang="en-GB" sz="1700" dirty="0" smtClean="0"/>
              <a:t>.</a:t>
            </a:r>
          </a:p>
          <a:p>
            <a:pPr fontAlgn="base" hangingPunct="0"/>
            <a:endParaRPr lang="en-GB" sz="1700" dirty="0" smtClean="0"/>
          </a:p>
          <a:p>
            <a:pPr fontAlgn="base" hangingPunct="0"/>
            <a:r>
              <a:rPr lang="en-GB" sz="1700" dirty="0" smtClean="0"/>
              <a:t>So </a:t>
            </a:r>
            <a:r>
              <a:rPr lang="en-GB" sz="1700" dirty="0"/>
              <a:t>far 570 families have been involved to help around 1330 students in their learning. </a:t>
            </a:r>
            <a:endParaRPr lang="en-GB" sz="1700" dirty="0" smtClean="0"/>
          </a:p>
          <a:p>
            <a:pPr marL="0" indent="0" fontAlgn="base" hangingPunct="0">
              <a:buNone/>
            </a:pPr>
            <a:endParaRPr lang="en-GB" sz="1700" b="1">
              <a:hlinkClick r:id="rId3"/>
            </a:endParaRPr>
          </a:p>
          <a:p>
            <a:pPr marL="0" indent="0" fontAlgn="base" hangingPunct="0">
              <a:buNone/>
            </a:pPr>
            <a:r>
              <a:rPr lang="en-GB" sz="1700" b="1" smtClean="0">
                <a:hlinkClick r:id="rId3"/>
              </a:rPr>
              <a:t>Timefordementia@alzheimers.org.uk</a:t>
            </a:r>
            <a:r>
              <a:rPr lang="en-GB" sz="1700" b="1" smtClean="0"/>
              <a:t> </a:t>
            </a:r>
            <a:endParaRPr lang="en-GB" sz="1700" b="1" dirty="0" smtClean="0"/>
          </a:p>
          <a:p>
            <a:pPr marL="0" indent="0">
              <a:buNone/>
            </a:pPr>
            <a:r>
              <a:rPr lang="en-GB" sz="1700" b="1" dirty="0" smtClean="0"/>
              <a:t>07713 779582</a:t>
            </a:r>
            <a:endParaRPr lang="en-GB" sz="1700" b="1" dirty="0"/>
          </a:p>
        </p:txBody>
      </p:sp>
    </p:spTree>
    <p:extLst>
      <p:ext uri="{BB962C8B-B14F-4D97-AF65-F5344CB8AC3E}">
        <p14:creationId xmlns:p14="http://schemas.microsoft.com/office/powerpoint/2010/main" val="2801245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20" y="530812"/>
            <a:ext cx="2771799" cy="2592288"/>
          </a:xfrm>
        </p:spPr>
        <p:txBody>
          <a:bodyPr>
            <a:normAutofit fontScale="90000"/>
          </a:bodyPr>
          <a:lstStyle/>
          <a:p>
            <a:r>
              <a:rPr lang="en-GB" dirty="0" smtClean="0"/>
              <a:t>Lets take on dementia together</a:t>
            </a:r>
            <a:endParaRPr lang="en-GB" dirty="0"/>
          </a:p>
        </p:txBody>
      </p:sp>
      <p:sp>
        <p:nvSpPr>
          <p:cNvPr id="5" name="Slide Number Placeholder 4"/>
          <p:cNvSpPr>
            <a:spLocks noGrp="1"/>
          </p:cNvSpPr>
          <p:nvPr>
            <p:ph type="sldNum" sz="quarter" idx="12"/>
          </p:nvPr>
        </p:nvSpPr>
        <p:spPr/>
        <p:txBody>
          <a:bodyPr/>
          <a:lstStyle/>
          <a:p>
            <a:fld id="{0FDA4A6D-DED9-42C5-A648-700287CA7BAB}" type="slidenum">
              <a:rPr lang="en-GB" smtClean="0"/>
              <a:pPr/>
              <a:t>8</a:t>
            </a:fld>
            <a:endParaRPr lang="en-GB"/>
          </a:p>
        </p:txBody>
      </p:sp>
      <p:sp>
        <p:nvSpPr>
          <p:cNvPr id="8" name="Rectangle 5"/>
          <p:cNvSpPr>
            <a:spLocks noChangeArrowheads="1"/>
          </p:cNvSpPr>
          <p:nvPr/>
        </p:nvSpPr>
        <p:spPr bwMode="auto">
          <a:xfrm>
            <a:off x="2987824" y="548680"/>
            <a:ext cx="5760640" cy="6524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None/>
              <a:defRPr/>
            </a:pPr>
            <a:r>
              <a:rPr lang="en-GB" altLang="en-US" sz="2400" b="1" dirty="0" smtClean="0">
                <a:solidFill>
                  <a:schemeClr val="bg1"/>
                </a:solidFill>
                <a:latin typeface="+mn-lt"/>
              </a:rPr>
              <a:t>Volunteer</a:t>
            </a:r>
            <a:r>
              <a:rPr lang="en-GB" altLang="en-US" sz="2400" b="1" dirty="0">
                <a:solidFill>
                  <a:schemeClr val="bg1"/>
                </a:solidFill>
                <a:latin typeface="+mn-lt"/>
              </a:rPr>
              <a:t>. Donate. Campaign for change. </a:t>
            </a:r>
            <a:endParaRPr lang="en-GB" altLang="en-US" sz="2400" b="1" dirty="0" smtClean="0">
              <a:solidFill>
                <a:schemeClr val="bg1"/>
              </a:solidFill>
              <a:latin typeface="+mn-lt"/>
            </a:endParaRPr>
          </a:p>
          <a:p>
            <a:pPr>
              <a:spcBef>
                <a:spcPct val="0"/>
              </a:spcBef>
              <a:buNone/>
              <a:defRPr/>
            </a:pPr>
            <a:endParaRPr lang="en-GB" altLang="en-US" sz="1800" b="1" dirty="0">
              <a:solidFill>
                <a:schemeClr val="bg1"/>
              </a:solidFill>
              <a:latin typeface="+mn-lt"/>
            </a:endParaRPr>
          </a:p>
          <a:p>
            <a:pPr>
              <a:spcBef>
                <a:spcPct val="0"/>
              </a:spcBef>
              <a:buNone/>
              <a:defRPr/>
            </a:pPr>
            <a:r>
              <a:rPr lang="en-GB" altLang="en-US" sz="2000" b="1" dirty="0" smtClean="0">
                <a:solidFill>
                  <a:schemeClr val="bg1"/>
                </a:solidFill>
                <a:latin typeface="+mn-lt"/>
              </a:rPr>
              <a:t>Whatever </a:t>
            </a:r>
            <a:r>
              <a:rPr lang="en-GB" altLang="en-US" sz="2000" b="1" dirty="0">
                <a:solidFill>
                  <a:schemeClr val="bg1"/>
                </a:solidFill>
                <a:latin typeface="+mn-lt"/>
              </a:rPr>
              <a:t>you do, unite with us against dementia. </a:t>
            </a:r>
          </a:p>
          <a:p>
            <a:pPr>
              <a:spcBef>
                <a:spcPct val="0"/>
              </a:spcBef>
              <a:buNone/>
              <a:defRPr/>
            </a:pPr>
            <a:endParaRPr lang="en-GB" altLang="en-US" sz="2000" b="1" dirty="0">
              <a:solidFill>
                <a:schemeClr val="bg1"/>
              </a:solidFill>
              <a:latin typeface="+mn-lt"/>
            </a:endParaRPr>
          </a:p>
          <a:p>
            <a:pPr marL="342900" indent="-342900">
              <a:spcBef>
                <a:spcPct val="0"/>
              </a:spcBef>
              <a:defRPr/>
            </a:pPr>
            <a:r>
              <a:rPr lang="en-GB" altLang="en-US" sz="2000" b="1" dirty="0">
                <a:solidFill>
                  <a:schemeClr val="bg1"/>
                </a:solidFill>
                <a:latin typeface="+mn-lt"/>
              </a:rPr>
              <a:t>Visit the Alzheimer’s Society </a:t>
            </a:r>
            <a:r>
              <a:rPr lang="en-GB" altLang="en-US" sz="2000" b="1" dirty="0" smtClean="0">
                <a:solidFill>
                  <a:schemeClr val="bg1"/>
                </a:solidFill>
                <a:latin typeface="+mn-lt"/>
              </a:rPr>
              <a:t>website</a:t>
            </a:r>
          </a:p>
          <a:p>
            <a:pPr marL="342900" indent="-342900">
              <a:spcBef>
                <a:spcPct val="0"/>
              </a:spcBef>
              <a:defRPr/>
            </a:pPr>
            <a:endParaRPr lang="en-GB" altLang="en-US" sz="1200" b="1" dirty="0">
              <a:solidFill>
                <a:schemeClr val="bg1"/>
              </a:solidFill>
              <a:latin typeface="+mn-lt"/>
            </a:endParaRPr>
          </a:p>
          <a:p>
            <a:pPr marL="342900" indent="-342900">
              <a:spcBef>
                <a:spcPct val="0"/>
              </a:spcBef>
              <a:defRPr/>
            </a:pPr>
            <a:r>
              <a:rPr lang="en-GB" altLang="en-US" sz="2000" b="1" dirty="0" smtClean="0">
                <a:solidFill>
                  <a:schemeClr val="bg1"/>
                </a:solidFill>
                <a:latin typeface="+mn-lt"/>
              </a:rPr>
              <a:t>Follow us on social media</a:t>
            </a:r>
          </a:p>
          <a:p>
            <a:pPr>
              <a:spcBef>
                <a:spcPct val="0"/>
              </a:spcBef>
              <a:buNone/>
              <a:defRPr/>
            </a:pPr>
            <a:endParaRPr lang="en-GB" altLang="en-US" sz="1200" b="1" dirty="0">
              <a:solidFill>
                <a:schemeClr val="bg1"/>
              </a:solidFill>
              <a:latin typeface="+mn-lt"/>
            </a:endParaRPr>
          </a:p>
          <a:p>
            <a:pPr marL="342900" indent="-342900">
              <a:spcBef>
                <a:spcPct val="0"/>
              </a:spcBef>
              <a:defRPr/>
            </a:pPr>
            <a:r>
              <a:rPr lang="en-GB" altLang="en-US" sz="2000" b="1" dirty="0">
                <a:solidFill>
                  <a:schemeClr val="bg1"/>
                </a:solidFill>
                <a:latin typeface="+mn-lt"/>
              </a:rPr>
              <a:t>Campaign to help raise </a:t>
            </a:r>
            <a:r>
              <a:rPr lang="en-GB" altLang="en-US" sz="2000" b="1" dirty="0" smtClean="0">
                <a:solidFill>
                  <a:schemeClr val="bg1"/>
                </a:solidFill>
                <a:latin typeface="+mn-lt"/>
              </a:rPr>
              <a:t>awareness</a:t>
            </a:r>
          </a:p>
          <a:p>
            <a:pPr marL="342900" indent="-342900">
              <a:spcBef>
                <a:spcPct val="0"/>
              </a:spcBef>
              <a:defRPr/>
            </a:pPr>
            <a:endParaRPr lang="en-GB" altLang="en-US" sz="1200" b="1" dirty="0">
              <a:solidFill>
                <a:schemeClr val="bg1"/>
              </a:solidFill>
              <a:latin typeface="+mn-lt"/>
            </a:endParaRPr>
          </a:p>
          <a:p>
            <a:pPr marL="342900" indent="-342900">
              <a:spcBef>
                <a:spcPct val="0"/>
              </a:spcBef>
              <a:defRPr/>
            </a:pPr>
            <a:r>
              <a:rPr lang="en-GB" altLang="en-US" sz="2000" b="1" dirty="0" smtClean="0">
                <a:solidFill>
                  <a:schemeClr val="bg1"/>
                </a:solidFill>
                <a:latin typeface="+mn-lt"/>
              </a:rPr>
              <a:t>Volunteer </a:t>
            </a:r>
            <a:r>
              <a:rPr lang="en-GB" altLang="en-US" sz="2000" b="1" dirty="0">
                <a:solidFill>
                  <a:schemeClr val="bg1"/>
                </a:solidFill>
                <a:latin typeface="+mn-lt"/>
              </a:rPr>
              <a:t>at one of our </a:t>
            </a:r>
            <a:r>
              <a:rPr lang="en-GB" altLang="en-US" sz="2000" b="1" dirty="0" smtClean="0">
                <a:solidFill>
                  <a:schemeClr val="bg1"/>
                </a:solidFill>
                <a:latin typeface="+mn-lt"/>
              </a:rPr>
              <a:t>services</a:t>
            </a:r>
          </a:p>
          <a:p>
            <a:pPr marL="342900" indent="-342900">
              <a:spcBef>
                <a:spcPct val="0"/>
              </a:spcBef>
              <a:defRPr/>
            </a:pPr>
            <a:endParaRPr lang="en-GB" altLang="en-US" sz="1200" b="1" dirty="0">
              <a:solidFill>
                <a:schemeClr val="bg1"/>
              </a:solidFill>
              <a:latin typeface="+mn-lt"/>
            </a:endParaRPr>
          </a:p>
          <a:p>
            <a:pPr marL="342900" indent="-342900">
              <a:spcBef>
                <a:spcPct val="0"/>
              </a:spcBef>
              <a:defRPr/>
            </a:pPr>
            <a:r>
              <a:rPr lang="en-GB" altLang="en-US" sz="2000" b="1" dirty="0">
                <a:solidFill>
                  <a:schemeClr val="bg1"/>
                </a:solidFill>
                <a:latin typeface="+mn-lt"/>
              </a:rPr>
              <a:t>Volunteer at events </a:t>
            </a:r>
            <a:r>
              <a:rPr lang="en-GB" altLang="en-US" sz="2000" b="1" dirty="0" smtClean="0">
                <a:solidFill>
                  <a:schemeClr val="bg1"/>
                </a:solidFill>
                <a:latin typeface="+mn-lt"/>
              </a:rPr>
              <a:t>like Memory </a:t>
            </a:r>
            <a:r>
              <a:rPr lang="en-GB" altLang="en-US" sz="2000" b="1" dirty="0">
                <a:solidFill>
                  <a:schemeClr val="bg1"/>
                </a:solidFill>
                <a:latin typeface="+mn-lt"/>
              </a:rPr>
              <a:t>Walk </a:t>
            </a:r>
            <a:endParaRPr lang="en-GB" altLang="en-US" sz="2000" b="1" dirty="0" smtClean="0">
              <a:solidFill>
                <a:schemeClr val="bg1"/>
              </a:solidFill>
              <a:latin typeface="+mn-lt"/>
            </a:endParaRPr>
          </a:p>
          <a:p>
            <a:pPr marL="342900" indent="-342900">
              <a:spcBef>
                <a:spcPct val="0"/>
              </a:spcBef>
              <a:defRPr/>
            </a:pPr>
            <a:endParaRPr lang="en-GB" altLang="en-US" sz="1200" b="1" dirty="0" smtClean="0">
              <a:solidFill>
                <a:schemeClr val="bg1"/>
              </a:solidFill>
              <a:latin typeface="+mn-lt"/>
            </a:endParaRPr>
          </a:p>
          <a:p>
            <a:pPr marL="342900" indent="-342900">
              <a:spcBef>
                <a:spcPct val="0"/>
              </a:spcBef>
              <a:defRPr/>
            </a:pPr>
            <a:r>
              <a:rPr lang="en-GB" altLang="en-US" sz="2000" b="1" dirty="0" smtClean="0">
                <a:solidFill>
                  <a:schemeClr val="bg1"/>
                </a:solidFill>
                <a:latin typeface="+mn-lt"/>
              </a:rPr>
              <a:t>Support national events like Dementia Awareness Week and Cupcake day</a:t>
            </a:r>
          </a:p>
          <a:p>
            <a:pPr marL="342900" indent="-342900">
              <a:spcBef>
                <a:spcPct val="0"/>
              </a:spcBef>
              <a:defRPr/>
            </a:pPr>
            <a:endParaRPr lang="en-GB" altLang="en-US" sz="1200" b="1" dirty="0" smtClean="0">
              <a:solidFill>
                <a:schemeClr val="bg1"/>
              </a:solidFill>
              <a:latin typeface="+mn-lt"/>
            </a:endParaRPr>
          </a:p>
          <a:p>
            <a:pPr marL="342900" indent="-342900">
              <a:spcBef>
                <a:spcPct val="0"/>
              </a:spcBef>
              <a:defRPr/>
            </a:pPr>
            <a:r>
              <a:rPr lang="en-GB" altLang="en-US" sz="2000" b="1" dirty="0" smtClean="0">
                <a:solidFill>
                  <a:schemeClr val="bg1"/>
                </a:solidFill>
                <a:latin typeface="+mn-lt"/>
              </a:rPr>
              <a:t>Fundraise on your own or part of a local group</a:t>
            </a:r>
          </a:p>
          <a:p>
            <a:pPr marL="342900" indent="-342900">
              <a:spcBef>
                <a:spcPct val="0"/>
              </a:spcBef>
              <a:defRPr/>
            </a:pPr>
            <a:endParaRPr lang="en-GB" altLang="en-US" sz="2000" b="1" dirty="0" smtClean="0">
              <a:solidFill>
                <a:schemeClr val="bg1"/>
              </a:solidFill>
              <a:latin typeface="+mn-lt"/>
            </a:endParaRPr>
          </a:p>
          <a:p>
            <a:pPr>
              <a:spcBef>
                <a:spcPct val="0"/>
              </a:spcBef>
              <a:buNone/>
              <a:defRPr/>
            </a:pPr>
            <a:r>
              <a:rPr lang="en-GB" altLang="en-US" sz="2000" b="1" dirty="0">
                <a:solidFill>
                  <a:schemeClr val="bg1"/>
                </a:solidFill>
                <a:latin typeface="+mn-lt"/>
              </a:rPr>
              <a:t>facebook.com/</a:t>
            </a:r>
            <a:r>
              <a:rPr lang="en-GB" altLang="en-US" sz="2000" b="1" dirty="0" err="1">
                <a:solidFill>
                  <a:schemeClr val="bg1"/>
                </a:solidFill>
                <a:latin typeface="+mn-lt"/>
              </a:rPr>
              <a:t>AlzheimersSocietySouthEastEngland</a:t>
            </a:r>
            <a:r>
              <a:rPr lang="en-GB" altLang="en-US" sz="2000" b="1" dirty="0">
                <a:solidFill>
                  <a:schemeClr val="bg1"/>
                </a:solidFill>
                <a:latin typeface="+mn-lt"/>
              </a:rPr>
              <a:t> </a:t>
            </a:r>
          </a:p>
          <a:p>
            <a:pPr>
              <a:spcBef>
                <a:spcPct val="0"/>
              </a:spcBef>
              <a:buNone/>
              <a:defRPr/>
            </a:pPr>
            <a:r>
              <a:rPr lang="en-GB" altLang="en-US" sz="2000" b="1" dirty="0">
                <a:solidFill>
                  <a:schemeClr val="bg1"/>
                </a:solidFill>
                <a:latin typeface="+mn-lt"/>
              </a:rPr>
              <a:t>twitter.com/</a:t>
            </a:r>
            <a:r>
              <a:rPr lang="en-GB" altLang="en-US" sz="2000" b="1" dirty="0" err="1">
                <a:solidFill>
                  <a:schemeClr val="bg1"/>
                </a:solidFill>
                <a:latin typeface="+mn-lt"/>
              </a:rPr>
              <a:t>AlzSocSEEngland</a:t>
            </a:r>
            <a:r>
              <a:rPr lang="en-GB" altLang="en-US" sz="2000" b="1" dirty="0">
                <a:solidFill>
                  <a:schemeClr val="bg1"/>
                </a:solidFill>
                <a:latin typeface="+mn-lt"/>
              </a:rPr>
              <a:t> </a:t>
            </a:r>
          </a:p>
          <a:p>
            <a:pPr marL="342900" indent="-342900">
              <a:spcBef>
                <a:spcPct val="0"/>
              </a:spcBef>
              <a:defRPr/>
            </a:pPr>
            <a:endParaRPr lang="en-GB" altLang="en-US" sz="2000" b="1" dirty="0" smtClean="0">
              <a:solidFill>
                <a:schemeClr val="bg1"/>
              </a:solidFill>
              <a:latin typeface="+mn-lt"/>
            </a:endParaRPr>
          </a:p>
          <a:p>
            <a:pPr lvl="2">
              <a:spcBef>
                <a:spcPct val="0"/>
              </a:spcBef>
              <a:buFontTx/>
              <a:buNone/>
              <a:defRPr/>
            </a:pPr>
            <a:r>
              <a:rPr lang="en-GB" altLang="en-US" sz="1600" b="1" dirty="0" smtClean="0"/>
              <a:t> </a:t>
            </a:r>
          </a:p>
        </p:txBody>
      </p:sp>
      <p:sp>
        <p:nvSpPr>
          <p:cNvPr id="3" name="Rectangle 2"/>
          <p:cNvSpPr/>
          <p:nvPr/>
        </p:nvSpPr>
        <p:spPr>
          <a:xfrm>
            <a:off x="-7812" y="4149080"/>
            <a:ext cx="2775119" cy="2585323"/>
          </a:xfrm>
          <a:prstGeom prst="rect">
            <a:avLst/>
          </a:prstGeom>
        </p:spPr>
        <p:txBody>
          <a:bodyPr wrap="none">
            <a:spAutoFit/>
          </a:bodyPr>
          <a:lstStyle/>
          <a:p>
            <a:pPr algn="ctr"/>
            <a:r>
              <a:rPr lang="en-GB" dirty="0">
                <a:solidFill>
                  <a:schemeClr val="bg1"/>
                </a:solidFill>
                <a:latin typeface="Arial"/>
                <a:cs typeface="Arial"/>
              </a:rPr>
              <a:t>We need your </a:t>
            </a:r>
            <a:r>
              <a:rPr lang="en-GB" dirty="0" smtClean="0">
                <a:solidFill>
                  <a:schemeClr val="bg1"/>
                </a:solidFill>
                <a:latin typeface="Arial"/>
                <a:cs typeface="Arial"/>
              </a:rPr>
              <a:t>help</a:t>
            </a:r>
          </a:p>
          <a:p>
            <a:pPr algn="ctr"/>
            <a:endParaRPr lang="en-GB" dirty="0">
              <a:solidFill>
                <a:schemeClr val="bg1"/>
              </a:solidFill>
              <a:latin typeface="Arial"/>
              <a:cs typeface="Arial"/>
            </a:endParaRPr>
          </a:p>
          <a:p>
            <a:pPr algn="ctr"/>
            <a:endParaRPr lang="en-GB" dirty="0" smtClean="0">
              <a:solidFill>
                <a:schemeClr val="bg1"/>
              </a:solidFill>
              <a:latin typeface="Arial"/>
              <a:cs typeface="Arial"/>
            </a:endParaRPr>
          </a:p>
          <a:p>
            <a:pPr algn="ctr"/>
            <a:r>
              <a:rPr lang="en-GB" b="1" dirty="0" smtClean="0">
                <a:solidFill>
                  <a:schemeClr val="bg1"/>
                </a:solidFill>
                <a:latin typeface="Arial"/>
                <a:cs typeface="Arial"/>
              </a:rPr>
              <a:t>#</a:t>
            </a:r>
            <a:r>
              <a:rPr lang="en-GB" b="1" dirty="0" err="1" smtClean="0">
                <a:solidFill>
                  <a:schemeClr val="bg1"/>
                </a:solidFill>
                <a:latin typeface="Arial"/>
                <a:cs typeface="Arial"/>
              </a:rPr>
              <a:t>UniteAgainstDementia</a:t>
            </a:r>
            <a:endParaRPr lang="en-GB" b="1" dirty="0">
              <a:solidFill>
                <a:schemeClr val="bg1"/>
              </a:solidFill>
              <a:latin typeface="Arial"/>
              <a:cs typeface="Arial"/>
            </a:endParaRPr>
          </a:p>
          <a:p>
            <a:endParaRPr lang="en-GB" b="1" dirty="0" smtClean="0">
              <a:solidFill>
                <a:schemeClr val="bg1"/>
              </a:solidFill>
              <a:latin typeface="Arial"/>
              <a:cs typeface="Arial"/>
            </a:endParaRPr>
          </a:p>
          <a:p>
            <a:endParaRPr lang="en-GB" b="1" dirty="0">
              <a:solidFill>
                <a:schemeClr val="bg1"/>
              </a:solidFill>
              <a:latin typeface="Arial"/>
              <a:cs typeface="Arial"/>
            </a:endParaRPr>
          </a:p>
          <a:p>
            <a:endParaRPr lang="en-GB" b="1" dirty="0" smtClean="0">
              <a:solidFill>
                <a:schemeClr val="bg1"/>
              </a:solidFill>
              <a:latin typeface="Arial"/>
              <a:cs typeface="Arial"/>
            </a:endParaRPr>
          </a:p>
          <a:p>
            <a:endParaRPr lang="en-GB" dirty="0">
              <a:solidFill>
                <a:schemeClr val="bg1"/>
              </a:solidFill>
              <a:latin typeface="Arial"/>
              <a:cs typeface="Arial"/>
            </a:endParaRPr>
          </a:p>
          <a:p>
            <a:endParaRPr lang="en-GB" b="1" dirty="0">
              <a:solidFill>
                <a:schemeClr val="bg1"/>
              </a:solidFill>
            </a:endParaRPr>
          </a:p>
        </p:txBody>
      </p:sp>
    </p:spTree>
    <p:extLst>
      <p:ext uri="{BB962C8B-B14F-4D97-AF65-F5344CB8AC3E}">
        <p14:creationId xmlns:p14="http://schemas.microsoft.com/office/powerpoint/2010/main" val="2811978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2771799" cy="2592288"/>
          </a:xfrm>
        </p:spPr>
        <p:txBody>
          <a:bodyPr>
            <a:normAutofit fontScale="90000"/>
          </a:bodyPr>
          <a:lstStyle/>
          <a:p>
            <a:r>
              <a:rPr lang="en-GB" dirty="0" smtClean="0"/>
              <a:t>Further information and support </a:t>
            </a:r>
            <a:endParaRPr lang="en-GB" dirty="0"/>
          </a:p>
        </p:txBody>
      </p:sp>
      <p:sp>
        <p:nvSpPr>
          <p:cNvPr id="5" name="Slide Number Placeholder 4"/>
          <p:cNvSpPr>
            <a:spLocks noGrp="1"/>
          </p:cNvSpPr>
          <p:nvPr>
            <p:ph type="sldNum" sz="quarter" idx="12"/>
          </p:nvPr>
        </p:nvSpPr>
        <p:spPr/>
        <p:txBody>
          <a:bodyPr/>
          <a:lstStyle/>
          <a:p>
            <a:fld id="{0FDA4A6D-DED9-42C5-A648-700287CA7BAB}" type="slidenum">
              <a:rPr lang="en-GB" smtClean="0"/>
              <a:pPr/>
              <a:t>9</a:t>
            </a:fld>
            <a:endParaRPr lang="en-GB"/>
          </a:p>
        </p:txBody>
      </p:sp>
      <p:sp>
        <p:nvSpPr>
          <p:cNvPr id="8" name="Rectangle 5"/>
          <p:cNvSpPr>
            <a:spLocks noChangeArrowheads="1"/>
          </p:cNvSpPr>
          <p:nvPr/>
        </p:nvSpPr>
        <p:spPr bwMode="auto">
          <a:xfrm>
            <a:off x="2987824" y="548680"/>
            <a:ext cx="5760640" cy="557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None/>
              <a:defRPr/>
            </a:pPr>
            <a:r>
              <a:rPr lang="en-GB" altLang="en-US" sz="2000" b="1" dirty="0" smtClean="0">
                <a:solidFill>
                  <a:schemeClr val="bg1"/>
                </a:solidFill>
                <a:latin typeface="+mn-lt"/>
              </a:rPr>
              <a:t>Contact us in Surrey on 01932 </a:t>
            </a:r>
            <a:r>
              <a:rPr lang="en-GB" altLang="en-US" sz="2000" b="1" dirty="0">
                <a:solidFill>
                  <a:schemeClr val="bg1"/>
                </a:solidFill>
                <a:latin typeface="+mn-lt"/>
              </a:rPr>
              <a:t>855 </a:t>
            </a:r>
            <a:r>
              <a:rPr lang="en-GB" altLang="en-US" sz="2000" b="1" dirty="0" smtClean="0">
                <a:solidFill>
                  <a:schemeClr val="bg1"/>
                </a:solidFill>
                <a:latin typeface="+mn-lt"/>
              </a:rPr>
              <a:t>582</a:t>
            </a:r>
          </a:p>
          <a:p>
            <a:pPr>
              <a:spcBef>
                <a:spcPct val="0"/>
              </a:spcBef>
              <a:buNone/>
              <a:defRPr/>
            </a:pPr>
            <a:r>
              <a:rPr lang="en-GB" altLang="en-US" sz="2000" b="1" dirty="0" smtClean="0">
                <a:solidFill>
                  <a:schemeClr val="bg1"/>
                </a:solidFill>
                <a:latin typeface="+mn-lt"/>
              </a:rPr>
              <a:t>surrey@alzheimers.org.uk</a:t>
            </a:r>
          </a:p>
          <a:p>
            <a:pPr>
              <a:spcBef>
                <a:spcPct val="0"/>
              </a:spcBef>
              <a:buFontTx/>
              <a:buNone/>
              <a:defRPr/>
            </a:pPr>
            <a:endParaRPr lang="en-GB" altLang="en-US" sz="2000" b="1" dirty="0" smtClean="0">
              <a:solidFill>
                <a:schemeClr val="bg1"/>
              </a:solidFill>
              <a:latin typeface="+mn-lt"/>
            </a:endParaRPr>
          </a:p>
          <a:p>
            <a:pPr>
              <a:spcBef>
                <a:spcPct val="0"/>
              </a:spcBef>
              <a:buFontTx/>
              <a:buNone/>
              <a:defRPr/>
            </a:pPr>
            <a:endParaRPr lang="en-GB" altLang="en-US" sz="2000" b="1" dirty="0">
              <a:solidFill>
                <a:schemeClr val="bg1"/>
              </a:solidFill>
              <a:latin typeface="+mn-lt"/>
            </a:endParaRPr>
          </a:p>
          <a:p>
            <a:pPr>
              <a:spcBef>
                <a:spcPct val="0"/>
              </a:spcBef>
              <a:buFontTx/>
              <a:buNone/>
              <a:defRPr/>
            </a:pPr>
            <a:r>
              <a:rPr lang="en-GB" altLang="en-US" sz="2000" b="1" dirty="0" smtClean="0">
                <a:solidFill>
                  <a:schemeClr val="bg1"/>
                </a:solidFill>
                <a:latin typeface="+mn-lt"/>
              </a:rPr>
              <a:t>You can visit our website</a:t>
            </a:r>
          </a:p>
          <a:p>
            <a:pPr>
              <a:spcBef>
                <a:spcPct val="0"/>
              </a:spcBef>
              <a:buFontTx/>
              <a:buNone/>
              <a:defRPr/>
            </a:pPr>
            <a:r>
              <a:rPr lang="en-GB" altLang="en-US" sz="2000" b="1" dirty="0" smtClean="0">
                <a:solidFill>
                  <a:schemeClr val="bg1"/>
                </a:solidFill>
                <a:latin typeface="+mn-lt"/>
              </a:rPr>
              <a:t>www.alzheimers.org.uk </a:t>
            </a:r>
          </a:p>
          <a:p>
            <a:pPr>
              <a:spcBef>
                <a:spcPct val="0"/>
              </a:spcBef>
              <a:buFontTx/>
              <a:buNone/>
              <a:defRPr/>
            </a:pPr>
            <a:endParaRPr lang="en-GB" altLang="en-US" sz="2000" b="1" dirty="0" smtClean="0">
              <a:solidFill>
                <a:schemeClr val="bg1"/>
              </a:solidFill>
              <a:latin typeface="+mn-lt"/>
            </a:endParaRPr>
          </a:p>
          <a:p>
            <a:pPr>
              <a:spcBef>
                <a:spcPct val="0"/>
              </a:spcBef>
              <a:buFontTx/>
              <a:buNone/>
              <a:defRPr/>
            </a:pPr>
            <a:endParaRPr lang="en-GB" altLang="en-US" sz="2000" b="1" dirty="0" smtClean="0">
              <a:solidFill>
                <a:schemeClr val="bg1"/>
              </a:solidFill>
              <a:latin typeface="+mn-lt"/>
            </a:endParaRPr>
          </a:p>
          <a:p>
            <a:pPr lvl="0">
              <a:spcBef>
                <a:spcPct val="0"/>
              </a:spcBef>
              <a:buNone/>
              <a:defRPr/>
            </a:pPr>
            <a:r>
              <a:rPr lang="en-GB" altLang="en-US" sz="2000" b="1" dirty="0" smtClean="0">
                <a:solidFill>
                  <a:schemeClr val="bg1"/>
                </a:solidFill>
                <a:latin typeface="Calibri"/>
                <a:ea typeface="+mn-ea"/>
              </a:rPr>
              <a:t>Become a dementia friend</a:t>
            </a:r>
            <a:endParaRPr lang="en-GB" altLang="en-US" sz="2000" b="1" dirty="0" smtClean="0">
              <a:solidFill>
                <a:schemeClr val="bg1"/>
              </a:solidFill>
              <a:latin typeface="+mn-lt"/>
            </a:endParaRPr>
          </a:p>
          <a:p>
            <a:pPr>
              <a:spcBef>
                <a:spcPct val="0"/>
              </a:spcBef>
              <a:buFontTx/>
              <a:buNone/>
              <a:defRPr/>
            </a:pPr>
            <a:r>
              <a:rPr lang="en-GB" altLang="en-US" sz="2000" b="1" dirty="0" smtClean="0">
                <a:solidFill>
                  <a:schemeClr val="bg1"/>
                </a:solidFill>
                <a:latin typeface="+mn-lt"/>
              </a:rPr>
              <a:t>www.dementiafriends.org.uk</a:t>
            </a:r>
          </a:p>
          <a:p>
            <a:pPr>
              <a:spcBef>
                <a:spcPct val="0"/>
              </a:spcBef>
              <a:buFontTx/>
              <a:buNone/>
              <a:defRPr/>
            </a:pPr>
            <a:endParaRPr lang="en-GB" altLang="en-US" sz="2000" b="1" dirty="0" smtClean="0">
              <a:solidFill>
                <a:schemeClr val="bg1"/>
              </a:solidFill>
              <a:latin typeface="+mn-lt"/>
            </a:endParaRPr>
          </a:p>
          <a:p>
            <a:pPr>
              <a:spcBef>
                <a:spcPct val="0"/>
              </a:spcBef>
              <a:buFontTx/>
              <a:buNone/>
              <a:defRPr/>
            </a:pPr>
            <a:endParaRPr lang="en-GB" altLang="en-US" sz="2000" b="1" dirty="0" smtClean="0">
              <a:solidFill>
                <a:schemeClr val="bg1"/>
              </a:solidFill>
              <a:latin typeface="+mn-lt"/>
            </a:endParaRPr>
          </a:p>
          <a:p>
            <a:pPr lvl="0">
              <a:spcBef>
                <a:spcPct val="0"/>
              </a:spcBef>
              <a:buNone/>
              <a:defRPr/>
            </a:pPr>
            <a:r>
              <a:rPr lang="en-GB" altLang="en-US" sz="2000" b="1" dirty="0" smtClean="0">
                <a:solidFill>
                  <a:schemeClr val="bg1"/>
                </a:solidFill>
                <a:latin typeface="Calibri"/>
                <a:ea typeface="+mn-ea"/>
              </a:rPr>
              <a:t>National dementia helpline on </a:t>
            </a:r>
            <a:r>
              <a:rPr lang="en-GB" altLang="en-US" sz="2000" b="1" dirty="0" smtClean="0">
                <a:solidFill>
                  <a:schemeClr val="bg1"/>
                </a:solidFill>
                <a:latin typeface="+mn-lt"/>
              </a:rPr>
              <a:t>0300 222 1122</a:t>
            </a:r>
          </a:p>
          <a:p>
            <a:pPr>
              <a:spcBef>
                <a:spcPct val="0"/>
              </a:spcBef>
              <a:buFontTx/>
              <a:buNone/>
              <a:defRPr/>
            </a:pPr>
            <a:endParaRPr lang="en-GB" altLang="en-US" sz="2000" b="1" dirty="0" smtClean="0">
              <a:solidFill>
                <a:schemeClr val="bg1"/>
              </a:solidFill>
              <a:latin typeface="+mn-lt"/>
            </a:endParaRPr>
          </a:p>
          <a:p>
            <a:pPr>
              <a:spcBef>
                <a:spcPct val="0"/>
              </a:spcBef>
              <a:buFontTx/>
              <a:buNone/>
              <a:defRPr/>
            </a:pPr>
            <a:endParaRPr lang="en-GB" altLang="en-US" sz="2000" b="1" dirty="0">
              <a:solidFill>
                <a:schemeClr val="bg1"/>
              </a:solidFill>
              <a:latin typeface="+mn-lt"/>
            </a:endParaRPr>
          </a:p>
          <a:p>
            <a:pPr>
              <a:spcBef>
                <a:spcPct val="0"/>
              </a:spcBef>
              <a:buFontTx/>
              <a:buNone/>
              <a:defRPr/>
            </a:pPr>
            <a:r>
              <a:rPr lang="en-GB" altLang="en-US" sz="2000" b="1" dirty="0" smtClean="0">
                <a:solidFill>
                  <a:schemeClr val="bg1"/>
                </a:solidFill>
                <a:latin typeface="+mn-lt"/>
              </a:rPr>
              <a:t>Online support and discussion forum, Talking Point,  www.alzheimers.org.uk/talkingpoint</a:t>
            </a:r>
          </a:p>
          <a:p>
            <a:pPr lvl="2">
              <a:spcBef>
                <a:spcPct val="0"/>
              </a:spcBef>
              <a:buFontTx/>
              <a:buNone/>
              <a:defRPr/>
            </a:pPr>
            <a:r>
              <a:rPr lang="en-GB" altLang="en-US" sz="1600" b="1" dirty="0" smtClean="0"/>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365104"/>
            <a:ext cx="1647825"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1374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539</Words>
  <Application>Microsoft Office PowerPoint</Application>
  <PresentationFormat>On-screen Show (4:3)</PresentationFormat>
  <Paragraphs>131</Paragraphs>
  <Slides>9</Slides>
  <Notes>0</Notes>
  <HiddenSlides>1</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Alzheimer’s Society  </vt:lpstr>
      <vt:lpstr>Dementia Information and Support </vt:lpstr>
      <vt:lpstr>Supporting People to Live Well</vt:lpstr>
      <vt:lpstr>Dementia Friendly Towns</vt:lpstr>
      <vt:lpstr>Side by Side</vt:lpstr>
      <vt:lpstr>TIHM for dementia</vt:lpstr>
      <vt:lpstr>Time for Dementia Programme</vt:lpstr>
      <vt:lpstr>Lets take on dementia together</vt:lpstr>
      <vt:lpstr>Further information and support </vt:lpstr>
    </vt:vector>
  </TitlesOfParts>
  <Company>TAS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Alzheimer’s Society  Services in Surrey</dc:title>
  <dc:creator>Merrison, Lauren</dc:creator>
  <cp:lastModifiedBy>dstevens01</cp:lastModifiedBy>
  <cp:revision>20</cp:revision>
  <dcterms:created xsi:type="dcterms:W3CDTF">2017-03-16T11:45:04Z</dcterms:created>
  <dcterms:modified xsi:type="dcterms:W3CDTF">2017-10-20T09:53:21Z</dcterms:modified>
</cp:coreProperties>
</file>