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349" r:id="rId3"/>
    <p:sldId id="257" r:id="rId4"/>
    <p:sldId id="314" r:id="rId5"/>
    <p:sldId id="315" r:id="rId6"/>
    <p:sldId id="327" r:id="rId7"/>
    <p:sldId id="320" r:id="rId8"/>
    <p:sldId id="335" r:id="rId9"/>
    <p:sldId id="318" r:id="rId10"/>
    <p:sldId id="336" r:id="rId11"/>
    <p:sldId id="353" r:id="rId12"/>
    <p:sldId id="337" r:id="rId13"/>
    <p:sldId id="352" r:id="rId14"/>
    <p:sldId id="325" r:id="rId15"/>
    <p:sldId id="326" r:id="rId16"/>
    <p:sldId id="338" r:id="rId17"/>
    <p:sldId id="339" r:id="rId18"/>
    <p:sldId id="340" r:id="rId19"/>
    <p:sldId id="341" r:id="rId20"/>
    <p:sldId id="344" r:id="rId21"/>
    <p:sldId id="371" r:id="rId22"/>
    <p:sldId id="345" r:id="rId23"/>
    <p:sldId id="348" r:id="rId24"/>
    <p:sldId id="366" r:id="rId25"/>
    <p:sldId id="346" r:id="rId26"/>
    <p:sldId id="267" r:id="rId27"/>
    <p:sldId id="269" r:id="rId28"/>
    <p:sldId id="317" r:id="rId29"/>
    <p:sldId id="271" r:id="rId30"/>
    <p:sldId id="350" r:id="rId31"/>
    <p:sldId id="351" r:id="rId32"/>
    <p:sldId id="316" r:id="rId33"/>
    <p:sldId id="362" r:id="rId34"/>
    <p:sldId id="354" r:id="rId35"/>
    <p:sldId id="364" r:id="rId36"/>
    <p:sldId id="356" r:id="rId37"/>
    <p:sldId id="357" r:id="rId38"/>
    <p:sldId id="358" r:id="rId39"/>
    <p:sldId id="359" r:id="rId40"/>
    <p:sldId id="367" r:id="rId41"/>
    <p:sldId id="361" r:id="rId42"/>
    <p:sldId id="260" r:id="rId43"/>
    <p:sldId id="368" r:id="rId44"/>
    <p:sldId id="36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51F889-9C31-40C2-BACB-C4CAC85A08BB}">
          <p14:sldIdLst>
            <p14:sldId id="256"/>
            <p14:sldId id="349"/>
            <p14:sldId id="257"/>
            <p14:sldId id="314"/>
            <p14:sldId id="315"/>
            <p14:sldId id="327"/>
            <p14:sldId id="320"/>
            <p14:sldId id="335"/>
            <p14:sldId id="318"/>
            <p14:sldId id="336"/>
            <p14:sldId id="353"/>
            <p14:sldId id="337"/>
            <p14:sldId id="352"/>
            <p14:sldId id="325"/>
            <p14:sldId id="326"/>
            <p14:sldId id="338"/>
            <p14:sldId id="339"/>
          </p14:sldIdLst>
        </p14:section>
        <p14:section name="Untitled Section" id="{415E17BD-5F68-480F-B16F-802DD2F9A046}">
          <p14:sldIdLst>
            <p14:sldId id="340"/>
            <p14:sldId id="341"/>
            <p14:sldId id="344"/>
            <p14:sldId id="371"/>
            <p14:sldId id="345"/>
            <p14:sldId id="348"/>
            <p14:sldId id="366"/>
            <p14:sldId id="346"/>
            <p14:sldId id="267"/>
            <p14:sldId id="269"/>
            <p14:sldId id="317"/>
            <p14:sldId id="271"/>
            <p14:sldId id="350"/>
            <p14:sldId id="351"/>
            <p14:sldId id="316"/>
            <p14:sldId id="362"/>
            <p14:sldId id="354"/>
            <p14:sldId id="364"/>
            <p14:sldId id="356"/>
            <p14:sldId id="357"/>
            <p14:sldId id="358"/>
            <p14:sldId id="359"/>
            <p14:sldId id="367"/>
            <p14:sldId id="361"/>
            <p14:sldId id="260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51FE0-83B6-4B87-97D8-ED8D407107B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74ECD-C8E8-44BF-8257-19A63699EFAA}">
      <dgm:prSet phldrT="[Text]"/>
      <dgm:spPr/>
      <dgm:t>
        <a:bodyPr/>
        <a:lstStyle/>
        <a:p>
          <a:r>
            <a:rPr lang="en-GB" dirty="0"/>
            <a:t>Diagnosis</a:t>
          </a:r>
          <a:endParaRPr lang="en-US" dirty="0"/>
        </a:p>
      </dgm:t>
    </dgm:pt>
    <dgm:pt modelId="{416AC00E-DBD8-4D23-BCA2-7457D8E6428C}" type="parTrans" cxnId="{82868715-BF41-4AFC-849D-3AC706EEEA5E}">
      <dgm:prSet/>
      <dgm:spPr/>
      <dgm:t>
        <a:bodyPr/>
        <a:lstStyle/>
        <a:p>
          <a:endParaRPr lang="en-US"/>
        </a:p>
      </dgm:t>
    </dgm:pt>
    <dgm:pt modelId="{918CE650-6A1B-4A24-8C8B-94BFF71B009B}" type="sibTrans" cxnId="{82868715-BF41-4AFC-849D-3AC706EEEA5E}">
      <dgm:prSet/>
      <dgm:spPr/>
      <dgm:t>
        <a:bodyPr/>
        <a:lstStyle/>
        <a:p>
          <a:endParaRPr lang="en-US"/>
        </a:p>
      </dgm:t>
    </dgm:pt>
    <dgm:pt modelId="{1DABC529-F4A6-4F86-BE51-EC8986E546E2}">
      <dgm:prSet phldrT="[Text]"/>
      <dgm:spPr/>
      <dgm:t>
        <a:bodyPr/>
        <a:lstStyle/>
        <a:p>
          <a:r>
            <a:rPr lang="en-GB" dirty="0"/>
            <a:t>Referral to diagnostic Specialist</a:t>
          </a:r>
          <a:endParaRPr lang="en-US" dirty="0"/>
        </a:p>
      </dgm:t>
    </dgm:pt>
    <dgm:pt modelId="{22A7A450-CAC4-41B9-9A11-0AE1F57A10C6}" type="parTrans" cxnId="{3DABABDF-9E98-4135-8DAD-2EE4952B90EB}">
      <dgm:prSet/>
      <dgm:spPr/>
      <dgm:t>
        <a:bodyPr/>
        <a:lstStyle/>
        <a:p>
          <a:endParaRPr lang="en-US"/>
        </a:p>
      </dgm:t>
    </dgm:pt>
    <dgm:pt modelId="{BCAE1558-3257-40B4-A26D-F43F7292281E}" type="sibTrans" cxnId="{3DABABDF-9E98-4135-8DAD-2EE4952B90EB}">
      <dgm:prSet/>
      <dgm:spPr/>
      <dgm:t>
        <a:bodyPr/>
        <a:lstStyle/>
        <a:p>
          <a:endParaRPr lang="en-US"/>
        </a:p>
      </dgm:t>
    </dgm:pt>
    <dgm:pt modelId="{A0A340E8-5120-47B2-BC0D-4186D3686726}">
      <dgm:prSet phldrT="[Text]"/>
      <dgm:spPr/>
      <dgm:t>
        <a:bodyPr/>
        <a:lstStyle/>
        <a:p>
          <a:r>
            <a:rPr lang="en-GB" dirty="0"/>
            <a:t>Diagnostic investigations – biopsy/imaging/staging</a:t>
          </a:r>
          <a:endParaRPr lang="en-US" dirty="0"/>
        </a:p>
      </dgm:t>
    </dgm:pt>
    <dgm:pt modelId="{2E806ACC-98CF-4F89-99CC-B09D634D033D}" type="parTrans" cxnId="{1CCE8E37-8930-4B39-A956-DA6B4808A029}">
      <dgm:prSet/>
      <dgm:spPr/>
      <dgm:t>
        <a:bodyPr/>
        <a:lstStyle/>
        <a:p>
          <a:endParaRPr lang="en-US"/>
        </a:p>
      </dgm:t>
    </dgm:pt>
    <dgm:pt modelId="{33A236BC-522D-4BA7-A8D7-20C9EA374F34}" type="sibTrans" cxnId="{1CCE8E37-8930-4B39-A956-DA6B4808A029}">
      <dgm:prSet/>
      <dgm:spPr/>
      <dgm:t>
        <a:bodyPr/>
        <a:lstStyle/>
        <a:p>
          <a:endParaRPr lang="en-US"/>
        </a:p>
      </dgm:t>
    </dgm:pt>
    <dgm:pt modelId="{C6B63884-0020-47FE-9170-A40329BCBEEE}">
      <dgm:prSet phldrT="[Text]" custT="1"/>
      <dgm:spPr/>
      <dgm:t>
        <a:bodyPr/>
        <a:lstStyle/>
        <a:p>
          <a:r>
            <a:rPr lang="en-GB" sz="1800" dirty="0"/>
            <a:t>Weekly</a:t>
          </a:r>
        </a:p>
        <a:p>
          <a:r>
            <a:rPr lang="en-GB" sz="1800" dirty="0"/>
            <a:t>MDT</a:t>
          </a:r>
          <a:endParaRPr lang="en-US" sz="1800" dirty="0"/>
        </a:p>
      </dgm:t>
    </dgm:pt>
    <dgm:pt modelId="{FF7FF456-10F8-4B03-A9FC-7416181707FD}" type="parTrans" cxnId="{4D94FF23-2354-4488-AD06-3730CAB34B72}">
      <dgm:prSet/>
      <dgm:spPr/>
      <dgm:t>
        <a:bodyPr/>
        <a:lstStyle/>
        <a:p>
          <a:endParaRPr lang="en-US"/>
        </a:p>
      </dgm:t>
    </dgm:pt>
    <dgm:pt modelId="{565AFBC5-8E4E-4DE1-B76D-CD050DADBE08}" type="sibTrans" cxnId="{4D94FF23-2354-4488-AD06-3730CAB34B72}">
      <dgm:prSet/>
      <dgm:spPr/>
      <dgm:t>
        <a:bodyPr/>
        <a:lstStyle/>
        <a:p>
          <a:endParaRPr lang="en-US"/>
        </a:p>
      </dgm:t>
    </dgm:pt>
    <dgm:pt modelId="{AAB6A805-2A4F-4991-802E-24635E3F9B9A}">
      <dgm:prSet phldrT="[Text]"/>
      <dgm:spPr/>
      <dgm:t>
        <a:bodyPr/>
        <a:lstStyle/>
        <a:p>
          <a:r>
            <a:rPr lang="en-GB" dirty="0"/>
            <a:t>Discussion at MDT – Oncologist/Surgeon/Radiologist/Pathologist/Allied healthcare professionals/Clinical nurse specialist</a:t>
          </a:r>
          <a:endParaRPr lang="en-US" dirty="0"/>
        </a:p>
      </dgm:t>
    </dgm:pt>
    <dgm:pt modelId="{2286817F-E60E-429D-B0B4-9B96D4F40527}" type="parTrans" cxnId="{C460AC17-403B-4409-BC41-CD543FC4B5E2}">
      <dgm:prSet/>
      <dgm:spPr/>
      <dgm:t>
        <a:bodyPr/>
        <a:lstStyle/>
        <a:p>
          <a:endParaRPr lang="en-US"/>
        </a:p>
      </dgm:t>
    </dgm:pt>
    <dgm:pt modelId="{74795C61-5D4C-4B9C-860D-D3B3F3436CD3}" type="sibTrans" cxnId="{C460AC17-403B-4409-BC41-CD543FC4B5E2}">
      <dgm:prSet/>
      <dgm:spPr/>
      <dgm:t>
        <a:bodyPr/>
        <a:lstStyle/>
        <a:p>
          <a:endParaRPr lang="en-US"/>
        </a:p>
      </dgm:t>
    </dgm:pt>
    <dgm:pt modelId="{6D88D0C2-CE87-4389-8E03-5F1864DC327A}">
      <dgm:prSet phldrT="[Text]"/>
      <dgm:spPr/>
      <dgm:t>
        <a:bodyPr/>
        <a:lstStyle/>
        <a:p>
          <a:r>
            <a:rPr lang="en-GB" dirty="0"/>
            <a:t>Management decision made</a:t>
          </a:r>
          <a:endParaRPr lang="en-US" dirty="0"/>
        </a:p>
      </dgm:t>
    </dgm:pt>
    <dgm:pt modelId="{6EE7DC83-022E-45F4-A66C-691A5A4EC1F2}" type="parTrans" cxnId="{1E6C0E76-B5FC-44B4-9225-602F9C349CED}">
      <dgm:prSet/>
      <dgm:spPr/>
      <dgm:t>
        <a:bodyPr/>
        <a:lstStyle/>
        <a:p>
          <a:endParaRPr lang="en-US"/>
        </a:p>
      </dgm:t>
    </dgm:pt>
    <dgm:pt modelId="{69BDFAD7-6B91-4801-960B-263AC0B54A30}" type="sibTrans" cxnId="{1E6C0E76-B5FC-44B4-9225-602F9C349CED}">
      <dgm:prSet/>
      <dgm:spPr/>
      <dgm:t>
        <a:bodyPr/>
        <a:lstStyle/>
        <a:p>
          <a:endParaRPr lang="en-US"/>
        </a:p>
      </dgm:t>
    </dgm:pt>
    <dgm:pt modelId="{E363E2C0-520E-47E0-BA42-810FDCE4BA8B}">
      <dgm:prSet phldrT="[Text]"/>
      <dgm:spPr/>
      <dgm:t>
        <a:bodyPr/>
        <a:lstStyle/>
        <a:p>
          <a:r>
            <a:rPr lang="en-GB" dirty="0"/>
            <a:t>Treatment</a:t>
          </a:r>
          <a:endParaRPr lang="en-US" dirty="0"/>
        </a:p>
      </dgm:t>
    </dgm:pt>
    <dgm:pt modelId="{C428A594-BD7F-47B8-ACC8-740BF4229E2F}" type="parTrans" cxnId="{1689A707-0B46-457C-AD7F-49C1CEBC088E}">
      <dgm:prSet/>
      <dgm:spPr/>
      <dgm:t>
        <a:bodyPr/>
        <a:lstStyle/>
        <a:p>
          <a:endParaRPr lang="en-US"/>
        </a:p>
      </dgm:t>
    </dgm:pt>
    <dgm:pt modelId="{A2E2E732-C580-44FB-88B9-442A732A37DC}" type="sibTrans" cxnId="{1689A707-0B46-457C-AD7F-49C1CEBC088E}">
      <dgm:prSet/>
      <dgm:spPr/>
      <dgm:t>
        <a:bodyPr/>
        <a:lstStyle/>
        <a:p>
          <a:endParaRPr lang="en-US"/>
        </a:p>
      </dgm:t>
    </dgm:pt>
    <dgm:pt modelId="{B5557C4E-80E8-4767-9796-230AB2C5EB83}">
      <dgm:prSet phldrT="[Text]"/>
      <dgm:spPr/>
      <dgm:t>
        <a:bodyPr/>
        <a:lstStyle/>
        <a:p>
          <a:r>
            <a:rPr lang="en-GB" dirty="0"/>
            <a:t>Radical treatment - Oncology (radiotherapy/chemotherapy)/Surgical</a:t>
          </a:r>
          <a:endParaRPr lang="en-US" dirty="0"/>
        </a:p>
      </dgm:t>
    </dgm:pt>
    <dgm:pt modelId="{209CB664-B4A5-4498-A1D4-724AD4BB67E7}" type="parTrans" cxnId="{22778CDE-8BBD-4391-8B97-B8D7F306BB1B}">
      <dgm:prSet/>
      <dgm:spPr/>
      <dgm:t>
        <a:bodyPr/>
        <a:lstStyle/>
        <a:p>
          <a:endParaRPr lang="en-US"/>
        </a:p>
      </dgm:t>
    </dgm:pt>
    <dgm:pt modelId="{189DF517-1C32-4B10-8762-B17066EAF944}" type="sibTrans" cxnId="{22778CDE-8BBD-4391-8B97-B8D7F306BB1B}">
      <dgm:prSet/>
      <dgm:spPr/>
      <dgm:t>
        <a:bodyPr/>
        <a:lstStyle/>
        <a:p>
          <a:endParaRPr lang="en-US"/>
        </a:p>
      </dgm:t>
    </dgm:pt>
    <dgm:pt modelId="{5CD29741-0F81-4469-A435-BDF2533D427A}">
      <dgm:prSet phldrT="[Text]"/>
      <dgm:spPr/>
      <dgm:t>
        <a:bodyPr/>
        <a:lstStyle/>
        <a:p>
          <a:r>
            <a:rPr lang="en-GB" dirty="0"/>
            <a:t>Palliative – Oncology/Palliative care</a:t>
          </a:r>
          <a:endParaRPr lang="en-US" dirty="0"/>
        </a:p>
      </dgm:t>
    </dgm:pt>
    <dgm:pt modelId="{E857B26D-FBC1-46B8-BEB4-D2833C3FA86E}" type="parTrans" cxnId="{29935983-BF0B-464C-AB3A-0AD889A9FF11}">
      <dgm:prSet/>
      <dgm:spPr/>
      <dgm:t>
        <a:bodyPr/>
        <a:lstStyle/>
        <a:p>
          <a:endParaRPr lang="en-US"/>
        </a:p>
      </dgm:t>
    </dgm:pt>
    <dgm:pt modelId="{6ABA87FF-B83B-4D40-9695-D52A611D8CE2}" type="sibTrans" cxnId="{29935983-BF0B-464C-AB3A-0AD889A9FF11}">
      <dgm:prSet/>
      <dgm:spPr/>
      <dgm:t>
        <a:bodyPr/>
        <a:lstStyle/>
        <a:p>
          <a:endParaRPr lang="en-US"/>
        </a:p>
      </dgm:t>
    </dgm:pt>
    <dgm:pt modelId="{EBE4DED1-FED5-4A1A-B3E3-E0521EFEC56C}" type="pres">
      <dgm:prSet presAssocID="{EEA51FE0-83B6-4B87-97D8-ED8D407107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98409E-5232-42DB-96D6-B34C975A2341}" type="pres">
      <dgm:prSet presAssocID="{3CA74ECD-C8E8-44BF-8257-19A63699EFAA}" presName="composite" presStyleCnt="0"/>
      <dgm:spPr/>
    </dgm:pt>
    <dgm:pt modelId="{C462E47C-9BF5-4B7D-8F20-503EEF8C49C7}" type="pres">
      <dgm:prSet presAssocID="{3CA74ECD-C8E8-44BF-8257-19A63699EF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3D349-2D3C-42A8-8AEF-E2319C731DDA}" type="pres">
      <dgm:prSet presAssocID="{3CA74ECD-C8E8-44BF-8257-19A63699EF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54536-0D9E-4798-B872-5F4B49571370}" type="pres">
      <dgm:prSet presAssocID="{918CE650-6A1B-4A24-8C8B-94BFF71B009B}" presName="sp" presStyleCnt="0"/>
      <dgm:spPr/>
    </dgm:pt>
    <dgm:pt modelId="{499E8186-0824-4AD4-9CA9-57A1F28F9315}" type="pres">
      <dgm:prSet presAssocID="{C6B63884-0020-47FE-9170-A40329BCBEEE}" presName="composite" presStyleCnt="0"/>
      <dgm:spPr/>
    </dgm:pt>
    <dgm:pt modelId="{4B91C844-D1DB-4F99-897C-7B04DC8FBE25}" type="pres">
      <dgm:prSet presAssocID="{C6B63884-0020-47FE-9170-A40329BCBE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3BC02-EBD5-4764-BC11-EE92AE1091B7}" type="pres">
      <dgm:prSet presAssocID="{C6B63884-0020-47FE-9170-A40329BCBEEE}" presName="descendantText" presStyleLbl="alignAcc1" presStyleIdx="1" presStyleCnt="3" custLinFactNeighborX="0" custLinFactNeighborY="1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8F7BF-A693-418B-9949-203A8649BBB1}" type="pres">
      <dgm:prSet presAssocID="{565AFBC5-8E4E-4DE1-B76D-CD050DADBE08}" presName="sp" presStyleCnt="0"/>
      <dgm:spPr/>
    </dgm:pt>
    <dgm:pt modelId="{B331F7AE-4CDC-4F4E-B01C-1E8222C77B51}" type="pres">
      <dgm:prSet presAssocID="{E363E2C0-520E-47E0-BA42-810FDCE4BA8B}" presName="composite" presStyleCnt="0"/>
      <dgm:spPr/>
    </dgm:pt>
    <dgm:pt modelId="{C53E0DD5-D546-40C1-BB36-C04D81502BED}" type="pres">
      <dgm:prSet presAssocID="{E363E2C0-520E-47E0-BA42-810FDCE4BA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0DB4C-55E4-4C6B-B001-5F750EEA5F32}" type="pres">
      <dgm:prSet presAssocID="{E363E2C0-520E-47E0-BA42-810FDCE4BA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60AC17-403B-4409-BC41-CD543FC4B5E2}" srcId="{C6B63884-0020-47FE-9170-A40329BCBEEE}" destId="{AAB6A805-2A4F-4991-802E-24635E3F9B9A}" srcOrd="0" destOrd="0" parTransId="{2286817F-E60E-429D-B0B4-9B96D4F40527}" sibTransId="{74795C61-5D4C-4B9C-860D-D3B3F3436CD3}"/>
    <dgm:cxn modelId="{1689A707-0B46-457C-AD7F-49C1CEBC088E}" srcId="{EEA51FE0-83B6-4B87-97D8-ED8D407107BB}" destId="{E363E2C0-520E-47E0-BA42-810FDCE4BA8B}" srcOrd="2" destOrd="0" parTransId="{C428A594-BD7F-47B8-ACC8-740BF4229E2F}" sibTransId="{A2E2E732-C580-44FB-88B9-442A732A37DC}"/>
    <dgm:cxn modelId="{4CEB87F5-BAF4-416E-BFCD-39565A8A8C58}" type="presOf" srcId="{3CA74ECD-C8E8-44BF-8257-19A63699EFAA}" destId="{C462E47C-9BF5-4B7D-8F20-503EEF8C49C7}" srcOrd="0" destOrd="0" presId="urn:microsoft.com/office/officeart/2005/8/layout/chevron2"/>
    <dgm:cxn modelId="{F109D8BC-8A7C-40BE-BC26-8EE5457035EF}" type="presOf" srcId="{5CD29741-0F81-4469-A435-BDF2533D427A}" destId="{5AB0DB4C-55E4-4C6B-B001-5F750EEA5F32}" srcOrd="0" destOrd="1" presId="urn:microsoft.com/office/officeart/2005/8/layout/chevron2"/>
    <dgm:cxn modelId="{7A759357-25A3-4907-9C15-EF5B15EC42CF}" type="presOf" srcId="{EEA51FE0-83B6-4B87-97D8-ED8D407107BB}" destId="{EBE4DED1-FED5-4A1A-B3E3-E0521EFEC56C}" srcOrd="0" destOrd="0" presId="urn:microsoft.com/office/officeart/2005/8/layout/chevron2"/>
    <dgm:cxn modelId="{22778CDE-8BBD-4391-8B97-B8D7F306BB1B}" srcId="{E363E2C0-520E-47E0-BA42-810FDCE4BA8B}" destId="{B5557C4E-80E8-4767-9796-230AB2C5EB83}" srcOrd="0" destOrd="0" parTransId="{209CB664-B4A5-4498-A1D4-724AD4BB67E7}" sibTransId="{189DF517-1C32-4B10-8762-B17066EAF944}"/>
    <dgm:cxn modelId="{4D94FF23-2354-4488-AD06-3730CAB34B72}" srcId="{EEA51FE0-83B6-4B87-97D8-ED8D407107BB}" destId="{C6B63884-0020-47FE-9170-A40329BCBEEE}" srcOrd="1" destOrd="0" parTransId="{FF7FF456-10F8-4B03-A9FC-7416181707FD}" sibTransId="{565AFBC5-8E4E-4DE1-B76D-CD050DADBE08}"/>
    <dgm:cxn modelId="{0FD31774-E553-4E9C-9A58-D98BF3838EB9}" type="presOf" srcId="{E363E2C0-520E-47E0-BA42-810FDCE4BA8B}" destId="{C53E0DD5-D546-40C1-BB36-C04D81502BED}" srcOrd="0" destOrd="0" presId="urn:microsoft.com/office/officeart/2005/8/layout/chevron2"/>
    <dgm:cxn modelId="{82868715-BF41-4AFC-849D-3AC706EEEA5E}" srcId="{EEA51FE0-83B6-4B87-97D8-ED8D407107BB}" destId="{3CA74ECD-C8E8-44BF-8257-19A63699EFAA}" srcOrd="0" destOrd="0" parTransId="{416AC00E-DBD8-4D23-BCA2-7457D8E6428C}" sibTransId="{918CE650-6A1B-4A24-8C8B-94BFF71B009B}"/>
    <dgm:cxn modelId="{FA976F5D-E680-40E6-A818-5A5994525646}" type="presOf" srcId="{A0A340E8-5120-47B2-BC0D-4186D3686726}" destId="{F1D3D349-2D3C-42A8-8AEF-E2319C731DDA}" srcOrd="0" destOrd="1" presId="urn:microsoft.com/office/officeart/2005/8/layout/chevron2"/>
    <dgm:cxn modelId="{1E6C0E76-B5FC-44B4-9225-602F9C349CED}" srcId="{C6B63884-0020-47FE-9170-A40329BCBEEE}" destId="{6D88D0C2-CE87-4389-8E03-5F1864DC327A}" srcOrd="1" destOrd="0" parTransId="{6EE7DC83-022E-45F4-A66C-691A5A4EC1F2}" sibTransId="{69BDFAD7-6B91-4801-960B-263AC0B54A30}"/>
    <dgm:cxn modelId="{1CCE8E37-8930-4B39-A956-DA6B4808A029}" srcId="{3CA74ECD-C8E8-44BF-8257-19A63699EFAA}" destId="{A0A340E8-5120-47B2-BC0D-4186D3686726}" srcOrd="1" destOrd="0" parTransId="{2E806ACC-98CF-4F89-99CC-B09D634D033D}" sibTransId="{33A236BC-522D-4BA7-A8D7-20C9EA374F34}"/>
    <dgm:cxn modelId="{1B1DD47B-F860-4E5C-9069-B58B6D9AFE2C}" type="presOf" srcId="{6D88D0C2-CE87-4389-8E03-5F1864DC327A}" destId="{CB53BC02-EBD5-4764-BC11-EE92AE1091B7}" srcOrd="0" destOrd="1" presId="urn:microsoft.com/office/officeart/2005/8/layout/chevron2"/>
    <dgm:cxn modelId="{931E122F-1144-4048-ACFD-1273B4C56CBF}" type="presOf" srcId="{1DABC529-F4A6-4F86-BE51-EC8986E546E2}" destId="{F1D3D349-2D3C-42A8-8AEF-E2319C731DDA}" srcOrd="0" destOrd="0" presId="urn:microsoft.com/office/officeart/2005/8/layout/chevron2"/>
    <dgm:cxn modelId="{A07749A7-BAE6-4076-A2EC-ADA1C7DFE493}" type="presOf" srcId="{B5557C4E-80E8-4767-9796-230AB2C5EB83}" destId="{5AB0DB4C-55E4-4C6B-B001-5F750EEA5F32}" srcOrd="0" destOrd="0" presId="urn:microsoft.com/office/officeart/2005/8/layout/chevron2"/>
    <dgm:cxn modelId="{3DABABDF-9E98-4135-8DAD-2EE4952B90EB}" srcId="{3CA74ECD-C8E8-44BF-8257-19A63699EFAA}" destId="{1DABC529-F4A6-4F86-BE51-EC8986E546E2}" srcOrd="0" destOrd="0" parTransId="{22A7A450-CAC4-41B9-9A11-0AE1F57A10C6}" sibTransId="{BCAE1558-3257-40B4-A26D-F43F7292281E}"/>
    <dgm:cxn modelId="{D151D631-8459-4330-907F-6DF1FADBAF60}" type="presOf" srcId="{C6B63884-0020-47FE-9170-A40329BCBEEE}" destId="{4B91C844-D1DB-4F99-897C-7B04DC8FBE25}" srcOrd="0" destOrd="0" presId="urn:microsoft.com/office/officeart/2005/8/layout/chevron2"/>
    <dgm:cxn modelId="{1A35B35E-08C4-4E62-93DC-8D93D9E83ECF}" type="presOf" srcId="{AAB6A805-2A4F-4991-802E-24635E3F9B9A}" destId="{CB53BC02-EBD5-4764-BC11-EE92AE1091B7}" srcOrd="0" destOrd="0" presId="urn:microsoft.com/office/officeart/2005/8/layout/chevron2"/>
    <dgm:cxn modelId="{29935983-BF0B-464C-AB3A-0AD889A9FF11}" srcId="{E363E2C0-520E-47E0-BA42-810FDCE4BA8B}" destId="{5CD29741-0F81-4469-A435-BDF2533D427A}" srcOrd="1" destOrd="0" parTransId="{E857B26D-FBC1-46B8-BEB4-D2833C3FA86E}" sibTransId="{6ABA87FF-B83B-4D40-9695-D52A611D8CE2}"/>
    <dgm:cxn modelId="{645528C8-0F22-4AB4-B0A2-61B13AD016B1}" type="presParOf" srcId="{EBE4DED1-FED5-4A1A-B3E3-E0521EFEC56C}" destId="{0F98409E-5232-42DB-96D6-B34C975A2341}" srcOrd="0" destOrd="0" presId="urn:microsoft.com/office/officeart/2005/8/layout/chevron2"/>
    <dgm:cxn modelId="{90ED12E7-F267-4EFA-B707-48A897371ED0}" type="presParOf" srcId="{0F98409E-5232-42DB-96D6-B34C975A2341}" destId="{C462E47C-9BF5-4B7D-8F20-503EEF8C49C7}" srcOrd="0" destOrd="0" presId="urn:microsoft.com/office/officeart/2005/8/layout/chevron2"/>
    <dgm:cxn modelId="{1AE231F2-F8CB-4504-B89E-F0748CFCB500}" type="presParOf" srcId="{0F98409E-5232-42DB-96D6-B34C975A2341}" destId="{F1D3D349-2D3C-42A8-8AEF-E2319C731DDA}" srcOrd="1" destOrd="0" presId="urn:microsoft.com/office/officeart/2005/8/layout/chevron2"/>
    <dgm:cxn modelId="{73D6390A-D71E-4182-94D1-6A0259A319EE}" type="presParOf" srcId="{EBE4DED1-FED5-4A1A-B3E3-E0521EFEC56C}" destId="{5D254536-0D9E-4798-B872-5F4B49571370}" srcOrd="1" destOrd="0" presId="urn:microsoft.com/office/officeart/2005/8/layout/chevron2"/>
    <dgm:cxn modelId="{A10BCD35-6AE9-4174-ABD0-33B56080BA33}" type="presParOf" srcId="{EBE4DED1-FED5-4A1A-B3E3-E0521EFEC56C}" destId="{499E8186-0824-4AD4-9CA9-57A1F28F9315}" srcOrd="2" destOrd="0" presId="urn:microsoft.com/office/officeart/2005/8/layout/chevron2"/>
    <dgm:cxn modelId="{24088511-3869-456C-8DCA-C860068E0F37}" type="presParOf" srcId="{499E8186-0824-4AD4-9CA9-57A1F28F9315}" destId="{4B91C844-D1DB-4F99-897C-7B04DC8FBE25}" srcOrd="0" destOrd="0" presId="urn:microsoft.com/office/officeart/2005/8/layout/chevron2"/>
    <dgm:cxn modelId="{2484C332-AD7F-42B5-9669-9914A0547627}" type="presParOf" srcId="{499E8186-0824-4AD4-9CA9-57A1F28F9315}" destId="{CB53BC02-EBD5-4764-BC11-EE92AE1091B7}" srcOrd="1" destOrd="0" presId="urn:microsoft.com/office/officeart/2005/8/layout/chevron2"/>
    <dgm:cxn modelId="{083A01B6-5778-47D3-B8EB-A8F8EBFFE43E}" type="presParOf" srcId="{EBE4DED1-FED5-4A1A-B3E3-E0521EFEC56C}" destId="{2888F7BF-A693-418B-9949-203A8649BBB1}" srcOrd="3" destOrd="0" presId="urn:microsoft.com/office/officeart/2005/8/layout/chevron2"/>
    <dgm:cxn modelId="{9D6A1049-FDFA-43C3-BF30-6F53F7FDC722}" type="presParOf" srcId="{EBE4DED1-FED5-4A1A-B3E3-E0521EFEC56C}" destId="{B331F7AE-4CDC-4F4E-B01C-1E8222C77B51}" srcOrd="4" destOrd="0" presId="urn:microsoft.com/office/officeart/2005/8/layout/chevron2"/>
    <dgm:cxn modelId="{D60FA2E3-922F-43FC-98DF-21D21CC2357A}" type="presParOf" srcId="{B331F7AE-4CDC-4F4E-B01C-1E8222C77B51}" destId="{C53E0DD5-D546-40C1-BB36-C04D81502BED}" srcOrd="0" destOrd="0" presId="urn:microsoft.com/office/officeart/2005/8/layout/chevron2"/>
    <dgm:cxn modelId="{CBCD3FD3-6CDF-41C6-9DE9-18F94D232D99}" type="presParOf" srcId="{B331F7AE-4CDC-4F4E-B01C-1E8222C77B51}" destId="{5AB0DB4C-55E4-4C6B-B001-5F750EEA5F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1EA3-EA95-48DB-A0EA-C586218D201D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88B3BB2-29D7-4A89-B174-0893FA293ABA}">
      <dgm:prSet phldrT="[Text]"/>
      <dgm:spPr/>
      <dgm:t>
        <a:bodyPr/>
        <a:lstStyle/>
        <a:p>
          <a:r>
            <a:rPr lang="en-GB" dirty="0"/>
            <a:t>Dental extractions- if &gt;2, allow 7 days for recovery</a:t>
          </a:r>
        </a:p>
        <a:p>
          <a:r>
            <a:rPr lang="en-GB" dirty="0" err="1"/>
            <a:t>Dietition</a:t>
          </a:r>
          <a:r>
            <a:rPr lang="en-GB" dirty="0"/>
            <a:t>, enteral feeding</a:t>
          </a:r>
        </a:p>
      </dgm:t>
    </dgm:pt>
    <dgm:pt modelId="{BDBDB794-F5DB-4DA5-938D-003DE8326B78}" type="parTrans" cxnId="{BDC08F6D-7CFF-4D1B-82E2-99E48DB62B33}">
      <dgm:prSet/>
      <dgm:spPr/>
      <dgm:t>
        <a:bodyPr/>
        <a:lstStyle/>
        <a:p>
          <a:endParaRPr lang="en-GB"/>
        </a:p>
      </dgm:t>
    </dgm:pt>
    <dgm:pt modelId="{33CE12FA-9F83-4A5D-917A-357CE0ABE183}" type="sibTrans" cxnId="{BDC08F6D-7CFF-4D1B-82E2-99E48DB62B33}">
      <dgm:prSet/>
      <dgm:spPr/>
      <dgm:t>
        <a:bodyPr/>
        <a:lstStyle/>
        <a:p>
          <a:endParaRPr lang="en-GB"/>
        </a:p>
      </dgm:t>
    </dgm:pt>
    <dgm:pt modelId="{7ABD9994-DA37-4822-B98B-5CB760E06F64}">
      <dgm:prSet phldrT="[Text]"/>
      <dgm:spPr/>
      <dgm:t>
        <a:bodyPr/>
        <a:lstStyle/>
        <a:p>
          <a:r>
            <a:rPr lang="en-GB" dirty="0"/>
            <a:t>Immobilisation with head shell (if required) or breast board, and CT, with markers for localisation</a:t>
          </a:r>
        </a:p>
      </dgm:t>
    </dgm:pt>
    <dgm:pt modelId="{6701EE10-5115-4B3D-9FFD-1EF38EC08E0A}" type="parTrans" cxnId="{6CD96173-DB66-4B91-898B-E7FFEC96D6F0}">
      <dgm:prSet/>
      <dgm:spPr/>
      <dgm:t>
        <a:bodyPr/>
        <a:lstStyle/>
        <a:p>
          <a:endParaRPr lang="en-GB"/>
        </a:p>
      </dgm:t>
    </dgm:pt>
    <dgm:pt modelId="{1AC2309E-6197-4376-AC9D-F7D79B2CEDC3}" type="sibTrans" cxnId="{6CD96173-DB66-4B91-898B-E7FFEC96D6F0}">
      <dgm:prSet/>
      <dgm:spPr/>
      <dgm:t>
        <a:bodyPr/>
        <a:lstStyle/>
        <a:p>
          <a:endParaRPr lang="en-GB"/>
        </a:p>
      </dgm:t>
    </dgm:pt>
    <dgm:pt modelId="{E36109D2-88CE-40B8-A3DB-B430A9F8EFD7}">
      <dgm:prSet phldrT="[Text]"/>
      <dgm:spPr/>
      <dgm:t>
        <a:bodyPr/>
        <a:lstStyle/>
        <a:p>
          <a:endParaRPr lang="en-GB" dirty="0"/>
        </a:p>
      </dgm:t>
    </dgm:pt>
    <dgm:pt modelId="{CC8A01FB-BD9E-4645-BCF9-FE06759BA840}" type="parTrans" cxnId="{D0DDCC20-E6FA-4365-9208-9176510C438F}">
      <dgm:prSet/>
      <dgm:spPr/>
      <dgm:t>
        <a:bodyPr/>
        <a:lstStyle/>
        <a:p>
          <a:endParaRPr lang="en-GB"/>
        </a:p>
      </dgm:t>
    </dgm:pt>
    <dgm:pt modelId="{9305C70A-5511-45E4-A8BF-2F5B2706EADC}" type="sibTrans" cxnId="{D0DDCC20-E6FA-4365-9208-9176510C438F}">
      <dgm:prSet/>
      <dgm:spPr/>
      <dgm:t>
        <a:bodyPr/>
        <a:lstStyle/>
        <a:p>
          <a:endParaRPr lang="en-GB"/>
        </a:p>
      </dgm:t>
    </dgm:pt>
    <dgm:pt modelId="{8C5CB571-E921-46B8-B422-4E4EAB93B333}">
      <dgm:prSet phldrT="[Text]"/>
      <dgm:spPr/>
      <dgm:t>
        <a:bodyPr/>
        <a:lstStyle/>
        <a:p>
          <a:r>
            <a:rPr lang="en-GB" dirty="0"/>
            <a:t>Volumes outlined, high/intermediate/low risk</a:t>
          </a:r>
        </a:p>
      </dgm:t>
    </dgm:pt>
    <dgm:pt modelId="{16251426-1D83-485E-ABAF-73FE8FE8AD3C}" type="parTrans" cxnId="{E7B389D3-A5F6-41BE-94ED-9E0931500402}">
      <dgm:prSet/>
      <dgm:spPr/>
      <dgm:t>
        <a:bodyPr/>
        <a:lstStyle/>
        <a:p>
          <a:endParaRPr lang="en-GB"/>
        </a:p>
      </dgm:t>
    </dgm:pt>
    <dgm:pt modelId="{F0D668C9-B62B-4F25-B783-3F63B7861118}" type="sibTrans" cxnId="{E7B389D3-A5F6-41BE-94ED-9E0931500402}">
      <dgm:prSet/>
      <dgm:spPr/>
      <dgm:t>
        <a:bodyPr/>
        <a:lstStyle/>
        <a:p>
          <a:endParaRPr lang="en-GB"/>
        </a:p>
      </dgm:t>
    </dgm:pt>
    <dgm:pt modelId="{508BED44-63B7-4DAC-B206-4D5F3E5C466C}">
      <dgm:prSet phldrT="[Text]"/>
      <dgm:spPr/>
      <dgm:t>
        <a:bodyPr/>
        <a:lstStyle/>
        <a:p>
          <a:endParaRPr lang="en-GB" dirty="0"/>
        </a:p>
      </dgm:t>
    </dgm:pt>
    <dgm:pt modelId="{F609D7FB-B214-4701-9DBD-A0D46D131687}" type="parTrans" cxnId="{EE7CEE4B-52D3-45B0-AA23-E3B5F69334BA}">
      <dgm:prSet/>
      <dgm:spPr/>
      <dgm:t>
        <a:bodyPr/>
        <a:lstStyle/>
        <a:p>
          <a:endParaRPr lang="en-GB"/>
        </a:p>
      </dgm:t>
    </dgm:pt>
    <dgm:pt modelId="{8D5CDBD8-8921-4308-8A59-81605C8FE138}" type="sibTrans" cxnId="{EE7CEE4B-52D3-45B0-AA23-E3B5F69334BA}">
      <dgm:prSet/>
      <dgm:spPr/>
      <dgm:t>
        <a:bodyPr/>
        <a:lstStyle/>
        <a:p>
          <a:endParaRPr lang="en-GB"/>
        </a:p>
      </dgm:t>
    </dgm:pt>
    <dgm:pt modelId="{E92C178A-32D8-421E-A765-927069D09DA5}">
      <dgm:prSet phldrT="[Text]"/>
      <dgm:spPr/>
      <dgm:t>
        <a:bodyPr/>
        <a:lstStyle/>
        <a:p>
          <a:endParaRPr lang="en-GB" dirty="0"/>
        </a:p>
      </dgm:t>
    </dgm:pt>
    <dgm:pt modelId="{1FB959B7-7AD3-42C5-A62C-358F8B44A48A}" type="parTrans" cxnId="{2E5E39F7-408A-4E5D-ACD3-0B1AFF7740B0}">
      <dgm:prSet/>
      <dgm:spPr/>
      <dgm:t>
        <a:bodyPr/>
        <a:lstStyle/>
        <a:p>
          <a:endParaRPr lang="en-GB"/>
        </a:p>
      </dgm:t>
    </dgm:pt>
    <dgm:pt modelId="{E5B253E7-4CDE-4290-A215-94BEEBB2DB30}" type="sibTrans" cxnId="{2E5E39F7-408A-4E5D-ACD3-0B1AFF7740B0}">
      <dgm:prSet/>
      <dgm:spPr/>
      <dgm:t>
        <a:bodyPr/>
        <a:lstStyle/>
        <a:p>
          <a:endParaRPr lang="en-GB"/>
        </a:p>
      </dgm:t>
    </dgm:pt>
    <dgm:pt modelId="{852C11EA-08CD-45AC-90A3-F0BD318EF997}">
      <dgm:prSet phldrT="[Text]"/>
      <dgm:spPr/>
      <dgm:t>
        <a:bodyPr/>
        <a:lstStyle/>
        <a:p>
          <a:endParaRPr lang="en-US"/>
        </a:p>
      </dgm:t>
    </dgm:pt>
    <dgm:pt modelId="{21EF3848-2FFF-45E8-8E49-02615A1F7BEF}" type="parTrans" cxnId="{5DBA8958-AAD4-49FE-8907-DC42A256DEBC}">
      <dgm:prSet/>
      <dgm:spPr/>
      <dgm:t>
        <a:bodyPr/>
        <a:lstStyle/>
        <a:p>
          <a:endParaRPr lang="en-GB"/>
        </a:p>
      </dgm:t>
    </dgm:pt>
    <dgm:pt modelId="{083F9677-156C-43F5-B830-7A5298D3ADBB}" type="sibTrans" cxnId="{5DBA8958-AAD4-49FE-8907-DC42A256DEBC}">
      <dgm:prSet/>
      <dgm:spPr/>
      <dgm:t>
        <a:bodyPr/>
        <a:lstStyle/>
        <a:p>
          <a:endParaRPr lang="en-GB"/>
        </a:p>
      </dgm:t>
    </dgm:pt>
    <dgm:pt modelId="{2CC8C19B-9BA6-4677-B9D1-0867BB59DB56}">
      <dgm:prSet/>
      <dgm:spPr/>
      <dgm:t>
        <a:bodyPr/>
        <a:lstStyle/>
        <a:p>
          <a:r>
            <a:rPr lang="en-GB" dirty="0"/>
            <a:t>Treatment starts, set up checked daily</a:t>
          </a:r>
        </a:p>
      </dgm:t>
    </dgm:pt>
    <dgm:pt modelId="{EBA953D8-6A51-4579-A1A1-B9C7FCBF2BF9}" type="parTrans" cxnId="{96E116B9-17E8-4C0D-BA3B-47C9F5E94FB6}">
      <dgm:prSet/>
      <dgm:spPr/>
      <dgm:t>
        <a:bodyPr/>
        <a:lstStyle/>
        <a:p>
          <a:endParaRPr lang="en-US"/>
        </a:p>
      </dgm:t>
    </dgm:pt>
    <dgm:pt modelId="{8644C8A4-8698-4B53-9CF9-0464699E155C}" type="sibTrans" cxnId="{96E116B9-17E8-4C0D-BA3B-47C9F5E94FB6}">
      <dgm:prSet/>
      <dgm:spPr/>
      <dgm:t>
        <a:bodyPr/>
        <a:lstStyle/>
        <a:p>
          <a:endParaRPr lang="en-US"/>
        </a:p>
      </dgm:t>
    </dgm:pt>
    <dgm:pt modelId="{84D6B603-D4DE-4560-A391-4AFD72EE09DC}">
      <dgm:prSet/>
      <dgm:spPr/>
      <dgm:t>
        <a:bodyPr/>
        <a:lstStyle/>
        <a:p>
          <a:r>
            <a:rPr lang="en-GB" dirty="0"/>
            <a:t>Plan generated by physicist</a:t>
          </a:r>
        </a:p>
      </dgm:t>
    </dgm:pt>
    <dgm:pt modelId="{95C66143-8FC0-46B8-958F-494D4EA572FC}" type="parTrans" cxnId="{DDA8178C-83AC-4BB0-809A-C9E6BB7F8882}">
      <dgm:prSet/>
      <dgm:spPr/>
      <dgm:t>
        <a:bodyPr/>
        <a:lstStyle/>
        <a:p>
          <a:endParaRPr lang="en-US"/>
        </a:p>
      </dgm:t>
    </dgm:pt>
    <dgm:pt modelId="{C2C84F06-7824-4FBD-8531-4BCFE0A1B2F6}" type="sibTrans" cxnId="{DDA8178C-83AC-4BB0-809A-C9E6BB7F8882}">
      <dgm:prSet/>
      <dgm:spPr/>
      <dgm:t>
        <a:bodyPr/>
        <a:lstStyle/>
        <a:p>
          <a:endParaRPr lang="en-US"/>
        </a:p>
      </dgm:t>
    </dgm:pt>
    <dgm:pt modelId="{F62C8215-50C5-4DD8-90EC-F7C2AEB2635C}" type="pres">
      <dgm:prSet presAssocID="{517D1EA3-EA95-48DB-A0EA-C586218D20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C1D910-C9CD-4E4F-8872-10A9F51713D6}" type="pres">
      <dgm:prSet presAssocID="{517D1EA3-EA95-48DB-A0EA-C586218D201D}" presName="dummyMaxCanvas" presStyleCnt="0">
        <dgm:presLayoutVars/>
      </dgm:prSet>
      <dgm:spPr/>
    </dgm:pt>
    <dgm:pt modelId="{CBF69648-1D07-47A2-8031-DA6560AE7E74}" type="pres">
      <dgm:prSet presAssocID="{517D1EA3-EA95-48DB-A0EA-C586218D201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84087-6E6F-4676-BEEA-6FDA59A6D805}" type="pres">
      <dgm:prSet presAssocID="{517D1EA3-EA95-48DB-A0EA-C586218D201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C0B729-FB64-48FA-92A6-715A09E8C1C4}" type="pres">
      <dgm:prSet presAssocID="{517D1EA3-EA95-48DB-A0EA-C586218D201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3A467-F674-4FB0-A7EE-BA60B17802C8}" type="pres">
      <dgm:prSet presAssocID="{517D1EA3-EA95-48DB-A0EA-C586218D201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5850F2-88E4-4D79-A9CF-EAF901E3B223}" type="pres">
      <dgm:prSet presAssocID="{517D1EA3-EA95-48DB-A0EA-C586218D201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81C35E-C1C9-4B1B-AAB0-12113324396B}" type="pres">
      <dgm:prSet presAssocID="{517D1EA3-EA95-48DB-A0EA-C586218D201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02E41-92A7-4BB2-BA2C-A64A20BF3372}" type="pres">
      <dgm:prSet presAssocID="{517D1EA3-EA95-48DB-A0EA-C586218D201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BB10F-B894-4082-93BE-943AF1E6DA74}" type="pres">
      <dgm:prSet presAssocID="{517D1EA3-EA95-48DB-A0EA-C586218D201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86E1CD-60E2-44D7-90C3-CC9C517756FB}" type="pres">
      <dgm:prSet presAssocID="{517D1EA3-EA95-48DB-A0EA-C586218D201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72E55-0A60-4B7A-8708-E7B711617C8B}" type="pres">
      <dgm:prSet presAssocID="{517D1EA3-EA95-48DB-A0EA-C586218D201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A2B102-E682-4E0B-9716-53EEB21B2F04}" type="pres">
      <dgm:prSet presAssocID="{517D1EA3-EA95-48DB-A0EA-C586218D201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6372AB-057D-40B0-B851-E496F8AF88FE}" type="pres">
      <dgm:prSet presAssocID="{517D1EA3-EA95-48DB-A0EA-C586218D201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AFB6E-B9EC-460C-A118-54B51102DBAC}" type="pres">
      <dgm:prSet presAssocID="{517D1EA3-EA95-48DB-A0EA-C586218D201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F75E2-838C-4525-87D0-7F93EEB77584}" type="pres">
      <dgm:prSet presAssocID="{517D1EA3-EA95-48DB-A0EA-C586218D201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DDCC20-E6FA-4365-9208-9176510C438F}" srcId="{517D1EA3-EA95-48DB-A0EA-C586218D201D}" destId="{E36109D2-88CE-40B8-A3DB-B430A9F8EFD7}" srcOrd="8" destOrd="0" parTransId="{CC8A01FB-BD9E-4645-BCF9-FE06759BA840}" sibTransId="{9305C70A-5511-45E4-A8BF-2F5B2706EADC}"/>
    <dgm:cxn modelId="{FDE70E68-3B92-47D2-BFB4-CDE7BDD2D2D4}" type="presOf" srcId="{1AC2309E-6197-4376-AC9D-F7D79B2CEDC3}" destId="{B1D02E41-92A7-4BB2-BA2C-A64A20BF3372}" srcOrd="0" destOrd="0" presId="urn:microsoft.com/office/officeart/2005/8/layout/vProcess5"/>
    <dgm:cxn modelId="{991A583A-6A7B-4773-A674-50099D7FD553}" type="presOf" srcId="{84D6B603-D4DE-4560-A391-4AFD72EE09DC}" destId="{9963A467-F674-4FB0-A7EE-BA60B17802C8}" srcOrd="0" destOrd="0" presId="urn:microsoft.com/office/officeart/2005/8/layout/vProcess5"/>
    <dgm:cxn modelId="{E7B389D3-A5F6-41BE-94ED-9E0931500402}" srcId="{517D1EA3-EA95-48DB-A0EA-C586218D201D}" destId="{8C5CB571-E921-46B8-B422-4E4EAB93B333}" srcOrd="2" destOrd="0" parTransId="{16251426-1D83-485E-ABAF-73FE8FE8AD3C}" sibTransId="{F0D668C9-B62B-4F25-B783-3F63B7861118}"/>
    <dgm:cxn modelId="{6CD96173-DB66-4B91-898B-E7FFEC96D6F0}" srcId="{517D1EA3-EA95-48DB-A0EA-C586218D201D}" destId="{7ABD9994-DA37-4822-B98B-5CB760E06F64}" srcOrd="1" destOrd="0" parTransId="{6701EE10-5115-4B3D-9FFD-1EF38EC08E0A}" sibTransId="{1AC2309E-6197-4376-AC9D-F7D79B2CEDC3}"/>
    <dgm:cxn modelId="{2E5E39F7-408A-4E5D-ACD3-0B1AFF7740B0}" srcId="{517D1EA3-EA95-48DB-A0EA-C586218D201D}" destId="{E92C178A-32D8-421E-A765-927069D09DA5}" srcOrd="7" destOrd="0" parTransId="{1FB959B7-7AD3-42C5-A62C-358F8B44A48A}" sibTransId="{E5B253E7-4CDE-4290-A215-94BEEBB2DB30}"/>
    <dgm:cxn modelId="{96E116B9-17E8-4C0D-BA3B-47C9F5E94FB6}" srcId="{517D1EA3-EA95-48DB-A0EA-C586218D201D}" destId="{2CC8C19B-9BA6-4677-B9D1-0867BB59DB56}" srcOrd="4" destOrd="0" parTransId="{EBA953D8-6A51-4579-A1A1-B9C7FCBF2BF9}" sibTransId="{8644C8A4-8698-4B53-9CF9-0464699E155C}"/>
    <dgm:cxn modelId="{CAD0A285-74DD-40DE-8EF5-7DBB6A10879B}" type="presOf" srcId="{7ABD9994-DA37-4822-B98B-5CB760E06F64}" destId="{C1884087-6E6F-4676-BEEA-6FDA59A6D805}" srcOrd="0" destOrd="0" presId="urn:microsoft.com/office/officeart/2005/8/layout/vProcess5"/>
    <dgm:cxn modelId="{A33F0E16-1368-4191-B3BD-380F22B59CB4}" type="presOf" srcId="{7ABD9994-DA37-4822-B98B-5CB760E06F64}" destId="{85A2B102-E682-4E0B-9716-53EEB21B2F04}" srcOrd="1" destOrd="0" presId="urn:microsoft.com/office/officeart/2005/8/layout/vProcess5"/>
    <dgm:cxn modelId="{B52B3C51-04D4-4113-BACE-CC5054424241}" type="presOf" srcId="{8C5CB571-E921-46B8-B422-4E4EAB93B333}" destId="{EAC0B729-FB64-48FA-92A6-715A09E8C1C4}" srcOrd="0" destOrd="0" presId="urn:microsoft.com/office/officeart/2005/8/layout/vProcess5"/>
    <dgm:cxn modelId="{B88446A1-E3C8-4B34-B5A6-894BD851A1BB}" type="presOf" srcId="{C2C84F06-7824-4FBD-8531-4BCFE0A1B2F6}" destId="{CF86E1CD-60E2-44D7-90C3-CC9C517756FB}" srcOrd="0" destOrd="0" presId="urn:microsoft.com/office/officeart/2005/8/layout/vProcess5"/>
    <dgm:cxn modelId="{29C66C78-6099-47DD-B80E-C42F4F275129}" type="presOf" srcId="{2CC8C19B-9BA6-4677-B9D1-0867BB59DB56}" destId="{D64F75E2-838C-4525-87D0-7F93EEB77584}" srcOrd="1" destOrd="0" presId="urn:microsoft.com/office/officeart/2005/8/layout/vProcess5"/>
    <dgm:cxn modelId="{BDC08F6D-7CFF-4D1B-82E2-99E48DB62B33}" srcId="{517D1EA3-EA95-48DB-A0EA-C586218D201D}" destId="{B88B3BB2-29D7-4A89-B174-0893FA293ABA}" srcOrd="0" destOrd="0" parTransId="{BDBDB794-F5DB-4DA5-938D-003DE8326B78}" sibTransId="{33CE12FA-9F83-4A5D-917A-357CE0ABE183}"/>
    <dgm:cxn modelId="{5DBA8958-AAD4-49FE-8907-DC42A256DEBC}" srcId="{517D1EA3-EA95-48DB-A0EA-C586218D201D}" destId="{852C11EA-08CD-45AC-90A3-F0BD318EF997}" srcOrd="6" destOrd="0" parTransId="{21EF3848-2FFF-45E8-8E49-02615A1F7BEF}" sibTransId="{083F9677-156C-43F5-B830-7A5298D3ADBB}"/>
    <dgm:cxn modelId="{DDA8178C-83AC-4BB0-809A-C9E6BB7F8882}" srcId="{517D1EA3-EA95-48DB-A0EA-C586218D201D}" destId="{84D6B603-D4DE-4560-A391-4AFD72EE09DC}" srcOrd="3" destOrd="0" parTransId="{95C66143-8FC0-46B8-958F-494D4EA572FC}" sibTransId="{C2C84F06-7824-4FBD-8531-4BCFE0A1B2F6}"/>
    <dgm:cxn modelId="{57196A6B-DFFF-4B6C-9F5C-0A6F019D7DBB}" type="presOf" srcId="{84D6B603-D4DE-4560-A391-4AFD72EE09DC}" destId="{188AFB6E-B9EC-460C-A118-54B51102DBAC}" srcOrd="1" destOrd="0" presId="urn:microsoft.com/office/officeart/2005/8/layout/vProcess5"/>
    <dgm:cxn modelId="{B9A6FBBC-9714-4EB4-949E-B8DF7A1BEE8E}" type="presOf" srcId="{B88B3BB2-29D7-4A89-B174-0893FA293ABA}" destId="{CBF69648-1D07-47A2-8031-DA6560AE7E74}" srcOrd="0" destOrd="0" presId="urn:microsoft.com/office/officeart/2005/8/layout/vProcess5"/>
    <dgm:cxn modelId="{A7EB64C9-FF33-49FD-93E9-C805373C1748}" type="presOf" srcId="{F0D668C9-B62B-4F25-B783-3F63B7861118}" destId="{27CBB10F-B894-4082-93BE-943AF1E6DA74}" srcOrd="0" destOrd="0" presId="urn:microsoft.com/office/officeart/2005/8/layout/vProcess5"/>
    <dgm:cxn modelId="{ABC5B5F6-2E1D-4722-A78F-9E669C2299C5}" type="presOf" srcId="{8C5CB571-E921-46B8-B422-4E4EAB93B333}" destId="{A16372AB-057D-40B0-B851-E496F8AF88FE}" srcOrd="1" destOrd="0" presId="urn:microsoft.com/office/officeart/2005/8/layout/vProcess5"/>
    <dgm:cxn modelId="{E7D8C24B-A540-4D9C-BD3B-559B9E1AFE4D}" type="presOf" srcId="{517D1EA3-EA95-48DB-A0EA-C586218D201D}" destId="{F62C8215-50C5-4DD8-90EC-F7C2AEB2635C}" srcOrd="0" destOrd="0" presId="urn:microsoft.com/office/officeart/2005/8/layout/vProcess5"/>
    <dgm:cxn modelId="{5E031C91-5171-45E5-B688-79A9EB60B2ED}" type="presOf" srcId="{B88B3BB2-29D7-4A89-B174-0893FA293ABA}" destId="{42872E55-0A60-4B7A-8708-E7B711617C8B}" srcOrd="1" destOrd="0" presId="urn:microsoft.com/office/officeart/2005/8/layout/vProcess5"/>
    <dgm:cxn modelId="{C0269602-0FF3-43B3-A4F9-5BAE921FC742}" type="presOf" srcId="{33CE12FA-9F83-4A5D-917A-357CE0ABE183}" destId="{9481C35E-C1C9-4B1B-AAB0-12113324396B}" srcOrd="0" destOrd="0" presId="urn:microsoft.com/office/officeart/2005/8/layout/vProcess5"/>
    <dgm:cxn modelId="{1A5991B5-667A-4D7B-A4A1-5BD193BEB1FE}" type="presOf" srcId="{2CC8C19B-9BA6-4677-B9D1-0867BB59DB56}" destId="{575850F2-88E4-4D79-A9CF-EAF901E3B223}" srcOrd="0" destOrd="0" presId="urn:microsoft.com/office/officeart/2005/8/layout/vProcess5"/>
    <dgm:cxn modelId="{EE7CEE4B-52D3-45B0-AA23-E3B5F69334BA}" srcId="{517D1EA3-EA95-48DB-A0EA-C586218D201D}" destId="{508BED44-63B7-4DAC-B206-4D5F3E5C466C}" srcOrd="5" destOrd="0" parTransId="{F609D7FB-B214-4701-9DBD-A0D46D131687}" sibTransId="{8D5CDBD8-8921-4308-8A59-81605C8FE138}"/>
    <dgm:cxn modelId="{43C11DE4-8029-4D59-89DD-9992A1744C93}" type="presParOf" srcId="{F62C8215-50C5-4DD8-90EC-F7C2AEB2635C}" destId="{BEC1D910-C9CD-4E4F-8872-10A9F51713D6}" srcOrd="0" destOrd="0" presId="urn:microsoft.com/office/officeart/2005/8/layout/vProcess5"/>
    <dgm:cxn modelId="{4D163A5C-3559-4699-AD50-6506988303EF}" type="presParOf" srcId="{F62C8215-50C5-4DD8-90EC-F7C2AEB2635C}" destId="{CBF69648-1D07-47A2-8031-DA6560AE7E74}" srcOrd="1" destOrd="0" presId="urn:microsoft.com/office/officeart/2005/8/layout/vProcess5"/>
    <dgm:cxn modelId="{E6D18FAF-0E34-4A3E-A8C0-47B23441077C}" type="presParOf" srcId="{F62C8215-50C5-4DD8-90EC-F7C2AEB2635C}" destId="{C1884087-6E6F-4676-BEEA-6FDA59A6D805}" srcOrd="2" destOrd="0" presId="urn:microsoft.com/office/officeart/2005/8/layout/vProcess5"/>
    <dgm:cxn modelId="{F54079BB-8B97-4CF1-9E13-0DC84DCC7C4E}" type="presParOf" srcId="{F62C8215-50C5-4DD8-90EC-F7C2AEB2635C}" destId="{EAC0B729-FB64-48FA-92A6-715A09E8C1C4}" srcOrd="3" destOrd="0" presId="urn:microsoft.com/office/officeart/2005/8/layout/vProcess5"/>
    <dgm:cxn modelId="{708AC600-CC01-4A87-9BE4-202B35B0F89C}" type="presParOf" srcId="{F62C8215-50C5-4DD8-90EC-F7C2AEB2635C}" destId="{9963A467-F674-4FB0-A7EE-BA60B17802C8}" srcOrd="4" destOrd="0" presId="urn:microsoft.com/office/officeart/2005/8/layout/vProcess5"/>
    <dgm:cxn modelId="{0B27EEFA-BBF4-4DDA-B79D-8963774F41EC}" type="presParOf" srcId="{F62C8215-50C5-4DD8-90EC-F7C2AEB2635C}" destId="{575850F2-88E4-4D79-A9CF-EAF901E3B223}" srcOrd="5" destOrd="0" presId="urn:microsoft.com/office/officeart/2005/8/layout/vProcess5"/>
    <dgm:cxn modelId="{563E1781-7FEE-4CF5-B43E-C75C9B636EA9}" type="presParOf" srcId="{F62C8215-50C5-4DD8-90EC-F7C2AEB2635C}" destId="{9481C35E-C1C9-4B1B-AAB0-12113324396B}" srcOrd="6" destOrd="0" presId="urn:microsoft.com/office/officeart/2005/8/layout/vProcess5"/>
    <dgm:cxn modelId="{CDBFDF64-492C-4585-B726-8FBDE07B3E87}" type="presParOf" srcId="{F62C8215-50C5-4DD8-90EC-F7C2AEB2635C}" destId="{B1D02E41-92A7-4BB2-BA2C-A64A20BF3372}" srcOrd="7" destOrd="0" presId="urn:microsoft.com/office/officeart/2005/8/layout/vProcess5"/>
    <dgm:cxn modelId="{FCBFE259-8A2E-4970-8E6B-E40CE311B1D8}" type="presParOf" srcId="{F62C8215-50C5-4DD8-90EC-F7C2AEB2635C}" destId="{27CBB10F-B894-4082-93BE-943AF1E6DA74}" srcOrd="8" destOrd="0" presId="urn:microsoft.com/office/officeart/2005/8/layout/vProcess5"/>
    <dgm:cxn modelId="{DCD531E2-227A-4A7C-AF83-97D3A8089AD4}" type="presParOf" srcId="{F62C8215-50C5-4DD8-90EC-F7C2AEB2635C}" destId="{CF86E1CD-60E2-44D7-90C3-CC9C517756FB}" srcOrd="9" destOrd="0" presId="urn:microsoft.com/office/officeart/2005/8/layout/vProcess5"/>
    <dgm:cxn modelId="{2DBF01D9-CE33-435C-A107-34B1E1E82331}" type="presParOf" srcId="{F62C8215-50C5-4DD8-90EC-F7C2AEB2635C}" destId="{42872E55-0A60-4B7A-8708-E7B711617C8B}" srcOrd="10" destOrd="0" presId="urn:microsoft.com/office/officeart/2005/8/layout/vProcess5"/>
    <dgm:cxn modelId="{5E9B3315-32BC-4FCF-ADA8-98E146AEECDC}" type="presParOf" srcId="{F62C8215-50C5-4DD8-90EC-F7C2AEB2635C}" destId="{85A2B102-E682-4E0B-9716-53EEB21B2F04}" srcOrd="11" destOrd="0" presId="urn:microsoft.com/office/officeart/2005/8/layout/vProcess5"/>
    <dgm:cxn modelId="{B3D2E162-82FC-4989-8652-C9204798E5AC}" type="presParOf" srcId="{F62C8215-50C5-4DD8-90EC-F7C2AEB2635C}" destId="{A16372AB-057D-40B0-B851-E496F8AF88FE}" srcOrd="12" destOrd="0" presId="urn:microsoft.com/office/officeart/2005/8/layout/vProcess5"/>
    <dgm:cxn modelId="{52926DF2-3932-4FA0-8E4C-F104A8D18F1D}" type="presParOf" srcId="{F62C8215-50C5-4DD8-90EC-F7C2AEB2635C}" destId="{188AFB6E-B9EC-460C-A118-54B51102DBAC}" srcOrd="13" destOrd="0" presId="urn:microsoft.com/office/officeart/2005/8/layout/vProcess5"/>
    <dgm:cxn modelId="{615E0284-0322-48FE-B304-EDD249BEDD51}" type="presParOf" srcId="{F62C8215-50C5-4DD8-90EC-F7C2AEB2635C}" destId="{D64F75E2-838C-4525-87D0-7F93EEB7758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0032C-C370-461D-8CAC-822BCEB590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2AD83-7B1F-4CE4-BC95-8B991C313D5D}">
      <dgm:prSet phldrT="[Text]" custT="1"/>
      <dgm:spPr/>
      <dgm:t>
        <a:bodyPr/>
        <a:lstStyle/>
        <a:p>
          <a:r>
            <a:rPr lang="en-GB" sz="1800" dirty="0"/>
            <a:t>Cancers infiltrated by T cells at onset </a:t>
          </a:r>
          <a:endParaRPr lang="en-US" sz="1800" dirty="0"/>
        </a:p>
      </dgm:t>
    </dgm:pt>
    <dgm:pt modelId="{F5C66805-699B-4062-93AA-DD38A55A0C44}" type="parTrans" cxnId="{26DCC5A8-E5DD-468F-8000-CD4685EB8631}">
      <dgm:prSet/>
      <dgm:spPr/>
      <dgm:t>
        <a:bodyPr/>
        <a:lstStyle/>
        <a:p>
          <a:endParaRPr lang="en-US"/>
        </a:p>
      </dgm:t>
    </dgm:pt>
    <dgm:pt modelId="{82846A19-DB21-4C27-9E42-6A950BE4F6BE}" type="sibTrans" cxnId="{26DCC5A8-E5DD-468F-8000-CD4685EB8631}">
      <dgm:prSet/>
      <dgm:spPr/>
      <dgm:t>
        <a:bodyPr/>
        <a:lstStyle/>
        <a:p>
          <a:endParaRPr lang="en-US"/>
        </a:p>
      </dgm:t>
    </dgm:pt>
    <dgm:pt modelId="{D51FFEB0-E978-4074-8744-ED4EC21A26B4}">
      <dgm:prSet phldrT="[Text]" custT="1"/>
      <dgm:spPr/>
      <dgm:t>
        <a:bodyPr/>
        <a:lstStyle/>
        <a:p>
          <a:r>
            <a:rPr lang="en-GB" sz="1800" dirty="0"/>
            <a:t>Immune response generated in tumour, but tumour is able to suppress this</a:t>
          </a:r>
          <a:endParaRPr lang="en-US" sz="1800" dirty="0"/>
        </a:p>
      </dgm:t>
    </dgm:pt>
    <dgm:pt modelId="{DF52C60F-2297-4F60-8656-16CC35883E6B}" type="parTrans" cxnId="{9841B146-9A41-40C0-83F9-CFB63648253C}">
      <dgm:prSet/>
      <dgm:spPr/>
      <dgm:t>
        <a:bodyPr/>
        <a:lstStyle/>
        <a:p>
          <a:endParaRPr lang="en-US"/>
        </a:p>
      </dgm:t>
    </dgm:pt>
    <dgm:pt modelId="{3CD3CF53-5931-430D-9F0C-3F2525383EE8}" type="sibTrans" cxnId="{9841B146-9A41-40C0-83F9-CFB63648253C}">
      <dgm:prSet/>
      <dgm:spPr/>
      <dgm:t>
        <a:bodyPr/>
        <a:lstStyle/>
        <a:p>
          <a:endParaRPr lang="en-US"/>
        </a:p>
      </dgm:t>
    </dgm:pt>
    <dgm:pt modelId="{C8171A00-772C-4DAF-991C-633794400596}">
      <dgm:prSet phldrT="[Text]" custT="1"/>
      <dgm:spPr/>
      <dgm:t>
        <a:bodyPr/>
        <a:lstStyle/>
        <a:p>
          <a:r>
            <a:rPr lang="en-GB" sz="1800" dirty="0"/>
            <a:t>Antibodies block suppression and release immune response</a:t>
          </a:r>
          <a:endParaRPr lang="en-US" sz="1800" dirty="0"/>
        </a:p>
      </dgm:t>
    </dgm:pt>
    <dgm:pt modelId="{BA9C6863-0700-4E2B-AC9C-C94CD2AD6510}" type="parTrans" cxnId="{E7F8ADDD-569C-4203-8DEE-401359F47D2F}">
      <dgm:prSet/>
      <dgm:spPr/>
      <dgm:t>
        <a:bodyPr/>
        <a:lstStyle/>
        <a:p>
          <a:endParaRPr lang="en-US"/>
        </a:p>
      </dgm:t>
    </dgm:pt>
    <dgm:pt modelId="{B1BA3C92-74E7-4026-B44E-E65A2F3341AF}" type="sibTrans" cxnId="{E7F8ADDD-569C-4203-8DEE-401359F47D2F}">
      <dgm:prSet/>
      <dgm:spPr/>
      <dgm:t>
        <a:bodyPr/>
        <a:lstStyle/>
        <a:p>
          <a:endParaRPr lang="en-US"/>
        </a:p>
      </dgm:t>
    </dgm:pt>
    <dgm:pt modelId="{369A560B-0F5F-44EB-9A2A-399FDD6DA876}">
      <dgm:prSet phldrT="[Text]" custT="1"/>
      <dgm:spPr/>
      <dgm:t>
        <a:bodyPr/>
        <a:lstStyle/>
        <a:p>
          <a:r>
            <a:rPr lang="en-GB" sz="1800" dirty="0"/>
            <a:t>Allows a very powerful anti-cancer immune response</a:t>
          </a:r>
          <a:endParaRPr lang="en-US" sz="1800" dirty="0"/>
        </a:p>
      </dgm:t>
    </dgm:pt>
    <dgm:pt modelId="{BA7FD9E8-DA14-4A1A-9E17-17B420BC5887}" type="parTrans" cxnId="{F8611BDD-EC39-4FCA-AF1F-EB3532DC0385}">
      <dgm:prSet/>
      <dgm:spPr/>
      <dgm:t>
        <a:bodyPr/>
        <a:lstStyle/>
        <a:p>
          <a:endParaRPr lang="en-US"/>
        </a:p>
      </dgm:t>
    </dgm:pt>
    <dgm:pt modelId="{DA2BA088-1E4F-426E-97DC-9A768BFDDAE5}" type="sibTrans" cxnId="{F8611BDD-EC39-4FCA-AF1F-EB3532DC0385}">
      <dgm:prSet/>
      <dgm:spPr/>
      <dgm:t>
        <a:bodyPr/>
        <a:lstStyle/>
        <a:p>
          <a:endParaRPr lang="en-US"/>
        </a:p>
      </dgm:t>
    </dgm:pt>
    <dgm:pt modelId="{47CABB54-96A8-4D12-9D8C-C933F9D6EA73}">
      <dgm:prSet phldrT="[Text]" custT="1"/>
      <dgm:spPr/>
      <dgm:t>
        <a:bodyPr/>
        <a:lstStyle/>
        <a:p>
          <a:r>
            <a:rPr lang="en-GB" sz="1800" dirty="0"/>
            <a:t>Moving to first line treatment of renal, bladder, melanoma, lung and others</a:t>
          </a:r>
          <a:endParaRPr lang="en-US" sz="1800" dirty="0"/>
        </a:p>
      </dgm:t>
    </dgm:pt>
    <dgm:pt modelId="{4059A5F6-F09A-497C-A9CE-4B082095BFA5}" type="parTrans" cxnId="{2E208F19-23BF-4A3A-BC84-E1C7304240B5}">
      <dgm:prSet/>
      <dgm:spPr/>
      <dgm:t>
        <a:bodyPr/>
        <a:lstStyle/>
        <a:p>
          <a:endParaRPr lang="en-US"/>
        </a:p>
      </dgm:t>
    </dgm:pt>
    <dgm:pt modelId="{0D19C951-26EC-4D6F-B223-E9E2222026D7}" type="sibTrans" cxnId="{2E208F19-23BF-4A3A-BC84-E1C7304240B5}">
      <dgm:prSet/>
      <dgm:spPr/>
      <dgm:t>
        <a:bodyPr/>
        <a:lstStyle/>
        <a:p>
          <a:endParaRPr lang="en-US"/>
        </a:p>
      </dgm:t>
    </dgm:pt>
    <dgm:pt modelId="{73FCF77F-F691-4339-8351-39CB2851D291}" type="pres">
      <dgm:prSet presAssocID="{CE00032C-C370-461D-8CAC-822BCEB590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417A1E-56EA-4DAA-A9D6-B7E18361BC01}" type="pres">
      <dgm:prSet presAssocID="{7E32AD83-7B1F-4CE4-BC95-8B991C313D5D}" presName="parentLin" presStyleCnt="0"/>
      <dgm:spPr/>
    </dgm:pt>
    <dgm:pt modelId="{4D6BC459-9CF6-462A-BDCC-14F5BC38AC20}" type="pres">
      <dgm:prSet presAssocID="{7E32AD83-7B1F-4CE4-BC95-8B991C313D5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29D09EE7-00A2-48A0-AE65-FEE23BA760C8}" type="pres">
      <dgm:prSet presAssocID="{7E32AD83-7B1F-4CE4-BC95-8B991C313D5D}" presName="parentText" presStyleLbl="node1" presStyleIdx="0" presStyleCnt="5" custScaleY="153281" custLinFactNeighborX="-8911" custLinFactNeighborY="374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3B781-7DBD-46F2-B96D-2CC2BCDD4811}" type="pres">
      <dgm:prSet presAssocID="{7E32AD83-7B1F-4CE4-BC95-8B991C313D5D}" presName="negativeSpace" presStyleCnt="0"/>
      <dgm:spPr/>
    </dgm:pt>
    <dgm:pt modelId="{2C53A6E9-D585-44EE-9632-4BEEA633086D}" type="pres">
      <dgm:prSet presAssocID="{7E32AD83-7B1F-4CE4-BC95-8B991C313D5D}" presName="childText" presStyleLbl="conFgAcc1" presStyleIdx="0" presStyleCnt="5">
        <dgm:presLayoutVars>
          <dgm:bulletEnabled val="1"/>
        </dgm:presLayoutVars>
      </dgm:prSet>
      <dgm:spPr/>
    </dgm:pt>
    <dgm:pt modelId="{B59BEBF5-AB05-40F6-846B-F3712927528A}" type="pres">
      <dgm:prSet presAssocID="{82846A19-DB21-4C27-9E42-6A950BE4F6BE}" presName="spaceBetweenRectangles" presStyleCnt="0"/>
      <dgm:spPr/>
    </dgm:pt>
    <dgm:pt modelId="{D43C7F6E-97CA-46AE-ABFA-337DFA3BB569}" type="pres">
      <dgm:prSet presAssocID="{D51FFEB0-E978-4074-8744-ED4EC21A26B4}" presName="parentLin" presStyleCnt="0"/>
      <dgm:spPr/>
    </dgm:pt>
    <dgm:pt modelId="{AC96C337-2E3A-4854-81E6-178709CE068C}" type="pres">
      <dgm:prSet presAssocID="{D51FFEB0-E978-4074-8744-ED4EC21A26B4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DEA860C2-3636-40A7-9C7B-FBE414450793}" type="pres">
      <dgm:prSet presAssocID="{D51FFEB0-E978-4074-8744-ED4EC21A26B4}" presName="parentText" presStyleLbl="node1" presStyleIdx="1" presStyleCnt="5" custScaleY="1857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8181B-DCA9-445D-B3B8-82A82860EFBC}" type="pres">
      <dgm:prSet presAssocID="{D51FFEB0-E978-4074-8744-ED4EC21A26B4}" presName="negativeSpace" presStyleCnt="0"/>
      <dgm:spPr/>
    </dgm:pt>
    <dgm:pt modelId="{A54C728B-4C85-4037-9DCD-C4B7A1B80839}" type="pres">
      <dgm:prSet presAssocID="{D51FFEB0-E978-4074-8744-ED4EC21A26B4}" presName="childText" presStyleLbl="conFgAcc1" presStyleIdx="1" presStyleCnt="5">
        <dgm:presLayoutVars>
          <dgm:bulletEnabled val="1"/>
        </dgm:presLayoutVars>
      </dgm:prSet>
      <dgm:spPr/>
    </dgm:pt>
    <dgm:pt modelId="{625F8040-D3A1-44B2-90C7-F00D029B6B9D}" type="pres">
      <dgm:prSet presAssocID="{3CD3CF53-5931-430D-9F0C-3F2525383EE8}" presName="spaceBetweenRectangles" presStyleCnt="0"/>
      <dgm:spPr/>
    </dgm:pt>
    <dgm:pt modelId="{DDF65BDB-9EF8-40D2-922F-D0C2F26E2F46}" type="pres">
      <dgm:prSet presAssocID="{C8171A00-772C-4DAF-991C-633794400596}" presName="parentLin" presStyleCnt="0"/>
      <dgm:spPr/>
    </dgm:pt>
    <dgm:pt modelId="{815F17E9-E754-4E1A-B2F9-334A555EC20A}" type="pres">
      <dgm:prSet presAssocID="{C8171A00-772C-4DAF-991C-633794400596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CF59E942-2329-4FB2-8A49-14925C5C4581}" type="pres">
      <dgm:prSet presAssocID="{C8171A00-772C-4DAF-991C-633794400596}" presName="parentText" presStyleLbl="node1" presStyleIdx="2" presStyleCnt="5" custScaleY="1674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9AFA43-6F1C-4EEF-97A8-1C262025DE4D}" type="pres">
      <dgm:prSet presAssocID="{C8171A00-772C-4DAF-991C-633794400596}" presName="negativeSpace" presStyleCnt="0"/>
      <dgm:spPr/>
    </dgm:pt>
    <dgm:pt modelId="{9EB15311-61E8-45BA-A218-0C2EE7526E69}" type="pres">
      <dgm:prSet presAssocID="{C8171A00-772C-4DAF-991C-633794400596}" presName="childText" presStyleLbl="conFgAcc1" presStyleIdx="2" presStyleCnt="5">
        <dgm:presLayoutVars>
          <dgm:bulletEnabled val="1"/>
        </dgm:presLayoutVars>
      </dgm:prSet>
      <dgm:spPr/>
    </dgm:pt>
    <dgm:pt modelId="{604D6B5E-B4C2-43E3-B57C-241924406492}" type="pres">
      <dgm:prSet presAssocID="{B1BA3C92-74E7-4026-B44E-E65A2F3341AF}" presName="spaceBetweenRectangles" presStyleCnt="0"/>
      <dgm:spPr/>
    </dgm:pt>
    <dgm:pt modelId="{A07A821B-92BA-48CF-B1D4-D5397534D20B}" type="pres">
      <dgm:prSet presAssocID="{369A560B-0F5F-44EB-9A2A-399FDD6DA876}" presName="parentLin" presStyleCnt="0"/>
      <dgm:spPr/>
    </dgm:pt>
    <dgm:pt modelId="{0602EFAE-1EEB-467C-BE1B-AA4B0770DFB9}" type="pres">
      <dgm:prSet presAssocID="{369A560B-0F5F-44EB-9A2A-399FDD6DA876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4CE30DD5-0D56-4D31-87FB-C54D508A0DB9}" type="pres">
      <dgm:prSet presAssocID="{369A560B-0F5F-44EB-9A2A-399FDD6DA876}" presName="parentText" presStyleLbl="node1" presStyleIdx="3" presStyleCnt="5" custScaleY="167647" custLinFactNeighborX="-4455" custLinFactNeighborY="23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AA886-40B9-4C0A-A22B-34A3C7A28AC9}" type="pres">
      <dgm:prSet presAssocID="{369A560B-0F5F-44EB-9A2A-399FDD6DA876}" presName="negativeSpace" presStyleCnt="0"/>
      <dgm:spPr/>
    </dgm:pt>
    <dgm:pt modelId="{CCECA15B-D3A6-4390-8B98-F5D59C95CBA0}" type="pres">
      <dgm:prSet presAssocID="{369A560B-0F5F-44EB-9A2A-399FDD6DA876}" presName="childText" presStyleLbl="conFgAcc1" presStyleIdx="3" presStyleCnt="5">
        <dgm:presLayoutVars>
          <dgm:bulletEnabled val="1"/>
        </dgm:presLayoutVars>
      </dgm:prSet>
      <dgm:spPr/>
    </dgm:pt>
    <dgm:pt modelId="{F11350AE-7612-4C05-9431-6FFEAC1B9B5C}" type="pres">
      <dgm:prSet presAssocID="{DA2BA088-1E4F-426E-97DC-9A768BFDDAE5}" presName="spaceBetweenRectangles" presStyleCnt="0"/>
      <dgm:spPr/>
    </dgm:pt>
    <dgm:pt modelId="{A6C1268A-119F-445B-8D4E-55EAC486B267}" type="pres">
      <dgm:prSet presAssocID="{47CABB54-96A8-4D12-9D8C-C933F9D6EA73}" presName="parentLin" presStyleCnt="0"/>
      <dgm:spPr/>
    </dgm:pt>
    <dgm:pt modelId="{38831D9C-0A0C-4370-B28F-7801F03EA954}" type="pres">
      <dgm:prSet presAssocID="{47CABB54-96A8-4D12-9D8C-C933F9D6EA73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16158B1C-296F-4AAC-AE78-B43B85259BF8}" type="pres">
      <dgm:prSet presAssocID="{47CABB54-96A8-4D12-9D8C-C933F9D6EA73}" presName="parentText" presStyleLbl="node1" presStyleIdx="4" presStyleCnt="5" custScaleY="1631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11E968-116B-44CA-9026-E486956CEB1B}" type="pres">
      <dgm:prSet presAssocID="{47CABB54-96A8-4D12-9D8C-C933F9D6EA73}" presName="negativeSpace" presStyleCnt="0"/>
      <dgm:spPr/>
    </dgm:pt>
    <dgm:pt modelId="{64590A5A-3082-4807-9FF0-2D241A9E04CE}" type="pres">
      <dgm:prSet presAssocID="{47CABB54-96A8-4D12-9D8C-C933F9D6EA7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DCC5A8-E5DD-468F-8000-CD4685EB8631}" srcId="{CE00032C-C370-461D-8CAC-822BCEB59023}" destId="{7E32AD83-7B1F-4CE4-BC95-8B991C313D5D}" srcOrd="0" destOrd="0" parTransId="{F5C66805-699B-4062-93AA-DD38A55A0C44}" sibTransId="{82846A19-DB21-4C27-9E42-6A950BE4F6BE}"/>
    <dgm:cxn modelId="{E7F8ADDD-569C-4203-8DEE-401359F47D2F}" srcId="{CE00032C-C370-461D-8CAC-822BCEB59023}" destId="{C8171A00-772C-4DAF-991C-633794400596}" srcOrd="2" destOrd="0" parTransId="{BA9C6863-0700-4E2B-AC9C-C94CD2AD6510}" sibTransId="{B1BA3C92-74E7-4026-B44E-E65A2F3341AF}"/>
    <dgm:cxn modelId="{265CFC6C-AF7B-4592-B4E0-366EBF2C68E8}" type="presOf" srcId="{369A560B-0F5F-44EB-9A2A-399FDD6DA876}" destId="{0602EFAE-1EEB-467C-BE1B-AA4B0770DFB9}" srcOrd="0" destOrd="0" presId="urn:microsoft.com/office/officeart/2005/8/layout/list1"/>
    <dgm:cxn modelId="{9841B146-9A41-40C0-83F9-CFB63648253C}" srcId="{CE00032C-C370-461D-8CAC-822BCEB59023}" destId="{D51FFEB0-E978-4074-8744-ED4EC21A26B4}" srcOrd="1" destOrd="0" parTransId="{DF52C60F-2297-4F60-8656-16CC35883E6B}" sibTransId="{3CD3CF53-5931-430D-9F0C-3F2525383EE8}"/>
    <dgm:cxn modelId="{C75869E8-9ABB-4B7C-9DBE-7EC211321DD2}" type="presOf" srcId="{C8171A00-772C-4DAF-991C-633794400596}" destId="{815F17E9-E754-4E1A-B2F9-334A555EC20A}" srcOrd="0" destOrd="0" presId="urn:microsoft.com/office/officeart/2005/8/layout/list1"/>
    <dgm:cxn modelId="{F8611BDD-EC39-4FCA-AF1F-EB3532DC0385}" srcId="{CE00032C-C370-461D-8CAC-822BCEB59023}" destId="{369A560B-0F5F-44EB-9A2A-399FDD6DA876}" srcOrd="3" destOrd="0" parTransId="{BA7FD9E8-DA14-4A1A-9E17-17B420BC5887}" sibTransId="{DA2BA088-1E4F-426E-97DC-9A768BFDDAE5}"/>
    <dgm:cxn modelId="{3121D5C6-BCF5-45AC-A6F2-D9B0D9F3DCD2}" type="presOf" srcId="{47CABB54-96A8-4D12-9D8C-C933F9D6EA73}" destId="{38831D9C-0A0C-4370-B28F-7801F03EA954}" srcOrd="0" destOrd="0" presId="urn:microsoft.com/office/officeart/2005/8/layout/list1"/>
    <dgm:cxn modelId="{6D1B3165-5482-41FE-860A-78858D54D1BB}" type="presOf" srcId="{47CABB54-96A8-4D12-9D8C-C933F9D6EA73}" destId="{16158B1C-296F-4AAC-AE78-B43B85259BF8}" srcOrd="1" destOrd="0" presId="urn:microsoft.com/office/officeart/2005/8/layout/list1"/>
    <dgm:cxn modelId="{0FE621F4-ADA6-437A-AF85-2B6BD391A1A1}" type="presOf" srcId="{D51FFEB0-E978-4074-8744-ED4EC21A26B4}" destId="{AC96C337-2E3A-4854-81E6-178709CE068C}" srcOrd="0" destOrd="0" presId="urn:microsoft.com/office/officeart/2005/8/layout/list1"/>
    <dgm:cxn modelId="{DB190C5B-75E2-48D3-B345-83FE6C7806C9}" type="presOf" srcId="{CE00032C-C370-461D-8CAC-822BCEB59023}" destId="{73FCF77F-F691-4339-8351-39CB2851D291}" srcOrd="0" destOrd="0" presId="urn:microsoft.com/office/officeart/2005/8/layout/list1"/>
    <dgm:cxn modelId="{73E1264A-9EE7-4D87-812B-BB711CFCC2DA}" type="presOf" srcId="{7E32AD83-7B1F-4CE4-BC95-8B991C313D5D}" destId="{4D6BC459-9CF6-462A-BDCC-14F5BC38AC20}" srcOrd="0" destOrd="0" presId="urn:microsoft.com/office/officeart/2005/8/layout/list1"/>
    <dgm:cxn modelId="{CE453AED-079E-4407-9210-009E50A09611}" type="presOf" srcId="{D51FFEB0-E978-4074-8744-ED4EC21A26B4}" destId="{DEA860C2-3636-40A7-9C7B-FBE414450793}" srcOrd="1" destOrd="0" presId="urn:microsoft.com/office/officeart/2005/8/layout/list1"/>
    <dgm:cxn modelId="{6D016189-86ED-4C44-8984-630792445CB4}" type="presOf" srcId="{369A560B-0F5F-44EB-9A2A-399FDD6DA876}" destId="{4CE30DD5-0D56-4D31-87FB-C54D508A0DB9}" srcOrd="1" destOrd="0" presId="urn:microsoft.com/office/officeart/2005/8/layout/list1"/>
    <dgm:cxn modelId="{2E208F19-23BF-4A3A-BC84-E1C7304240B5}" srcId="{CE00032C-C370-461D-8CAC-822BCEB59023}" destId="{47CABB54-96A8-4D12-9D8C-C933F9D6EA73}" srcOrd="4" destOrd="0" parTransId="{4059A5F6-F09A-497C-A9CE-4B082095BFA5}" sibTransId="{0D19C951-26EC-4D6F-B223-E9E2222026D7}"/>
    <dgm:cxn modelId="{151AB5DB-294F-488B-9CA2-1E6A08C21E80}" type="presOf" srcId="{7E32AD83-7B1F-4CE4-BC95-8B991C313D5D}" destId="{29D09EE7-00A2-48A0-AE65-FEE23BA760C8}" srcOrd="1" destOrd="0" presId="urn:microsoft.com/office/officeart/2005/8/layout/list1"/>
    <dgm:cxn modelId="{8D9E9C2D-8418-44ED-8D20-469724FBBA0A}" type="presOf" srcId="{C8171A00-772C-4DAF-991C-633794400596}" destId="{CF59E942-2329-4FB2-8A49-14925C5C4581}" srcOrd="1" destOrd="0" presId="urn:microsoft.com/office/officeart/2005/8/layout/list1"/>
    <dgm:cxn modelId="{E66EC8C5-CB5F-417B-9339-10656253CD5E}" type="presParOf" srcId="{73FCF77F-F691-4339-8351-39CB2851D291}" destId="{19417A1E-56EA-4DAA-A9D6-B7E18361BC01}" srcOrd="0" destOrd="0" presId="urn:microsoft.com/office/officeart/2005/8/layout/list1"/>
    <dgm:cxn modelId="{2999DAFD-917B-42BD-A0D1-491774D31B93}" type="presParOf" srcId="{19417A1E-56EA-4DAA-A9D6-B7E18361BC01}" destId="{4D6BC459-9CF6-462A-BDCC-14F5BC38AC20}" srcOrd="0" destOrd="0" presId="urn:microsoft.com/office/officeart/2005/8/layout/list1"/>
    <dgm:cxn modelId="{B8E44F3C-E7BD-4BA5-883B-56314DBBD4DA}" type="presParOf" srcId="{19417A1E-56EA-4DAA-A9D6-B7E18361BC01}" destId="{29D09EE7-00A2-48A0-AE65-FEE23BA760C8}" srcOrd="1" destOrd="0" presId="urn:microsoft.com/office/officeart/2005/8/layout/list1"/>
    <dgm:cxn modelId="{62E6A1BD-6CEB-4EDA-9AC5-322308C5CB7F}" type="presParOf" srcId="{73FCF77F-F691-4339-8351-39CB2851D291}" destId="{C243B781-7DBD-46F2-B96D-2CC2BCDD4811}" srcOrd="1" destOrd="0" presId="urn:microsoft.com/office/officeart/2005/8/layout/list1"/>
    <dgm:cxn modelId="{669582AC-29EC-4A15-848F-342AE0016DE0}" type="presParOf" srcId="{73FCF77F-F691-4339-8351-39CB2851D291}" destId="{2C53A6E9-D585-44EE-9632-4BEEA633086D}" srcOrd="2" destOrd="0" presId="urn:microsoft.com/office/officeart/2005/8/layout/list1"/>
    <dgm:cxn modelId="{2F37CE10-ABE0-4503-8786-1DB909FF7FA2}" type="presParOf" srcId="{73FCF77F-F691-4339-8351-39CB2851D291}" destId="{B59BEBF5-AB05-40F6-846B-F3712927528A}" srcOrd="3" destOrd="0" presId="urn:microsoft.com/office/officeart/2005/8/layout/list1"/>
    <dgm:cxn modelId="{6E68586C-5171-48BF-8CD0-BA79AC23B8D4}" type="presParOf" srcId="{73FCF77F-F691-4339-8351-39CB2851D291}" destId="{D43C7F6E-97CA-46AE-ABFA-337DFA3BB569}" srcOrd="4" destOrd="0" presId="urn:microsoft.com/office/officeart/2005/8/layout/list1"/>
    <dgm:cxn modelId="{B14AF458-E6D8-4ECE-9701-67E6132A0B1A}" type="presParOf" srcId="{D43C7F6E-97CA-46AE-ABFA-337DFA3BB569}" destId="{AC96C337-2E3A-4854-81E6-178709CE068C}" srcOrd="0" destOrd="0" presId="urn:microsoft.com/office/officeart/2005/8/layout/list1"/>
    <dgm:cxn modelId="{5335B740-A272-4FD8-8C48-3315DC442B6B}" type="presParOf" srcId="{D43C7F6E-97CA-46AE-ABFA-337DFA3BB569}" destId="{DEA860C2-3636-40A7-9C7B-FBE414450793}" srcOrd="1" destOrd="0" presId="urn:microsoft.com/office/officeart/2005/8/layout/list1"/>
    <dgm:cxn modelId="{C7B4C976-31C7-4499-8073-86326564EC59}" type="presParOf" srcId="{73FCF77F-F691-4339-8351-39CB2851D291}" destId="{5888181B-DCA9-445D-B3B8-82A82860EFBC}" srcOrd="5" destOrd="0" presId="urn:microsoft.com/office/officeart/2005/8/layout/list1"/>
    <dgm:cxn modelId="{25285797-57CB-4F9C-9D93-94E9BF519D46}" type="presParOf" srcId="{73FCF77F-F691-4339-8351-39CB2851D291}" destId="{A54C728B-4C85-4037-9DCD-C4B7A1B80839}" srcOrd="6" destOrd="0" presId="urn:microsoft.com/office/officeart/2005/8/layout/list1"/>
    <dgm:cxn modelId="{FEA933D1-64E2-42D3-A839-68DB85A8C609}" type="presParOf" srcId="{73FCF77F-F691-4339-8351-39CB2851D291}" destId="{625F8040-D3A1-44B2-90C7-F00D029B6B9D}" srcOrd="7" destOrd="0" presId="urn:microsoft.com/office/officeart/2005/8/layout/list1"/>
    <dgm:cxn modelId="{FB072169-306F-4014-9C4E-55490F3ABBF1}" type="presParOf" srcId="{73FCF77F-F691-4339-8351-39CB2851D291}" destId="{DDF65BDB-9EF8-40D2-922F-D0C2F26E2F46}" srcOrd="8" destOrd="0" presId="urn:microsoft.com/office/officeart/2005/8/layout/list1"/>
    <dgm:cxn modelId="{6902EB5C-5D09-4AB4-A592-31F379B699ED}" type="presParOf" srcId="{DDF65BDB-9EF8-40D2-922F-D0C2F26E2F46}" destId="{815F17E9-E754-4E1A-B2F9-334A555EC20A}" srcOrd="0" destOrd="0" presId="urn:microsoft.com/office/officeart/2005/8/layout/list1"/>
    <dgm:cxn modelId="{79D23DA7-E1A8-4A02-A4E1-E43067EE45C8}" type="presParOf" srcId="{DDF65BDB-9EF8-40D2-922F-D0C2F26E2F46}" destId="{CF59E942-2329-4FB2-8A49-14925C5C4581}" srcOrd="1" destOrd="0" presId="urn:microsoft.com/office/officeart/2005/8/layout/list1"/>
    <dgm:cxn modelId="{660A94AE-A865-4D7B-BB2B-235F2BF9713F}" type="presParOf" srcId="{73FCF77F-F691-4339-8351-39CB2851D291}" destId="{689AFA43-6F1C-4EEF-97A8-1C262025DE4D}" srcOrd="9" destOrd="0" presId="urn:microsoft.com/office/officeart/2005/8/layout/list1"/>
    <dgm:cxn modelId="{99E305F3-FC41-446D-B992-FCFE44E025B2}" type="presParOf" srcId="{73FCF77F-F691-4339-8351-39CB2851D291}" destId="{9EB15311-61E8-45BA-A218-0C2EE7526E69}" srcOrd="10" destOrd="0" presId="urn:microsoft.com/office/officeart/2005/8/layout/list1"/>
    <dgm:cxn modelId="{4B723C38-6D85-4FBE-818E-C3B5504F67F3}" type="presParOf" srcId="{73FCF77F-F691-4339-8351-39CB2851D291}" destId="{604D6B5E-B4C2-43E3-B57C-241924406492}" srcOrd="11" destOrd="0" presId="urn:microsoft.com/office/officeart/2005/8/layout/list1"/>
    <dgm:cxn modelId="{595F2AB7-16B9-4D78-ACC7-E99188F40527}" type="presParOf" srcId="{73FCF77F-F691-4339-8351-39CB2851D291}" destId="{A07A821B-92BA-48CF-B1D4-D5397534D20B}" srcOrd="12" destOrd="0" presId="urn:microsoft.com/office/officeart/2005/8/layout/list1"/>
    <dgm:cxn modelId="{305788E8-45FF-4E4F-A88E-25F964016F8F}" type="presParOf" srcId="{A07A821B-92BA-48CF-B1D4-D5397534D20B}" destId="{0602EFAE-1EEB-467C-BE1B-AA4B0770DFB9}" srcOrd="0" destOrd="0" presId="urn:microsoft.com/office/officeart/2005/8/layout/list1"/>
    <dgm:cxn modelId="{56EA6BE4-3B45-4A2D-9724-5B2B8907A0BF}" type="presParOf" srcId="{A07A821B-92BA-48CF-B1D4-D5397534D20B}" destId="{4CE30DD5-0D56-4D31-87FB-C54D508A0DB9}" srcOrd="1" destOrd="0" presId="urn:microsoft.com/office/officeart/2005/8/layout/list1"/>
    <dgm:cxn modelId="{CA66E9B2-8CCC-4387-85FE-E81B91682DE5}" type="presParOf" srcId="{73FCF77F-F691-4339-8351-39CB2851D291}" destId="{2FFAA886-40B9-4C0A-A22B-34A3C7A28AC9}" srcOrd="13" destOrd="0" presId="urn:microsoft.com/office/officeart/2005/8/layout/list1"/>
    <dgm:cxn modelId="{9B243DA1-22BD-4581-88F1-B2975AB22144}" type="presParOf" srcId="{73FCF77F-F691-4339-8351-39CB2851D291}" destId="{CCECA15B-D3A6-4390-8B98-F5D59C95CBA0}" srcOrd="14" destOrd="0" presId="urn:microsoft.com/office/officeart/2005/8/layout/list1"/>
    <dgm:cxn modelId="{7B3B946E-AF61-4CB2-8801-E4C16E3EE40C}" type="presParOf" srcId="{73FCF77F-F691-4339-8351-39CB2851D291}" destId="{F11350AE-7612-4C05-9431-6FFEAC1B9B5C}" srcOrd="15" destOrd="0" presId="urn:microsoft.com/office/officeart/2005/8/layout/list1"/>
    <dgm:cxn modelId="{5A63080C-C4EF-4FFB-A34C-F78F9D0B6675}" type="presParOf" srcId="{73FCF77F-F691-4339-8351-39CB2851D291}" destId="{A6C1268A-119F-445B-8D4E-55EAC486B267}" srcOrd="16" destOrd="0" presId="urn:microsoft.com/office/officeart/2005/8/layout/list1"/>
    <dgm:cxn modelId="{373A36E6-91CB-4F72-A3DE-B3275BCADFF9}" type="presParOf" srcId="{A6C1268A-119F-445B-8D4E-55EAC486B267}" destId="{38831D9C-0A0C-4370-B28F-7801F03EA954}" srcOrd="0" destOrd="0" presId="urn:microsoft.com/office/officeart/2005/8/layout/list1"/>
    <dgm:cxn modelId="{1B5C922A-7982-419E-BE12-C5B4CCC5AD47}" type="presParOf" srcId="{A6C1268A-119F-445B-8D4E-55EAC486B267}" destId="{16158B1C-296F-4AAC-AE78-B43B85259BF8}" srcOrd="1" destOrd="0" presId="urn:microsoft.com/office/officeart/2005/8/layout/list1"/>
    <dgm:cxn modelId="{66E92FD0-47A8-42C6-A555-1456FD8B55E7}" type="presParOf" srcId="{73FCF77F-F691-4339-8351-39CB2851D291}" destId="{6311E968-116B-44CA-9026-E486956CEB1B}" srcOrd="17" destOrd="0" presId="urn:microsoft.com/office/officeart/2005/8/layout/list1"/>
    <dgm:cxn modelId="{5606695D-A5AD-4B96-8800-375CF4E8BA32}" type="presParOf" srcId="{73FCF77F-F691-4339-8351-39CB2851D291}" destId="{64590A5A-3082-4807-9FF0-2D241A9E04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E47C-9BF5-4B7D-8F20-503EEF8C49C7}">
      <dsp:nvSpPr>
        <dsp:cNvPr id="0" name=""/>
        <dsp:cNvSpPr/>
      </dsp:nvSpPr>
      <dsp:spPr>
        <a:xfrm rot="5400000">
          <a:off x="-236563" y="240744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Diagnosis</a:t>
          </a:r>
          <a:endParaRPr lang="en-US" sz="1900" kern="1200" dirty="0"/>
        </a:p>
      </dsp:txBody>
      <dsp:txXfrm rot="-5400000">
        <a:off x="2" y="556163"/>
        <a:ext cx="1103965" cy="473128"/>
      </dsp:txXfrm>
    </dsp:sp>
    <dsp:sp modelId="{F1D3D349-2D3C-42A8-8AEF-E2319C731DDA}">
      <dsp:nvSpPr>
        <dsp:cNvPr id="0" name=""/>
        <dsp:cNvSpPr/>
      </dsp:nvSpPr>
      <dsp:spPr>
        <a:xfrm rot="5400000">
          <a:off x="5468132" y="-4359987"/>
          <a:ext cx="1025110" cy="9753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Referral to diagnostic Specialist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Diagnostic investigations – biopsy/imaging/staging</a:t>
          </a:r>
          <a:endParaRPr lang="en-US" sz="2000" kern="1200" dirty="0"/>
        </a:p>
      </dsp:txBody>
      <dsp:txXfrm rot="-5400000">
        <a:off x="1103965" y="54222"/>
        <a:ext cx="9703403" cy="925026"/>
      </dsp:txXfrm>
    </dsp:sp>
    <dsp:sp modelId="{4B91C844-D1DB-4F99-897C-7B04DC8FBE25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Weekly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MDT</a:t>
          </a:r>
          <a:endParaRPr lang="en-US" sz="1800" kern="1200" dirty="0"/>
        </a:p>
      </dsp:txBody>
      <dsp:txXfrm rot="-5400000">
        <a:off x="2" y="1939105"/>
        <a:ext cx="1103965" cy="473128"/>
      </dsp:txXfrm>
    </dsp:sp>
    <dsp:sp modelId="{CB53BC02-EBD5-4764-BC11-EE92AE1091B7}">
      <dsp:nvSpPr>
        <dsp:cNvPr id="0" name=""/>
        <dsp:cNvSpPr/>
      </dsp:nvSpPr>
      <dsp:spPr>
        <a:xfrm rot="5400000">
          <a:off x="5467863" y="-2966375"/>
          <a:ext cx="1025649" cy="9753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Discussion at MDT – Oncologist/Surgeon/Radiologist/Pathologist/Allied healthcare professionals/Clinical nurse specialist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Management decision made</a:t>
          </a:r>
          <a:endParaRPr lang="en-US" sz="2000" kern="1200" dirty="0"/>
        </a:p>
      </dsp:txBody>
      <dsp:txXfrm rot="-5400000">
        <a:off x="1103965" y="1447591"/>
        <a:ext cx="9703377" cy="925513"/>
      </dsp:txXfrm>
    </dsp:sp>
    <dsp:sp modelId="{C53E0DD5-D546-40C1-BB36-C04D81502BED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Treatment</a:t>
          </a:r>
          <a:endParaRPr lang="en-US" sz="1900" kern="1200" dirty="0"/>
        </a:p>
      </dsp:txBody>
      <dsp:txXfrm rot="-5400000">
        <a:off x="2" y="3322047"/>
        <a:ext cx="1103965" cy="473128"/>
      </dsp:txXfrm>
    </dsp:sp>
    <dsp:sp modelId="{5AB0DB4C-55E4-4C6B-B001-5F750EEA5F32}">
      <dsp:nvSpPr>
        <dsp:cNvPr id="0" name=""/>
        <dsp:cNvSpPr/>
      </dsp:nvSpPr>
      <dsp:spPr>
        <a:xfrm rot="5400000">
          <a:off x="5468132" y="-1594103"/>
          <a:ext cx="1025110" cy="9753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Radical treatment - Oncology (radiotherapy/chemotherapy)/Surgical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Palliative – Oncology/Palliative care</a:t>
          </a:r>
          <a:endParaRPr lang="en-US" sz="2000" kern="1200" dirty="0"/>
        </a:p>
      </dsp:txBody>
      <dsp:txXfrm rot="-5400000">
        <a:off x="1103965" y="2820106"/>
        <a:ext cx="9703403" cy="925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75AC-82D3-4DB5-A58E-F0C8FEF1753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0F30-DD98-43A1-BC24-2C65021C6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AFA630-30B0-407A-BFD3-15050C4567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4EFA1E-8F42-401C-97CA-AA9EBA71E1FA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FFE4A68-FE38-4F27-B539-05F8DC9CA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4864A0E-19CE-4DE2-9EA4-01F6B8D3E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6F762C-3F1F-456E-859C-74634B1E83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FCA671-92DF-4855-90B4-1FDD09C61D7E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F2ECEC5-872C-46C2-9E30-63E1F235B8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FD86C56-0424-49F0-80D0-E90597F45C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2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A95D2F-B49A-48A3-BC63-9A203085DF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5C40C0-1B5B-4B5D-8C9F-F06AFD136792}" type="slidenum">
              <a:t>13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8755DA-0FFF-42FC-AAC1-075F76BB1B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93E3A49-65AC-4706-9559-785902C4EC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2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45B865-B37B-448B-99C5-A54D11FC26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DD1686-5DC7-4AD0-B6C8-3D9EF6266CA0}" type="slidenum">
              <a:t>30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AA819D9-6E1A-4D58-A8D1-7A949A6105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8A065CC-675A-4FCF-AF46-C7F8E3AD19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1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AA8A9-1F05-4A0A-8A89-937C91934E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F48EDFC-88AC-460D-B9BB-704F93BA8D77}" type="slidenum">
              <a:t>31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3157BAF-2531-45B6-AE56-4ACF0D9A13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E82C455-68C6-4BDF-A05F-8C80233894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86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5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FC6062-5C24-42A7-8BC3-0ECD6CCD8F6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A252821-80B2-4381-B458-F58782476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1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CzXYnDsA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ABD1E-ED5C-4BBF-A309-6CAFEF46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312" y="444289"/>
            <a:ext cx="9144000" cy="1641490"/>
          </a:xfrm>
        </p:spPr>
        <p:txBody>
          <a:bodyPr/>
          <a:lstStyle/>
          <a:p>
            <a:r>
              <a:rPr lang="en-GB" dirty="0"/>
              <a:t>Oncology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F73580-E2A6-42AB-9F08-17D58261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312" y="4725910"/>
            <a:ext cx="9034605" cy="16056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 Katie Wood</a:t>
            </a:r>
          </a:p>
          <a:p>
            <a:r>
              <a:rPr lang="en-GB" dirty="0"/>
              <a:t>Consultant Clinical Oncologist</a:t>
            </a:r>
          </a:p>
          <a:p>
            <a:r>
              <a:rPr lang="en-GB" dirty="0"/>
              <a:t>St Luke’s Cancer Centre</a:t>
            </a:r>
            <a:endParaRPr lang="en-US" dirty="0"/>
          </a:p>
        </p:txBody>
      </p:sp>
      <p:pic>
        <p:nvPicPr>
          <p:cNvPr id="5" name="Picture 4" descr="C:\Users\hardev\Desktop\st lukes.bmp">
            <a:extLst>
              <a:ext uri="{FF2B5EF4-FFF2-40B4-BE49-F238E27FC236}">
                <a16:creationId xmlns:a16="http://schemas.microsoft.com/office/drawing/2014/main" xmlns="" id="{6CBEF659-54E3-46D4-95BF-E25EF2A56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04" y="4984136"/>
            <a:ext cx="2996633" cy="1385942"/>
          </a:xfrm>
          <a:prstGeom prst="rect">
            <a:avLst/>
          </a:prstGeom>
          <a:noFill/>
        </p:spPr>
      </p:pic>
      <p:pic>
        <p:nvPicPr>
          <p:cNvPr id="6" name="Picture 5" descr="C:\Users\hardev\Desktop\rsch.bmp">
            <a:extLst>
              <a:ext uri="{FF2B5EF4-FFF2-40B4-BE49-F238E27FC236}">
                <a16:creationId xmlns:a16="http://schemas.microsoft.com/office/drawing/2014/main" xmlns="" id="{E007EA70-708B-48DD-A54A-BE8917EB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037" y="5280919"/>
            <a:ext cx="1633739" cy="1089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27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 relief </a:t>
            </a:r>
          </a:p>
          <a:p>
            <a:pPr lvl="1"/>
            <a:r>
              <a:rPr lang="en-US" dirty="0"/>
              <a:t>bone </a:t>
            </a:r>
            <a:r>
              <a:rPr lang="en-US" dirty="0" err="1"/>
              <a:t>mets</a:t>
            </a:r>
            <a:r>
              <a:rPr lang="en-US" dirty="0"/>
              <a:t>, soft tissue </a:t>
            </a:r>
            <a:r>
              <a:rPr lang="en-US" dirty="0" err="1"/>
              <a:t>mets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Haemostasis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cervix, bladder, </a:t>
            </a:r>
            <a:r>
              <a:rPr lang="en-US" dirty="0" err="1"/>
              <a:t>haemoptysis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Spinal cord compression</a:t>
            </a:r>
          </a:p>
          <a:p>
            <a:endParaRPr lang="en-US" dirty="0"/>
          </a:p>
          <a:p>
            <a:r>
              <a:rPr lang="en-US" dirty="0"/>
              <a:t>Brain </a:t>
            </a:r>
            <a:r>
              <a:rPr lang="en-US" dirty="0" err="1"/>
              <a:t>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3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2EF67-F159-4F87-89BF-951889D132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en-US"/>
              <a:t>Palliative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D8007-C3B2-4E44-8FCD-AE4390BE5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Symptomatic relief from bone pain in approx 70% with 2-3 weeks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8Gy/1# or 20Gy/5#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Side-effects depending on site of treatment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May mean can reduce/withdraw opioids</a:t>
            </a:r>
          </a:p>
        </p:txBody>
      </p:sp>
    </p:spTree>
    <p:extLst>
      <p:ext uri="{BB962C8B-B14F-4D97-AF65-F5344CB8AC3E}">
        <p14:creationId xmlns:p14="http://schemas.microsoft.com/office/powerpoint/2010/main" val="65531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Pituitary adenomas</a:t>
            </a:r>
          </a:p>
          <a:p>
            <a:r>
              <a:rPr lang="en-US" dirty="0" err="1"/>
              <a:t>Dupuytren’s</a:t>
            </a:r>
            <a:r>
              <a:rPr lang="en-US" dirty="0"/>
              <a:t> contractures</a:t>
            </a:r>
          </a:p>
          <a:p>
            <a:r>
              <a:rPr lang="en-US" dirty="0" err="1"/>
              <a:t>Hypersalivation</a:t>
            </a:r>
            <a:endParaRPr lang="en-US" dirty="0"/>
          </a:p>
          <a:p>
            <a:r>
              <a:rPr lang="en-US" dirty="0"/>
              <a:t>Thyroid eye disease</a:t>
            </a:r>
          </a:p>
          <a:p>
            <a:r>
              <a:rPr lang="en-US" dirty="0"/>
              <a:t>Keloid scars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F2606-DA93-4343-BF2E-B178A0C357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en-US"/>
              <a:t>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0473A-2B86-425A-B59A-155A1D5D83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Mucositis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Dysphagia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Swelling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Diarrhoea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Nausea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Cystitis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Pneumonitis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oesphagitis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6E80203-1FF6-46FC-B49D-DCA3602090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64000" y="3216240"/>
            <a:ext cx="4673160" cy="35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1A55041-F9EA-40D1-812E-B86166C4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68680" y="1556640"/>
            <a:ext cx="2486880" cy="3157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38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Acute</a:t>
            </a:r>
          </a:p>
          <a:p>
            <a:pPr lvl="1"/>
            <a:r>
              <a:rPr lang="en-GB" dirty="0"/>
              <a:t>During or within a few weeks of finishing, high cell turnover</a:t>
            </a:r>
          </a:p>
          <a:p>
            <a:pPr lvl="1"/>
            <a:r>
              <a:rPr lang="en-GB" dirty="0"/>
              <a:t>Supportive treatment</a:t>
            </a:r>
            <a:endParaRPr lang="en-US" dirty="0"/>
          </a:p>
          <a:p>
            <a:pPr lvl="1"/>
            <a:r>
              <a:rPr lang="en-US" dirty="0"/>
              <a:t>Site dependent</a:t>
            </a:r>
          </a:p>
          <a:p>
            <a:pPr lvl="1"/>
            <a:r>
              <a:rPr lang="en-US" dirty="0"/>
              <a:t>Dose dependent</a:t>
            </a:r>
          </a:p>
          <a:p>
            <a:pPr lvl="1"/>
            <a:r>
              <a:rPr lang="en-US" dirty="0"/>
              <a:t>Mucosal toxicity typically occurs 2 weeks in to a course, and begins to resolve 2 weeks after completion</a:t>
            </a:r>
          </a:p>
          <a:p>
            <a:pPr lvl="1"/>
            <a:r>
              <a:rPr lang="en-US" dirty="0"/>
              <a:t>When adjacent to critical structures beware of effects of pressure</a:t>
            </a:r>
          </a:p>
          <a:p>
            <a:pPr lvl="1"/>
            <a:r>
              <a:rPr lang="en-US" dirty="0"/>
              <a:t>Erythema, pain, </a:t>
            </a:r>
            <a:r>
              <a:rPr lang="en-US" dirty="0" err="1"/>
              <a:t>mucositis</a:t>
            </a:r>
            <a:r>
              <a:rPr lang="en-US" dirty="0"/>
              <a:t>, desquamation, </a:t>
            </a:r>
            <a:r>
              <a:rPr lang="en-US" dirty="0" err="1"/>
              <a:t>diarrhoea</a:t>
            </a:r>
            <a:r>
              <a:rPr lang="en-US" dirty="0"/>
              <a:t>, nausea</a:t>
            </a:r>
          </a:p>
        </p:txBody>
      </p:sp>
    </p:spTree>
    <p:extLst>
      <p:ext uri="{BB962C8B-B14F-4D97-AF65-F5344CB8AC3E}">
        <p14:creationId xmlns:p14="http://schemas.microsoft.com/office/powerpoint/2010/main" val="210802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Late</a:t>
            </a:r>
          </a:p>
          <a:p>
            <a:pPr lvl="1"/>
            <a:r>
              <a:rPr lang="en-GB" dirty="0"/>
              <a:t>months to years after therapy, slow cell turnover</a:t>
            </a:r>
          </a:p>
          <a:p>
            <a:pPr lvl="1"/>
            <a:r>
              <a:rPr lang="en-GB" dirty="0"/>
              <a:t>more difficult to manage and understand</a:t>
            </a:r>
            <a:endParaRPr lang="en-US" dirty="0"/>
          </a:p>
          <a:p>
            <a:pPr lvl="1"/>
            <a:r>
              <a:rPr lang="en-US" dirty="0"/>
              <a:t>Site dependent</a:t>
            </a:r>
          </a:p>
          <a:p>
            <a:pPr lvl="1"/>
            <a:r>
              <a:rPr lang="en-US" dirty="0"/>
              <a:t>Volume of tissue irradiated</a:t>
            </a:r>
          </a:p>
          <a:p>
            <a:pPr lvl="1"/>
            <a:r>
              <a:rPr lang="en-US" dirty="0"/>
              <a:t>Fraction size dependent 1.8Gy </a:t>
            </a:r>
            <a:r>
              <a:rPr lang="en-US" dirty="0" err="1"/>
              <a:t>vs</a:t>
            </a:r>
            <a:r>
              <a:rPr lang="en-US" dirty="0"/>
              <a:t> 3Gy</a:t>
            </a:r>
          </a:p>
          <a:p>
            <a:pPr lvl="1"/>
            <a:r>
              <a:rPr lang="en-US" dirty="0"/>
              <a:t>Fibrosis, functional, anatomical</a:t>
            </a:r>
          </a:p>
          <a:p>
            <a:pPr lvl="1"/>
            <a:r>
              <a:rPr lang="en-US" dirty="0"/>
              <a:t>Nerve damage – brachial plexus, optic nerve, spinal cord</a:t>
            </a:r>
          </a:p>
          <a:p>
            <a:pPr lvl="1"/>
            <a:r>
              <a:rPr lang="en-US" dirty="0" err="1"/>
              <a:t>Xerostomia</a:t>
            </a:r>
            <a:r>
              <a:rPr lang="en-US" dirty="0"/>
              <a:t>, </a:t>
            </a:r>
            <a:r>
              <a:rPr lang="en-US" dirty="0" err="1"/>
              <a:t>endocrinopathies</a:t>
            </a:r>
            <a:endParaRPr lang="en-US" dirty="0"/>
          </a:p>
          <a:p>
            <a:pPr lvl="1"/>
            <a:r>
              <a:rPr lang="en-US" dirty="0"/>
              <a:t>Lethargy</a:t>
            </a:r>
          </a:p>
          <a:p>
            <a:pPr lvl="1"/>
            <a:r>
              <a:rPr lang="en-US" dirty="0"/>
              <a:t>Carcinogenesis</a:t>
            </a:r>
          </a:p>
        </p:txBody>
      </p:sp>
    </p:spTree>
    <p:extLst>
      <p:ext uri="{BB962C8B-B14F-4D97-AF65-F5344CB8AC3E}">
        <p14:creationId xmlns:p14="http://schemas.microsoft.com/office/powerpoint/2010/main" val="55317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field</a:t>
            </a:r>
          </a:p>
          <a:p>
            <a:r>
              <a:rPr lang="en-US" dirty="0"/>
              <a:t>Parallel pair</a:t>
            </a:r>
          </a:p>
          <a:p>
            <a:r>
              <a:rPr lang="en-US" dirty="0"/>
              <a:t>Conformal plan</a:t>
            </a:r>
          </a:p>
          <a:p>
            <a:r>
              <a:rPr lang="en-US" dirty="0"/>
              <a:t>Intensity modulated radiotherapy (IMRT)</a:t>
            </a:r>
          </a:p>
          <a:p>
            <a:r>
              <a:rPr lang="en-US" dirty="0" err="1"/>
              <a:t>Rapidarc</a:t>
            </a:r>
            <a:endParaRPr lang="en-US" dirty="0"/>
          </a:p>
          <a:p>
            <a:r>
              <a:rPr lang="en-US" dirty="0" err="1"/>
              <a:t>Cyberknife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0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pinep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89" y="361522"/>
            <a:ext cx="7316222" cy="61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04" y="427559"/>
            <a:ext cx="2554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3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alliati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2" y="1478359"/>
            <a:ext cx="6817199" cy="48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ED49B5-220B-4546-8E07-5F3BBD00F440}"/>
              </a:ext>
            </a:extLst>
          </p:cNvPr>
          <p:cNvSpPr txBox="1"/>
          <p:nvPr/>
        </p:nvSpPr>
        <p:spPr>
          <a:xfrm>
            <a:off x="4354717" y="334978"/>
            <a:ext cx="710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Parallel pair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876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9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>
              <a:ea typeface="ＭＳ Ｐゴシック" pitchFamily="-96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49403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G:\KW\BLADD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079" y="1203477"/>
            <a:ext cx="8423904" cy="56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B3D8A8-3E1E-4956-828C-DB7904FE037B}"/>
              </a:ext>
            </a:extLst>
          </p:cNvPr>
          <p:cNvSpPr txBox="1"/>
          <p:nvPr/>
        </p:nvSpPr>
        <p:spPr>
          <a:xfrm>
            <a:off x="2922556" y="160439"/>
            <a:ext cx="7776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Three-field plan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4111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ACB1D-02FF-45D3-A318-D127EE0FC2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B2AE3-8150-46FB-B4E6-4DB18D333B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1 in 3 develop cancer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More than 2500 new patients are seen at St Luke’s each year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600 seen in St Luke's each day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Large catchment area, population of 1.2 million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/>
              <a:t>Outskirts of London to west sussex, North and mid-Hampshire</a:t>
            </a:r>
          </a:p>
          <a:p>
            <a:pPr lvl="1">
              <a:spcBef>
                <a:spcPts val="439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200">
                <a:solidFill>
                  <a:srgbClr val="646B86"/>
                </a:solidFill>
              </a:rPr>
              <a:t>RSCH</a:t>
            </a:r>
          </a:p>
          <a:p>
            <a:pPr lvl="1">
              <a:spcBef>
                <a:spcPts val="439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200">
                <a:solidFill>
                  <a:srgbClr val="646B86"/>
                </a:solidFill>
              </a:rPr>
              <a:t>Frimley Park Hospital</a:t>
            </a:r>
          </a:p>
          <a:p>
            <a:pPr lvl="1">
              <a:spcBef>
                <a:spcPts val="439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200">
                <a:solidFill>
                  <a:srgbClr val="646B86"/>
                </a:solidFill>
              </a:rPr>
              <a:t>East Surrey, Crawley</a:t>
            </a:r>
          </a:p>
          <a:p>
            <a:pPr lvl="1">
              <a:spcBef>
                <a:spcPts val="439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200">
                <a:solidFill>
                  <a:srgbClr val="646B86"/>
                </a:solidFill>
              </a:rPr>
              <a:t>Ashford and St Peter’s Hospital</a:t>
            </a:r>
          </a:p>
        </p:txBody>
      </p:sp>
    </p:spTree>
    <p:extLst>
      <p:ext uri="{BB962C8B-B14F-4D97-AF65-F5344CB8AC3E}">
        <p14:creationId xmlns:p14="http://schemas.microsoft.com/office/powerpoint/2010/main" val="13973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923802" y="1231076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GB" sz="3800" dirty="0"/>
              <a:t>IMRT produces curved radiation doses that conform to tumour vs. conventional radiotherapy</a:t>
            </a:r>
            <a:endParaRPr lang="en-GB" b="1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625" y="2641600"/>
            <a:ext cx="7772400" cy="2819400"/>
          </a:xfrm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543800" y="55626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IMRT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Conventional radiotherapy</a:t>
            </a:r>
          </a:p>
        </p:txBody>
      </p:sp>
    </p:spTree>
    <p:extLst>
      <p:ext uri="{BB962C8B-B14F-4D97-AF65-F5344CB8AC3E}">
        <p14:creationId xmlns:p14="http://schemas.microsoft.com/office/powerpoint/2010/main" val="43880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CzXYnDsAEs">
            <a:hlinkClick r:id="" action="ppaction://media"/>
            <a:extLst>
              <a:ext uri="{FF2B5EF4-FFF2-40B4-BE49-F238E27FC236}">
                <a16:creationId xmlns:a16="http://schemas.microsoft.com/office/drawing/2014/main" xmlns="" id="{EED45748-1F40-4E2C-B8D6-C5B57740F9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2754" y="953590"/>
            <a:ext cx="7027817" cy="52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xmlns="" id="{12A557FE-6BFB-427A-ABC1-5A0354C6D0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366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IMRT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xmlns="" id="{11A29C0D-EC2E-423D-8115-562AB0EC756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9817" y="981072"/>
            <a:ext cx="7254400" cy="2963440"/>
          </a:xfrm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9FB4D672-4A59-4FE5-A089-DA22CADF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2" y="3944938"/>
            <a:ext cx="3630388" cy="28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xmlns="" id="{F8BD5B5C-1E34-4038-8DBB-3F678BFE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80" y="3944938"/>
            <a:ext cx="35639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4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3BC36-BBC5-4521-B27A-39878F81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Stereotactic body radiotherapy (SABR)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82" y="1792967"/>
            <a:ext cx="4992383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736582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/>
            <a:r>
              <a:rPr lang="en-US" altLang="en-US" sz="3000" dirty="0"/>
              <a:t>Radiation delivery to a defined </a:t>
            </a:r>
            <a:r>
              <a:rPr lang="en-US" altLang="en-US" sz="3000" dirty="0" err="1"/>
              <a:t>tumour</a:t>
            </a:r>
            <a:r>
              <a:rPr lang="en-US" altLang="en-US" sz="3000" dirty="0"/>
              <a:t> target ;</a:t>
            </a:r>
          </a:p>
          <a:p>
            <a:pPr marL="273050" indent="-273050"/>
            <a:endParaRPr lang="en-US" altLang="en-US" sz="3000" dirty="0"/>
          </a:p>
          <a:p>
            <a:pPr marL="273050" indent="-273050"/>
            <a:r>
              <a:rPr lang="en-US" altLang="en-US" sz="3000" dirty="0"/>
              <a:t>To treat smaller </a:t>
            </a:r>
            <a:r>
              <a:rPr lang="en-US" altLang="en-US" sz="3000" dirty="0" err="1"/>
              <a:t>tumours</a:t>
            </a:r>
            <a:endParaRPr lang="en-US" altLang="en-US" sz="3000" dirty="0"/>
          </a:p>
          <a:p>
            <a:pPr marL="273050" indent="-273050"/>
            <a:endParaRPr lang="en-US" altLang="en-US" sz="3000" dirty="0"/>
          </a:p>
          <a:p>
            <a:pPr marL="273050" indent="-273050"/>
            <a:r>
              <a:rPr lang="en-US" altLang="en-US" sz="3000" dirty="0"/>
              <a:t>Fewer treatments</a:t>
            </a:r>
          </a:p>
          <a:p>
            <a:pPr marL="273050" indent="-273050"/>
            <a:endParaRPr lang="en-US" altLang="en-US" sz="3000" dirty="0"/>
          </a:p>
          <a:p>
            <a:pPr marL="273050" indent="-273050"/>
            <a:r>
              <a:rPr lang="en-US" altLang="en-US" sz="3000" dirty="0"/>
              <a:t>Larger dose per treatment</a:t>
            </a:r>
          </a:p>
          <a:p>
            <a:pPr marL="273050" indent="-273050"/>
            <a:endParaRPr lang="en-US" altLang="en-US" sz="3000" dirty="0"/>
          </a:p>
          <a:p>
            <a:pPr marL="273050" indent="-273050"/>
            <a:r>
              <a:rPr lang="en-US" altLang="en-US" sz="3000" dirty="0"/>
              <a:t>Steep dose gradient</a:t>
            </a:r>
          </a:p>
        </p:txBody>
      </p:sp>
    </p:spTree>
    <p:extLst>
      <p:ext uri="{BB962C8B-B14F-4D97-AF65-F5344CB8AC3E}">
        <p14:creationId xmlns:p14="http://schemas.microsoft.com/office/powerpoint/2010/main" val="38258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SABR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Lung Cancer T1/2a – unfit for surgery or refuse</a:t>
            </a:r>
          </a:p>
          <a:p>
            <a:pPr lvl="1"/>
            <a:r>
              <a:rPr lang="en-GB" dirty="0"/>
              <a:t>Meta-analysis</a:t>
            </a:r>
          </a:p>
          <a:p>
            <a:pPr lvl="2"/>
            <a:r>
              <a:rPr lang="en-GB" dirty="0"/>
              <a:t>Median OS 38 months</a:t>
            </a:r>
          </a:p>
          <a:p>
            <a:pPr lvl="2"/>
            <a:r>
              <a:rPr lang="en-GB" dirty="0"/>
              <a:t>3 year local control 87%</a:t>
            </a:r>
          </a:p>
          <a:p>
            <a:pPr lvl="2"/>
            <a:r>
              <a:rPr lang="en-GB" dirty="0"/>
              <a:t>2 year OS 82%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Oligometastases</a:t>
            </a:r>
            <a:endParaRPr lang="en-GB" dirty="0"/>
          </a:p>
          <a:p>
            <a:pPr lvl="1"/>
            <a:r>
              <a:rPr lang="en-GB" dirty="0"/>
              <a:t>Lymph nodes, bone, lung, adrenal, liver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38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E53EE-FC70-49AE-9E04-F6775453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Process of planning radiotherapy</a:t>
            </a:r>
            <a:endParaRPr lang="en-GB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E97DBF0B-312B-40F4-B5AD-E3A9D8F8A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457405"/>
              </p:ext>
            </p:extLst>
          </p:nvPr>
        </p:nvGraphicFramePr>
        <p:xfrm>
          <a:off x="1991544" y="1417639"/>
          <a:ext cx="8219256" cy="49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3">
            <a:extLst>
              <a:ext uri="{FF2B5EF4-FFF2-40B4-BE49-F238E27FC236}">
                <a16:creationId xmlns:a16="http://schemas.microsoft.com/office/drawing/2014/main" xmlns="" id="{27521815-BF8E-481F-81A8-879FEA5D7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4" y="4778925"/>
            <a:ext cx="19177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5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-96" charset="-128"/>
              </a:rPr>
              <a:t>Chemotherapy</a:t>
            </a:r>
            <a:endParaRPr lang="en-US" dirty="0">
              <a:ea typeface="ＭＳ Ｐゴシック" pitchFamily="-96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008439" y="2133600"/>
            <a:ext cx="6372225" cy="41783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96" charset="-128"/>
              </a:rPr>
              <a:t>Neoadjuvant : before radical treatment</a:t>
            </a:r>
          </a:p>
          <a:p>
            <a:pPr eaLnBrk="1" hangingPunct="1"/>
            <a:endParaRPr lang="en-US" dirty="0">
              <a:ea typeface="ＭＳ Ｐゴシック" pitchFamily="-96" charset="-128"/>
            </a:endParaRPr>
          </a:p>
          <a:p>
            <a:pPr eaLnBrk="1" hangingPunct="1"/>
            <a:r>
              <a:rPr lang="en-US" dirty="0">
                <a:ea typeface="ＭＳ Ｐゴシック" pitchFamily="-96" charset="-128"/>
              </a:rPr>
              <a:t>Concomitant: with radical treatment</a:t>
            </a:r>
          </a:p>
          <a:p>
            <a:pPr eaLnBrk="1" hangingPunct="1"/>
            <a:endParaRPr lang="en-US" dirty="0">
              <a:ea typeface="ＭＳ Ｐゴシック" pitchFamily="-96" charset="-128"/>
            </a:endParaRPr>
          </a:p>
          <a:p>
            <a:pPr eaLnBrk="1" hangingPunct="1"/>
            <a:r>
              <a:rPr lang="en-US" dirty="0">
                <a:ea typeface="ＭＳ Ｐゴシック" pitchFamily="-96" charset="-128"/>
              </a:rPr>
              <a:t>Adjuvant: after radical treatment</a:t>
            </a:r>
          </a:p>
          <a:p>
            <a:pPr eaLnBrk="1" hangingPunct="1">
              <a:buFontTx/>
              <a:buNone/>
            </a:pPr>
            <a:endParaRPr lang="en-US" dirty="0">
              <a:ea typeface="ＭＳ Ｐゴシック" pitchFamily="-96" charset="-128"/>
            </a:endParaRPr>
          </a:p>
        </p:txBody>
      </p:sp>
      <p:sp>
        <p:nvSpPr>
          <p:cNvPr id="23556" name="Down Arrow 3"/>
          <p:cNvSpPr>
            <a:spLocks noChangeArrowheads="1"/>
          </p:cNvSpPr>
          <p:nvPr/>
        </p:nvSpPr>
        <p:spPr bwMode="auto">
          <a:xfrm>
            <a:off x="2640013" y="1628776"/>
            <a:ext cx="1223962" cy="4321175"/>
          </a:xfrm>
          <a:prstGeom prst="downArrow">
            <a:avLst>
              <a:gd name="adj1" fmla="val 50000"/>
              <a:gd name="adj2" fmla="val 50015"/>
            </a:avLst>
          </a:prstGeom>
          <a:solidFill>
            <a:srgbClr val="FB4F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2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a typeface="ＭＳ Ｐゴシック" pitchFamily="-96" charset="-128"/>
              </a:rPr>
              <a:t>Neoadjuvant chemotherapy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556793"/>
            <a:ext cx="7772400" cy="43195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Reduction of primary </a:t>
            </a:r>
            <a:r>
              <a:rPr lang="en-US" sz="2000" dirty="0" err="1">
                <a:ea typeface="ＭＳ Ｐゴシック" pitchFamily="-96" charset="-128"/>
              </a:rPr>
              <a:t>tumour</a:t>
            </a:r>
            <a:r>
              <a:rPr lang="en-US" sz="2000" dirty="0">
                <a:ea typeface="ＭＳ Ｐゴシック" pitchFamily="-96" charset="-128"/>
              </a:rPr>
              <a:t> volume (prognostic)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Treatment </a:t>
            </a:r>
            <a:r>
              <a:rPr lang="en-US" sz="2000" dirty="0" err="1">
                <a:ea typeface="ＭＳ Ｐゴシック" pitchFamily="-96" charset="-128"/>
              </a:rPr>
              <a:t>micrometastatic</a:t>
            </a:r>
            <a:r>
              <a:rPr lang="en-US" sz="2000" dirty="0">
                <a:ea typeface="ＭＳ Ｐゴシック" pitchFamily="-96" charset="-128"/>
              </a:rPr>
              <a:t>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ea typeface="ＭＳ Ｐゴシック" pitchFamily="-96" charset="-128"/>
              </a:rPr>
              <a:t>Head and neck, bladder, lung, breast (for breast conservation)</a:t>
            </a:r>
            <a:endParaRPr lang="en-US" sz="2000" dirty="0">
              <a:ea typeface="ＭＳ Ｐゴシック" pitchFamily="-96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ＭＳ Ｐゴシック" pitchFamily="-9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Advantage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More likely to tolerate </a:t>
            </a:r>
            <a:r>
              <a:rPr lang="en-US" sz="2000" i="1" dirty="0">
                <a:ea typeface="ＭＳ Ｐゴシック" pitchFamily="-96" charset="-128"/>
              </a:rPr>
              <a:t>before</a:t>
            </a:r>
            <a:r>
              <a:rPr lang="en-US" sz="2000" dirty="0">
                <a:ea typeface="ＭＳ Ｐゴシック" pitchFamily="-96" charset="-128"/>
              </a:rPr>
              <a:t> radical treatment than after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Downstages </a:t>
            </a:r>
            <a:r>
              <a:rPr lang="en-US" sz="2000" dirty="0" err="1">
                <a:ea typeface="ＭＳ Ｐゴシック" pitchFamily="-96" charset="-128"/>
              </a:rPr>
              <a:t>tumour</a:t>
            </a:r>
            <a:r>
              <a:rPr lang="en-US" sz="2000" dirty="0">
                <a:ea typeface="ＭＳ Ｐゴシック" pitchFamily="-96" charset="-128"/>
              </a:rPr>
              <a:t> leading to increased likelihood of complete resection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pitchFamily="-9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delay to primary curative procedure in patients who don</a:t>
            </a:r>
            <a:r>
              <a:rPr lang="en-US" altLang="en-US" sz="2000" dirty="0">
                <a:ea typeface="ＭＳ Ｐゴシック" pitchFamily="-96" charset="-128"/>
              </a:rPr>
              <a:t>’</a:t>
            </a:r>
            <a:r>
              <a:rPr lang="en-US" sz="2000" dirty="0">
                <a:ea typeface="ＭＳ Ｐゴシック" pitchFamily="-96" charset="-128"/>
              </a:rPr>
              <a:t>t respond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-96" charset="-128"/>
              </a:rPr>
              <a:t>Risk of more complications from surgery after chemotherapy</a:t>
            </a:r>
          </a:p>
          <a:p>
            <a:pPr eaLnBrk="1" hangingPunct="1">
              <a:lnSpc>
                <a:spcPct val="90000"/>
              </a:lnSpc>
            </a:pPr>
            <a:endParaRPr lang="en-US" sz="1100" dirty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88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BFB66-EB80-467E-86F1-B44C1EAF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Concomitant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A824F-FBE9-4125-85F8-0F5650E2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Sensitise cancer to radiotherapy enhancing tumour cell kill</a:t>
            </a:r>
          </a:p>
          <a:p>
            <a:pPr lvl="1"/>
            <a:r>
              <a:rPr lang="en-GB" dirty="0"/>
              <a:t>Chemotherapy</a:t>
            </a:r>
          </a:p>
          <a:p>
            <a:pPr lvl="1"/>
            <a:r>
              <a:rPr lang="en-GB" dirty="0"/>
              <a:t>Hormones</a:t>
            </a:r>
          </a:p>
          <a:p>
            <a:r>
              <a:rPr lang="en-GB" dirty="0"/>
              <a:t>Chemoradiation</a:t>
            </a:r>
          </a:p>
          <a:p>
            <a:pPr lvl="1"/>
            <a:r>
              <a:rPr lang="en-GB" dirty="0"/>
              <a:t>Head and neck</a:t>
            </a:r>
          </a:p>
          <a:p>
            <a:pPr lvl="1"/>
            <a:r>
              <a:rPr lang="en-GB" dirty="0"/>
              <a:t>Bladder</a:t>
            </a:r>
          </a:p>
          <a:p>
            <a:pPr lvl="1"/>
            <a:r>
              <a:rPr lang="en-GB" dirty="0"/>
              <a:t>Lung</a:t>
            </a:r>
          </a:p>
          <a:p>
            <a:pPr lvl="1"/>
            <a:r>
              <a:rPr lang="en-GB" dirty="0"/>
              <a:t>Colorectal</a:t>
            </a:r>
          </a:p>
          <a:p>
            <a:r>
              <a:rPr lang="en-GB" dirty="0"/>
              <a:t>Hormones</a:t>
            </a:r>
          </a:p>
          <a:p>
            <a:pPr lvl="1"/>
            <a:r>
              <a:rPr lang="en-GB" dirty="0"/>
              <a:t>Prostate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96" charset="-128"/>
              </a:rPr>
              <a:t>Adjuvant chemotherapy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1700213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en-US" dirty="0"/>
              <a:t>Adding chemotherapy </a:t>
            </a:r>
            <a:r>
              <a:rPr lang="en-US" i="1" dirty="0"/>
              <a:t>after</a:t>
            </a:r>
            <a:r>
              <a:rPr lang="en-US" dirty="0"/>
              <a:t> surgery or radiotherapy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dirty="0"/>
          </a:p>
          <a:p>
            <a:pPr marL="274320" indent="-274320">
              <a:buFont typeface="Wingdings 3"/>
              <a:buChar char=""/>
              <a:defRPr/>
            </a:pPr>
            <a:r>
              <a:rPr lang="en-US" dirty="0"/>
              <a:t>Advantages:</a:t>
            </a:r>
          </a:p>
          <a:p>
            <a:pPr marL="823277" lvl="2" indent="-274320">
              <a:buFont typeface="Wingdings 3"/>
              <a:buChar char=""/>
              <a:defRPr/>
            </a:pPr>
            <a:r>
              <a:rPr lang="en-US" sz="2100" dirty="0"/>
              <a:t>Knowledge of pathological stage</a:t>
            </a:r>
          </a:p>
          <a:p>
            <a:pPr marL="823277" lvl="2" indent="-274320">
              <a:buFont typeface="Wingdings 3"/>
              <a:buChar char=""/>
              <a:defRPr/>
            </a:pPr>
            <a:r>
              <a:rPr lang="en-US" sz="2100" dirty="0"/>
              <a:t>Primary treatment not compromised by toxicity or delay in non-responders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dirty="0"/>
          </a:p>
          <a:p>
            <a:pPr marL="274320" indent="-274320">
              <a:buFont typeface="Wingdings 3"/>
              <a:buChar char=""/>
              <a:defRPr/>
            </a:pPr>
            <a:r>
              <a:rPr lang="en-US" dirty="0"/>
              <a:t>Disadvantages;</a:t>
            </a:r>
          </a:p>
          <a:p>
            <a:pPr marL="823595" lvl="2" indent="-274320">
              <a:buFont typeface="Wingdings 3"/>
              <a:buChar char=""/>
              <a:defRPr/>
            </a:pPr>
            <a:r>
              <a:rPr lang="en-US" sz="2200" dirty="0"/>
              <a:t>Delay in treatment for </a:t>
            </a:r>
            <a:r>
              <a:rPr lang="en-US" sz="2200" dirty="0" err="1"/>
              <a:t>micrometastatic</a:t>
            </a:r>
            <a:r>
              <a:rPr lang="en-US" sz="2200" dirty="0"/>
              <a:t> disease</a:t>
            </a:r>
          </a:p>
          <a:p>
            <a:pPr marL="823595" lvl="2" indent="-274320">
              <a:buFont typeface="Wingdings 3"/>
              <a:buChar char=""/>
              <a:defRPr/>
            </a:pPr>
            <a:r>
              <a:rPr lang="en-US" sz="2200" dirty="0"/>
              <a:t>Less tolerable after </a:t>
            </a:r>
            <a:r>
              <a:rPr lang="en-US" sz="2200" dirty="0" err="1"/>
              <a:t>ie</a:t>
            </a:r>
            <a:r>
              <a:rPr lang="en-US" sz="2200" dirty="0"/>
              <a:t> radical pelvic surgery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dirty="0"/>
          </a:p>
          <a:p>
            <a:pPr marL="274320" indent="-274320">
              <a:buFont typeface="Wingdings 3"/>
              <a:buChar char=""/>
              <a:defRPr/>
            </a:pPr>
            <a:r>
              <a:rPr lang="en-GB" dirty="0"/>
              <a:t>Breast, bladder, colorectal, lung</a:t>
            </a:r>
            <a:endParaRPr lang="en-US" dirty="0"/>
          </a:p>
        </p:txBody>
      </p:sp>
      <p:pic>
        <p:nvPicPr>
          <p:cNvPr id="7169" name="Picture 1" descr="C:\Users\hardev\Desktop\imagesCASLO3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5229201"/>
            <a:ext cx="2667000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91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C76DC-6B1F-4CBF-9BF7-3B72713D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24B1A-C943-4C35-8A40-52568504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021567"/>
            <a:ext cx="10233800" cy="4351338"/>
          </a:xfrm>
        </p:spPr>
        <p:txBody>
          <a:bodyPr>
            <a:normAutofit/>
          </a:bodyPr>
          <a:lstStyle/>
          <a:p>
            <a:r>
              <a:rPr lang="en-GB" dirty="0"/>
              <a:t>Role of the Multidisciplinary team</a:t>
            </a:r>
          </a:p>
          <a:p>
            <a:r>
              <a:rPr lang="en-GB" dirty="0"/>
              <a:t>Treatment options</a:t>
            </a:r>
          </a:p>
          <a:p>
            <a:pPr lvl="1"/>
            <a:r>
              <a:rPr lang="en-GB" dirty="0"/>
              <a:t>Radiotherapy +/- chemotherapy</a:t>
            </a:r>
          </a:p>
          <a:p>
            <a:r>
              <a:rPr lang="en-GB" dirty="0"/>
              <a:t>New Drugs	</a:t>
            </a:r>
          </a:p>
          <a:p>
            <a:pPr lvl="1"/>
            <a:r>
              <a:rPr lang="en-GB" dirty="0"/>
              <a:t>Biological agents</a:t>
            </a:r>
          </a:p>
          <a:p>
            <a:pPr lvl="1"/>
            <a:r>
              <a:rPr lang="en-GB" dirty="0"/>
              <a:t>Immunotherapy</a:t>
            </a:r>
          </a:p>
          <a:p>
            <a:r>
              <a:rPr lang="en-GB" dirty="0"/>
              <a:t>Survivorship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6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4EA1F-D5DD-4EB2-987D-6D444F0C0B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en-US"/>
              <a:t>Chemotherapy toxicity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E020BF-E1E3-49C7-8F4B-BAE344519B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/>
              <a:t>Neutropenic sepsis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/>
              <a:t>Nausea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/>
              <a:t>Renal failure – prerenal/dehydration, intrinsic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GB" dirty="0"/>
              <a:t>Liver toxicity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GB" dirty="0"/>
              <a:t>Neuropathy</a:t>
            </a:r>
            <a:endParaRPr lang="en-US" dirty="0"/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/>
              <a:t>Specific drug reaction</a:t>
            </a:r>
          </a:p>
          <a:p>
            <a:pPr>
              <a:spcBef>
                <a:spcPts val="539"/>
              </a:spcBef>
              <a:buNone/>
            </a:pPr>
            <a:endParaRPr lang="en-US" dirty="0"/>
          </a:p>
          <a:p>
            <a:pPr>
              <a:spcBef>
                <a:spcPts val="539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616D8-E034-407B-A4B1-7867E1C0F4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en-US"/>
              <a:t>Specific side-effects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7AD9CF-09DE-4D5B-A1D7-FB08473D7E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 err="1"/>
              <a:t>Cetuximab</a:t>
            </a:r>
            <a:r>
              <a:rPr lang="en-US" sz="2400" dirty="0"/>
              <a:t> – acneiform rash, potentiates skin reaction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Bleomycin – pneumonitis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Cisplatin – renal failure, peripheral neuropathy, loss of hearing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5FU- </a:t>
            </a:r>
            <a:r>
              <a:rPr lang="en-US" sz="2400" dirty="0" err="1"/>
              <a:t>diarrhoea</a:t>
            </a:r>
            <a:r>
              <a:rPr lang="en-US" sz="2400" dirty="0"/>
              <a:t>, </a:t>
            </a:r>
            <a:r>
              <a:rPr lang="en-US" sz="2400" dirty="0" err="1"/>
              <a:t>mucositits</a:t>
            </a:r>
            <a:r>
              <a:rPr lang="en-US" sz="2400" dirty="0"/>
              <a:t>, coronary artery vasospasm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Gemcitabine – rash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Anthracyclines – cardiac toxicity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 err="1"/>
              <a:t>Taxanes</a:t>
            </a:r>
            <a:r>
              <a:rPr lang="en-US" sz="2400" dirty="0"/>
              <a:t> – allergy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dirty="0"/>
              <a:t>GCSF – pneumonitis, bone pain</a:t>
            </a:r>
          </a:p>
          <a:p>
            <a:pPr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spcBef>
                <a:spcPts val="539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180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8AA3B-E76B-4786-9A6E-FAAD63E6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Palliative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3EA4E-C3CA-45B7-9C7C-C3B85E4DA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Surgical</a:t>
            </a:r>
          </a:p>
          <a:p>
            <a:pPr lvl="1"/>
            <a:r>
              <a:rPr lang="en-GB" dirty="0"/>
              <a:t>Urinary diversions, </a:t>
            </a:r>
            <a:r>
              <a:rPr lang="en-GB" dirty="0" err="1"/>
              <a:t>defunctioning</a:t>
            </a:r>
            <a:r>
              <a:rPr lang="en-GB" dirty="0"/>
              <a:t> colostomy, clearance of a fungating lesion, gastrostomy</a:t>
            </a:r>
          </a:p>
          <a:p>
            <a:r>
              <a:rPr lang="en-GB" dirty="0"/>
              <a:t>Radiotherapy</a:t>
            </a:r>
          </a:p>
          <a:p>
            <a:pPr lvl="1"/>
            <a:r>
              <a:rPr lang="en-GB" dirty="0"/>
              <a:t>Pain</a:t>
            </a:r>
          </a:p>
          <a:p>
            <a:pPr lvl="1"/>
            <a:r>
              <a:rPr lang="en-GB" dirty="0"/>
              <a:t>Haemostasis</a:t>
            </a:r>
          </a:p>
          <a:p>
            <a:pPr lvl="1"/>
            <a:r>
              <a:rPr lang="en-GB" dirty="0" err="1"/>
              <a:t>Fungation</a:t>
            </a:r>
            <a:endParaRPr lang="en-GB" dirty="0"/>
          </a:p>
          <a:p>
            <a:pPr lvl="1"/>
            <a:r>
              <a:rPr lang="en-GB" dirty="0"/>
              <a:t>Obstructive lesions (plus dexamethasone and PPI)</a:t>
            </a:r>
          </a:p>
          <a:p>
            <a:r>
              <a:rPr lang="en-GB" dirty="0"/>
              <a:t>Chemotherapy</a:t>
            </a:r>
          </a:p>
          <a:p>
            <a:pPr lvl="1"/>
            <a:r>
              <a:rPr lang="en-GB" dirty="0"/>
              <a:t>May prolong life</a:t>
            </a:r>
          </a:p>
          <a:p>
            <a:pPr lvl="1"/>
            <a:r>
              <a:rPr lang="en-GB" dirty="0"/>
              <a:t>Improve quality of life</a:t>
            </a:r>
          </a:p>
          <a:p>
            <a:pPr lvl="1"/>
            <a:r>
              <a:rPr lang="en-GB" dirty="0"/>
              <a:t>Improve symptoms</a:t>
            </a:r>
          </a:p>
          <a:p>
            <a:r>
              <a:rPr lang="en-GB" dirty="0"/>
              <a:t>Symptom control</a:t>
            </a:r>
          </a:p>
          <a:p>
            <a:pPr lvl="1"/>
            <a:r>
              <a:rPr lang="en-GB" dirty="0"/>
              <a:t>Palliative care team/ GP</a:t>
            </a:r>
          </a:p>
          <a:p>
            <a:pPr lvl="1"/>
            <a:r>
              <a:rPr lang="en-GB" dirty="0"/>
              <a:t>Pain/nausea/constipation</a:t>
            </a:r>
          </a:p>
          <a:p>
            <a:pPr lvl="1"/>
            <a:r>
              <a:rPr lang="en-GB" dirty="0"/>
              <a:t>Holistic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systemic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Biological therapy</a:t>
            </a:r>
          </a:p>
          <a:p>
            <a:pPr lvl="1"/>
            <a:r>
              <a:rPr lang="en-GB" dirty="0"/>
              <a:t>Growth factor blockers</a:t>
            </a:r>
          </a:p>
          <a:p>
            <a:pPr lvl="2"/>
            <a:r>
              <a:rPr lang="en-GB" dirty="0"/>
              <a:t>Block the growth factor receptor on the cancer cell</a:t>
            </a:r>
          </a:p>
          <a:p>
            <a:pPr lvl="2"/>
            <a:r>
              <a:rPr lang="en-GB" dirty="0"/>
              <a:t>Block the signals inside the cell that start up when the growth factor triggers the receptor</a:t>
            </a:r>
          </a:p>
          <a:p>
            <a:pPr lvl="2"/>
            <a:r>
              <a:rPr lang="en-GB" dirty="0"/>
              <a:t>Tyrosine kinase inhibitors, </a:t>
            </a:r>
            <a:r>
              <a:rPr lang="en-GB" dirty="0" err="1"/>
              <a:t>mTOR</a:t>
            </a:r>
            <a:r>
              <a:rPr lang="en-GB" dirty="0"/>
              <a:t> inhibitors, MAP Kinase inhibitors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Monoclonal antibodies</a:t>
            </a:r>
          </a:p>
          <a:p>
            <a:pPr lvl="2"/>
            <a:r>
              <a:rPr lang="en-GB" dirty="0"/>
              <a:t>Block growth factor receptors on cell surface – </a:t>
            </a:r>
            <a:r>
              <a:rPr lang="en-GB" dirty="0" err="1"/>
              <a:t>cetuximab</a:t>
            </a:r>
            <a:r>
              <a:rPr lang="en-GB" dirty="0"/>
              <a:t>, bevacizumab</a:t>
            </a:r>
          </a:p>
          <a:p>
            <a:pPr lvl="2"/>
            <a:r>
              <a:rPr lang="en-GB" dirty="0"/>
              <a:t>Block signals that block immune system -‘Checkpoint inhibitors’ – </a:t>
            </a:r>
            <a:r>
              <a:rPr lang="en-GB" dirty="0" err="1"/>
              <a:t>nivolumab</a:t>
            </a:r>
            <a:r>
              <a:rPr lang="en-GB" dirty="0"/>
              <a:t>, </a:t>
            </a:r>
            <a:r>
              <a:rPr lang="en-GB" dirty="0" err="1"/>
              <a:t>ipilumimab</a:t>
            </a:r>
            <a:r>
              <a:rPr lang="en-GB" dirty="0"/>
              <a:t>, </a:t>
            </a:r>
            <a:r>
              <a:rPr lang="en-GB" dirty="0" err="1"/>
              <a:t>pembrolizumab</a:t>
            </a:r>
            <a:endParaRPr lang="en-GB" dirty="0"/>
          </a:p>
          <a:p>
            <a:endParaRPr lang="en-GB" dirty="0"/>
          </a:p>
          <a:p>
            <a:r>
              <a:rPr lang="en-GB" dirty="0"/>
              <a:t>Immunotherapy</a:t>
            </a:r>
          </a:p>
          <a:p>
            <a:pPr lvl="1"/>
            <a:r>
              <a:rPr lang="en-GB" dirty="0"/>
              <a:t>Checkpoint inhibitors</a:t>
            </a:r>
          </a:p>
        </p:txBody>
      </p:sp>
    </p:spTree>
    <p:extLst>
      <p:ext uri="{BB962C8B-B14F-4D97-AF65-F5344CB8AC3E}">
        <p14:creationId xmlns:p14="http://schemas.microsoft.com/office/powerpoint/2010/main" val="75534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2AF9B-7010-4A27-85A7-11A33902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GB" sz="3700" dirty="0"/>
              <a:t>Growth factor blockers- cell surface receptors</a:t>
            </a:r>
            <a:br>
              <a:rPr lang="en-GB" sz="3700" dirty="0"/>
            </a:br>
            <a:r>
              <a:rPr lang="en-GB" sz="3700" dirty="0"/>
              <a:t/>
            </a:r>
            <a:br>
              <a:rPr lang="en-GB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2C8217-6CF9-4C90-8598-3FF3A42E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52872"/>
            <a:ext cx="3651466" cy="4170947"/>
          </a:xfrm>
        </p:spPr>
        <p:txBody>
          <a:bodyPr>
            <a:normAutofit/>
          </a:bodyPr>
          <a:lstStyle/>
          <a:p>
            <a:r>
              <a:rPr lang="en-GB" sz="1800" dirty="0"/>
              <a:t>Block receptors on cell surface – EGFR, VEGFR, </a:t>
            </a:r>
            <a:r>
              <a:rPr lang="en-GB" sz="1800" dirty="0" err="1"/>
              <a:t>etc</a:t>
            </a:r>
            <a:endParaRPr lang="en-GB" sz="1800" dirty="0"/>
          </a:p>
          <a:p>
            <a:r>
              <a:rPr lang="en-GB" sz="1800" dirty="0"/>
              <a:t>Epidermal growth factor receptor (EGFR) overexpressed or aberrantly activated in many solid tumours –Lung, breast, prostate, colon</a:t>
            </a:r>
          </a:p>
          <a:p>
            <a:r>
              <a:rPr lang="en-GB" sz="1800" dirty="0"/>
              <a:t>Activation drives tumour growth and malignant progression</a:t>
            </a:r>
          </a:p>
          <a:p>
            <a:r>
              <a:rPr lang="en-GB" sz="1800" dirty="0"/>
              <a:t>Antibodies against EGFR/VEGFR demonstrate anti-tumour activity</a:t>
            </a:r>
          </a:p>
          <a:p>
            <a:r>
              <a:rPr lang="en-GB" sz="1800" dirty="0"/>
              <a:t>Downstream inhibition of signal transduction pathways</a:t>
            </a:r>
          </a:p>
          <a:p>
            <a:endParaRPr lang="en-GB" sz="1800" dirty="0"/>
          </a:p>
        </p:txBody>
      </p:sp>
      <p:pic>
        <p:nvPicPr>
          <p:cNvPr id="6" name="Picture 2" descr="C:\Users\kwood03\Desktop\crukmig_1000img-12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39" y="958550"/>
            <a:ext cx="4973181" cy="48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32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factor 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14" y="1613353"/>
            <a:ext cx="6521771" cy="4351338"/>
          </a:xfrm>
        </p:spPr>
        <p:txBody>
          <a:bodyPr>
            <a:normAutofit/>
          </a:bodyPr>
          <a:lstStyle/>
          <a:p>
            <a:r>
              <a:rPr lang="en-GB" sz="3600" dirty="0"/>
              <a:t>Epidermal growth factor receptors</a:t>
            </a:r>
          </a:p>
          <a:p>
            <a:pPr lvl="1"/>
            <a:r>
              <a:rPr lang="en-GB" sz="1900" dirty="0"/>
              <a:t>Monoclonal antibodies</a:t>
            </a:r>
          </a:p>
          <a:p>
            <a:pPr lvl="1"/>
            <a:r>
              <a:rPr lang="en-GB" sz="1900" dirty="0" err="1"/>
              <a:t>Cetuximab</a:t>
            </a:r>
            <a:r>
              <a:rPr lang="en-GB" sz="1900" dirty="0"/>
              <a:t>- head and neck cancer</a:t>
            </a:r>
          </a:p>
          <a:p>
            <a:pPr lvl="1"/>
            <a:r>
              <a:rPr lang="en-GB" sz="1900" dirty="0"/>
              <a:t>Herceptin- breast cancer</a:t>
            </a:r>
          </a:p>
          <a:p>
            <a:r>
              <a:rPr lang="en-GB" sz="3600" dirty="0"/>
              <a:t>Tyrosine kinase inhibitors</a:t>
            </a:r>
          </a:p>
          <a:p>
            <a:pPr lvl="1"/>
            <a:r>
              <a:rPr lang="en-GB" sz="2000" dirty="0" err="1"/>
              <a:t>Sorafenib</a:t>
            </a:r>
            <a:r>
              <a:rPr lang="en-GB" sz="2000" dirty="0"/>
              <a:t>- thyroid cancer</a:t>
            </a:r>
          </a:p>
          <a:p>
            <a:pPr lvl="1"/>
            <a:r>
              <a:rPr lang="en-GB" sz="2000" dirty="0" err="1"/>
              <a:t>Sunitinib</a:t>
            </a:r>
            <a:r>
              <a:rPr lang="en-GB" sz="2000" dirty="0"/>
              <a:t>- kidney cancer</a:t>
            </a:r>
          </a:p>
          <a:p>
            <a:pPr lvl="1"/>
            <a:r>
              <a:rPr lang="en-GB" sz="2000" dirty="0" err="1"/>
              <a:t>Erlotinib</a:t>
            </a:r>
            <a:r>
              <a:rPr lang="en-GB" sz="2000" dirty="0"/>
              <a:t>- non-small-cell lung cancer</a:t>
            </a:r>
          </a:p>
          <a:p>
            <a:pPr lvl="1"/>
            <a:endParaRPr lang="en-GB" sz="16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E87BFC-5F95-45F1-A5D5-40E26CB5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04" y="1447040"/>
            <a:ext cx="5058955" cy="50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402C9-CD7E-4052-83C1-ECB9D01D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Side-effects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9C103-6DCB-426B-8CFE-23EAD7CC9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Epidermal growth factor receptor inhibitors</a:t>
            </a:r>
          </a:p>
          <a:p>
            <a:pPr lvl="2"/>
            <a:r>
              <a:rPr lang="en-GB" dirty="0"/>
              <a:t>Allergic reaction, sickness, diarrhoea, flu-like illness</a:t>
            </a:r>
          </a:p>
          <a:p>
            <a:pPr lvl="2"/>
            <a:r>
              <a:rPr lang="en-GB" dirty="0" err="1"/>
              <a:t>Cetuximab</a:t>
            </a:r>
            <a:r>
              <a:rPr lang="en-GB" dirty="0"/>
              <a:t> (acne like rash)</a:t>
            </a:r>
          </a:p>
          <a:p>
            <a:pPr lvl="2"/>
            <a:r>
              <a:rPr lang="en-GB" dirty="0"/>
              <a:t>Herceptin (cardio-toxicity)</a:t>
            </a:r>
          </a:p>
          <a:p>
            <a:endParaRPr lang="en-GB" dirty="0"/>
          </a:p>
          <a:p>
            <a:r>
              <a:rPr lang="en-GB" dirty="0"/>
              <a:t>Tyrosine kinase inhibitors</a:t>
            </a:r>
          </a:p>
          <a:p>
            <a:pPr lvl="2"/>
            <a:r>
              <a:rPr lang="en-GB" dirty="0"/>
              <a:t>Fatigue, skin reaction, low blood count</a:t>
            </a:r>
          </a:p>
          <a:p>
            <a:pPr lvl="2"/>
            <a:r>
              <a:rPr lang="en-GB" dirty="0" err="1"/>
              <a:t>Sorafenib</a:t>
            </a:r>
            <a:r>
              <a:rPr lang="en-GB" dirty="0"/>
              <a:t> (cardiac ischaemia, hypertension, thromboembolism)</a:t>
            </a:r>
          </a:p>
          <a:p>
            <a:pPr lvl="2"/>
            <a:r>
              <a:rPr lang="en-GB" dirty="0" err="1"/>
              <a:t>Sunitinib</a:t>
            </a:r>
            <a:r>
              <a:rPr lang="en-GB" dirty="0"/>
              <a:t> (pulmonary haemorrhage)</a:t>
            </a:r>
          </a:p>
          <a:p>
            <a:pPr lvl="2"/>
            <a:r>
              <a:rPr lang="en-GB" dirty="0"/>
              <a:t>Erlotinib (DVT, arrhythmia, CVAs, myocardial ischaemia, pulmonary toxicity)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70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47BDB-FC21-47F0-8917-D0F45DEA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Immunotherapy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6F64A-4C0A-4261-955F-951DCDE2C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/>
          <a:lstStyle/>
          <a:p>
            <a:r>
              <a:rPr lang="en-GB" dirty="0"/>
              <a:t>Enhances immune system to fight cancer</a:t>
            </a:r>
          </a:p>
          <a:p>
            <a:r>
              <a:rPr lang="en-GB" dirty="0"/>
              <a:t>Targeted therapies that block specific ‘immune checkpoints’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1FB12C-960A-459B-B33E-2F1822F5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75" y="2836152"/>
            <a:ext cx="8963139" cy="39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37435" y="3227596"/>
            <a:ext cx="7568114" cy="642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9905549" y="2898582"/>
            <a:ext cx="627914" cy="13127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37436" y="337028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1863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0079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1898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14660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1957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21686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1983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9184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11826" y="3354357"/>
            <a:ext cx="88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1991, 4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93161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0412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84281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2758" y="335767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61235" y="336099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651391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17539" y="2770992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40981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35773" y="2770992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2026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11196" y="277811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34322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86201" y="2770992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172284" y="2770992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31604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789147" y="386969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24556" y="4326304"/>
            <a:ext cx="1503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Description of immune infiltrates in tumors by Virchow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65766" y="1431374"/>
            <a:ext cx="1503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Treatment of cancer with bacterial products (“Coley’s toxin”)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28103" y="4326304"/>
            <a:ext cx="1207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Cancer </a:t>
            </a:r>
            <a:r>
              <a:rPr lang="en-US" sz="1400" b="1" dirty="0" err="1">
                <a:cs typeface="Comic Sans MS"/>
              </a:rPr>
              <a:t>immuno</a:t>
            </a:r>
            <a:r>
              <a:rPr lang="en-US" sz="1400" b="1" dirty="0">
                <a:cs typeface="Comic Sans MS"/>
              </a:rPr>
              <a:t>-surveillance hypothesis (Burnet, Thomas)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09452" y="33543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1976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40982" y="1834883"/>
            <a:ext cx="108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Treatment of bladder cancer with BCG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27440" y="4326304"/>
            <a:ext cx="108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IL-2 therapy for cancer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67464" y="2077704"/>
            <a:ext cx="108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Adoptive cell therapy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0487" y="4326304"/>
            <a:ext cx="1207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Discovery of human tumor antigens (Boon, others)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42469" y="2077704"/>
            <a:ext cx="108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Adoptive T cell therapy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38158" y="4326303"/>
            <a:ext cx="1155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HPV vaccination in VIN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33972" y="1862262"/>
            <a:ext cx="164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FDA approval of </a:t>
            </a:r>
            <a:r>
              <a:rPr lang="en-US" sz="1400" b="1" dirty="0" err="1">
                <a:cs typeface="Comic Sans MS"/>
              </a:rPr>
              <a:t>sipuleucel</a:t>
            </a:r>
            <a:r>
              <a:rPr lang="en-US" sz="1400" b="1" dirty="0">
                <a:cs typeface="Comic Sans MS"/>
              </a:rPr>
              <a:t>-T (DC vaccine) in prostate cancer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97188" y="4326304"/>
            <a:ext cx="164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FDA approval of anti-CTLA4 (</a:t>
            </a:r>
            <a:r>
              <a:rPr lang="en-US" sz="1400" b="1" dirty="0" err="1">
                <a:cs typeface="Comic Sans MS"/>
              </a:rPr>
              <a:t>ipilumimab</a:t>
            </a:r>
            <a:r>
              <a:rPr lang="en-US" sz="1400" b="1" dirty="0">
                <a:cs typeface="Comic Sans MS"/>
              </a:rPr>
              <a:t>) for melanoma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9312587" y="2778119"/>
            <a:ext cx="0" cy="456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961234" y="2077704"/>
            <a:ext cx="146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Comic Sans MS"/>
              </a:rPr>
              <a:t>FDA approval of anti-PD1 for melanoma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47112" y="208975"/>
            <a:ext cx="826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cs typeface="Comic Sans MS"/>
              </a:rPr>
              <a:t>The history of cancer immunotherapy: from empirical approaches to rational, science-based therapies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5BC682-068A-4962-B50D-1DA293F07C9F}"/>
              </a:ext>
            </a:extLst>
          </p:cNvPr>
          <p:cNvSpPr txBox="1"/>
          <p:nvPr/>
        </p:nvSpPr>
        <p:spPr>
          <a:xfrm>
            <a:off x="9512881" y="3354357"/>
            <a:ext cx="139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2016/17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C495408-9DAE-4FBA-9142-A464DF1041B7}"/>
              </a:ext>
            </a:extLst>
          </p:cNvPr>
          <p:cNvCxnSpPr/>
          <p:nvPr/>
        </p:nvCxnSpPr>
        <p:spPr>
          <a:xfrm>
            <a:off x="9905549" y="3869698"/>
            <a:ext cx="0" cy="1626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40DC5A-ED5D-4B6A-8296-66D0F8356074}"/>
              </a:ext>
            </a:extLst>
          </p:cNvPr>
          <p:cNvSpPr txBox="1"/>
          <p:nvPr/>
        </p:nvSpPr>
        <p:spPr>
          <a:xfrm>
            <a:off x="8522134" y="5495854"/>
            <a:ext cx="1918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FDA approval</a:t>
            </a:r>
          </a:p>
          <a:p>
            <a:r>
              <a:rPr lang="en-GB" sz="1400" b="1" dirty="0"/>
              <a:t>Anti-PD1 and anti PDL1</a:t>
            </a:r>
          </a:p>
          <a:p>
            <a:r>
              <a:rPr lang="en-GB" sz="1400" b="1" dirty="0"/>
              <a:t>Bladder, Lung, Kidney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3824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1222C2-F9AE-443A-A23F-D11FBB9B2EC0}"/>
              </a:ext>
            </a:extLst>
          </p:cNvPr>
          <p:cNvSpPr txBox="1"/>
          <p:nvPr/>
        </p:nvSpPr>
        <p:spPr>
          <a:xfrm>
            <a:off x="3530600" y="495300"/>
            <a:ext cx="451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Current immunotherapies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C6F134-F40D-410C-BCD9-6CC58D46DDAA}"/>
              </a:ext>
            </a:extLst>
          </p:cNvPr>
          <p:cNvSpPr txBox="1"/>
          <p:nvPr/>
        </p:nvSpPr>
        <p:spPr>
          <a:xfrm>
            <a:off x="334852" y="1632768"/>
            <a:ext cx="116204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BCG					Unique to bladder cancer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Cytokines			interferon, interleukin- rarely used now, toxic and low efficacy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Antibodies			Herceptin, Cetuximab (in combination with chemo, selected cancers) low efficacy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Checkpoint inhibitor </a:t>
            </a:r>
          </a:p>
          <a:p>
            <a:r>
              <a:rPr lang="en-GB" dirty="0">
                <a:solidFill>
                  <a:srgbClr val="FF0000"/>
                </a:solidFill>
              </a:rPr>
              <a:t>Antibodies			</a:t>
            </a:r>
            <a:r>
              <a:rPr lang="en-GB" dirty="0" err="1">
                <a:solidFill>
                  <a:srgbClr val="FF0000"/>
                </a:solidFill>
              </a:rPr>
              <a:t>Nivolumab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ipilimumab</a:t>
            </a:r>
            <a:r>
              <a:rPr lang="en-GB" dirty="0">
                <a:solidFill>
                  <a:srgbClr val="FF0000"/>
                </a:solidFill>
              </a:rPr>
              <a:t>, pembrolizumab powerful, long lasting, selective patients, new toxicities</a:t>
            </a:r>
          </a:p>
          <a:p>
            <a:r>
              <a:rPr lang="en-GB" dirty="0">
                <a:solidFill>
                  <a:srgbClr val="FF0000"/>
                </a:solidFill>
              </a:rPr>
              <a:t>			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7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AFB21-0318-4F67-99CB-C9039C79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Multidisciplinary Team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9BCFDD8-2988-4DAF-9E01-C81533CCD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033173"/>
              </p:ext>
            </p:extLst>
          </p:nvPr>
        </p:nvGraphicFramePr>
        <p:xfrm>
          <a:off x="496389" y="1825625"/>
          <a:ext cx="108574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urved Left 4">
            <a:extLst>
              <a:ext uri="{FF2B5EF4-FFF2-40B4-BE49-F238E27FC236}">
                <a16:creationId xmlns:a16="http://schemas.microsoft.com/office/drawing/2014/main" xmlns="" id="{A29C9C6F-D4A9-41BD-8ECA-A45E457D8595}"/>
              </a:ext>
            </a:extLst>
          </p:cNvPr>
          <p:cNvSpPr/>
          <p:nvPr/>
        </p:nvSpPr>
        <p:spPr>
          <a:xfrm rot="10800000" flipH="1">
            <a:off x="10843260" y="3455125"/>
            <a:ext cx="1021080" cy="1972492"/>
          </a:xfrm>
          <a:prstGeom prst="curved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4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B2D74-6EB5-40BD-8AAD-048F02B9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2973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Checkpoint inhibitor antibodies</a:t>
            </a:r>
            <a:endParaRPr lang="en-US" sz="4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7789B76-9ADE-4D5B-85F9-5BDEE9014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481638"/>
              </p:ext>
            </p:extLst>
          </p:nvPr>
        </p:nvGraphicFramePr>
        <p:xfrm>
          <a:off x="81562" y="12033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D5B5FB-14CF-45FA-B3F2-A3ED6E708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47" y="1898916"/>
            <a:ext cx="5638937" cy="38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6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0B31A-C405-4BE0-B17A-BDABEF6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9293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New immunotherapy toxicities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77E23-4E41-4E2D-A928-366B0CEE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863112"/>
            <a:ext cx="10515600" cy="4351338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‘Overdriven’ immunity…</a:t>
            </a:r>
          </a:p>
          <a:p>
            <a:pPr marL="0" indent="0">
              <a:buNone/>
            </a:pPr>
            <a:r>
              <a:rPr lang="en-GB" dirty="0"/>
              <a:t>….autoimmunity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Reversible by high 									dose steroids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5F41CC1-0578-45E2-9D88-0CC96EC0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29" y="1232625"/>
            <a:ext cx="7787571" cy="56253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225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A7A7B-57E5-4A44-8599-9634D91F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Long term sequelae and Survivorship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7426EF-C64A-4869-82F0-3A500E31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Living beyond cancer treatment …….</a:t>
            </a:r>
          </a:p>
          <a:p>
            <a:r>
              <a:rPr lang="en-GB" dirty="0"/>
              <a:t>Impact;</a:t>
            </a:r>
          </a:p>
          <a:p>
            <a:pPr lvl="1"/>
            <a:r>
              <a:rPr lang="en-GB" dirty="0"/>
              <a:t>Social</a:t>
            </a:r>
          </a:p>
          <a:p>
            <a:pPr lvl="1"/>
            <a:r>
              <a:rPr lang="en-GB" dirty="0"/>
              <a:t>Physical</a:t>
            </a:r>
          </a:p>
          <a:p>
            <a:pPr lvl="1"/>
            <a:r>
              <a:rPr lang="en-GB" dirty="0"/>
              <a:t>Psychological</a:t>
            </a:r>
          </a:p>
          <a:p>
            <a:pPr lvl="1"/>
            <a:r>
              <a:rPr lang="en-GB" dirty="0"/>
              <a:t>Occupation</a:t>
            </a:r>
          </a:p>
          <a:p>
            <a:pPr lvl="1"/>
            <a:r>
              <a:rPr lang="en-GB" dirty="0"/>
              <a:t>Fertility</a:t>
            </a:r>
          </a:p>
          <a:p>
            <a:pPr lvl="1"/>
            <a:r>
              <a:rPr lang="en-GB" dirty="0"/>
              <a:t>Relationships</a:t>
            </a:r>
          </a:p>
          <a:p>
            <a:pPr lvl="1"/>
            <a:r>
              <a:rPr lang="en-GB" dirty="0"/>
              <a:t>Body image</a:t>
            </a:r>
          </a:p>
          <a:p>
            <a:pPr lvl="1"/>
            <a:r>
              <a:rPr lang="en-GB" dirty="0"/>
              <a:t>Spiritual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57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13D88-3CF4-4F4E-9EF5-57D5FB90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E297E-3E9B-44D1-B7DC-5CDF46DF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042908"/>
            <a:ext cx="10233800" cy="4351338"/>
          </a:xfrm>
        </p:spPr>
        <p:txBody>
          <a:bodyPr/>
          <a:lstStyle/>
          <a:p>
            <a:r>
              <a:rPr lang="en-GB" dirty="0"/>
              <a:t>MDT work together for best therapeutic solution</a:t>
            </a:r>
          </a:p>
          <a:p>
            <a:r>
              <a:rPr lang="en-GB" dirty="0"/>
              <a:t>Radiotherapy techniques more versatile/sophisticated</a:t>
            </a:r>
          </a:p>
          <a:p>
            <a:r>
              <a:rPr lang="en-GB" dirty="0"/>
              <a:t>Systemic anti-cancer treatments increasingly wide and varied</a:t>
            </a:r>
          </a:p>
          <a:p>
            <a:r>
              <a:rPr lang="en-GB" dirty="0"/>
              <a:t>Better outcomes</a:t>
            </a:r>
          </a:p>
          <a:p>
            <a:r>
              <a:rPr lang="en-GB" dirty="0"/>
              <a:t>Focus on survivorship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63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25791-BF0D-4213-82AD-2AAA355A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2" y="1880417"/>
            <a:ext cx="10515600" cy="1325563"/>
          </a:xfrm>
        </p:spPr>
        <p:txBody>
          <a:bodyPr/>
          <a:lstStyle/>
          <a:p>
            <a:r>
              <a:rPr lang="en-GB" dirty="0"/>
              <a:t>Any questions….?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0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1B6AD-D92E-40B7-98EF-216AE4E9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 Treatment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16D852-BD95-4F6D-A191-7762CF51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Surgical </a:t>
            </a:r>
          </a:p>
          <a:p>
            <a:pPr lvl="1"/>
            <a:r>
              <a:rPr lang="en-GB" dirty="0"/>
              <a:t>Early colon, lung, oral cavity, prostate, skin, uterine</a:t>
            </a:r>
          </a:p>
          <a:p>
            <a:r>
              <a:rPr lang="en-GB" dirty="0"/>
              <a:t>Radiotherapy +/- chemotherapy or hormones</a:t>
            </a:r>
          </a:p>
          <a:p>
            <a:pPr lvl="1"/>
            <a:r>
              <a:rPr lang="en-GB" dirty="0"/>
              <a:t>Organ preservation</a:t>
            </a:r>
          </a:p>
          <a:p>
            <a:pPr lvl="1"/>
            <a:r>
              <a:rPr lang="en-GB" dirty="0"/>
              <a:t>Not fit for anaesthetic</a:t>
            </a:r>
          </a:p>
          <a:p>
            <a:pPr lvl="1"/>
            <a:r>
              <a:rPr lang="en-GB" dirty="0"/>
              <a:t>Head and neck (surgically morbid), prostate, bladder, lung, brain, cervix</a:t>
            </a:r>
          </a:p>
          <a:p>
            <a:r>
              <a:rPr lang="en-GB" dirty="0"/>
              <a:t>Chemotherapy </a:t>
            </a:r>
          </a:p>
          <a:p>
            <a:pPr lvl="1"/>
            <a:r>
              <a:rPr lang="en-GB" dirty="0"/>
              <a:t>Lymphoma/germ cell tumours</a:t>
            </a:r>
          </a:p>
          <a:p>
            <a:r>
              <a:rPr lang="en-GB" dirty="0"/>
              <a:t>Radioiodine</a:t>
            </a:r>
          </a:p>
          <a:p>
            <a:pPr lvl="1"/>
            <a:r>
              <a:rPr lang="en-GB" dirty="0"/>
              <a:t>Differentiated thyroid cancer</a:t>
            </a:r>
          </a:p>
          <a:p>
            <a:endParaRPr lang="en-GB" dirty="0"/>
          </a:p>
          <a:p>
            <a:r>
              <a:rPr lang="en-GB" dirty="0"/>
              <a:t>Most likely – Combination</a:t>
            </a:r>
          </a:p>
          <a:p>
            <a:pPr lvl="1"/>
            <a:r>
              <a:rPr lang="en-GB" dirty="0"/>
              <a:t>Breast, colorectal, advanced head and neck , upper GI, ovarian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1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996" y="201319"/>
            <a:ext cx="8229600" cy="1143000"/>
          </a:xfrm>
        </p:spPr>
        <p:txBody>
          <a:bodyPr/>
          <a:lstStyle/>
          <a:p>
            <a:r>
              <a:rPr lang="en-US" dirty="0"/>
              <a:t>Radiotherapy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27" y="169528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Damaging DNA of cancerous cells</a:t>
            </a:r>
          </a:p>
          <a:p>
            <a:r>
              <a:rPr lang="en-US" sz="2400" dirty="0"/>
              <a:t>Direct damage or indirect through ionization of water/oxygen forming free radicals</a:t>
            </a:r>
          </a:p>
          <a:p>
            <a:r>
              <a:rPr lang="en-US" sz="2400" dirty="0"/>
              <a:t>Cancer cells less likely to repair damage so die, in addition, higher cell turnover results in more rapid manifestation of DNA damage</a:t>
            </a:r>
          </a:p>
          <a:p>
            <a:r>
              <a:rPr lang="en-GB" sz="2400" dirty="0"/>
              <a:t>R</a:t>
            </a:r>
            <a:r>
              <a:rPr lang="en-US" sz="2400" dirty="0" err="1"/>
              <a:t>adiation</a:t>
            </a:r>
            <a:r>
              <a:rPr lang="en-US" sz="2400" dirty="0"/>
              <a:t> sensitization with chemo/synergistic</a:t>
            </a:r>
          </a:p>
          <a:p>
            <a:r>
              <a:rPr lang="en-US" sz="2400" dirty="0"/>
              <a:t>Doses</a:t>
            </a:r>
          </a:p>
          <a:p>
            <a:pPr lvl="1"/>
            <a:r>
              <a:rPr lang="en-US" dirty="0"/>
              <a:t>Radical- 1.8-3Gy/fraction, 50-70Gy, 20-30 fractions</a:t>
            </a:r>
          </a:p>
          <a:p>
            <a:pPr lvl="1"/>
            <a:r>
              <a:rPr lang="en-US" dirty="0"/>
              <a:t>Palliative – 3+Gy/fraction, 20-30Gy, 1-10 fractions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00" y="3958262"/>
            <a:ext cx="3270589" cy="250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radiotherapy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229600" cy="4525963"/>
          </a:xfrm>
        </p:spPr>
        <p:txBody>
          <a:bodyPr/>
          <a:lstStyle/>
          <a:p>
            <a:r>
              <a:rPr lang="en-US" dirty="0"/>
              <a:t>Radical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Palliative</a:t>
            </a:r>
          </a:p>
          <a:p>
            <a:endParaRPr lang="en-US" dirty="0"/>
          </a:p>
          <a:p>
            <a:r>
              <a:rPr lang="en-US" dirty="0"/>
              <a:t>Benign</a:t>
            </a:r>
          </a:p>
        </p:txBody>
      </p:sp>
    </p:spTree>
    <p:extLst>
      <p:ext uri="{BB962C8B-B14F-4D97-AF65-F5344CB8AC3E}">
        <p14:creationId xmlns:p14="http://schemas.microsoft.com/office/powerpoint/2010/main" val="100212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and neck cancer</a:t>
            </a:r>
          </a:p>
          <a:p>
            <a:r>
              <a:rPr lang="en-US" dirty="0"/>
              <a:t>Prostate</a:t>
            </a:r>
          </a:p>
          <a:p>
            <a:r>
              <a:rPr lang="en-US" dirty="0"/>
              <a:t>Bladder</a:t>
            </a:r>
          </a:p>
          <a:p>
            <a:r>
              <a:rPr lang="en-US" dirty="0"/>
              <a:t>Cervix</a:t>
            </a:r>
          </a:p>
          <a:p>
            <a:r>
              <a:rPr lang="en-US" dirty="0"/>
              <a:t>Lung</a:t>
            </a:r>
          </a:p>
          <a:p>
            <a:r>
              <a:rPr lang="en-US" dirty="0" err="1"/>
              <a:t>Oesophagus</a:t>
            </a:r>
            <a:endParaRPr lang="en-US" dirty="0"/>
          </a:p>
          <a:p>
            <a:r>
              <a:rPr lang="en-US" dirty="0"/>
              <a:t>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827BE-57AF-4ED5-8504-C7B3A3CA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Adjuvant radiotherapy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E4DAC-9299-4F86-9FC5-77E4CDC3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Improves loco-regional control</a:t>
            </a:r>
          </a:p>
          <a:p>
            <a:r>
              <a:rPr lang="en-GB" dirty="0"/>
              <a:t>Pathological features suggest benefit for adjuvant treatment</a:t>
            </a:r>
          </a:p>
          <a:p>
            <a:r>
              <a:rPr lang="en-GB" dirty="0"/>
              <a:t>Breast, head and neck, prostate, sarcoma, endometrial</a:t>
            </a:r>
          </a:p>
          <a:p>
            <a:r>
              <a:rPr lang="en-GB" dirty="0"/>
              <a:t>Plus chemo?</a:t>
            </a:r>
          </a:p>
          <a:p>
            <a:r>
              <a:rPr lang="en-US" b="1" dirty="0"/>
              <a:t>Neoadjuvant</a:t>
            </a:r>
          </a:p>
          <a:p>
            <a:pPr lvl="1"/>
            <a:r>
              <a:rPr lang="en-US" dirty="0"/>
              <a:t>Rectal</a:t>
            </a:r>
          </a:p>
          <a:p>
            <a:pPr lvl="1"/>
            <a:r>
              <a:rPr lang="en-US" dirty="0"/>
              <a:t>Maxillary sinus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849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575</TotalTime>
  <Words>1381</Words>
  <Application>Microsoft Office PowerPoint</Application>
  <PresentationFormat>Custom</PresentationFormat>
  <Paragraphs>364</Paragraphs>
  <Slides>44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Depth</vt:lpstr>
      <vt:lpstr>Oncology</vt:lpstr>
      <vt:lpstr>Introduction</vt:lpstr>
      <vt:lpstr>Introduction</vt:lpstr>
      <vt:lpstr>Multidisciplinary Team</vt:lpstr>
      <vt:lpstr>Radical Treatment options</vt:lpstr>
      <vt:lpstr>Radiotherapy</vt:lpstr>
      <vt:lpstr>Uses of radiotherapy</vt:lpstr>
      <vt:lpstr>Radical</vt:lpstr>
      <vt:lpstr>Adjuvant radiotherapy</vt:lpstr>
      <vt:lpstr>Palliative</vt:lpstr>
      <vt:lpstr>Palliative radiotherapy</vt:lpstr>
      <vt:lpstr>Benign</vt:lpstr>
      <vt:lpstr>Radiotherapy</vt:lpstr>
      <vt:lpstr>Side-effects</vt:lpstr>
      <vt:lpstr>Side-effects</vt:lpstr>
      <vt:lpstr>Dose distributions</vt:lpstr>
      <vt:lpstr>PowerPoint Presentation</vt:lpstr>
      <vt:lpstr>PowerPoint Presentation</vt:lpstr>
      <vt:lpstr>PowerPoint Presentation</vt:lpstr>
      <vt:lpstr>IMRT produces curved radiation doses that conform to tumour vs. conventional radiotherapy</vt:lpstr>
      <vt:lpstr>PowerPoint Presentation</vt:lpstr>
      <vt:lpstr>IMRT</vt:lpstr>
      <vt:lpstr>Stereotactic body radiotherapy (SABR)</vt:lpstr>
      <vt:lpstr>SABR</vt:lpstr>
      <vt:lpstr>Process of planning radiotherapy</vt:lpstr>
      <vt:lpstr>Chemotherapy</vt:lpstr>
      <vt:lpstr>Neoadjuvant chemotherapy</vt:lpstr>
      <vt:lpstr>Concomitant treatment</vt:lpstr>
      <vt:lpstr>Adjuvant chemotherapy</vt:lpstr>
      <vt:lpstr>Chemotherapy toxicity</vt:lpstr>
      <vt:lpstr>Specific side-effects</vt:lpstr>
      <vt:lpstr>Palliative treatment</vt:lpstr>
      <vt:lpstr>New systemic treatments</vt:lpstr>
      <vt:lpstr>Growth factor blockers- cell surface receptors  </vt:lpstr>
      <vt:lpstr>Growth factor blockers</vt:lpstr>
      <vt:lpstr>Side-effects</vt:lpstr>
      <vt:lpstr>Immunotherapy</vt:lpstr>
      <vt:lpstr>PowerPoint Presentation</vt:lpstr>
      <vt:lpstr>PowerPoint Presentation</vt:lpstr>
      <vt:lpstr>Checkpoint inhibitor antibodies</vt:lpstr>
      <vt:lpstr>New immunotherapy toxicities</vt:lpstr>
      <vt:lpstr>Long term sequelae and Survivorship</vt:lpstr>
      <vt:lpstr>Summary</vt:lpstr>
      <vt:lpstr>Any questions….?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Oncology for GPs</dc:title>
  <dc:creator>hardev</dc:creator>
  <cp:lastModifiedBy>dstevens01</cp:lastModifiedBy>
  <cp:revision>40</cp:revision>
  <dcterms:created xsi:type="dcterms:W3CDTF">2017-09-29T10:05:53Z</dcterms:created>
  <dcterms:modified xsi:type="dcterms:W3CDTF">2017-11-07T08:10:47Z</dcterms:modified>
</cp:coreProperties>
</file>