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281" r:id="rId4"/>
    <p:sldId id="289" r:id="rId5"/>
    <p:sldId id="293" r:id="rId6"/>
    <p:sldId id="287" r:id="rId7"/>
    <p:sldId id="286" r:id="rId8"/>
    <p:sldId id="308" r:id="rId9"/>
    <p:sldId id="309" r:id="rId10"/>
    <p:sldId id="291" r:id="rId11"/>
    <p:sldId id="294" r:id="rId12"/>
    <p:sldId id="295" r:id="rId13"/>
    <p:sldId id="296" r:id="rId14"/>
    <p:sldId id="297" r:id="rId15"/>
    <p:sldId id="299" r:id="rId16"/>
    <p:sldId id="298" r:id="rId17"/>
    <p:sldId id="301" r:id="rId18"/>
    <p:sldId id="302" r:id="rId19"/>
    <p:sldId id="303" r:id="rId20"/>
    <p:sldId id="259" r:id="rId21"/>
    <p:sldId id="280" r:id="rId22"/>
    <p:sldId id="306" r:id="rId23"/>
    <p:sldId id="260" r:id="rId24"/>
    <p:sldId id="278" r:id="rId25"/>
    <p:sldId id="261" r:id="rId26"/>
    <p:sldId id="276" r:id="rId27"/>
    <p:sldId id="279" r:id="rId28"/>
    <p:sldId id="282" r:id="rId29"/>
    <p:sldId id="262" r:id="rId30"/>
    <p:sldId id="266" r:id="rId31"/>
    <p:sldId id="263" r:id="rId32"/>
    <p:sldId id="265" r:id="rId33"/>
    <p:sldId id="264" r:id="rId34"/>
    <p:sldId id="274" r:id="rId35"/>
    <p:sldId id="283" r:id="rId36"/>
    <p:sldId id="285" r:id="rId37"/>
    <p:sldId id="317" r:id="rId38"/>
    <p:sldId id="271" r:id="rId39"/>
    <p:sldId id="315" r:id="rId40"/>
    <p:sldId id="267" r:id="rId41"/>
    <p:sldId id="268" r:id="rId42"/>
    <p:sldId id="320" r:id="rId43"/>
    <p:sldId id="270" r:id="rId44"/>
    <p:sldId id="310" r:id="rId45"/>
    <p:sldId id="311" r:id="rId46"/>
    <p:sldId id="312" r:id="rId47"/>
    <p:sldId id="269" r:id="rId48"/>
    <p:sldId id="313" r:id="rId49"/>
    <p:sldId id="307" r:id="rId50"/>
    <p:sldId id="304" r:id="rId51"/>
    <p:sldId id="273" r:id="rId52"/>
    <p:sldId id="284" r:id="rId53"/>
    <p:sldId id="318" r:id="rId54"/>
    <p:sldId id="27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07" autoAdjust="0"/>
  </p:normalViewPr>
  <p:slideViewPr>
    <p:cSldViewPr>
      <p:cViewPr>
        <p:scale>
          <a:sx n="68" d="100"/>
          <a:sy n="68" d="100"/>
        </p:scale>
        <p:origin x="-122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06E86-3C8B-4C2B-A185-6613C784F67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A935B-374A-4759-8414-D67A34D7C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CBDF-2B94-0E44-9C72-1D946C6FE279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FF662-2BBE-B04C-A924-2BE21965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Lithuania alcohol ban in 2012 overturned by alcohol industry after intense lobbying</a:t>
            </a:r>
          </a:p>
          <a:p>
            <a:r>
              <a:rPr lang="en-US" smtClean="0"/>
              <a:t>Lack of international </a:t>
            </a:r>
            <a:r>
              <a:rPr lang="en-US" err="1" smtClean="0"/>
              <a:t>repsonse</a:t>
            </a:r>
            <a:r>
              <a:rPr lang="en-US" smtClean="0"/>
              <a:t> to alcohol marketing in contrast to policy </a:t>
            </a:r>
            <a:r>
              <a:rPr lang="en-US" err="1" smtClean="0"/>
              <a:t>repsonses</a:t>
            </a:r>
            <a:r>
              <a:rPr lang="en-US" smtClean="0"/>
              <a:t> to tobacco marketing such as plain packets</a:t>
            </a:r>
            <a:r>
              <a:rPr lang="en-US" baseline="0" smtClean="0"/>
              <a:t> in Australia</a:t>
            </a:r>
          </a:p>
          <a:p>
            <a:r>
              <a:rPr lang="en-US" baseline="0" smtClean="0"/>
              <a:t>Alcohol marketing has expanded markedly in the past 50 years with clearer evidence on impact on young people with </a:t>
            </a:r>
            <a:r>
              <a:rPr lang="en-US" baseline="0" err="1" smtClean="0"/>
              <a:t>icnreased</a:t>
            </a:r>
            <a:r>
              <a:rPr lang="en-US" baseline="0" smtClean="0"/>
              <a:t> consumption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FF662-2BBE-B04C-A924-2BE219657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3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Few countries have effective policy in place</a:t>
            </a:r>
            <a:r>
              <a:rPr lang="en-US" baseline="0" smtClean="0"/>
              <a:t> restricting alcohol marketing.</a:t>
            </a:r>
          </a:p>
          <a:p>
            <a:r>
              <a:rPr lang="en-US" baseline="0" smtClean="0"/>
              <a:t>Policy </a:t>
            </a:r>
            <a:r>
              <a:rPr lang="en-US" baseline="0" err="1" smtClean="0"/>
              <a:t>reponse</a:t>
            </a:r>
            <a:r>
              <a:rPr lang="en-US" baseline="0" smtClean="0"/>
              <a:t> to tobacco is clear contrast and provides model to emulate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FF662-2BBE-B04C-A924-2BE219657D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7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Evidence strongly suggests that opioids not effective long term for non malignant pain, other pain conditions predispose patients to transitioning</a:t>
            </a:r>
            <a:r>
              <a:rPr lang="en-US" baseline="0" smtClean="0"/>
              <a:t> from acute to chronic 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FF662-2BBE-B04C-A924-2BE219657D7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Problems of COPD and respiratory depressant prescribing including benzodiazepines and opiates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FF662-2BBE-B04C-A924-2BE219657D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1DD805-B656-40FF-A3E7-0B368EC26E2F}" type="datetimeFigureOut">
              <a:rPr lang="en-US" smtClean="0"/>
              <a:pPr/>
              <a:t>7/20/2018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F1B59AB-AA5C-48D3-8157-B9FD1579D37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dd.1389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painsociety.org/book_opioid_main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sb@btconnect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Update on </a:t>
            </a:r>
            <a:r>
              <a:rPr lang="en-GB" sz="4000" dirty="0"/>
              <a:t>A</a:t>
            </a:r>
            <a:r>
              <a:rPr lang="en-GB" sz="4000" dirty="0" smtClean="0"/>
              <a:t>ddiction Primary Care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Dr Sally Braithwaite</a:t>
            </a:r>
          </a:p>
          <a:p>
            <a:r>
              <a:rPr lang="en-GB" dirty="0" smtClean="0"/>
              <a:t>Consultant Psychiatrist</a:t>
            </a:r>
          </a:p>
          <a:p>
            <a:r>
              <a:rPr lang="en-GB" dirty="0" smtClean="0"/>
              <a:t>Guildford NHS Addiction Service I Access SW</a:t>
            </a:r>
          </a:p>
          <a:p>
            <a:r>
              <a:rPr lang="en-GB" dirty="0" smtClean="0"/>
              <a:t>London, General Adult Private Psychiatry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people use?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Not just a search for fun? </a:t>
            </a:r>
          </a:p>
          <a:p>
            <a:endParaRPr lang="en-US" smtClean="0"/>
          </a:p>
          <a:p>
            <a:r>
              <a:rPr lang="en-US" smtClean="0"/>
              <a:t>Pleasure seeking reason reported in less than 20% of addiction sufferers</a:t>
            </a:r>
          </a:p>
          <a:p>
            <a:endParaRPr lang="en-US" smtClean="0"/>
          </a:p>
          <a:p>
            <a:r>
              <a:rPr lang="en-US" smtClean="0"/>
              <a:t>Many self medicate for anxiety, depression, pain, trauma, boredom, anger </a:t>
            </a:r>
          </a:p>
          <a:p>
            <a:endParaRPr lang="en-US" smtClean="0"/>
          </a:p>
          <a:p>
            <a:r>
              <a:rPr lang="en-US" sz="2900" i="1" smtClean="0">
                <a:solidFill>
                  <a:schemeClr val="tx2"/>
                </a:solidFill>
              </a:rPr>
              <a:t>Common associations:</a:t>
            </a:r>
          </a:p>
          <a:p>
            <a:endParaRPr lang="en-US" i="1" smtClean="0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Social anxiety  </a:t>
            </a:r>
            <a:r>
              <a:rPr lang="en-US" smtClean="0"/>
              <a:t>- benzodiazepines</a:t>
            </a:r>
          </a:p>
          <a:p>
            <a:r>
              <a:rPr lang="en-US" smtClean="0">
                <a:solidFill>
                  <a:schemeClr val="tx2"/>
                </a:solidFill>
              </a:rPr>
              <a:t>Internet</a:t>
            </a:r>
            <a:r>
              <a:rPr lang="en-US" smtClean="0"/>
              <a:t> </a:t>
            </a:r>
            <a:r>
              <a:rPr lang="mr-IN" smtClean="0"/>
              <a:t>–</a:t>
            </a:r>
            <a:r>
              <a:rPr lang="en-US" smtClean="0"/>
              <a:t> adolescent ASD spectrum, ‘failure to launch’</a:t>
            </a:r>
          </a:p>
          <a:p>
            <a:r>
              <a:rPr lang="en-US" smtClean="0">
                <a:solidFill>
                  <a:schemeClr val="tx2"/>
                </a:solidFill>
              </a:rPr>
              <a:t>ADHD </a:t>
            </a:r>
            <a:r>
              <a:rPr lang="en-US"/>
              <a:t>(Attention Deficit Hyperactivity Disorder) </a:t>
            </a:r>
            <a:r>
              <a:rPr lang="en-US" smtClean="0"/>
              <a:t> - stimulants cocaine, amphetamine</a:t>
            </a:r>
          </a:p>
          <a:p>
            <a:r>
              <a:rPr lang="en-US" smtClean="0">
                <a:solidFill>
                  <a:schemeClr val="tx2"/>
                </a:solidFill>
              </a:rPr>
              <a:t>Depression</a:t>
            </a:r>
            <a:r>
              <a:rPr lang="en-US" smtClean="0"/>
              <a:t>  - cocaine and alcohol misuse (which then worsens the condition longer term)</a:t>
            </a:r>
          </a:p>
          <a:p>
            <a:r>
              <a:rPr lang="en-US" smtClean="0">
                <a:solidFill>
                  <a:schemeClr val="tx2"/>
                </a:solidFill>
              </a:rPr>
              <a:t>Confidence</a:t>
            </a:r>
            <a:r>
              <a:rPr lang="en-US" smtClean="0"/>
              <a:t> </a:t>
            </a:r>
            <a:r>
              <a:rPr lang="mr-IN" smtClean="0"/>
              <a:t>–</a:t>
            </a:r>
            <a:r>
              <a:rPr lang="en-US" smtClean="0"/>
              <a:t> cocaine often seen in sales jobs</a:t>
            </a:r>
          </a:p>
          <a:p>
            <a:r>
              <a:rPr lang="en-US" smtClean="0">
                <a:solidFill>
                  <a:schemeClr val="tx2"/>
                </a:solidFill>
              </a:rPr>
              <a:t>Reduction of pain or boredom </a:t>
            </a:r>
            <a:r>
              <a:rPr lang="en-US" smtClean="0"/>
              <a:t>– opiates </a:t>
            </a:r>
          </a:p>
          <a:p>
            <a:r>
              <a:rPr lang="en-US" smtClean="0">
                <a:solidFill>
                  <a:schemeClr val="tx2"/>
                </a:solidFill>
              </a:rPr>
              <a:t>Search for meaning or psychedelic experience </a:t>
            </a:r>
            <a:r>
              <a:rPr lang="en-US" smtClean="0"/>
              <a:t>- hallucinogens LSD</a:t>
            </a:r>
          </a:p>
          <a:p>
            <a:endParaRPr lang="en-US" smtClean="0"/>
          </a:p>
          <a:p>
            <a:r>
              <a:rPr lang="en-US" smtClean="0"/>
              <a:t>Not always static – some do start for pleasure then continue to avoid withdrawals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GBL (Gamma- </a:t>
            </a:r>
            <a:r>
              <a:rPr lang="en-US" err="1" smtClean="0"/>
              <a:t>butyrolactone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GBL precursor of GHB ( gamma </a:t>
            </a:r>
            <a:r>
              <a:rPr lang="en-US" err="1" smtClean="0"/>
              <a:t>hydroxy</a:t>
            </a:r>
            <a:r>
              <a:rPr lang="en-US" smtClean="0"/>
              <a:t> butyric acid)</a:t>
            </a:r>
          </a:p>
          <a:p>
            <a:r>
              <a:rPr lang="en-US" smtClean="0"/>
              <a:t>Clear liquid used in club scene in London, </a:t>
            </a:r>
            <a:r>
              <a:rPr lang="en-US" err="1" smtClean="0"/>
              <a:t>metabolised</a:t>
            </a:r>
            <a:r>
              <a:rPr lang="en-US" smtClean="0"/>
              <a:t> within 24 hours</a:t>
            </a:r>
          </a:p>
          <a:p>
            <a:r>
              <a:rPr lang="en-US" smtClean="0"/>
              <a:t>Similar to Rohypnol in properties</a:t>
            </a:r>
          </a:p>
          <a:p>
            <a:r>
              <a:rPr lang="en-US" smtClean="0"/>
              <a:t>Naturally occurring in spine</a:t>
            </a:r>
          </a:p>
          <a:p>
            <a:r>
              <a:rPr lang="en-US" smtClean="0"/>
              <a:t>Euphoric effect at low doses, promoting confidence but sedative at higher dosages</a:t>
            </a:r>
          </a:p>
          <a:p>
            <a:r>
              <a:rPr lang="en-US" smtClean="0"/>
              <a:t>High risk of toxicity with confusion with </a:t>
            </a:r>
            <a:r>
              <a:rPr lang="en-US" err="1" smtClean="0"/>
              <a:t>nystagmus</a:t>
            </a:r>
            <a:r>
              <a:rPr lang="en-US" smtClean="0"/>
              <a:t>, aggression, urinary incontinence and nausea with toxicity</a:t>
            </a:r>
          </a:p>
          <a:p>
            <a:r>
              <a:rPr lang="en-US" smtClean="0"/>
              <a:t>Severe withdrawal if stopped suddenly</a:t>
            </a:r>
          </a:p>
          <a:p>
            <a:r>
              <a:rPr lang="en-US" smtClean="0"/>
              <a:t>Needs specialist inpatient detoxification with very high dosages of Diazepam</a:t>
            </a:r>
          </a:p>
          <a:p>
            <a:r>
              <a:rPr lang="en-US" smtClean="0"/>
              <a:t>Average dose of Diazepam required in detox in recent study was 335mg</a:t>
            </a:r>
          </a:p>
        </p:txBody>
      </p:sp>
    </p:spTree>
    <p:extLst>
      <p:ext uri="{BB962C8B-B14F-4D97-AF65-F5344CB8AC3E}">
        <p14:creationId xmlns:p14="http://schemas.microsoft.com/office/powerpoint/2010/main" val="7820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Ketamine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as veterinary </a:t>
            </a:r>
            <a:r>
              <a:rPr lang="en-US" err="1" smtClean="0"/>
              <a:t>anaesthetic</a:t>
            </a:r>
            <a:endParaRPr lang="en-US" smtClean="0"/>
          </a:p>
          <a:p>
            <a:r>
              <a:rPr lang="en-US" smtClean="0"/>
              <a:t>Special ‘K’</a:t>
            </a:r>
          </a:p>
          <a:p>
            <a:r>
              <a:rPr lang="en-US" smtClean="0"/>
              <a:t>Used as euphoric substance but really ‘dissociative’ </a:t>
            </a:r>
            <a:r>
              <a:rPr lang="en-US" err="1" smtClean="0"/>
              <a:t>anaesthetic</a:t>
            </a:r>
            <a:endParaRPr lang="en-US" smtClean="0"/>
          </a:p>
          <a:p>
            <a:r>
              <a:rPr lang="en-US" smtClean="0"/>
              <a:t>Produces trance like state while providing pain relief and memory loss</a:t>
            </a:r>
          </a:p>
          <a:p>
            <a:r>
              <a:rPr lang="en-US" smtClean="0"/>
              <a:t>Urinary complications with irreversible bladder damage</a:t>
            </a:r>
          </a:p>
          <a:p>
            <a:r>
              <a:rPr lang="en-US" smtClean="0"/>
              <a:t>Due to fibrosis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Mephedrone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 – </a:t>
            </a:r>
            <a:r>
              <a:rPr lang="en-US" err="1" smtClean="0"/>
              <a:t>Methylmethcathinone</a:t>
            </a:r>
            <a:r>
              <a:rPr lang="en-US" smtClean="0"/>
              <a:t> amphetamine – like substitute</a:t>
            </a:r>
          </a:p>
          <a:p>
            <a:r>
              <a:rPr lang="en-US" smtClean="0"/>
              <a:t>Rapid increase in use over last few years</a:t>
            </a:r>
          </a:p>
          <a:p>
            <a:r>
              <a:rPr lang="en-US" smtClean="0"/>
              <a:t>Recently became illegal but was named legal highs</a:t>
            </a:r>
          </a:p>
          <a:p>
            <a:r>
              <a:rPr lang="en-US" smtClean="0"/>
              <a:t>‘Bath salts’, MCAT </a:t>
            </a:r>
            <a:r>
              <a:rPr lang="en-US" err="1" smtClean="0"/>
              <a:t>Miaow</a:t>
            </a:r>
            <a:r>
              <a:rPr lang="en-US" smtClean="0"/>
              <a:t> </a:t>
            </a:r>
            <a:r>
              <a:rPr lang="en-US" err="1" smtClean="0"/>
              <a:t>Miaow</a:t>
            </a:r>
            <a:r>
              <a:rPr lang="en-US" smtClean="0"/>
              <a:t>, </a:t>
            </a:r>
            <a:r>
              <a:rPr lang="en-US" err="1" smtClean="0"/>
              <a:t>Topcat</a:t>
            </a:r>
            <a:endParaRPr lang="en-US" smtClean="0"/>
          </a:p>
          <a:p>
            <a:r>
              <a:rPr lang="en-US" smtClean="0"/>
              <a:t>Oral or injectable</a:t>
            </a:r>
          </a:p>
          <a:p>
            <a:r>
              <a:rPr lang="en-US" smtClean="0"/>
              <a:t>Euphoria, perspiration, increased libido but idiosyncratic psychiatric effects such as psychosis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</a:t>
            </a:r>
            <a:endParaRPr lang="en-US"/>
          </a:p>
        </p:txBody>
      </p:sp>
      <p:pic>
        <p:nvPicPr>
          <p:cNvPr id="4" name="Content Placeholder 3" descr="purest_Mephedrone_plant_food_at_999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701800" y="1587500"/>
            <a:ext cx="7137400" cy="4525963"/>
          </a:xfrm>
        </p:spPr>
      </p:pic>
      <p:pic>
        <p:nvPicPr>
          <p:cNvPr id="5" name="Picture 4" descr="Ketamine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42900"/>
            <a:ext cx="5842000" cy="3505200"/>
          </a:xfrm>
          <a:prstGeom prst="rect">
            <a:avLst/>
          </a:prstGeom>
        </p:spPr>
      </p:pic>
      <p:pic>
        <p:nvPicPr>
          <p:cNvPr id="6" name="Picture 5" descr="Bath_salts_(drug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013200"/>
            <a:ext cx="5549900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LSD and the </a:t>
            </a:r>
            <a:r>
              <a:rPr lang="en-US" err="1" smtClean="0"/>
              <a:t>psilocybins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Lysergic acid diethylamide</a:t>
            </a:r>
          </a:p>
          <a:p>
            <a:r>
              <a:rPr lang="en-US" smtClean="0"/>
              <a:t>Hallucinogenic</a:t>
            </a:r>
          </a:p>
          <a:p>
            <a:r>
              <a:rPr lang="en-US" smtClean="0"/>
              <a:t>Used in some cults to promote unity</a:t>
            </a:r>
          </a:p>
          <a:p>
            <a:r>
              <a:rPr lang="en-US" smtClean="0"/>
              <a:t>1960s Timothy Leary psychology academic Harvard experimented with them to enhance creativity in art and music</a:t>
            </a:r>
          </a:p>
          <a:p>
            <a:r>
              <a:rPr lang="en-US" smtClean="0"/>
              <a:t>Aldous Huxley Doors of Perception, Burrows the Naked Lunch </a:t>
            </a:r>
            <a:r>
              <a:rPr lang="en-US" err="1" smtClean="0"/>
              <a:t>etc</a:t>
            </a:r>
            <a:endParaRPr lang="en-US" smtClean="0"/>
          </a:p>
          <a:p>
            <a:r>
              <a:rPr lang="en-US" smtClean="0"/>
              <a:t>Recent reports from Arizona of Colorado river frog </a:t>
            </a:r>
            <a:r>
              <a:rPr lang="mr-IN" smtClean="0"/>
              <a:t>–</a:t>
            </a:r>
            <a:r>
              <a:rPr lang="en-US" smtClean="0"/>
              <a:t> licking its back and </a:t>
            </a:r>
            <a:r>
              <a:rPr lang="en-US" err="1" smtClean="0"/>
              <a:t>hallucinergic</a:t>
            </a:r>
            <a:r>
              <a:rPr lang="en-US" smtClean="0"/>
              <a:t> effects</a:t>
            </a:r>
            <a:endParaRPr lang="en-US"/>
          </a:p>
        </p:txBody>
      </p:sp>
      <p:pic>
        <p:nvPicPr>
          <p:cNvPr id="4" name="Picture 3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1600200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Anabolic steroids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Driven by athletic performance or dissatisfaction or need to obtain muscular physique</a:t>
            </a:r>
          </a:p>
          <a:p>
            <a:r>
              <a:rPr lang="en-US" smtClean="0"/>
              <a:t>Abused in cyclical fashion – 4-18 weeks on with one months to a year off</a:t>
            </a:r>
          </a:p>
          <a:p>
            <a:r>
              <a:rPr lang="en-US" smtClean="0"/>
              <a:t>Oral and </a:t>
            </a:r>
            <a:r>
              <a:rPr lang="en-US" err="1" smtClean="0"/>
              <a:t>injectible</a:t>
            </a:r>
            <a:r>
              <a:rPr lang="en-US" smtClean="0"/>
              <a:t> combined</a:t>
            </a:r>
          </a:p>
          <a:p>
            <a:r>
              <a:rPr lang="en-US" smtClean="0"/>
              <a:t>Often use other drugs</a:t>
            </a:r>
          </a:p>
          <a:p>
            <a:r>
              <a:rPr lang="en-US" smtClean="0"/>
              <a:t>Side effects: aggression; MI; hepatic; injection risks, </a:t>
            </a:r>
            <a:r>
              <a:rPr lang="en-US" err="1" smtClean="0"/>
              <a:t>gynaecomastia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Drug detection windows in urine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00"/>
            <a:ext cx="8229600" cy="4525963"/>
          </a:xfrm>
        </p:spPr>
        <p:txBody>
          <a:bodyPr/>
          <a:lstStyle/>
          <a:p>
            <a:r>
              <a:rPr lang="en-US" smtClean="0"/>
              <a:t>Cannabis			5-30 days</a:t>
            </a:r>
          </a:p>
          <a:p>
            <a:r>
              <a:rPr lang="en-US" smtClean="0"/>
              <a:t>Cocaine			2-3 days</a:t>
            </a:r>
          </a:p>
          <a:p>
            <a:r>
              <a:rPr lang="en-US" smtClean="0"/>
              <a:t>Opiates			4-10 days</a:t>
            </a:r>
          </a:p>
          <a:p>
            <a:r>
              <a:rPr lang="en-US" smtClean="0"/>
              <a:t>Amphetamines		2-4 days</a:t>
            </a:r>
          </a:p>
          <a:p>
            <a:r>
              <a:rPr lang="en-US" smtClean="0"/>
              <a:t>Benzodiazepines 		3-30 days</a:t>
            </a:r>
          </a:p>
          <a:p>
            <a:r>
              <a:rPr lang="en-US" smtClean="0"/>
              <a:t>GBL Rohypnol		24 hours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Saliva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Advantages</a:t>
            </a:r>
          </a:p>
          <a:p>
            <a:pPr lvl="2"/>
            <a:r>
              <a:rPr lang="en-US" smtClean="0"/>
              <a:t>Simple, hygienic</a:t>
            </a:r>
          </a:p>
          <a:p>
            <a:pPr lvl="2"/>
            <a:r>
              <a:rPr lang="en-US" smtClean="0"/>
              <a:t>Easy to store/transport</a:t>
            </a:r>
          </a:p>
          <a:p>
            <a:pPr lvl="2"/>
            <a:r>
              <a:rPr lang="en-US" smtClean="0"/>
              <a:t>No undignified supervision</a:t>
            </a:r>
          </a:p>
          <a:p>
            <a:pPr lvl="2"/>
            <a:r>
              <a:rPr lang="en-US" smtClean="0"/>
              <a:t>Immediate results</a:t>
            </a:r>
          </a:p>
          <a:p>
            <a:pPr lvl="2"/>
            <a:r>
              <a:rPr lang="en-US" smtClean="0"/>
              <a:t>Difficult to falsify </a:t>
            </a:r>
          </a:p>
          <a:p>
            <a:pPr lvl="2"/>
            <a:r>
              <a:rPr lang="en-US" sz="2800" smtClean="0"/>
              <a:t>Disadvantages</a:t>
            </a:r>
            <a:endParaRPr lang="en-US" sz="3600" smtClean="0"/>
          </a:p>
          <a:p>
            <a:pPr lvl="2"/>
            <a:r>
              <a:rPr lang="en-US" smtClean="0"/>
              <a:t>Serial testing required</a:t>
            </a:r>
          </a:p>
          <a:p>
            <a:pPr lvl="2"/>
            <a:r>
              <a:rPr lang="en-US" smtClean="0"/>
              <a:t>Difficult to take adequate sample</a:t>
            </a:r>
          </a:p>
          <a:p>
            <a:pPr lvl="2"/>
            <a:r>
              <a:rPr lang="en-US" smtClean="0"/>
              <a:t>Only short window of detection - days/weeks covered</a:t>
            </a:r>
          </a:p>
          <a:p>
            <a:pPr lvl="2"/>
            <a:r>
              <a:rPr lang="en-US" smtClean="0"/>
              <a:t>More research needed to clarify accuracy</a:t>
            </a:r>
            <a:endParaRPr lang="en-US"/>
          </a:p>
        </p:txBody>
      </p:sp>
      <p:pic>
        <p:nvPicPr>
          <p:cNvPr id="4" name="Picture 3" descr="swab cube rei inf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8300"/>
            <a:ext cx="3390900" cy="2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Sweat tests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Advantages</a:t>
            </a:r>
          </a:p>
          <a:p>
            <a:endParaRPr lang="en-US" smtClean="0"/>
          </a:p>
          <a:p>
            <a:pPr lvl="2"/>
            <a:r>
              <a:rPr lang="en-US" smtClean="0"/>
              <a:t>Window of detection longer – can be worn for up to a week and in situ</a:t>
            </a:r>
          </a:p>
          <a:p>
            <a:pPr lvl="2"/>
            <a:r>
              <a:rPr lang="en-US" smtClean="0"/>
              <a:t>Can be used as monitor for adherence to treatment and veracity of self report</a:t>
            </a:r>
          </a:p>
          <a:p>
            <a:pPr lvl="2"/>
            <a:r>
              <a:rPr lang="en-US" smtClean="0"/>
              <a:t>Becoming more common in family proceedings to monitor parental compliance with orders</a:t>
            </a:r>
          </a:p>
          <a:p>
            <a:r>
              <a:rPr lang="en-US" smtClean="0"/>
              <a:t>Disadvantages</a:t>
            </a:r>
          </a:p>
          <a:p>
            <a:pPr lvl="2"/>
            <a:r>
              <a:rPr lang="en-US" smtClean="0"/>
              <a:t>False positives a problem - skin contamination possible</a:t>
            </a:r>
          </a:p>
          <a:p>
            <a:pPr lvl="2"/>
            <a:r>
              <a:rPr lang="en-US" smtClean="0"/>
              <a:t>Narrow number of drugs identified cocaine, opiates, </a:t>
            </a:r>
          </a:p>
          <a:p>
            <a:pPr lvl="2"/>
            <a:r>
              <a:rPr lang="en-US" smtClean="0"/>
              <a:t> cannabis</a:t>
            </a:r>
          </a:p>
          <a:p>
            <a:pPr lvl="2"/>
            <a:r>
              <a:rPr lang="en-US" smtClean="0"/>
              <a:t>Less established research base</a:t>
            </a:r>
          </a:p>
          <a:p>
            <a:pPr lvl="2"/>
            <a:r>
              <a:rPr lang="en-US" smtClean="0"/>
              <a:t>Fingerprint perspiration study University of Surrey</a:t>
            </a:r>
          </a:p>
          <a:p>
            <a:pPr lvl="3"/>
            <a:r>
              <a:rPr lang="en-US"/>
              <a:t>i</a:t>
            </a:r>
            <a:r>
              <a:rPr lang="en-US" smtClean="0"/>
              <a:t>n progress</a:t>
            </a:r>
            <a:endParaRPr lang="en-US"/>
          </a:p>
        </p:txBody>
      </p:sp>
      <p:pic>
        <p:nvPicPr>
          <p:cNvPr id="4" name="Picture 3" descr="ankle_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74638"/>
            <a:ext cx="2501900" cy="18335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293096"/>
            <a:ext cx="1358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Policy and political update</a:t>
            </a:r>
          </a:p>
          <a:p>
            <a:pPr lvl="1"/>
            <a:r>
              <a:rPr lang="en-GB" dirty="0" smtClean="0"/>
              <a:t>Cannabis</a:t>
            </a:r>
          </a:p>
          <a:p>
            <a:pPr lvl="1"/>
            <a:r>
              <a:rPr lang="en-GB" dirty="0" smtClean="0"/>
              <a:t>Gaming and internet</a:t>
            </a:r>
          </a:p>
          <a:p>
            <a:pPr lvl="1"/>
            <a:r>
              <a:rPr lang="en-GB" dirty="0" smtClean="0"/>
              <a:t>Alcohol </a:t>
            </a:r>
            <a:r>
              <a:rPr lang="mr-IN" dirty="0" smtClean="0"/>
              <a:t>–</a:t>
            </a:r>
            <a:r>
              <a:rPr lang="en-GB" dirty="0" smtClean="0"/>
              <a:t> protecting public health or protecting the alcohol industry? vested interests, minimum pricing 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New/old/unusual patterns of use</a:t>
            </a:r>
          </a:p>
          <a:p>
            <a:r>
              <a:rPr lang="en-GB" i="1" dirty="0">
                <a:solidFill>
                  <a:schemeClr val="tx2"/>
                </a:solidFill>
              </a:rPr>
              <a:t>Testing </a:t>
            </a:r>
            <a:r>
              <a:rPr lang="en-GB" i="1" dirty="0" smtClean="0">
                <a:solidFill>
                  <a:schemeClr val="tx2"/>
                </a:solidFill>
              </a:rPr>
              <a:t>advances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Alcohol</a:t>
            </a:r>
            <a:r>
              <a:rPr lang="en-GB" i="1" dirty="0" smtClean="0"/>
              <a:t> </a:t>
            </a:r>
            <a:r>
              <a:rPr lang="en-GB" i="1" dirty="0" smtClean="0">
                <a:solidFill>
                  <a:schemeClr val="tx2"/>
                </a:solidFill>
              </a:rPr>
              <a:t>treatment </a:t>
            </a:r>
            <a:r>
              <a:rPr lang="en-GB" dirty="0" smtClean="0"/>
              <a:t>- </a:t>
            </a:r>
            <a:r>
              <a:rPr lang="en-GB" sz="1800" i="1" dirty="0" smtClean="0"/>
              <a:t>matching the intervention to the severity</a:t>
            </a:r>
          </a:p>
          <a:p>
            <a:pPr lvl="1"/>
            <a:r>
              <a:rPr lang="en-GB" dirty="0" smtClean="0"/>
              <a:t>Screening, and brief interventions </a:t>
            </a:r>
          </a:p>
          <a:p>
            <a:pPr lvl="1"/>
            <a:r>
              <a:rPr lang="en-GB" dirty="0" smtClean="0"/>
              <a:t>Abstinence promoting medications post detoxification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Benzodiazepines, </a:t>
            </a:r>
            <a:r>
              <a:rPr lang="en-GB" i="1" dirty="0" err="1" smtClean="0">
                <a:solidFill>
                  <a:schemeClr val="tx2"/>
                </a:solidFill>
              </a:rPr>
              <a:t>Pregablin</a:t>
            </a:r>
            <a:r>
              <a:rPr lang="en-GB" i="1" dirty="0" smtClean="0">
                <a:solidFill>
                  <a:schemeClr val="tx2"/>
                </a:solidFill>
              </a:rPr>
              <a:t>; </a:t>
            </a:r>
            <a:r>
              <a:rPr lang="en-GB" i="1" dirty="0">
                <a:solidFill>
                  <a:schemeClr val="tx2"/>
                </a:solidFill>
              </a:rPr>
              <a:t>A</a:t>
            </a:r>
            <a:r>
              <a:rPr lang="en-GB" i="1" dirty="0" smtClean="0">
                <a:solidFill>
                  <a:schemeClr val="tx2"/>
                </a:solidFill>
              </a:rPr>
              <a:t>nxiety and Sleep 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Unintended Prolonged Opioid Use UPOU</a:t>
            </a:r>
          </a:p>
          <a:p>
            <a:r>
              <a:rPr lang="en-GB" i="1" dirty="0">
                <a:solidFill>
                  <a:schemeClr val="tx2"/>
                </a:solidFill>
              </a:rPr>
              <a:t>C</a:t>
            </a:r>
            <a:r>
              <a:rPr lang="en-GB" i="1" dirty="0" smtClean="0">
                <a:solidFill>
                  <a:schemeClr val="tx2"/>
                </a:solidFill>
              </a:rPr>
              <a:t>omplex comorbid issues COPD 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Case studies including Inquest Case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Q and 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/>
              <a:t/>
            </a:r>
            <a:br>
              <a:rPr lang="en-GB"/>
            </a:br>
            <a:r>
              <a:rPr lang="en-GB" smtClean="0"/>
              <a:t>Alcohol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 fontScale="92500" lnSpcReduction="10000"/>
          </a:bodyPr>
          <a:lstStyle/>
          <a:p>
            <a:r>
              <a:rPr lang="en-GB" smtClean="0">
                <a:solidFill>
                  <a:schemeClr val="tx2"/>
                </a:solidFill>
              </a:rPr>
              <a:t>Major Public Health concern</a:t>
            </a:r>
          </a:p>
          <a:p>
            <a:pPr lvl="1"/>
            <a:r>
              <a:rPr lang="en-GB" smtClean="0"/>
              <a:t>10% population alcohol dependent USA and Europe</a:t>
            </a:r>
          </a:p>
          <a:p>
            <a:pPr lvl="1"/>
            <a:r>
              <a:rPr lang="en-GB" smtClean="0"/>
              <a:t>8 in 10 in Europe and Americas will report drinking in lifetime</a:t>
            </a:r>
          </a:p>
          <a:p>
            <a:pPr lvl="1"/>
            <a:r>
              <a:rPr lang="en-GB" smtClean="0"/>
              <a:t>Starting age – USA 14yrs (average)</a:t>
            </a:r>
          </a:p>
          <a:p>
            <a:pPr lvl="1"/>
            <a:r>
              <a:rPr lang="en-GB" smtClean="0"/>
              <a:t>Culturally increasingly more acceptable across cultures</a:t>
            </a:r>
          </a:p>
          <a:p>
            <a:pPr lvl="1"/>
            <a:r>
              <a:rPr lang="en-GB" smtClean="0"/>
              <a:t>Increasing numbers of women and higher prevalence of FAS </a:t>
            </a:r>
          </a:p>
          <a:p>
            <a:pPr lvl="1"/>
            <a:r>
              <a:rPr lang="en-GB" smtClean="0"/>
              <a:t>1 in 7 will become dependent </a:t>
            </a:r>
          </a:p>
          <a:p>
            <a:pPr lvl="1"/>
            <a:r>
              <a:rPr lang="en-GB" smtClean="0"/>
              <a:t>Significant morbidity and mortality-rates of alcoholic hepatitis leading to cirrhosis and requiring liver transplantation have increased approximately 5 fold in last 5 years</a:t>
            </a:r>
          </a:p>
          <a:p>
            <a:r>
              <a:rPr lang="en-GB" smtClean="0">
                <a:solidFill>
                  <a:schemeClr val="tx2"/>
                </a:solidFill>
              </a:rPr>
              <a:t>Screening and Brief Interventions</a:t>
            </a:r>
          </a:p>
          <a:p>
            <a:pPr lvl="1"/>
            <a:r>
              <a:rPr lang="en-GB" smtClean="0"/>
              <a:t>Screening followed by 5-30 min intervention (AUDIT; CAGE; SIPS;FAST)</a:t>
            </a:r>
          </a:p>
          <a:p>
            <a:pPr lvl="1"/>
            <a:r>
              <a:rPr lang="en-GB" smtClean="0"/>
              <a:t>Very effective in primary care WHO, Wallace et al 1 yr f/up</a:t>
            </a:r>
          </a:p>
          <a:p>
            <a:pPr lvl="1"/>
            <a:r>
              <a:rPr lang="en-GB" smtClean="0"/>
              <a:t>Some studies say at least as effective as intensive specialist interventions</a:t>
            </a:r>
          </a:p>
          <a:p>
            <a:pPr lvl="1"/>
            <a:endParaRPr lang="en-GB" smtClean="0"/>
          </a:p>
          <a:p>
            <a:pPr lvl="5"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/>
          </a:bodyPr>
          <a:lstStyle/>
          <a:p>
            <a:r>
              <a:rPr lang="en-GB" sz="2400" smtClean="0"/>
              <a:t>Effects of high risk drinking</a:t>
            </a:r>
            <a:endParaRPr lang="en-GB" sz="240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5673"/>
            <a:ext cx="54726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New alcohol research focus moving to shared </a:t>
            </a:r>
            <a:r>
              <a:rPr lang="en-US" err="1" smtClean="0"/>
              <a:t>responsibilty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>
            <a:normAutofit fontScale="92500"/>
          </a:bodyPr>
          <a:lstStyle/>
          <a:p>
            <a:r>
              <a:rPr lang="en-US" smtClean="0"/>
              <a:t>Overly individualized approach in evaluation of research methods rooted in rational thought and social cognition</a:t>
            </a:r>
          </a:p>
          <a:p>
            <a:r>
              <a:rPr lang="en-US"/>
              <a:t>Meier at </a:t>
            </a:r>
            <a:r>
              <a:rPr lang="en-US" smtClean="0"/>
              <a:t>al alluded to ‘victim blaming’ culture in paper </a:t>
            </a:r>
            <a:r>
              <a:rPr lang="en-US" smtClean="0">
                <a:hlinkClick r:id="rId3"/>
              </a:rPr>
              <a:t>“All drinking is not equal” </a:t>
            </a:r>
            <a:r>
              <a:rPr lang="cs-CZ" smtClean="0">
                <a:hlinkClick r:id="rId3"/>
              </a:rPr>
              <a:t>https://doi.org/10.1111/add.13895</a:t>
            </a:r>
            <a:endParaRPr lang="en-US" smtClean="0"/>
          </a:p>
          <a:p>
            <a:r>
              <a:rPr lang="en-US" smtClean="0"/>
              <a:t>Individual over time may be able to reduce or stop consumption</a:t>
            </a:r>
          </a:p>
          <a:p>
            <a:r>
              <a:rPr lang="en-US" smtClean="0"/>
              <a:t>However it is essential to also change institutional structures that allow easy access to alcohol; </a:t>
            </a:r>
          </a:p>
          <a:p>
            <a:r>
              <a:rPr lang="en-US"/>
              <a:t>I</a:t>
            </a:r>
            <a:r>
              <a:rPr lang="en-US" smtClean="0"/>
              <a:t>ntense marketing and promotion from the alcohol industry false marketing for cancer prevention (Mart et al 2012)</a:t>
            </a:r>
          </a:p>
          <a:p>
            <a:r>
              <a:rPr lang="en-US" smtClean="0"/>
              <a:t>Requires political and community support and effective policies such as minimum pricing now in operation in Scotland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to terms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600" smtClean="0">
                <a:solidFill>
                  <a:schemeClr val="tx2"/>
                </a:solidFill>
              </a:rPr>
              <a:t>Alcohol dependence</a:t>
            </a:r>
          </a:p>
          <a:p>
            <a:r>
              <a:rPr lang="en-US" smtClean="0"/>
              <a:t>3 </a:t>
            </a:r>
            <a:r>
              <a:rPr lang="en-US"/>
              <a:t>or more symptoms in the last year</a:t>
            </a:r>
          </a:p>
          <a:p>
            <a:pPr lvl="2"/>
            <a:r>
              <a:rPr lang="en-US"/>
              <a:t>Compulsion or desire to use</a:t>
            </a:r>
          </a:p>
          <a:p>
            <a:pPr lvl="2"/>
            <a:r>
              <a:rPr lang="en-US"/>
              <a:t>Problems controlling use; onset, termination, levels</a:t>
            </a:r>
          </a:p>
          <a:p>
            <a:pPr lvl="2"/>
            <a:r>
              <a:rPr lang="en-US"/>
              <a:t>Withdrawal state</a:t>
            </a:r>
          </a:p>
          <a:p>
            <a:pPr lvl="2"/>
            <a:r>
              <a:rPr lang="en-US"/>
              <a:t>Tolerance</a:t>
            </a:r>
          </a:p>
          <a:p>
            <a:pPr lvl="2"/>
            <a:r>
              <a:rPr lang="en-US"/>
              <a:t>Neglect of interests</a:t>
            </a:r>
          </a:p>
          <a:p>
            <a:pPr lvl="2"/>
            <a:r>
              <a:rPr lang="en-US"/>
              <a:t>Persisting with use despite harm</a:t>
            </a:r>
          </a:p>
          <a:p>
            <a:pPr lvl="1"/>
            <a:r>
              <a:rPr lang="en-GB" smtClean="0"/>
              <a:t>Also craving</a:t>
            </a:r>
            <a:r>
              <a:rPr lang="en-GB"/>
              <a:t>, </a:t>
            </a:r>
            <a:r>
              <a:rPr lang="en-GB" smtClean="0"/>
              <a:t> and rapid reinstatement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Mild – score of 15 or less on </a:t>
            </a:r>
            <a:r>
              <a:rPr lang="en-GB" smtClean="0">
                <a:solidFill>
                  <a:schemeClr val="tx2"/>
                </a:solidFill>
              </a:rPr>
              <a:t>SADQ </a:t>
            </a:r>
            <a:r>
              <a:rPr lang="en-GB" smtClean="0"/>
              <a:t>(Severity of Alcohol Dependence Questionnaire)</a:t>
            </a:r>
          </a:p>
          <a:p>
            <a:pPr lvl="1"/>
            <a:r>
              <a:rPr lang="en-GB" smtClean="0"/>
              <a:t>Mod – score of 15-30 on the </a:t>
            </a:r>
            <a:r>
              <a:rPr lang="en-GB" smtClean="0">
                <a:solidFill>
                  <a:schemeClr val="tx2"/>
                </a:solidFill>
              </a:rPr>
              <a:t>SADQ</a:t>
            </a:r>
          </a:p>
          <a:p>
            <a:pPr lvl="1"/>
            <a:r>
              <a:rPr lang="en-GB" smtClean="0"/>
              <a:t>Severe – score of 31 or more on the </a:t>
            </a:r>
            <a:r>
              <a:rPr lang="en-GB" smtClean="0">
                <a:solidFill>
                  <a:schemeClr val="tx2"/>
                </a:solidFill>
              </a:rPr>
              <a:t>SADQ</a:t>
            </a:r>
          </a:p>
          <a:p>
            <a:r>
              <a:rPr lang="en-GB" smtClean="0">
                <a:solidFill>
                  <a:schemeClr val="tx2"/>
                </a:solidFill>
              </a:rPr>
              <a:t>Harmful drinking</a:t>
            </a:r>
          </a:p>
          <a:p>
            <a:pPr lvl="1"/>
            <a:r>
              <a:rPr lang="en-GB" smtClean="0"/>
              <a:t>A pattern of consumption causing medical or psychiatric problems eg acute pancreatitis, depression, accidents</a:t>
            </a:r>
          </a:p>
          <a:p>
            <a:pPr lvl="1"/>
            <a:r>
              <a:rPr lang="en-GB" smtClean="0"/>
              <a:t>Often accompanied by significant social harm such as marital breakdown, unemployment</a:t>
            </a:r>
          </a:p>
          <a:p>
            <a:r>
              <a:rPr lang="en-GB" smtClean="0">
                <a:solidFill>
                  <a:schemeClr val="tx2"/>
                </a:solidFill>
              </a:rPr>
              <a:t>Hazardous drinking </a:t>
            </a:r>
          </a:p>
          <a:p>
            <a:pPr lvl="1"/>
            <a:r>
              <a:rPr lang="en-GB" smtClean="0"/>
              <a:t>A pattern of consumption that increases the risk of harm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/>
          <a:lstStyle/>
          <a:p>
            <a:r>
              <a:rPr lang="en-GB" smtClean="0"/>
              <a:t>Audit</a:t>
            </a:r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2565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AUDIT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score of 8 or more is associated with </a:t>
            </a:r>
            <a:r>
              <a:rPr lang="en-US" smtClean="0">
                <a:solidFill>
                  <a:schemeClr val="tx2"/>
                </a:solidFill>
              </a:rPr>
              <a:t>harmful or hazardous drinking</a:t>
            </a:r>
          </a:p>
          <a:p>
            <a:r>
              <a:rPr lang="en-US" smtClean="0"/>
              <a:t>Score of 13 or more in women, and 15 or more in men, is likely to indicate </a:t>
            </a:r>
            <a:r>
              <a:rPr lang="en-US" smtClean="0">
                <a:solidFill>
                  <a:schemeClr val="tx2"/>
                </a:solidFill>
              </a:rPr>
              <a:t>alcohol dependence</a:t>
            </a:r>
          </a:p>
          <a:p>
            <a:r>
              <a:rPr lang="en-GB" smtClean="0"/>
              <a:t>Assume higher risk to those with similar scores  but who are more vulnerable to the effects of alcohol eg </a:t>
            </a:r>
            <a:r>
              <a:rPr lang="en-GB" smtClean="0">
                <a:solidFill>
                  <a:schemeClr val="tx2"/>
                </a:solidFill>
              </a:rPr>
              <a:t>elderly, women</a:t>
            </a:r>
            <a:endParaRPr lang="en-US" smtClean="0">
              <a:solidFill>
                <a:schemeClr val="tx2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Audit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Risk Level Intervention </a:t>
            </a:r>
            <a:r>
              <a:rPr lang="en-GB">
                <a:solidFill>
                  <a:schemeClr val="tx2"/>
                </a:solidFill>
              </a:rPr>
              <a:t>AUDIT</a:t>
            </a:r>
            <a:r>
              <a:rPr lang="en-GB"/>
              <a:t> score*</a:t>
            </a:r>
          </a:p>
          <a:p>
            <a:r>
              <a:rPr lang="en-GB"/>
              <a:t>Zone I Alcohol Education 0-7</a:t>
            </a:r>
          </a:p>
          <a:p>
            <a:r>
              <a:rPr lang="en-GB"/>
              <a:t>Zone II Simple Advice 8-15</a:t>
            </a:r>
          </a:p>
          <a:p>
            <a:r>
              <a:rPr lang="en-GB"/>
              <a:t>Zone III Simple Advice plus Brief </a:t>
            </a:r>
            <a:r>
              <a:rPr lang="en-GB" smtClean="0"/>
              <a:t>Counselling</a:t>
            </a:r>
            <a:endParaRPr lang="en-GB"/>
          </a:p>
          <a:p>
            <a:r>
              <a:rPr lang="en-GB"/>
              <a:t>and Continued Monitoring 16-19</a:t>
            </a:r>
          </a:p>
          <a:p>
            <a:r>
              <a:rPr lang="en-GB"/>
              <a:t>Zone IV Referral to Specialist for Diagnostic 20-40</a:t>
            </a:r>
          </a:p>
          <a:p>
            <a:r>
              <a:rPr lang="en-GB"/>
              <a:t>Evaluation and Treatment</a:t>
            </a:r>
            <a:endParaRPr lang="en-GB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*The AUDIT cut-off score may vary slightly depending on the country’s drinking patterns, the alcohol content </a:t>
            </a:r>
            <a:r>
              <a:rPr lang="en-GB" smtClean="0">
                <a:solidFill>
                  <a:schemeClr val="tx2"/>
                </a:solidFill>
              </a:rPr>
              <a:t>of standard </a:t>
            </a:r>
            <a:r>
              <a:rPr lang="en-GB">
                <a:solidFill>
                  <a:schemeClr val="tx2"/>
                </a:solidFill>
              </a:rPr>
              <a:t>drinks, and the nature of the screening program. Clinical judgment should be exercised in cases </a:t>
            </a:r>
            <a:r>
              <a:rPr lang="en-GB" smtClean="0">
                <a:solidFill>
                  <a:schemeClr val="tx2"/>
                </a:solidFill>
              </a:rPr>
              <a:t>where the </a:t>
            </a:r>
            <a:r>
              <a:rPr lang="en-GB">
                <a:solidFill>
                  <a:schemeClr val="tx2"/>
                </a:solidFill>
              </a:rPr>
              <a:t>patient’s score is not consistent with other evidence, or if the patient has a prior history of alcohol dependence</a:t>
            </a:r>
            <a:r>
              <a:rPr lang="en-GB" smtClean="0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Sips</a:t>
            </a:r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324062" cy="57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4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SADQ</a:t>
            </a:r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87864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8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Brief Interventions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>
                <a:solidFill>
                  <a:schemeClr val="tx2"/>
                </a:solidFill>
              </a:rPr>
              <a:t>Advantages of interventions in primary care:</a:t>
            </a:r>
          </a:p>
          <a:p>
            <a:endParaRPr lang="en-GB" smtClean="0"/>
          </a:p>
          <a:p>
            <a:pPr lvl="1"/>
            <a:r>
              <a:rPr lang="en-GB" smtClean="0"/>
              <a:t>Patients with alcohol misuse tend to consult GPs more frequently than other patients</a:t>
            </a:r>
          </a:p>
          <a:p>
            <a:pPr lvl="1"/>
            <a:r>
              <a:rPr lang="en-GB" smtClean="0"/>
              <a:t>Early identification of excessive drinkers – more likely to benefit than severely dependent patient with STM/ cognitive decline</a:t>
            </a:r>
          </a:p>
          <a:p>
            <a:pPr lvl="1"/>
            <a:r>
              <a:rPr lang="en-GB" smtClean="0"/>
              <a:t>Primary care seen as less stigmatizing than specialist clinic</a:t>
            </a:r>
          </a:p>
          <a:p>
            <a:pPr lvl="1"/>
            <a:r>
              <a:rPr lang="en-GB" smtClean="0"/>
              <a:t>No specialist training required</a:t>
            </a:r>
          </a:p>
          <a:p>
            <a:pPr lvl="1"/>
            <a:r>
              <a:rPr lang="en-GB" smtClean="0"/>
              <a:t>Time and cost effective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Scale of the problem</a:t>
            </a:r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584928" cy="19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302" y="2204864"/>
            <a:ext cx="73448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Substance problems </a:t>
            </a:r>
            <a:r>
              <a:rPr lang="en-GB" smtClean="0"/>
              <a:t>continue to evolve</a:t>
            </a:r>
          </a:p>
          <a:p>
            <a:endParaRPr lang="en-GB"/>
          </a:p>
          <a:p>
            <a:r>
              <a:rPr lang="en-GB" err="1"/>
              <a:t>R</a:t>
            </a:r>
            <a:r>
              <a:rPr lang="en-GB" err="1" smtClean="0"/>
              <a:t>view</a:t>
            </a:r>
            <a:r>
              <a:rPr lang="en-GB" smtClean="0"/>
              <a:t> May 2018 Addiction, looked at global burden of death and disease from alcohol, tobacco and illicit drugs.</a:t>
            </a:r>
          </a:p>
          <a:p>
            <a:endParaRPr lang="en-GB"/>
          </a:p>
          <a:p>
            <a:r>
              <a:rPr lang="en-GB" smtClean="0"/>
              <a:t>Global estimates </a:t>
            </a:r>
          </a:p>
          <a:p>
            <a:r>
              <a:rPr lang="en-GB" smtClean="0"/>
              <a:t>1 in 7 15.2% smoke, 1 in 5, 20% heavy alcohol use </a:t>
            </a:r>
          </a:p>
          <a:p>
            <a:endParaRPr lang="en-GB"/>
          </a:p>
          <a:p>
            <a:r>
              <a:rPr lang="en-GB" smtClean="0"/>
              <a:t>Western, Eastern, Central Europe highest alcohol consumption per capita (11.09, 11.98, 11.61 litres per head respectively)</a:t>
            </a:r>
          </a:p>
          <a:p>
            <a:endParaRPr lang="en-GB"/>
          </a:p>
          <a:p>
            <a:r>
              <a:rPr lang="en-GB" smtClean="0"/>
              <a:t>2015 annual global human cost alcohol and tobacco was 1/4 billion disability adjusted life years</a:t>
            </a:r>
          </a:p>
          <a:p>
            <a:endParaRPr lang="en-GB"/>
          </a:p>
          <a:p>
            <a:r>
              <a:rPr lang="en-GB" smtClean="0"/>
              <a:t>Illicit drugs tens of millions</a:t>
            </a:r>
          </a:p>
          <a:p>
            <a:r>
              <a:rPr lang="en-GB"/>
              <a:t>D</a:t>
            </a:r>
            <a:r>
              <a:rPr lang="en-GB" smtClean="0"/>
              <a:t>eath rates internationally increasing for opiate related deaths</a:t>
            </a:r>
          </a:p>
          <a:p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1966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Brief Intervention - FRAMES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F –</a:t>
            </a:r>
            <a:r>
              <a:rPr lang="en-GB" b="1" smtClean="0">
                <a:solidFill>
                  <a:schemeClr val="tx2"/>
                </a:solidFill>
              </a:rPr>
              <a:t>feedback</a:t>
            </a:r>
            <a:r>
              <a:rPr lang="en-GB" smtClean="0"/>
              <a:t> about personal risk or impairment</a:t>
            </a:r>
          </a:p>
          <a:p>
            <a:r>
              <a:rPr lang="en-GB" smtClean="0"/>
              <a:t>R – emphasise personal </a:t>
            </a:r>
            <a:r>
              <a:rPr lang="en-GB" b="1" smtClean="0">
                <a:solidFill>
                  <a:schemeClr val="tx2"/>
                </a:solidFill>
              </a:rPr>
              <a:t>responsibility</a:t>
            </a:r>
            <a:r>
              <a:rPr lang="en-GB" smtClean="0"/>
              <a:t> for change</a:t>
            </a:r>
          </a:p>
          <a:p>
            <a:r>
              <a:rPr lang="en-GB" smtClean="0"/>
              <a:t>A –</a:t>
            </a:r>
            <a:r>
              <a:rPr lang="en-GB" b="1" smtClean="0">
                <a:solidFill>
                  <a:schemeClr val="tx2"/>
                </a:solidFill>
              </a:rPr>
              <a:t>advice</a:t>
            </a:r>
            <a:r>
              <a:rPr lang="en-GB" smtClean="0"/>
              <a:t> to cut down or if dependent, </a:t>
            </a:r>
            <a:r>
              <a:rPr lang="en-GB" b="1" smtClean="0">
                <a:solidFill>
                  <a:schemeClr val="tx2"/>
                </a:solidFill>
              </a:rPr>
              <a:t>abstain</a:t>
            </a:r>
          </a:p>
          <a:p>
            <a:r>
              <a:rPr lang="en-GB" smtClean="0"/>
              <a:t>M –</a:t>
            </a:r>
            <a:r>
              <a:rPr lang="en-GB" b="1" smtClean="0">
                <a:solidFill>
                  <a:schemeClr val="tx2"/>
                </a:solidFill>
              </a:rPr>
              <a:t>menu</a:t>
            </a:r>
            <a:r>
              <a:rPr lang="en-GB" smtClean="0"/>
              <a:t> of alternative options for changing drinking pattern</a:t>
            </a:r>
          </a:p>
          <a:p>
            <a:r>
              <a:rPr lang="en-GB" smtClean="0"/>
              <a:t>E – </a:t>
            </a:r>
            <a:r>
              <a:rPr lang="en-GB" b="1" smtClean="0">
                <a:solidFill>
                  <a:schemeClr val="tx2"/>
                </a:solidFill>
              </a:rPr>
              <a:t>empathic</a:t>
            </a:r>
            <a:r>
              <a:rPr lang="en-GB" smtClean="0"/>
              <a:t> interviewing</a:t>
            </a:r>
          </a:p>
          <a:p>
            <a:r>
              <a:rPr lang="en-GB" smtClean="0"/>
              <a:t>S –</a:t>
            </a:r>
            <a:r>
              <a:rPr lang="en-GB" b="1" smtClean="0"/>
              <a:t> </a:t>
            </a:r>
            <a:r>
              <a:rPr lang="en-GB" b="1" smtClean="0">
                <a:solidFill>
                  <a:schemeClr val="tx2"/>
                </a:solidFill>
              </a:rPr>
              <a:t>self efficacy</a:t>
            </a:r>
            <a:r>
              <a:rPr lang="en-GB" smtClean="0"/>
              <a:t>, interview style that enhances this</a:t>
            </a:r>
          </a:p>
          <a:p>
            <a:pPr lvl="1"/>
            <a:r>
              <a:rPr lang="en-GB" b="1" smtClean="0">
                <a:solidFill>
                  <a:schemeClr val="tx2"/>
                </a:solidFill>
              </a:rPr>
              <a:t>MENU Style Options Available:</a:t>
            </a:r>
          </a:p>
          <a:p>
            <a:pPr lvl="1"/>
            <a:r>
              <a:rPr lang="en-GB" smtClean="0"/>
              <a:t>Diaries to look at current consumption.</a:t>
            </a:r>
          </a:p>
          <a:p>
            <a:pPr lvl="1"/>
            <a:r>
              <a:rPr lang="en-GB" smtClean="0"/>
              <a:t>Limit no of days of drinking. 3-4 alcohol free days in week</a:t>
            </a:r>
          </a:p>
          <a:p>
            <a:pPr lvl="1"/>
            <a:r>
              <a:rPr lang="en-GB" smtClean="0"/>
              <a:t>Reduce strength of drinks and rate of consumption</a:t>
            </a:r>
          </a:p>
          <a:p>
            <a:pPr lvl="1"/>
            <a:r>
              <a:rPr lang="en-GB" smtClean="0"/>
              <a:t>Soft drink chasers after each alcoholic drink. Order water with wine. Dilute spirits.</a:t>
            </a:r>
          </a:p>
          <a:p>
            <a:pPr lvl="1"/>
            <a:r>
              <a:rPr lang="en-GB" smtClean="0"/>
              <a:t>Awareness of triggers to drinking – boredom, stress, anger and using alternative strategies</a:t>
            </a:r>
          </a:p>
          <a:p>
            <a:pPr lvl="1"/>
            <a:r>
              <a:rPr lang="en-GB" smtClean="0"/>
              <a:t>Monitor LFTs especially GGT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Abstinence or ‘controlled drinking’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/>
              <a:t>Hazardous/harmful  consumption and </a:t>
            </a:r>
            <a:r>
              <a:rPr lang="en-US" smtClean="0"/>
              <a:t>occasional risk free drinking</a:t>
            </a:r>
          </a:p>
          <a:p>
            <a:pPr lvl="1"/>
            <a:r>
              <a:rPr lang="en-GB" smtClean="0"/>
              <a:t>Success more likely with good social support; no impulsive personality traits</a:t>
            </a:r>
          </a:p>
          <a:p>
            <a:pPr lvl="1"/>
            <a:r>
              <a:rPr lang="en-GB" smtClean="0"/>
              <a:t>Advised if drinking is less than 1 year duration and no dependence features. Need at least 6/12 abstinence before controlled drinking starts.</a:t>
            </a:r>
          </a:p>
          <a:p>
            <a:r>
              <a:rPr lang="en-GB" smtClean="0"/>
              <a:t>Abstinence is the</a:t>
            </a:r>
            <a:r>
              <a:rPr lang="en-GB" smtClean="0">
                <a:solidFill>
                  <a:schemeClr val="tx2"/>
                </a:solidFill>
              </a:rPr>
              <a:t> only </a:t>
            </a:r>
            <a:r>
              <a:rPr lang="en-GB" smtClean="0"/>
              <a:t>recommendation for dependent patients</a:t>
            </a:r>
          </a:p>
          <a:p>
            <a:pPr lvl="1"/>
            <a:r>
              <a:rPr lang="en-GB" smtClean="0"/>
              <a:t>Lack of control already established and unlikely to be regained</a:t>
            </a:r>
          </a:p>
          <a:p>
            <a:pPr lvl="1"/>
            <a:r>
              <a:rPr lang="en-GB" smtClean="0"/>
              <a:t>Rapid reinstatement</a:t>
            </a:r>
          </a:p>
          <a:p>
            <a:pPr lvl="1"/>
            <a:r>
              <a:rPr lang="en-GB" smtClean="0"/>
              <a:t>Beware of the unmotivated patient and collusions with ‘cover up’ rationalisations  “I can’t sleep without a drink Doctor”,</a:t>
            </a:r>
          </a:p>
          <a:p>
            <a:pPr lvl="1"/>
            <a:r>
              <a:rPr lang="en-GB" smtClean="0"/>
              <a:t> “I can’t function socially without one”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smtClean="0"/>
              <a:t>Potential pitfalls with enzyme induction and interactions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>
                <a:solidFill>
                  <a:schemeClr val="tx2"/>
                </a:solidFill>
              </a:rPr>
              <a:t>Alcohol is metabolised by the same liver enzymes</a:t>
            </a:r>
          </a:p>
          <a:p>
            <a:r>
              <a:rPr lang="en-GB" smtClean="0">
                <a:solidFill>
                  <a:schemeClr val="tx2"/>
                </a:solidFill>
              </a:rPr>
              <a:t> (CYP2E1) </a:t>
            </a:r>
            <a:r>
              <a:rPr lang="en-GB" smtClean="0"/>
              <a:t>as paracetamol, </a:t>
            </a:r>
            <a:r>
              <a:rPr lang="en-GB" err="1" smtClean="0"/>
              <a:t>phenobarbitone</a:t>
            </a:r>
            <a:r>
              <a:rPr lang="en-GB" smtClean="0"/>
              <a:t> </a:t>
            </a:r>
          </a:p>
          <a:p>
            <a:r>
              <a:rPr lang="en-GB" smtClean="0">
                <a:solidFill>
                  <a:schemeClr val="tx2"/>
                </a:solidFill>
              </a:rPr>
              <a:t>(CYP3A4)</a:t>
            </a:r>
            <a:r>
              <a:rPr lang="en-GB" smtClean="0"/>
              <a:t>Benzodiazepines,Carbamazapine,Mirtazepine,Venlafaxine,Clozapine.</a:t>
            </a:r>
          </a:p>
          <a:p>
            <a:r>
              <a:rPr lang="en-GB" smtClean="0"/>
              <a:t>In chronic drinkers enzyme induction can induce up to 10 fold increase in enzyme activity leading to p</a:t>
            </a:r>
            <a:r>
              <a:rPr lang="en-GB" sz="2400" smtClean="0"/>
              <a:t>roblems with heavy binge/episodic drinkers:</a:t>
            </a:r>
          </a:p>
          <a:p>
            <a:r>
              <a:rPr lang="en-GB" smtClean="0">
                <a:solidFill>
                  <a:schemeClr val="tx2"/>
                </a:solidFill>
              </a:rPr>
              <a:t>Reduced levels of medication when sober </a:t>
            </a:r>
            <a:r>
              <a:rPr lang="en-GB" smtClean="0"/>
              <a:t>but when intoxicated medication competes with alcohol for liver enzyme metabolism and levels increase – </a:t>
            </a:r>
            <a:r>
              <a:rPr lang="en-GB" sz="2400" smtClean="0">
                <a:solidFill>
                  <a:schemeClr val="tx2"/>
                </a:solidFill>
              </a:rPr>
              <a:t>risk of toxicity</a:t>
            </a:r>
          </a:p>
          <a:p>
            <a:r>
              <a:rPr lang="en-GB" sz="2400" smtClean="0">
                <a:solidFill>
                  <a:schemeClr val="tx2"/>
                </a:solidFill>
              </a:rPr>
              <a:t>Medications that inhibit alcohol metabolism</a:t>
            </a:r>
            <a:r>
              <a:rPr lang="en-GB" sz="2400" smtClean="0"/>
              <a:t>: Aspirin, H2 antagonists, </a:t>
            </a:r>
            <a:r>
              <a:rPr lang="en-GB" sz="2400" err="1" smtClean="0"/>
              <a:t>Isosorbide</a:t>
            </a:r>
            <a:r>
              <a:rPr lang="en-GB" sz="2400" smtClean="0"/>
              <a:t> dinitrate</a:t>
            </a:r>
          </a:p>
          <a:p>
            <a:r>
              <a:rPr lang="en-GB" smtClean="0">
                <a:solidFill>
                  <a:schemeClr val="tx2"/>
                </a:solidFill>
              </a:rPr>
              <a:t>Cross tolerance with opiates</a:t>
            </a:r>
            <a:r>
              <a:rPr lang="en-GB" smtClean="0"/>
              <a:t>. </a:t>
            </a:r>
            <a:r>
              <a:rPr lang="en-GB" sz="2400" smtClean="0"/>
              <a:t>Often opiate users will drink if chosen illicit opiate not available</a:t>
            </a:r>
          </a:p>
          <a:p>
            <a:r>
              <a:rPr lang="en-GB" smtClean="0">
                <a:solidFill>
                  <a:schemeClr val="tx2"/>
                </a:solidFill>
              </a:rPr>
              <a:t>Synergistic effect of opiates, alcohol and benzodiazepines </a:t>
            </a:r>
            <a:r>
              <a:rPr lang="en-GB" smtClean="0"/>
              <a:t>respiratory depression and </a:t>
            </a:r>
            <a:r>
              <a:rPr lang="en-GB" smtClean="0">
                <a:solidFill>
                  <a:schemeClr val="tx2"/>
                </a:solidFill>
              </a:rPr>
              <a:t>fatality</a:t>
            </a:r>
            <a:r>
              <a:rPr lang="en-GB" smtClean="0"/>
              <a:t> risk at low dosages when used in combination.</a:t>
            </a:r>
            <a:r>
              <a:rPr lang="en-US"/>
              <a:t> </a:t>
            </a:r>
            <a:r>
              <a:rPr lang="en-US" smtClean="0"/>
              <a:t>COPD case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Medically assisted withdrawal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O/P managed withdrawal safe for mild to moderate alcohol dependence DTs</a:t>
            </a:r>
            <a:r>
              <a:rPr lang="en-GB"/>
              <a:t>/ </a:t>
            </a:r>
            <a:r>
              <a:rPr lang="en-GB" smtClean="0"/>
              <a:t>fits / serious Psych </a:t>
            </a:r>
            <a:r>
              <a:rPr lang="en-GB" err="1" smtClean="0"/>
              <a:t>Hx</a:t>
            </a:r>
            <a:r>
              <a:rPr lang="en-GB" smtClean="0"/>
              <a:t> </a:t>
            </a:r>
            <a:r>
              <a:rPr lang="en-GB"/>
              <a:t>need </a:t>
            </a:r>
            <a:r>
              <a:rPr lang="en-GB" smtClean="0"/>
              <a:t>I/P</a:t>
            </a:r>
          </a:p>
          <a:p>
            <a:r>
              <a:rPr lang="en-GB"/>
              <a:t>Fixed dose 30mg or 25mg </a:t>
            </a:r>
            <a:r>
              <a:rPr lang="en-GB" err="1"/>
              <a:t>Chlordiazpoxide</a:t>
            </a:r>
            <a:r>
              <a:rPr lang="en-GB"/>
              <a:t> </a:t>
            </a:r>
            <a:r>
              <a:rPr lang="en-GB" err="1"/>
              <a:t>q.d.s</a:t>
            </a:r>
            <a:r>
              <a:rPr lang="en-GB"/>
              <a:t> reducing to zero over 7 to 10 days. Ongoing strong vitamin B and thiamine 100 -300mg cover.</a:t>
            </a:r>
            <a:r>
              <a:rPr lang="en-US"/>
              <a:t> </a:t>
            </a:r>
            <a:r>
              <a:rPr lang="en-US" err="1"/>
              <a:t>Pabrinex</a:t>
            </a:r>
            <a:r>
              <a:rPr lang="en-US"/>
              <a:t> in vulnerable </a:t>
            </a:r>
            <a:r>
              <a:rPr lang="en-US" smtClean="0"/>
              <a:t>cases</a:t>
            </a:r>
            <a:endParaRPr lang="en-GB" smtClean="0"/>
          </a:p>
          <a:p>
            <a:r>
              <a:rPr lang="en-GB" smtClean="0"/>
              <a:t>Home and Ambulatory now only available at I Access, </a:t>
            </a:r>
          </a:p>
          <a:p>
            <a:r>
              <a:rPr lang="en-GB" smtClean="0"/>
              <a:t>IP</a:t>
            </a:r>
            <a:r>
              <a:rPr lang="en-GB"/>
              <a:t> </a:t>
            </a:r>
            <a:r>
              <a:rPr lang="en-GB" smtClean="0"/>
              <a:t>located at Bridge House Maidstone Kent Dr Annie McCloud</a:t>
            </a:r>
          </a:p>
          <a:p>
            <a:r>
              <a:rPr lang="en-GB"/>
              <a:t>GGT, LFT synthetic </a:t>
            </a:r>
            <a:r>
              <a:rPr lang="en-GB" smtClean="0"/>
              <a:t>enzymes, amylase, platelets trajectory determine </a:t>
            </a:r>
            <a:r>
              <a:rPr lang="en-GB"/>
              <a:t>whether </a:t>
            </a:r>
            <a:r>
              <a:rPr lang="en-GB" smtClean="0"/>
              <a:t>gastroenterology assistance is required</a:t>
            </a:r>
          </a:p>
          <a:p>
            <a:r>
              <a:rPr lang="en-GB" smtClean="0"/>
              <a:t>LFTs very useful pre-assessment; for </a:t>
            </a:r>
            <a:r>
              <a:rPr lang="en-GB"/>
              <a:t>monitoring </a:t>
            </a:r>
            <a:r>
              <a:rPr lang="en-GB" smtClean="0"/>
              <a:t>progress, post </a:t>
            </a:r>
            <a:r>
              <a:rPr lang="en-GB"/>
              <a:t>detoxification. 2-3 monthly even if </a:t>
            </a:r>
            <a:r>
              <a:rPr lang="en-GB" smtClean="0"/>
              <a:t>well and </a:t>
            </a:r>
            <a:r>
              <a:rPr lang="en-GB"/>
              <a:t>to avoid medico-legal cases(!)</a:t>
            </a:r>
            <a:endParaRPr lang="en-GB" smtClean="0"/>
          </a:p>
          <a:p>
            <a:r>
              <a:rPr lang="en-GB" smtClean="0"/>
              <a:t>Much better outcomes if motivated to engage with structured aftercare programme I Access RPG, Recovery Café, Catalyst, AA, SMART</a:t>
            </a:r>
          </a:p>
          <a:p>
            <a:r>
              <a:rPr lang="en-GB" smtClean="0"/>
              <a:t>Kindling effects also with repeated detoxifications.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1120" cy="1467272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/>
            </a:r>
            <a:br>
              <a:rPr lang="en-US" sz="2800" smtClean="0"/>
            </a:br>
            <a:r>
              <a:rPr lang="en-US" sz="2800"/>
              <a:t/>
            </a:r>
            <a:br>
              <a:rPr lang="en-US" sz="2800"/>
            </a:br>
            <a:r>
              <a:rPr lang="en-US" sz="2700" smtClean="0"/>
              <a:t>Abstinence promoting medications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503920" cy="5256584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err="1" smtClean="0">
                <a:solidFill>
                  <a:schemeClr val="tx2"/>
                </a:solidFill>
              </a:rPr>
              <a:t>Acamprosate</a:t>
            </a:r>
            <a:r>
              <a:rPr lang="en-US" sz="7200" b="1" dirty="0" smtClean="0">
                <a:solidFill>
                  <a:schemeClr val="tx2"/>
                </a:solidFill>
              </a:rPr>
              <a:t> Calcium </a:t>
            </a:r>
            <a:endParaRPr lang="en-US" sz="7200" b="1" dirty="0">
              <a:solidFill>
                <a:schemeClr val="tx2"/>
              </a:solidFill>
            </a:endParaRPr>
          </a:p>
          <a:p>
            <a:endParaRPr lang="en-US" sz="7200" dirty="0"/>
          </a:p>
          <a:p>
            <a:r>
              <a:rPr lang="en-US" sz="7200" dirty="0" smtClean="0"/>
              <a:t>best longstanding evidence for  abstinence  - glutamate receptor</a:t>
            </a:r>
          </a:p>
          <a:p>
            <a:r>
              <a:rPr lang="en-US" sz="7200" dirty="0" smtClean="0"/>
              <a:t>Anti –craving effects</a:t>
            </a:r>
          </a:p>
          <a:p>
            <a:r>
              <a:rPr lang="en-US" sz="7200" dirty="0" smtClean="0"/>
              <a:t>666mg </a:t>
            </a:r>
            <a:r>
              <a:rPr lang="en-US" sz="7200" dirty="0" err="1" smtClean="0"/>
              <a:t>t.d.s</a:t>
            </a:r>
            <a:r>
              <a:rPr lang="en-US" sz="7200" dirty="0" smtClean="0"/>
              <a:t>. if weight is over 60kg</a:t>
            </a:r>
          </a:p>
          <a:p>
            <a:r>
              <a:rPr lang="en-US" sz="7200" dirty="0" smtClean="0"/>
              <a:t>333mg </a:t>
            </a:r>
            <a:r>
              <a:rPr lang="en-US" sz="7200" dirty="0" err="1" smtClean="0"/>
              <a:t>t.d.s</a:t>
            </a:r>
            <a:r>
              <a:rPr lang="en-US" sz="7200" dirty="0" smtClean="0"/>
              <a:t>. of under 60kg</a:t>
            </a:r>
          </a:p>
          <a:p>
            <a:r>
              <a:rPr lang="en-US" sz="7200" dirty="0" smtClean="0"/>
              <a:t>Check LFTs 2-3 monthly</a:t>
            </a:r>
          </a:p>
          <a:p>
            <a:r>
              <a:rPr lang="en-US" sz="7200" dirty="0" smtClean="0"/>
              <a:t>10% have side effects such as </a:t>
            </a:r>
            <a:r>
              <a:rPr lang="en-US" sz="7200" dirty="0" err="1" smtClean="0"/>
              <a:t>diarrhoea</a:t>
            </a:r>
            <a:r>
              <a:rPr lang="en-US" sz="7200" dirty="0" smtClean="0"/>
              <a:t>, nausea, rash. (probably dose related)</a:t>
            </a:r>
          </a:p>
          <a:p>
            <a:endParaRPr lang="en-US" sz="7200" dirty="0"/>
          </a:p>
          <a:p>
            <a:r>
              <a:rPr lang="en-US" sz="7200" b="1" dirty="0">
                <a:solidFill>
                  <a:schemeClr val="tx2"/>
                </a:solidFill>
              </a:rPr>
              <a:t>Baclofen </a:t>
            </a:r>
          </a:p>
          <a:p>
            <a:r>
              <a:rPr lang="en-US" sz="7200" dirty="0" smtClean="0"/>
              <a:t>30-60mg </a:t>
            </a:r>
          </a:p>
          <a:p>
            <a:r>
              <a:rPr lang="en-US" sz="7200" dirty="0" smtClean="0"/>
              <a:t>Safer excreted by renal system</a:t>
            </a:r>
          </a:p>
          <a:p>
            <a:r>
              <a:rPr lang="en-US" sz="7200" dirty="0" smtClean="0"/>
              <a:t>Good for people that drink to self medicate anxiety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b="1" dirty="0" smtClean="0">
                <a:solidFill>
                  <a:schemeClr val="tx2"/>
                </a:solidFill>
              </a:rPr>
              <a:t>Naltrexone</a:t>
            </a:r>
            <a:r>
              <a:rPr lang="en-US" sz="7200" dirty="0" smtClean="0"/>
              <a:t> </a:t>
            </a:r>
            <a:endParaRPr lang="en-US" sz="7200" dirty="0"/>
          </a:p>
          <a:p>
            <a:endParaRPr lang="en-US" sz="7200" dirty="0"/>
          </a:p>
          <a:p>
            <a:r>
              <a:rPr lang="en-US" sz="7200" dirty="0"/>
              <a:t>O</a:t>
            </a:r>
            <a:r>
              <a:rPr lang="en-US" sz="7200" dirty="0" smtClean="0"/>
              <a:t>piate receptor antagonist - also used for abstinence in opiate free individuals</a:t>
            </a:r>
          </a:p>
          <a:p>
            <a:r>
              <a:rPr lang="en-US" sz="7200" dirty="0" smtClean="0"/>
              <a:t>50mg </a:t>
            </a:r>
            <a:r>
              <a:rPr lang="en-US" sz="7200" dirty="0" err="1" smtClean="0"/>
              <a:t>o.d</a:t>
            </a:r>
            <a:r>
              <a:rPr lang="en-US" sz="7200" dirty="0" smtClean="0"/>
              <a:t>. - check LFTs 2-3 monthly</a:t>
            </a:r>
          </a:p>
          <a:p>
            <a:r>
              <a:rPr lang="en-US" sz="7200" dirty="0" smtClean="0"/>
              <a:t>Can increase agitation</a:t>
            </a:r>
          </a:p>
          <a:p>
            <a:endParaRPr lang="en-US" sz="7200" dirty="0"/>
          </a:p>
          <a:p>
            <a:r>
              <a:rPr lang="en-US" sz="8000" b="1" dirty="0" err="1" smtClean="0">
                <a:solidFill>
                  <a:schemeClr val="tx2"/>
                </a:solidFill>
              </a:rPr>
              <a:t>Nalmefene</a:t>
            </a:r>
            <a:r>
              <a:rPr lang="en-US" sz="7200" dirty="0" smtClean="0"/>
              <a:t> </a:t>
            </a:r>
            <a:r>
              <a:rPr lang="mr-IN" sz="7200" dirty="0" smtClean="0"/>
              <a:t>–</a:t>
            </a:r>
            <a:r>
              <a:rPr lang="en-US" sz="7200" dirty="0" smtClean="0"/>
              <a:t> weak evidence from Fitzgerald at al 2016 Addiction 111;1477</a:t>
            </a:r>
          </a:p>
          <a:p>
            <a:endParaRPr lang="en-US" sz="7200" dirty="0" smtClean="0"/>
          </a:p>
          <a:p>
            <a:endParaRPr lang="en-US" sz="7200" dirty="0"/>
          </a:p>
          <a:p>
            <a:endParaRPr lang="en-US" sz="7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 smtClean="0"/>
              <a:t>Acamprosate</a:t>
            </a:r>
            <a:r>
              <a:rPr lang="en-GB" smtClean="0"/>
              <a:t> calcium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Acamprosate</a:t>
            </a:r>
            <a:r>
              <a:rPr lang="en-GB"/>
              <a:t> should </a:t>
            </a:r>
            <a:r>
              <a:rPr lang="en-GB">
                <a:solidFill>
                  <a:schemeClr val="tx2"/>
                </a:solidFill>
              </a:rPr>
              <a:t>not</a:t>
            </a:r>
            <a:r>
              <a:rPr lang="en-GB"/>
              <a:t> be used in the following </a:t>
            </a:r>
            <a:r>
              <a:rPr lang="en-GB" smtClean="0"/>
              <a:t>circumstances:</a:t>
            </a:r>
          </a:p>
          <a:p>
            <a:endParaRPr lang="en-GB"/>
          </a:p>
          <a:p>
            <a:r>
              <a:rPr lang="en-GB" smtClean="0"/>
              <a:t>In </a:t>
            </a:r>
            <a:r>
              <a:rPr lang="en-GB"/>
              <a:t>pregnant or breastfeeding woman.</a:t>
            </a:r>
          </a:p>
          <a:p>
            <a:r>
              <a:rPr lang="en-GB"/>
              <a:t> </a:t>
            </a:r>
            <a:r>
              <a:rPr lang="en-GB" smtClean="0"/>
              <a:t>In </a:t>
            </a:r>
            <a:r>
              <a:rPr lang="en-GB"/>
              <a:t>severe renal insufficiency (serum </a:t>
            </a:r>
            <a:r>
              <a:rPr lang="en-GB" err="1"/>
              <a:t>creatinine</a:t>
            </a:r>
            <a:r>
              <a:rPr lang="en-GB"/>
              <a:t> &lt; 120 micromoles/L</a:t>
            </a:r>
            <a:r>
              <a:rPr lang="en-GB" smtClean="0"/>
              <a:t>).</a:t>
            </a:r>
          </a:p>
          <a:p>
            <a:r>
              <a:rPr lang="en-GB" smtClean="0"/>
              <a:t>In </a:t>
            </a:r>
            <a:r>
              <a:rPr lang="en-GB"/>
              <a:t>severe hepatic failure (Childs-Pugh classification C</a:t>
            </a:r>
            <a:r>
              <a:rPr lang="en-GB" smtClean="0"/>
              <a:t>).</a:t>
            </a:r>
          </a:p>
          <a:p>
            <a:endParaRPr lang="en-GB"/>
          </a:p>
          <a:p>
            <a:r>
              <a:rPr lang="en-GB" smtClean="0"/>
              <a:t>Licensed for use for 12 months</a:t>
            </a:r>
          </a:p>
          <a:p>
            <a:endParaRPr lang="en-GB"/>
          </a:p>
          <a:p>
            <a:r>
              <a:rPr lang="en-GB" smtClean="0"/>
              <a:t>Can be stopped abruptly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Baclofen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GABA B receptor agonist – gamma-</a:t>
            </a:r>
            <a:r>
              <a:rPr lang="en-GB" err="1"/>
              <a:t>aminobutyric</a:t>
            </a:r>
            <a:r>
              <a:rPr lang="en-GB"/>
              <a:t> acid agonist approved to treat spasticity.</a:t>
            </a:r>
          </a:p>
          <a:p>
            <a:r>
              <a:rPr lang="en-GB"/>
              <a:t>Preclinical work in rats </a:t>
            </a:r>
            <a:r>
              <a:rPr lang="en-GB">
                <a:solidFill>
                  <a:schemeClr val="tx2"/>
                </a:solidFill>
              </a:rPr>
              <a:t>reduces alcohol seeking behaviour</a:t>
            </a:r>
            <a:r>
              <a:rPr lang="en-GB"/>
              <a:t>, </a:t>
            </a:r>
            <a:r>
              <a:rPr lang="en-GB">
                <a:solidFill>
                  <a:schemeClr val="tx2"/>
                </a:solidFill>
              </a:rPr>
              <a:t>intake amounts </a:t>
            </a:r>
            <a:r>
              <a:rPr lang="en-GB"/>
              <a:t>and </a:t>
            </a:r>
            <a:r>
              <a:rPr lang="en-GB">
                <a:solidFill>
                  <a:schemeClr val="tx2"/>
                </a:solidFill>
              </a:rPr>
              <a:t>motivational cues</a:t>
            </a:r>
            <a:r>
              <a:rPr lang="en-GB"/>
              <a:t>. </a:t>
            </a:r>
          </a:p>
          <a:p>
            <a:r>
              <a:rPr lang="en-GB"/>
              <a:t>Human studies RCTs show safety and efficacy to reduce cravings and intake and promote abstinence. 30mg </a:t>
            </a:r>
            <a:r>
              <a:rPr lang="en-GB" smtClean="0"/>
              <a:t>-60mg </a:t>
            </a:r>
            <a:r>
              <a:rPr lang="en-GB" err="1" smtClean="0"/>
              <a:t>o.d</a:t>
            </a:r>
            <a:r>
              <a:rPr lang="en-GB" smtClean="0"/>
              <a:t>.</a:t>
            </a:r>
          </a:p>
          <a:p>
            <a:r>
              <a:rPr lang="en-GB" smtClean="0"/>
              <a:t>Single </a:t>
            </a:r>
            <a:r>
              <a:rPr lang="en-GB"/>
              <a:t>case studies with higher dosages 140mg and above also show </a:t>
            </a:r>
            <a:r>
              <a:rPr lang="en-GB" smtClean="0"/>
              <a:t>benefit but not in BNF</a:t>
            </a:r>
            <a:endParaRPr lang="en-GB"/>
          </a:p>
          <a:p>
            <a:r>
              <a:rPr lang="en-GB"/>
              <a:t>15% </a:t>
            </a:r>
            <a:r>
              <a:rPr lang="en-GB" smtClean="0"/>
              <a:t>metabolized </a:t>
            </a:r>
            <a:r>
              <a:rPr lang="en-GB"/>
              <a:t>by liver</a:t>
            </a:r>
          </a:p>
          <a:p>
            <a:r>
              <a:rPr lang="en-GB"/>
              <a:t>Can be used whilst drinking to see if intake reduces.</a:t>
            </a:r>
          </a:p>
          <a:p>
            <a:r>
              <a:rPr lang="en-GB" smtClean="0"/>
              <a:t>Ref 2011 Alcohol and Alcoholism </a:t>
            </a:r>
            <a:r>
              <a:rPr lang="en-GB" err="1" smtClean="0"/>
              <a:t>Vol</a:t>
            </a:r>
            <a:r>
              <a:rPr lang="en-GB" smtClean="0"/>
              <a:t> 46 No 3 </a:t>
            </a:r>
            <a:r>
              <a:rPr lang="en-GB" err="1" smtClean="0"/>
              <a:t>pp</a:t>
            </a:r>
            <a:r>
              <a:rPr lang="en-GB" smtClean="0"/>
              <a:t> 312-317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Antabuse - Disulfiram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problems</a:t>
            </a:r>
          </a:p>
          <a:p>
            <a:r>
              <a:rPr lang="en-US" dirty="0" smtClean="0"/>
              <a:t>200-400mg od</a:t>
            </a:r>
          </a:p>
          <a:p>
            <a:r>
              <a:rPr lang="en-US" dirty="0" smtClean="0"/>
              <a:t>Prevents alcohol </a:t>
            </a:r>
            <a:r>
              <a:rPr lang="en-US" dirty="0" err="1" smtClean="0"/>
              <a:t>dyhydrogenase</a:t>
            </a:r>
            <a:r>
              <a:rPr lang="en-US" dirty="0" smtClean="0"/>
              <a:t> metabolism of alcohol</a:t>
            </a:r>
          </a:p>
          <a:p>
            <a:r>
              <a:rPr lang="en-US" dirty="0" smtClean="0"/>
              <a:t>Effective and used in family proceedings to monitor progress and adherence with Court orders</a:t>
            </a:r>
          </a:p>
          <a:p>
            <a:r>
              <a:rPr lang="en-US" dirty="0" smtClean="0"/>
              <a:t>Problems with reliance on patients to take it</a:t>
            </a:r>
          </a:p>
          <a:p>
            <a:r>
              <a:rPr lang="en-US" dirty="0" smtClean="0"/>
              <a:t>Can supervise with agreement with pharmacy in some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Anxiety Disorders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mtClean="0"/>
              <a:t>Common, disabling, under recognized, undertreated</a:t>
            </a:r>
          </a:p>
          <a:p>
            <a:r>
              <a:rPr lang="en-GB" smtClean="0"/>
              <a:t>Female/ male ratio -3/2</a:t>
            </a:r>
          </a:p>
          <a:p>
            <a:r>
              <a:rPr lang="en-GB" smtClean="0"/>
              <a:t>Work up FBC, ESR, UE, Thyroid function</a:t>
            </a:r>
          </a:p>
          <a:p>
            <a:endParaRPr lang="en-GB" smtClean="0"/>
          </a:p>
          <a:p>
            <a:r>
              <a:rPr lang="en-GB" b="1" smtClean="0">
                <a:solidFill>
                  <a:schemeClr val="tx2"/>
                </a:solidFill>
              </a:rPr>
              <a:t>Generalised Anxiety Disorder</a:t>
            </a:r>
          </a:p>
          <a:p>
            <a:r>
              <a:rPr lang="en-GB" b="1" smtClean="0">
                <a:solidFill>
                  <a:schemeClr val="tx2"/>
                </a:solidFill>
              </a:rPr>
              <a:t>Panic Disorder</a:t>
            </a:r>
          </a:p>
          <a:p>
            <a:pPr lvl="1"/>
            <a:r>
              <a:rPr lang="en-GB" smtClean="0"/>
              <a:t>Bimodal age onset 15-24 yrs and 45-54 yrs.</a:t>
            </a:r>
          </a:p>
          <a:p>
            <a:pPr lvl="1"/>
            <a:r>
              <a:rPr lang="en-GB" smtClean="0"/>
              <a:t>Triggered by illness, injury  </a:t>
            </a:r>
            <a:r>
              <a:rPr lang="en-GB" err="1" smtClean="0"/>
              <a:t>eg</a:t>
            </a:r>
            <a:r>
              <a:rPr lang="en-GB" smtClean="0"/>
              <a:t> surgery, interpersonal loss</a:t>
            </a:r>
          </a:p>
          <a:p>
            <a:pPr lvl="1"/>
            <a:r>
              <a:rPr lang="en-GB" smtClean="0"/>
              <a:t>Substance triggers: cannabis, caffeine, decongestants, cocaine, stimulant drugs</a:t>
            </a:r>
          </a:p>
          <a:p>
            <a:pPr lvl="1"/>
            <a:r>
              <a:rPr lang="en-GB" smtClean="0"/>
              <a:t>Sertraline can induce panic</a:t>
            </a:r>
          </a:p>
          <a:p>
            <a:pPr lvl="1"/>
            <a:r>
              <a:rPr lang="en-GB" smtClean="0"/>
              <a:t>SSRI  discontinuation syndrome can induce symptoms similar to panic</a:t>
            </a:r>
          </a:p>
          <a:p>
            <a:r>
              <a:rPr lang="en-GB" b="1" smtClean="0">
                <a:solidFill>
                  <a:schemeClr val="tx2"/>
                </a:solidFill>
              </a:rPr>
              <a:t>PTSD</a:t>
            </a:r>
          </a:p>
          <a:p>
            <a:r>
              <a:rPr lang="en-GB" b="1" smtClean="0">
                <a:solidFill>
                  <a:schemeClr val="tx2"/>
                </a:solidFill>
              </a:rPr>
              <a:t>OCD</a:t>
            </a:r>
          </a:p>
          <a:p>
            <a:pPr lvl="1"/>
            <a:r>
              <a:rPr lang="en-GB" smtClean="0"/>
              <a:t>Strongly genetic.</a:t>
            </a:r>
          </a:p>
          <a:p>
            <a:r>
              <a:rPr lang="en-GB" b="1" smtClean="0">
                <a:solidFill>
                  <a:schemeClr val="tx2"/>
                </a:solidFill>
              </a:rPr>
              <a:t>Social phobia</a:t>
            </a:r>
          </a:p>
          <a:p>
            <a:pPr lvl="1"/>
            <a:r>
              <a:rPr lang="en-GB" smtClean="0"/>
              <a:t>The most common, tends to begin before 20 years</a:t>
            </a:r>
          </a:p>
          <a:p>
            <a:r>
              <a:rPr lang="en-GB" b="1" smtClean="0">
                <a:solidFill>
                  <a:schemeClr val="tx2"/>
                </a:solidFill>
              </a:rPr>
              <a:t>Specific phobia </a:t>
            </a:r>
            <a:r>
              <a:rPr lang="en-GB" b="1" err="1" smtClean="0">
                <a:solidFill>
                  <a:schemeClr val="tx2"/>
                </a:solidFill>
              </a:rPr>
              <a:t>eg</a:t>
            </a:r>
            <a:r>
              <a:rPr lang="en-GB" b="1" smtClean="0">
                <a:solidFill>
                  <a:schemeClr val="tx2"/>
                </a:solidFill>
              </a:rPr>
              <a:t> agoraphobia, arachnophobia, claustrophobia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Treatment:  </a:t>
            </a:r>
            <a:r>
              <a:rPr lang="en-GB"/>
              <a:t>pharmacotherapy and psychological </a:t>
            </a:r>
            <a:br>
              <a:rPr lang="en-GB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/>
          </a:p>
          <a:p>
            <a:pPr lvl="1"/>
            <a:r>
              <a:rPr lang="en-GB"/>
              <a:t>CBT, cue exposure, mindfulness, relaxation therapy </a:t>
            </a:r>
            <a:r>
              <a:rPr lang="en-GB" smtClean="0"/>
              <a:t>IAPT</a:t>
            </a:r>
          </a:p>
          <a:p>
            <a:pPr lvl="1"/>
            <a:r>
              <a:rPr lang="en-GB" smtClean="0"/>
              <a:t>Online CBT </a:t>
            </a:r>
            <a:r>
              <a:rPr lang="en-GB"/>
              <a:t>‘fear fighter’ recommended by NICE, NIH. </a:t>
            </a:r>
            <a:endParaRPr lang="en-GB" smtClean="0"/>
          </a:p>
          <a:p>
            <a:pPr lvl="1"/>
            <a:endParaRPr lang="en-GB"/>
          </a:p>
          <a:p>
            <a:pPr lvl="1"/>
            <a:r>
              <a:rPr lang="en-GB" err="1" smtClean="0">
                <a:solidFill>
                  <a:schemeClr val="tx2"/>
                </a:solidFill>
              </a:rPr>
              <a:t>Ist</a:t>
            </a:r>
            <a:r>
              <a:rPr lang="en-GB" smtClean="0">
                <a:solidFill>
                  <a:schemeClr val="tx2"/>
                </a:solidFill>
              </a:rPr>
              <a:t> Line: </a:t>
            </a:r>
            <a:r>
              <a:rPr lang="en-GB" smtClean="0"/>
              <a:t>SSRI : Escitalopram, Sertraline or Citalopram go</a:t>
            </a:r>
          </a:p>
          <a:p>
            <a:pPr lvl="1"/>
            <a:r>
              <a:rPr lang="en-GB" smtClean="0"/>
              <a:t>In addition: </a:t>
            </a:r>
            <a:r>
              <a:rPr lang="en-GB"/>
              <a:t>Propranolol XL 80 mg </a:t>
            </a:r>
            <a:r>
              <a:rPr lang="en-GB" err="1"/>
              <a:t>o.d</a:t>
            </a:r>
            <a:r>
              <a:rPr lang="en-GB"/>
              <a:t>. To combat physical anxiety symptoms</a:t>
            </a:r>
          </a:p>
          <a:p>
            <a:pPr lvl="1"/>
            <a:r>
              <a:rPr lang="en-GB" err="1" smtClean="0"/>
              <a:t>Mirtazepine</a:t>
            </a:r>
            <a:r>
              <a:rPr lang="en-GB" smtClean="0"/>
              <a:t>  and </a:t>
            </a:r>
            <a:r>
              <a:rPr lang="en-GB" err="1" smtClean="0"/>
              <a:t>Pregablin</a:t>
            </a:r>
            <a:r>
              <a:rPr lang="en-GB" smtClean="0"/>
              <a:t> more </a:t>
            </a:r>
            <a:r>
              <a:rPr lang="en-GB"/>
              <a:t>sedating  </a:t>
            </a:r>
            <a:endParaRPr lang="en-GB" smtClean="0"/>
          </a:p>
          <a:p>
            <a:pPr lvl="1"/>
            <a:endParaRPr lang="en-GB"/>
          </a:p>
          <a:p>
            <a:pPr lvl="1"/>
            <a:r>
              <a:rPr lang="en-GB" smtClean="0">
                <a:solidFill>
                  <a:schemeClr val="tx2"/>
                </a:solidFill>
              </a:rPr>
              <a:t>2</a:t>
            </a:r>
            <a:r>
              <a:rPr lang="en-GB" baseline="30000" smtClean="0">
                <a:solidFill>
                  <a:schemeClr val="tx2"/>
                </a:solidFill>
              </a:rPr>
              <a:t>nd</a:t>
            </a:r>
            <a:r>
              <a:rPr lang="en-GB" smtClean="0">
                <a:solidFill>
                  <a:schemeClr val="tx2"/>
                </a:solidFill>
              </a:rPr>
              <a:t> line: </a:t>
            </a:r>
            <a:r>
              <a:rPr lang="en-GB" smtClean="0"/>
              <a:t>Venlafaxine </a:t>
            </a:r>
            <a:r>
              <a:rPr lang="en-GB"/>
              <a:t>XL 75mg </a:t>
            </a:r>
            <a:r>
              <a:rPr lang="en-GB" err="1" smtClean="0"/>
              <a:t>o.d</a:t>
            </a:r>
            <a:r>
              <a:rPr lang="en-GB" smtClean="0"/>
              <a:t>. or Duloxetine 30mg od </a:t>
            </a:r>
            <a:r>
              <a:rPr lang="mr-IN" smtClean="0"/>
              <a:t>–</a:t>
            </a:r>
            <a:r>
              <a:rPr lang="en-GB" smtClean="0"/>
              <a:t> less sexual side effects</a:t>
            </a:r>
          </a:p>
          <a:p>
            <a:pPr lvl="1"/>
            <a:endParaRPr lang="en-GB" smtClean="0"/>
          </a:p>
          <a:p>
            <a:pPr lvl="1"/>
            <a:r>
              <a:rPr lang="en-GB" err="1"/>
              <a:t>Pregablin</a:t>
            </a:r>
            <a:r>
              <a:rPr lang="en-GB"/>
              <a:t> very useful when insomnia or sedation </a:t>
            </a:r>
            <a:r>
              <a:rPr lang="en-GB" smtClean="0"/>
              <a:t>needed and used in addition to AD</a:t>
            </a:r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Alprazolam and Clonazepam indicated for panic but not advised at all in those with dependence potential</a:t>
            </a:r>
            <a:r>
              <a:rPr lang="en-GB" smtClean="0"/>
              <a:t>. </a:t>
            </a:r>
            <a:r>
              <a:rPr lang="en-GB" err="1" smtClean="0"/>
              <a:t>Pregablin</a:t>
            </a:r>
            <a:r>
              <a:rPr lang="en-GB" smtClean="0"/>
              <a:t> good alternative 25mg od. </a:t>
            </a:r>
          </a:p>
          <a:p>
            <a:pPr lvl="1"/>
            <a:endParaRPr lang="en-GB"/>
          </a:p>
          <a:p>
            <a:pPr lvl="1"/>
            <a:r>
              <a:rPr lang="en-GB"/>
              <a:t>Benzos best </a:t>
            </a:r>
            <a:r>
              <a:rPr lang="en-GB" smtClean="0"/>
              <a:t>reserved </a:t>
            </a:r>
            <a:r>
              <a:rPr lang="en-GB"/>
              <a:t>for refractory uncontrolled panic for short term specialist use.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on society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Annual cost in </a:t>
            </a:r>
            <a:r>
              <a:rPr lang="en-US"/>
              <a:t>in region </a:t>
            </a:r>
            <a:r>
              <a:rPr lang="en-US" smtClean="0"/>
              <a:t>of UK £20 billion and in US $300 billion</a:t>
            </a:r>
          </a:p>
          <a:p>
            <a:r>
              <a:rPr lang="en-US" smtClean="0"/>
              <a:t>Estimates that 1 million children in UK with at least one parent are consuming more than 7.5 units alcohol daily</a:t>
            </a:r>
          </a:p>
          <a:p>
            <a:r>
              <a:rPr lang="en-US" smtClean="0"/>
              <a:t>350,000 cases of domestic violence are alcohol related</a:t>
            </a:r>
          </a:p>
          <a:p>
            <a:r>
              <a:rPr lang="en-US" smtClean="0"/>
              <a:t>Alcohol related liver transplantation rates have increased 5 fold since 2002</a:t>
            </a:r>
          </a:p>
          <a:p>
            <a:r>
              <a:rPr lang="en-US" smtClean="0"/>
              <a:t>Industry revenues made from alcohol/gambling continue to influence and impact government policy</a:t>
            </a:r>
          </a:p>
          <a:p>
            <a:r>
              <a:rPr lang="en-US" smtClean="0"/>
              <a:t>Problems of the online availability 24/7 for behavioral addictions</a:t>
            </a:r>
          </a:p>
        </p:txBody>
      </p:sp>
    </p:spTree>
    <p:extLst>
      <p:ext uri="{BB962C8B-B14F-4D97-AF65-F5344CB8AC3E}">
        <p14:creationId xmlns:p14="http://schemas.microsoft.com/office/powerpoint/2010/main" val="471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Benzodiazepines and the anxiety axis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Benzodiazepine misuse still significant problem and problem worsening especially with online 24/7 access</a:t>
            </a:r>
          </a:p>
          <a:p>
            <a:r>
              <a:rPr lang="en-GB" smtClean="0"/>
              <a:t>Often self medication of undiagnosed anxiety </a:t>
            </a:r>
            <a:r>
              <a:rPr lang="en-GB"/>
              <a:t>disorders </a:t>
            </a:r>
            <a:r>
              <a:rPr lang="en-GB" smtClean="0"/>
              <a:t>common and to </a:t>
            </a:r>
            <a:r>
              <a:rPr lang="en-GB"/>
              <a:t>heighten euphoria </a:t>
            </a:r>
            <a:r>
              <a:rPr lang="en-GB" smtClean="0"/>
              <a:t>from </a:t>
            </a:r>
            <a:r>
              <a:rPr lang="en-GB"/>
              <a:t>heroin use or to cushion withdrawal from cocaine</a:t>
            </a:r>
            <a:r>
              <a:rPr lang="en-GB" smtClean="0"/>
              <a:t>.</a:t>
            </a:r>
          </a:p>
          <a:p>
            <a:r>
              <a:rPr lang="en-GB" smtClean="0"/>
              <a:t>‘Doctor shopping’ and diversion to black market common.</a:t>
            </a:r>
          </a:p>
          <a:p>
            <a:r>
              <a:rPr lang="en-GB" smtClean="0"/>
              <a:t>Rise of benzos occurred in 1960-1970 followed the replacement of toxic barbiturate sedatives</a:t>
            </a:r>
          </a:p>
          <a:p>
            <a:r>
              <a:rPr lang="en-GB" smtClean="0"/>
              <a:t>Mid 1970’s regulatory bodies recognised abuse potential of benzos even in therapeutic doses</a:t>
            </a:r>
          </a:p>
          <a:p>
            <a:r>
              <a:rPr lang="en-GB" smtClean="0"/>
              <a:t>Dependence well described in early in drug development </a:t>
            </a:r>
            <a:r>
              <a:rPr lang="en-GB"/>
              <a:t>literature but </a:t>
            </a:r>
            <a:r>
              <a:rPr lang="en-GB" smtClean="0"/>
              <a:t>oddly did not appear in medical literature until 1980’s</a:t>
            </a:r>
          </a:p>
          <a:p>
            <a:r>
              <a:rPr lang="en-GB" smtClean="0"/>
              <a:t>Late 1980’s reports of intravenous abuse of gel filled temazepam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Benzodiazepine dependence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>
                <a:solidFill>
                  <a:schemeClr val="tx2"/>
                </a:solidFill>
              </a:rPr>
              <a:t>Longer acting (diazepam) better than shorter (lorazepam)</a:t>
            </a:r>
          </a:p>
          <a:p>
            <a:endParaRPr lang="en-GB" smtClean="0">
              <a:solidFill>
                <a:schemeClr val="tx2"/>
              </a:solidFill>
            </a:endParaRPr>
          </a:p>
          <a:p>
            <a:pPr lvl="1"/>
            <a:r>
              <a:rPr lang="en-GB" err="1" smtClean="0"/>
              <a:t>Triazolam</a:t>
            </a:r>
            <a:r>
              <a:rPr lang="en-GB" smtClean="0"/>
              <a:t>, short acting benzo for insomnia was withdrawn from British market following severe rebound anxiety after a single dose</a:t>
            </a:r>
          </a:p>
          <a:p>
            <a:pPr lvl="1"/>
            <a:r>
              <a:rPr lang="en-GB" smtClean="0"/>
              <a:t>Benzo detoxifications transfer all ‘</a:t>
            </a:r>
            <a:r>
              <a:rPr lang="en-GB" err="1" smtClean="0"/>
              <a:t>pams</a:t>
            </a:r>
            <a:r>
              <a:rPr lang="en-GB" smtClean="0"/>
              <a:t> ‘to diazepam before reduction</a:t>
            </a:r>
          </a:p>
          <a:p>
            <a:pPr lvl="1"/>
            <a:endParaRPr lang="en-GB" smtClean="0"/>
          </a:p>
          <a:p>
            <a:r>
              <a:rPr lang="en-GB" smtClean="0">
                <a:solidFill>
                  <a:schemeClr val="tx2"/>
                </a:solidFill>
              </a:rPr>
              <a:t>Prescriptions longer than 8 weeks risk of inducing dependence</a:t>
            </a:r>
          </a:p>
          <a:p>
            <a:r>
              <a:rPr lang="en-GB" smtClean="0">
                <a:solidFill>
                  <a:schemeClr val="tx2"/>
                </a:solidFill>
              </a:rPr>
              <a:t>Explain that benzo will exacerbate anxiety with long term use</a:t>
            </a:r>
          </a:p>
          <a:p>
            <a:r>
              <a:rPr lang="en-GB" smtClean="0">
                <a:solidFill>
                  <a:schemeClr val="tx2"/>
                </a:solidFill>
              </a:rPr>
              <a:t>Treat all anxiety disorders </a:t>
            </a:r>
            <a:r>
              <a:rPr lang="en-GB" i="1" smtClean="0">
                <a:solidFill>
                  <a:schemeClr val="tx2"/>
                </a:solidFill>
              </a:rPr>
              <a:t>without</a:t>
            </a:r>
            <a:r>
              <a:rPr lang="en-GB" smtClean="0">
                <a:solidFill>
                  <a:schemeClr val="tx2"/>
                </a:solidFill>
              </a:rPr>
              <a:t> a benzodiazepine</a:t>
            </a:r>
            <a:endParaRPr lang="en-GB">
              <a:solidFill>
                <a:schemeClr val="tx2"/>
              </a:solidFill>
            </a:endParaRPr>
          </a:p>
          <a:p>
            <a:endParaRPr lang="en-GB" smtClean="0"/>
          </a:p>
          <a:p>
            <a:pPr lvl="1"/>
            <a:endParaRPr lang="en-GB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Benzodiazepine Conversion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580400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Chlordiazepoxide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Diazepam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Lorazepam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micrograms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Nitrazepam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Oxazepam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Temazepam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Zalepron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Zopiclone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Zoplidem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4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Sleep and the Z drugs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>
                <a:solidFill>
                  <a:schemeClr val="tx2"/>
                </a:solidFill>
              </a:rPr>
              <a:t>Z drugs  (zopiclone, zolpidem, zalepron</a:t>
            </a:r>
            <a:r>
              <a:rPr lang="en-GB" smtClean="0"/>
              <a:t>) originally mis-sold as non dependence making</a:t>
            </a:r>
          </a:p>
          <a:p>
            <a:r>
              <a:rPr lang="en-GB" smtClean="0"/>
              <a:t>Benefit of the Z drugs is that they do preserve normal sleep architecture. </a:t>
            </a:r>
            <a:r>
              <a:rPr lang="en-GB" err="1" smtClean="0"/>
              <a:t>Benzos</a:t>
            </a:r>
            <a:r>
              <a:rPr lang="en-GB" smtClean="0"/>
              <a:t> do not.</a:t>
            </a:r>
          </a:p>
          <a:p>
            <a:r>
              <a:rPr lang="en-GB" smtClean="0"/>
              <a:t>Can </a:t>
            </a:r>
            <a:r>
              <a:rPr lang="en-GB" err="1" smtClean="0"/>
              <a:t>iduce</a:t>
            </a:r>
            <a:r>
              <a:rPr lang="en-GB" smtClean="0"/>
              <a:t> </a:t>
            </a:r>
            <a:r>
              <a:rPr lang="en-GB" err="1" smtClean="0"/>
              <a:t>depednece</a:t>
            </a:r>
            <a:r>
              <a:rPr lang="en-GB" smtClean="0"/>
              <a:t> after months of use so treat many as if benzodiazepine dependent</a:t>
            </a:r>
          </a:p>
          <a:p>
            <a:r>
              <a:rPr lang="en-GB" smtClean="0"/>
              <a:t>Sleep significant issue. Alcohol, anxiety, depression conditions will affect sleep pattern themselves. Best to treat root cause first with least addictive options. Substitute with </a:t>
            </a:r>
            <a:r>
              <a:rPr lang="en-GB" err="1" smtClean="0"/>
              <a:t>Pregablin</a:t>
            </a:r>
            <a:r>
              <a:rPr lang="en-GB" smtClean="0"/>
              <a:t>, </a:t>
            </a:r>
            <a:r>
              <a:rPr lang="en-GB" err="1" smtClean="0"/>
              <a:t>Mirtazepine</a:t>
            </a:r>
            <a:r>
              <a:rPr lang="en-GB" smtClean="0"/>
              <a:t>, Trazadone</a:t>
            </a:r>
          </a:p>
          <a:p>
            <a:r>
              <a:rPr lang="en-GB" smtClean="0">
                <a:solidFill>
                  <a:schemeClr val="tx2"/>
                </a:solidFill>
              </a:rPr>
              <a:t>Sleep hygiene advice crucial:</a:t>
            </a:r>
          </a:p>
          <a:p>
            <a:r>
              <a:rPr lang="en-GB" smtClean="0"/>
              <a:t>Wake the same time each day, no cat napping at all</a:t>
            </a:r>
          </a:p>
          <a:p>
            <a:r>
              <a:rPr lang="en-GB" smtClean="0"/>
              <a:t>Ask re caffeine intake no more than 2 cups coffee or 3 teas in day and not after midday.</a:t>
            </a:r>
          </a:p>
          <a:p>
            <a:r>
              <a:rPr lang="en-GB" smtClean="0"/>
              <a:t>Morning light, effect of blue light on resetting circadian rhythm and </a:t>
            </a:r>
            <a:r>
              <a:rPr lang="en-GB" err="1" smtClean="0"/>
              <a:t>Meltaonin</a:t>
            </a:r>
            <a:r>
              <a:rPr lang="en-GB" smtClean="0"/>
              <a:t> axis No screens 2 hours before bed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Unintended Prolonged Opioid Use (UPOU)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Non medical use of prescription opioids remains a public health crisis, where appropriate short term analgesia extends in some cases to indefinite extended prescriptions</a:t>
            </a:r>
          </a:p>
          <a:p>
            <a:r>
              <a:rPr lang="en-US" smtClean="0"/>
              <a:t>Most opioids prescribed by non pain specialists</a:t>
            </a:r>
          </a:p>
          <a:p>
            <a:r>
              <a:rPr lang="en-US" smtClean="0"/>
              <a:t>Urgent need </a:t>
            </a:r>
            <a:r>
              <a:rPr lang="en-US"/>
              <a:t>to better understand </a:t>
            </a:r>
            <a:r>
              <a:rPr lang="en-US" smtClean="0"/>
              <a:t>UPOU</a:t>
            </a:r>
          </a:p>
          <a:p>
            <a:r>
              <a:rPr lang="en-US" i="1" err="1">
                <a:solidFill>
                  <a:schemeClr val="tx2"/>
                </a:solidFill>
              </a:rPr>
              <a:t>Hooten</a:t>
            </a:r>
            <a:r>
              <a:rPr lang="en-US" i="1">
                <a:solidFill>
                  <a:schemeClr val="tx2"/>
                </a:solidFill>
              </a:rPr>
              <a:t> et al Dec 2017 Mayo </a:t>
            </a:r>
            <a:r>
              <a:rPr lang="en-US" i="1" smtClean="0">
                <a:solidFill>
                  <a:schemeClr val="tx2"/>
                </a:solidFill>
              </a:rPr>
              <a:t>Clinic Proc 2017;92 (12);1822-1830 </a:t>
            </a:r>
            <a:r>
              <a:rPr lang="en-US" i="1">
                <a:solidFill>
                  <a:schemeClr val="tx2"/>
                </a:solidFill>
              </a:rPr>
              <a:t>“ A Conceptual Framework for Understanding Prolonged Opioid Use</a:t>
            </a:r>
            <a:r>
              <a:rPr lang="en-US" i="1" smtClean="0">
                <a:solidFill>
                  <a:schemeClr val="tx2"/>
                </a:solidFill>
              </a:rPr>
              <a:t>.”</a:t>
            </a:r>
          </a:p>
          <a:p>
            <a:r>
              <a:rPr lang="en-US" smtClean="0"/>
              <a:t>Characteristics associated with transition to indefinite use:</a:t>
            </a:r>
          </a:p>
          <a:p>
            <a:pPr lvl="1"/>
            <a:r>
              <a:rPr lang="en-US" smtClean="0"/>
              <a:t>Patient </a:t>
            </a:r>
            <a:endParaRPr lang="en-GB"/>
          </a:p>
          <a:p>
            <a:pPr lvl="1"/>
            <a:r>
              <a:rPr lang="en-GB" smtClean="0"/>
              <a:t>Prescriber</a:t>
            </a:r>
          </a:p>
          <a:p>
            <a:pPr lvl="1"/>
            <a:r>
              <a:rPr lang="en-GB" smtClean="0"/>
              <a:t>Practice Environment</a:t>
            </a:r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factors with UPOU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>
                <a:solidFill>
                  <a:schemeClr val="tx2"/>
                </a:solidFill>
              </a:rPr>
              <a:t>Medical Conditions</a:t>
            </a:r>
          </a:p>
          <a:p>
            <a:pPr lvl="1"/>
            <a:r>
              <a:rPr lang="en-US" smtClean="0"/>
              <a:t>Pulmonary and Heart Disease		</a:t>
            </a:r>
            <a:r>
              <a:rPr lang="en-US" smtClean="0">
                <a:solidFill>
                  <a:schemeClr val="tx2"/>
                </a:solidFill>
              </a:rPr>
              <a:t>I	 </a:t>
            </a:r>
            <a:r>
              <a:rPr lang="en-US" i="1" smtClean="0">
                <a:solidFill>
                  <a:schemeClr val="tx2"/>
                </a:solidFill>
              </a:rPr>
              <a:t>Chronic Pain</a:t>
            </a:r>
          </a:p>
          <a:p>
            <a:pPr lvl="1"/>
            <a:r>
              <a:rPr lang="en-US" smtClean="0"/>
              <a:t>Diabetes				</a:t>
            </a:r>
            <a:r>
              <a:rPr lang="en-US" smtClean="0">
                <a:solidFill>
                  <a:schemeClr val="tx2"/>
                </a:solidFill>
              </a:rPr>
              <a:t>I	</a:t>
            </a:r>
            <a:r>
              <a:rPr lang="en-US" i="1">
                <a:solidFill>
                  <a:schemeClr val="tx2"/>
                </a:solidFill>
              </a:rPr>
              <a:t> Chronic Pain</a:t>
            </a:r>
            <a:endParaRPr lang="en-US" smtClean="0">
              <a:solidFill>
                <a:schemeClr val="tx2"/>
              </a:solidFill>
            </a:endParaRPr>
          </a:p>
          <a:p>
            <a:pPr lvl="1"/>
            <a:r>
              <a:rPr lang="en-US" smtClean="0"/>
              <a:t>Musculoskeletal			</a:t>
            </a:r>
            <a:r>
              <a:rPr lang="en-US" smtClean="0">
                <a:solidFill>
                  <a:schemeClr val="tx2"/>
                </a:solidFill>
              </a:rPr>
              <a:t>I	</a:t>
            </a:r>
            <a:r>
              <a:rPr lang="en-US" i="1">
                <a:solidFill>
                  <a:schemeClr val="tx2"/>
                </a:solidFill>
              </a:rPr>
              <a:t> Chronic Pain</a:t>
            </a:r>
            <a:endParaRPr lang="en-US" smtClean="0">
              <a:solidFill>
                <a:schemeClr val="tx2"/>
              </a:solidFill>
            </a:endParaRPr>
          </a:p>
          <a:p>
            <a:pPr lvl="1"/>
            <a:r>
              <a:rPr lang="en-US" smtClean="0"/>
              <a:t>PTSD</a:t>
            </a:r>
          </a:p>
          <a:p>
            <a:pPr lvl="1"/>
            <a:r>
              <a:rPr lang="en-US" smtClean="0"/>
              <a:t>Depression</a:t>
            </a:r>
          </a:p>
          <a:p>
            <a:pPr lvl="1"/>
            <a:r>
              <a:rPr lang="en-US" smtClean="0"/>
              <a:t>Smoking</a:t>
            </a:r>
          </a:p>
          <a:p>
            <a:pPr lvl="1"/>
            <a:r>
              <a:rPr lang="en-US" smtClean="0"/>
              <a:t>Substance Use</a:t>
            </a:r>
            <a:endParaRPr lang="en-US"/>
          </a:p>
          <a:p>
            <a:r>
              <a:rPr lang="en-US" smtClean="0">
                <a:solidFill>
                  <a:schemeClr val="tx2"/>
                </a:solidFill>
              </a:rPr>
              <a:t>Pain Etiology</a:t>
            </a:r>
          </a:p>
          <a:p>
            <a:pPr lvl="1"/>
            <a:r>
              <a:rPr lang="en-US" smtClean="0"/>
              <a:t>Postoperative </a:t>
            </a:r>
            <a:r>
              <a:rPr lang="mr-IN" smtClean="0"/>
              <a:t>–</a:t>
            </a:r>
            <a:r>
              <a:rPr lang="en-US" smtClean="0"/>
              <a:t> elective 8% opioid naïve still using after 90 days and 13% naïve still at 6-12/12</a:t>
            </a:r>
          </a:p>
          <a:p>
            <a:pPr lvl="1"/>
            <a:r>
              <a:rPr lang="en-US" smtClean="0"/>
              <a:t>Trauma related surgery </a:t>
            </a:r>
            <a:r>
              <a:rPr lang="mr-IN" smtClean="0"/>
              <a:t>–</a:t>
            </a:r>
            <a:r>
              <a:rPr lang="en-US" smtClean="0"/>
              <a:t> </a:t>
            </a:r>
            <a:r>
              <a:rPr lang="en-US" err="1" smtClean="0"/>
              <a:t>approx</a:t>
            </a:r>
            <a:r>
              <a:rPr lang="en-US" smtClean="0"/>
              <a:t> 1/3 still using opioids 3-4 /12 after surgery</a:t>
            </a:r>
          </a:p>
          <a:p>
            <a:r>
              <a:rPr lang="en-US" smtClean="0">
                <a:solidFill>
                  <a:schemeClr val="tx2"/>
                </a:solidFill>
              </a:rPr>
              <a:t>Individual Responses to Pain</a:t>
            </a:r>
          </a:p>
          <a:p>
            <a:pPr lvl="1"/>
            <a:r>
              <a:rPr lang="en-US" smtClean="0"/>
              <a:t>Negative affect </a:t>
            </a:r>
            <a:r>
              <a:rPr lang="mr-IN" smtClean="0"/>
              <a:t>–</a:t>
            </a:r>
            <a:r>
              <a:rPr lang="en-US" smtClean="0"/>
              <a:t> catastrophizing style -  higher doses needed</a:t>
            </a:r>
          </a:p>
          <a:p>
            <a:pPr lvl="1"/>
            <a:r>
              <a:rPr lang="en-US" smtClean="0"/>
              <a:t>Pain perception and pain related anxiety</a:t>
            </a:r>
          </a:p>
          <a:p>
            <a:pPr lvl="1"/>
            <a:r>
              <a:rPr lang="en-US" smtClean="0"/>
              <a:t>Variability in opioid analgesia </a:t>
            </a:r>
            <a:r>
              <a:rPr lang="mr-IN" smtClean="0"/>
              <a:t>–</a:t>
            </a:r>
            <a:r>
              <a:rPr lang="en-US" smtClean="0"/>
              <a:t> genetic factors at u opioid receptor</a:t>
            </a:r>
            <a:endParaRPr lang="en-US"/>
          </a:p>
          <a:p>
            <a:r>
              <a:rPr lang="en-US" smtClean="0">
                <a:solidFill>
                  <a:schemeClr val="tx2"/>
                </a:solidFill>
              </a:rPr>
              <a:t>Sociodemographic Factors - mixed</a:t>
            </a:r>
          </a:p>
          <a:p>
            <a:pPr lvl="1"/>
            <a:r>
              <a:rPr lang="en-US" smtClean="0"/>
              <a:t>Female, age over 50 years, higher educational level, economic and unemployment unknown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Prescriber and Practice factors UPOU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>
                <a:solidFill>
                  <a:schemeClr val="tx2"/>
                </a:solidFill>
              </a:rPr>
              <a:t>More conservative </a:t>
            </a:r>
            <a:r>
              <a:rPr lang="en-US" sz="2400" smtClean="0">
                <a:solidFill>
                  <a:schemeClr val="tx2"/>
                </a:solidFill>
              </a:rPr>
              <a:t>prescribing noted in those who had:</a:t>
            </a:r>
          </a:p>
          <a:p>
            <a:pPr marL="182880" lvl="1"/>
            <a:endParaRPr lang="en-US" smtClean="0"/>
          </a:p>
          <a:p>
            <a:r>
              <a:rPr lang="en-US"/>
              <a:t>a</a:t>
            </a:r>
            <a:r>
              <a:rPr lang="en-US" smtClean="0"/>
              <a:t>ccess to specialist advice, and CPD </a:t>
            </a:r>
          </a:p>
          <a:p>
            <a:r>
              <a:rPr lang="en-US" smtClean="0"/>
              <a:t>online training course in opioids and pain management</a:t>
            </a:r>
          </a:p>
          <a:p>
            <a:r>
              <a:rPr lang="en-US"/>
              <a:t>e</a:t>
            </a:r>
            <a:r>
              <a:rPr lang="en-US" smtClean="0"/>
              <a:t>nhanced regulatory environment -  Florida then Texas state implemented laws to curtail proliferation of opioid clinics</a:t>
            </a:r>
          </a:p>
          <a:p>
            <a:endParaRPr lang="en-US" smtClean="0"/>
          </a:p>
          <a:p>
            <a:r>
              <a:rPr lang="en-US" smtClean="0">
                <a:solidFill>
                  <a:schemeClr val="tx2"/>
                </a:solidFill>
              </a:rPr>
              <a:t>Other factors which influenced prescribing style include: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Personal beliefs and attitudes 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Incentives from insurance and other funding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Opiates and pain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</a:t>
            </a:r>
            <a:r>
              <a:rPr lang="en-GB" dirty="0" smtClean="0"/>
              <a:t>pioid crisis for chronic pain BMJ</a:t>
            </a:r>
          </a:p>
          <a:p>
            <a:pPr lvl="1"/>
            <a:r>
              <a:rPr lang="en-GB" i="1" dirty="0" err="1" smtClean="0">
                <a:solidFill>
                  <a:schemeClr val="tx2"/>
                </a:solidFill>
              </a:rPr>
              <a:t>Dhalla</a:t>
            </a:r>
            <a:r>
              <a:rPr lang="en-GB" i="1" dirty="0" smtClean="0">
                <a:solidFill>
                  <a:schemeClr val="tx2"/>
                </a:solidFill>
              </a:rPr>
              <a:t> IA, </a:t>
            </a:r>
            <a:r>
              <a:rPr lang="en-GB" i="1" dirty="0" err="1" smtClean="0">
                <a:solidFill>
                  <a:schemeClr val="tx2"/>
                </a:solidFill>
              </a:rPr>
              <a:t>Persaud</a:t>
            </a:r>
            <a:r>
              <a:rPr lang="en-GB" i="1" dirty="0" smtClean="0">
                <a:solidFill>
                  <a:schemeClr val="tx2"/>
                </a:solidFill>
              </a:rPr>
              <a:t> N, </a:t>
            </a:r>
            <a:r>
              <a:rPr lang="en-GB" i="1" dirty="0" err="1" smtClean="0">
                <a:solidFill>
                  <a:schemeClr val="tx2"/>
                </a:solidFill>
              </a:rPr>
              <a:t>Juurlink</a:t>
            </a:r>
            <a:r>
              <a:rPr lang="en-GB" i="1" dirty="0" smtClean="0">
                <a:solidFill>
                  <a:schemeClr val="tx2"/>
                </a:solidFill>
              </a:rPr>
              <a:t> DN Facing up to the prescription opioid crisis BMJ 2011; 343:d5142 (23</a:t>
            </a:r>
            <a:r>
              <a:rPr lang="en-GB" i="1" baseline="30000" dirty="0" smtClean="0">
                <a:solidFill>
                  <a:schemeClr val="tx2"/>
                </a:solidFill>
              </a:rPr>
              <a:t>rd</a:t>
            </a:r>
            <a:r>
              <a:rPr lang="en-GB" i="1" dirty="0" smtClean="0">
                <a:solidFill>
                  <a:schemeClr val="tx2"/>
                </a:solidFill>
              </a:rPr>
              <a:t> August 2011)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Dos and Don’ts: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1. </a:t>
            </a:r>
            <a:r>
              <a:rPr lang="en-GB" dirty="0" smtClean="0"/>
              <a:t>Be familiar with national and international guidelines on strong opioids in chronic pain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2. </a:t>
            </a:r>
            <a:r>
              <a:rPr lang="en-GB" dirty="0" smtClean="0"/>
              <a:t>Not all patients respond to opiates. If  side effects are greater than benefit  then reduce and stop them.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3</a:t>
            </a:r>
            <a:r>
              <a:rPr lang="en-GB" dirty="0" smtClean="0"/>
              <a:t>. Set limit to maximum dose. ‘Ceiling effect’ in chronic pain of 10-30% reduction of pain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4. </a:t>
            </a:r>
            <a:r>
              <a:rPr lang="en-GB" dirty="0" smtClean="0"/>
              <a:t>Consider restricting who prescribes long term opiates for pain to experienced clinicians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5. </a:t>
            </a:r>
            <a:r>
              <a:rPr lang="en-GB" dirty="0" smtClean="0"/>
              <a:t>Do no prescribe more than one opioid to an individual patient – long acting formulations are preferable</a:t>
            </a:r>
          </a:p>
          <a:p>
            <a:pPr lvl="2"/>
            <a:r>
              <a:rPr lang="en-GB" i="1" dirty="0" err="1" smtClean="0">
                <a:solidFill>
                  <a:schemeClr val="tx2"/>
                </a:solidFill>
              </a:rPr>
              <a:t>Brisitsh</a:t>
            </a:r>
            <a:r>
              <a:rPr lang="en-GB" i="1" dirty="0" smtClean="0">
                <a:solidFill>
                  <a:schemeClr val="tx2"/>
                </a:solidFill>
              </a:rPr>
              <a:t> Pain Society. The British Pain Society’s opioids for persistent </a:t>
            </a:r>
            <a:r>
              <a:rPr lang="en-GB" i="1" dirty="0" err="1" smtClean="0">
                <a:solidFill>
                  <a:schemeClr val="tx2"/>
                </a:solidFill>
              </a:rPr>
              <a:t>pain:good</a:t>
            </a:r>
            <a:r>
              <a:rPr lang="en-GB" i="1" dirty="0" smtClean="0">
                <a:solidFill>
                  <a:schemeClr val="tx2"/>
                </a:solidFill>
              </a:rPr>
              <a:t> practice 2010 </a:t>
            </a:r>
            <a:r>
              <a:rPr lang="en-GB" i="1" dirty="0" smtClean="0">
                <a:solidFill>
                  <a:schemeClr val="tx2"/>
                </a:solidFill>
                <a:hlinkClick r:id="rId2"/>
              </a:rPr>
              <a:t>www.britishpainsociety.org/book_opioid_main.pdf</a:t>
            </a:r>
            <a:r>
              <a:rPr lang="en-GB" i="1" dirty="0" smtClean="0">
                <a:solidFill>
                  <a:schemeClr val="tx2"/>
                </a:solidFill>
              </a:rPr>
              <a:t>.</a:t>
            </a:r>
          </a:p>
          <a:p>
            <a:pPr lvl="2"/>
            <a:endParaRPr lang="en-GB" dirty="0" smtClean="0">
              <a:solidFill>
                <a:schemeClr val="tx2"/>
              </a:solidFill>
            </a:endParaRPr>
          </a:p>
          <a:p>
            <a:pPr lvl="2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lvl="2"/>
            <a:endParaRPr lang="en-GB" dirty="0" smtClean="0">
              <a:solidFill>
                <a:schemeClr val="tx2"/>
              </a:solidFill>
            </a:endParaRPr>
          </a:p>
          <a:p>
            <a:pPr lvl="2"/>
            <a:endParaRPr lang="en-GB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issues with opiates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Shared care joint advice clinics </a:t>
            </a:r>
            <a:r>
              <a:rPr lang="en-US" dirty="0" smtClean="0">
                <a:solidFill>
                  <a:schemeClr val="tx2"/>
                </a:solidFill>
              </a:rPr>
              <a:t>initiative </a:t>
            </a:r>
            <a:r>
              <a:rPr lang="en-US" dirty="0" smtClean="0"/>
              <a:t>needed using Pain </a:t>
            </a:r>
            <a:r>
              <a:rPr lang="en-US" dirty="0"/>
              <a:t>and Addiction Expertise</a:t>
            </a:r>
            <a:endParaRPr lang="en-US" dirty="0" smtClean="0"/>
          </a:p>
          <a:p>
            <a:pPr lvl="1"/>
            <a:r>
              <a:rPr lang="en-US" dirty="0" smtClean="0"/>
              <a:t>Request had gone for funding to the CCG for this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Supply problems </a:t>
            </a:r>
            <a:r>
              <a:rPr lang="en-US" dirty="0" smtClean="0"/>
              <a:t>with </a:t>
            </a:r>
            <a:r>
              <a:rPr lang="en-US" dirty="0" err="1" smtClean="0"/>
              <a:t>Buprenrophine</a:t>
            </a:r>
            <a:r>
              <a:rPr lang="en-US" dirty="0" smtClean="0"/>
              <a:t>, </a:t>
            </a:r>
            <a:r>
              <a:rPr lang="en-US" dirty="0" err="1" smtClean="0"/>
              <a:t>Lofexidine</a:t>
            </a:r>
            <a:r>
              <a:rPr lang="en-US" dirty="0" smtClean="0"/>
              <a:t> ongoing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Extended release Naltrexone SR- </a:t>
            </a:r>
            <a:r>
              <a:rPr lang="en-US" dirty="0" smtClean="0">
                <a:solidFill>
                  <a:schemeClr val="tx2"/>
                </a:solidFill>
              </a:rPr>
              <a:t>NTX</a:t>
            </a:r>
            <a:endParaRPr lang="en-US" dirty="0"/>
          </a:p>
          <a:p>
            <a:pPr lvl="1"/>
            <a:r>
              <a:rPr lang="en-US" dirty="0"/>
              <a:t>Saxon et al 2018 </a:t>
            </a:r>
          </a:p>
          <a:p>
            <a:pPr lvl="1"/>
            <a:r>
              <a:rPr lang="en-US" dirty="0"/>
              <a:t>Effective in clinical practice for </a:t>
            </a:r>
            <a:r>
              <a:rPr lang="en-US" dirty="0" smtClean="0"/>
              <a:t>prevention </a:t>
            </a:r>
            <a:r>
              <a:rPr lang="en-US" dirty="0"/>
              <a:t>of relapse to opioid dependence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Inquest Review -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46" y="16288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Patient chronic COPD and past Heroin </a:t>
            </a:r>
            <a:r>
              <a:rPr lang="en-US" sz="2900" dirty="0"/>
              <a:t>injector</a:t>
            </a:r>
            <a:r>
              <a:rPr lang="en-US" sz="2900" dirty="0" smtClean="0"/>
              <a:t>, back injury on Codeine from GP tolerant to Methadone at time of death with no illicit opiate use</a:t>
            </a:r>
            <a:endParaRPr lang="en-US" sz="2900" dirty="0"/>
          </a:p>
          <a:p>
            <a:r>
              <a:rPr lang="en-US" sz="2900" dirty="0" smtClean="0"/>
              <a:t>Rx </a:t>
            </a:r>
            <a:r>
              <a:rPr lang="en-US" sz="2900" dirty="0" err="1" smtClean="0"/>
              <a:t>Physpetone</a:t>
            </a:r>
            <a:r>
              <a:rPr lang="en-US" sz="2900" dirty="0" smtClean="0"/>
              <a:t> 40mg SP died after effective Methadone treatment but after suffering respiratory arrest </a:t>
            </a:r>
          </a:p>
          <a:p>
            <a:r>
              <a:rPr lang="en-US" sz="2900" dirty="0"/>
              <a:t>Frequent chest infections months prior to death but presented with loss of weight over several weeks prior to </a:t>
            </a:r>
            <a:r>
              <a:rPr lang="en-US" sz="2900" dirty="0" smtClean="0"/>
              <a:t>death - no </a:t>
            </a:r>
            <a:r>
              <a:rPr lang="en-US" sz="2900" dirty="0"/>
              <a:t>acute </a:t>
            </a:r>
            <a:r>
              <a:rPr lang="en-US" sz="2900" dirty="0" smtClean="0"/>
              <a:t>SOB </a:t>
            </a:r>
          </a:p>
          <a:p>
            <a:r>
              <a:rPr lang="en-US" sz="2900" dirty="0"/>
              <a:t>O</a:t>
            </a:r>
            <a:r>
              <a:rPr lang="en-US" sz="2900" dirty="0" smtClean="0"/>
              <a:t>piate poisoning was surprising initial COD by pathologist triggering Inquest</a:t>
            </a:r>
          </a:p>
          <a:p>
            <a:r>
              <a:rPr lang="en-US" sz="2900" dirty="0" smtClean="0"/>
              <a:t>SP had moved from injecting to smoking then stopping Heroin use stabilizing on reducing regime of 40mg Methadone at death. Max ever dose was 55mg</a:t>
            </a:r>
          </a:p>
          <a:p>
            <a:r>
              <a:rPr lang="en-US" sz="2900" dirty="0" smtClean="0"/>
              <a:t>Evidence at Inquest revealed that symptoms of respiratory arrest minutes before </a:t>
            </a:r>
            <a:r>
              <a:rPr lang="en-US" sz="2900" dirty="0"/>
              <a:t>collapse were not indicative of Methadone poisoning</a:t>
            </a:r>
          </a:p>
          <a:p>
            <a:r>
              <a:rPr lang="en-US" sz="2900" dirty="0" smtClean="0"/>
              <a:t>No TDP ‘</a:t>
            </a:r>
            <a:r>
              <a:rPr lang="en-US" sz="2900" dirty="0" err="1" smtClean="0"/>
              <a:t>torsades</a:t>
            </a:r>
            <a:r>
              <a:rPr lang="en-US" sz="2900" dirty="0" smtClean="0"/>
              <a:t> de pointes’ or depressed drive to breathe from paramedics at final attendance.</a:t>
            </a:r>
          </a:p>
          <a:p>
            <a:r>
              <a:rPr lang="en-US" sz="2900" dirty="0" smtClean="0"/>
              <a:t>Pathologist revised initial COD of  1’Methadone poisoning after hearing evidence of elevated CRP and bradycardia prior to death but still wanted Methadone as 2’ COD</a:t>
            </a:r>
          </a:p>
          <a:p>
            <a:r>
              <a:rPr lang="en-US" sz="2900" dirty="0" smtClean="0"/>
              <a:t>Coroner eventually disregarded this and listed as COD as Natural Causes but raised need for close communication between 1 and 2 care due to knife edge existence for those with COPD </a:t>
            </a:r>
            <a:r>
              <a:rPr lang="en-US" sz="2900" dirty="0"/>
              <a:t>and risk of exacerbations and fatality</a:t>
            </a:r>
            <a:endParaRPr lang="en-US" sz="2900" dirty="0" smtClean="0"/>
          </a:p>
          <a:p>
            <a:r>
              <a:rPr lang="en-US" sz="2900" dirty="0" smtClean="0"/>
              <a:t>Raises complexity of managing this patient group.</a:t>
            </a:r>
          </a:p>
          <a:p>
            <a:r>
              <a:rPr lang="en-US" sz="2900" dirty="0" smtClean="0"/>
              <a:t>Reduce </a:t>
            </a:r>
            <a:r>
              <a:rPr lang="en-US" sz="2900" dirty="0" err="1" smtClean="0"/>
              <a:t>Physpetone</a:t>
            </a:r>
            <a:r>
              <a:rPr lang="en-US" sz="2900" dirty="0" smtClean="0"/>
              <a:t> or opiates during exacerbations? </a:t>
            </a:r>
          </a:p>
          <a:p>
            <a:r>
              <a:rPr lang="en-US" sz="2900" dirty="0" smtClean="0"/>
              <a:t>Limit all respiratory depressants including benzos?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Substance addictions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mtClean="0"/>
          </a:p>
          <a:p>
            <a:r>
              <a:rPr lang="en-US"/>
              <a:t>A</a:t>
            </a:r>
            <a:r>
              <a:rPr lang="en-US" smtClean="0"/>
              <a:t>lcohol</a:t>
            </a:r>
          </a:p>
          <a:p>
            <a:r>
              <a:rPr lang="en-US"/>
              <a:t>O</a:t>
            </a:r>
            <a:r>
              <a:rPr lang="en-US" smtClean="0"/>
              <a:t>piates </a:t>
            </a:r>
            <a:r>
              <a:rPr lang="en-US" err="1" smtClean="0"/>
              <a:t>eg</a:t>
            </a:r>
            <a:r>
              <a:rPr lang="en-US" smtClean="0"/>
              <a:t> heroin, morphine, OTC </a:t>
            </a:r>
          </a:p>
          <a:p>
            <a:r>
              <a:rPr lang="en-US"/>
              <a:t>C</a:t>
            </a:r>
            <a:r>
              <a:rPr lang="en-US" smtClean="0"/>
              <a:t>ocaine and other stimulants amphetamines</a:t>
            </a:r>
          </a:p>
          <a:p>
            <a:r>
              <a:rPr lang="en-US" smtClean="0"/>
              <a:t>Ecstasy and MDMA</a:t>
            </a:r>
          </a:p>
          <a:p>
            <a:r>
              <a:rPr lang="en-US" err="1" smtClean="0"/>
              <a:t>Hallucinogenics</a:t>
            </a:r>
            <a:r>
              <a:rPr lang="en-US" smtClean="0"/>
              <a:t> </a:t>
            </a:r>
            <a:r>
              <a:rPr lang="en-US" err="1" smtClean="0"/>
              <a:t>eg</a:t>
            </a:r>
            <a:r>
              <a:rPr lang="en-US" smtClean="0"/>
              <a:t> LSD, magic mushrooms </a:t>
            </a:r>
            <a:r>
              <a:rPr lang="en-US" err="1" smtClean="0"/>
              <a:t>psilobilin</a:t>
            </a:r>
            <a:endParaRPr lang="en-US" smtClean="0"/>
          </a:p>
          <a:p>
            <a:r>
              <a:rPr lang="en-US"/>
              <a:t>N</a:t>
            </a:r>
            <a:r>
              <a:rPr lang="en-US" smtClean="0"/>
              <a:t>ovel  substances: </a:t>
            </a:r>
            <a:r>
              <a:rPr lang="en-US" err="1" smtClean="0"/>
              <a:t>mephedrone</a:t>
            </a:r>
            <a:r>
              <a:rPr lang="en-US" smtClean="0"/>
              <a:t>, </a:t>
            </a:r>
            <a:r>
              <a:rPr lang="en-US" err="1" smtClean="0"/>
              <a:t>miaow-miaow</a:t>
            </a:r>
            <a:r>
              <a:rPr lang="en-US" smtClean="0"/>
              <a:t>, </a:t>
            </a:r>
            <a:r>
              <a:rPr lang="en-US" err="1" smtClean="0"/>
              <a:t>mcat</a:t>
            </a:r>
            <a:r>
              <a:rPr lang="en-US" smtClean="0"/>
              <a:t>, bath salts, GBL gamma-</a:t>
            </a:r>
            <a:r>
              <a:rPr lang="en-US" err="1" smtClean="0"/>
              <a:t>Butyrolactone</a:t>
            </a:r>
            <a:r>
              <a:rPr lang="en-US" smtClean="0"/>
              <a:t>, </a:t>
            </a:r>
            <a:r>
              <a:rPr lang="en-US" err="1" smtClean="0"/>
              <a:t>rohypnol</a:t>
            </a:r>
            <a:r>
              <a:rPr lang="en-US" smtClean="0"/>
              <a:t>, ketamine</a:t>
            </a:r>
          </a:p>
          <a:p>
            <a:r>
              <a:rPr lang="en-US" smtClean="0"/>
              <a:t>Anabolic steroids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2 </a:t>
            </a:r>
            <a:r>
              <a:rPr lang="mr-IN" dirty="0" smtClean="0"/>
              <a:t>–</a:t>
            </a:r>
            <a:r>
              <a:rPr lang="en-US" dirty="0" smtClean="0"/>
              <a:t> OTC, back pain and Migraine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Solicitor works 12 – 14 hour days with regular over night work sessions. Anxious about workload and poor back</a:t>
            </a:r>
          </a:p>
          <a:p>
            <a:r>
              <a:rPr lang="en-US" dirty="0" smtClean="0"/>
              <a:t>Medicated for his back ache  and stress induced migraines with codeine OTC. As workload increased so did migraines</a:t>
            </a:r>
          </a:p>
          <a:p>
            <a:r>
              <a:rPr lang="en-US" dirty="0" smtClean="0"/>
              <a:t>Dealing with very high level stress in job and needed to perform</a:t>
            </a:r>
          </a:p>
          <a:p>
            <a:r>
              <a:rPr lang="en-US" dirty="0" smtClean="0"/>
              <a:t>Unable to take time off ‘</a:t>
            </a:r>
            <a:r>
              <a:rPr lang="en-US" dirty="0" err="1" smtClean="0"/>
              <a:t>presenteeism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Culture of firm a problem -  felt he could not take time off</a:t>
            </a:r>
          </a:p>
          <a:p>
            <a:r>
              <a:rPr lang="en-US" dirty="0" smtClean="0"/>
              <a:t>Codeine became out of control and developed physical dependence syndrome</a:t>
            </a:r>
          </a:p>
          <a:p>
            <a:r>
              <a:rPr lang="en-US" dirty="0" smtClean="0"/>
              <a:t>Stopped codeine by transferring to Buprenorphine</a:t>
            </a:r>
          </a:p>
          <a:p>
            <a:r>
              <a:rPr lang="en-US" dirty="0" smtClean="0"/>
              <a:t>Back pain alleviated by firm purchasing standing table</a:t>
            </a:r>
          </a:p>
          <a:p>
            <a:r>
              <a:rPr lang="en-US" dirty="0" smtClean="0"/>
              <a:t>Now stable on </a:t>
            </a:r>
            <a:r>
              <a:rPr lang="en-US" dirty="0" err="1" smtClean="0"/>
              <a:t>Buprenrophine</a:t>
            </a:r>
            <a:r>
              <a:rPr lang="en-US" dirty="0" smtClean="0"/>
              <a:t> 2mg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3 - OTC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45 yr old man, IT specialist, fitness obsessive, sole carer to three teenage daughters</a:t>
            </a:r>
          </a:p>
          <a:p>
            <a:r>
              <a:rPr lang="en-GB" smtClean="0"/>
              <a:t>No previous psychiatric or medical history</a:t>
            </a:r>
          </a:p>
          <a:p>
            <a:r>
              <a:rPr lang="en-GB" smtClean="0"/>
              <a:t>Injured back during weight lifting. Tried various conservative options to combat pain but found that OTC codeine /paracetamol effective.</a:t>
            </a:r>
          </a:p>
          <a:p>
            <a:r>
              <a:rPr lang="en-GB" smtClean="0"/>
              <a:t>Didn’t want to bother any medical professionals</a:t>
            </a:r>
          </a:p>
          <a:p>
            <a:r>
              <a:rPr lang="en-GB" smtClean="0"/>
              <a:t>Over 4-6 weeks control of therapeutic dosage lost.</a:t>
            </a:r>
          </a:p>
          <a:p>
            <a:r>
              <a:rPr lang="en-GB" smtClean="0"/>
              <a:t>Increasing no of tablets taken. Often would wake in night to drive to late night chemist to obtain codeine medications</a:t>
            </a:r>
          </a:p>
          <a:p>
            <a:r>
              <a:rPr lang="en-GB" smtClean="0"/>
              <a:t>Discovered OTC morphine preparation. Crisis when ran out of morphine and took 57 codeine/paracetamol tablets to avoid opiate withdrawals. Needed assessment in A&amp;E for OD possibility.</a:t>
            </a:r>
          </a:p>
          <a:p>
            <a:r>
              <a:rPr lang="en-GB" smtClean="0"/>
              <a:t>Chaotic, lost job, but now stable on Buprenorphine (</a:t>
            </a:r>
            <a:r>
              <a:rPr lang="en-GB" err="1" smtClean="0"/>
              <a:t>Subutex</a:t>
            </a:r>
            <a:r>
              <a:rPr lang="en-GB" smtClean="0"/>
              <a:t>) and has regained life</a:t>
            </a:r>
          </a:p>
          <a:p>
            <a:r>
              <a:rPr lang="en-GB" smtClean="0"/>
              <a:t>Back pain persists so now unlikely to reduce further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 </a:t>
            </a:r>
            <a:r>
              <a:rPr lang="mr-IN" dirty="0" smtClean="0"/>
              <a:t>–</a:t>
            </a:r>
            <a:r>
              <a:rPr lang="en-GB" dirty="0" smtClean="0"/>
              <a:t> anxiety and alcohol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53 year old married lady presented with alcohol dependency</a:t>
            </a:r>
          </a:p>
          <a:p>
            <a:r>
              <a:rPr lang="en-GB" dirty="0" smtClean="0"/>
              <a:t>Primary anxiety disorder led to self medication with alcohol to combat social anxiety</a:t>
            </a:r>
          </a:p>
          <a:p>
            <a:r>
              <a:rPr lang="en-GB" dirty="0" smtClean="0"/>
              <a:t>2 detoxifications successful for  </a:t>
            </a:r>
            <a:r>
              <a:rPr lang="en-GB" dirty="0" err="1" smtClean="0"/>
              <a:t>approx</a:t>
            </a:r>
            <a:r>
              <a:rPr lang="en-GB" dirty="0" smtClean="0"/>
              <a:t> 1 year abstinence maximum</a:t>
            </a:r>
          </a:p>
          <a:p>
            <a:r>
              <a:rPr lang="en-GB" dirty="0" smtClean="0"/>
              <a:t>Engaged with all psychological and group recovery programmes available.</a:t>
            </a:r>
          </a:p>
          <a:p>
            <a:r>
              <a:rPr lang="en-GB" dirty="0" err="1" smtClean="0"/>
              <a:t>Acamprosate</a:t>
            </a:r>
            <a:r>
              <a:rPr lang="en-GB" dirty="0" smtClean="0"/>
              <a:t> and Naltrexone gave her significant side effects</a:t>
            </a:r>
          </a:p>
          <a:p>
            <a:r>
              <a:rPr lang="en-GB" dirty="0" smtClean="0"/>
              <a:t>Successfully achieved ongoing abstinence with Baclofen 15mg </a:t>
            </a:r>
            <a:r>
              <a:rPr lang="en-GB" dirty="0" err="1" smtClean="0"/>
              <a:t>o.d</a:t>
            </a:r>
            <a:r>
              <a:rPr lang="en-GB" dirty="0" smtClean="0"/>
              <a:t>. with combined SNRI Duloxetine 50mg and CBT therapy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8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5 - GBL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with social anxiety who dabbled with Diazepam had been offered GBL liquid at night club</a:t>
            </a:r>
          </a:p>
          <a:p>
            <a:r>
              <a:rPr lang="en-US" dirty="0" smtClean="0"/>
              <a:t>Steady increase in use, purchasing this online anonymously</a:t>
            </a:r>
          </a:p>
          <a:p>
            <a:r>
              <a:rPr lang="en-US" dirty="0" smtClean="0"/>
              <a:t>Ran out of personal funds to continue</a:t>
            </a:r>
          </a:p>
          <a:p>
            <a:r>
              <a:rPr lang="en-US" dirty="0" smtClean="0"/>
              <a:t>Presenting hoping for outpatient detoxification</a:t>
            </a:r>
          </a:p>
          <a:p>
            <a:r>
              <a:rPr lang="en-US" dirty="0" smtClean="0"/>
              <a:t>Required transfer to IP input and required 200mg Diazepam to stabilize initially prior to detoxification.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smtClean="0"/>
              <a:t>Dr Sally Braithwaite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>
                <a:solidFill>
                  <a:schemeClr val="tx2"/>
                </a:solidFill>
              </a:rPr>
              <a:t>Chelsea Clinic (Private General Psychiatry)</a:t>
            </a:r>
          </a:p>
          <a:p>
            <a:pPr lvl="1"/>
            <a:r>
              <a:rPr lang="en-GB" dirty="0" smtClean="0"/>
              <a:t>Chelsea Consulting Rooms, 2 Lower Sloane Street</a:t>
            </a:r>
          </a:p>
          <a:p>
            <a:pPr lvl="1"/>
            <a:r>
              <a:rPr lang="en-GB" dirty="0" smtClean="0"/>
              <a:t>Sloane Square</a:t>
            </a:r>
          </a:p>
          <a:p>
            <a:pPr lvl="1"/>
            <a:r>
              <a:rPr lang="en-GB" dirty="0" smtClean="0"/>
              <a:t>London SW1W 8BJ </a:t>
            </a:r>
          </a:p>
          <a:p>
            <a:pPr lvl="1"/>
            <a:r>
              <a:rPr lang="en-GB" dirty="0" smtClean="0"/>
              <a:t>Email: </a:t>
            </a:r>
            <a:r>
              <a:rPr lang="en-GB" dirty="0" smtClean="0">
                <a:hlinkClick r:id="rId2"/>
              </a:rPr>
              <a:t>infosb@btconnect.com</a:t>
            </a:r>
            <a:r>
              <a:rPr lang="en-GB" dirty="0" smtClean="0"/>
              <a:t> Tel 0203 174 1422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chemeClr val="tx2"/>
                </a:solidFill>
              </a:rPr>
              <a:t>I Access SW Clinic (NHS Addiction Clinic)</a:t>
            </a:r>
          </a:p>
          <a:p>
            <a:pPr lvl="1"/>
            <a:r>
              <a:rPr lang="en-GB" dirty="0" smtClean="0"/>
              <a:t>Farnham Road Hospital</a:t>
            </a:r>
          </a:p>
          <a:p>
            <a:pPr lvl="1"/>
            <a:r>
              <a:rPr lang="en-GB" dirty="0" smtClean="0"/>
              <a:t>Guildford</a:t>
            </a:r>
          </a:p>
          <a:p>
            <a:pPr lvl="1"/>
            <a:r>
              <a:rPr lang="en-GB" dirty="0" smtClean="0"/>
              <a:t>GU2 7LX		Tel 01483 450 256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Behavioural</a:t>
            </a:r>
            <a:r>
              <a:rPr lang="en-US" smtClean="0"/>
              <a:t> addictions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endParaRPr lang="en-US"/>
          </a:p>
          <a:p>
            <a:r>
              <a:rPr lang="en-US" sz="3200" smtClean="0"/>
              <a:t>G</a:t>
            </a:r>
            <a:r>
              <a:rPr lang="en-US" smtClean="0"/>
              <a:t>ambling, internet, shopping, sex and love addiction, food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Content Placeholder 3" descr="online-gamb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355600" y="2852936"/>
            <a:ext cx="9499600" cy="32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Updates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Cannabis </a:t>
            </a:r>
          </a:p>
          <a:p>
            <a:r>
              <a:rPr lang="en-US" smtClean="0"/>
              <a:t>Gaming</a:t>
            </a:r>
          </a:p>
          <a:p>
            <a:r>
              <a:rPr lang="en-US" smtClean="0"/>
              <a:t>Sex addiction now on DSMV</a:t>
            </a:r>
          </a:p>
          <a:p>
            <a:r>
              <a:rPr lang="en-US" err="1" smtClean="0"/>
              <a:t>Cryptomarkets</a:t>
            </a:r>
            <a:r>
              <a:rPr lang="en-US" smtClean="0"/>
              <a:t> </a:t>
            </a:r>
            <a:endParaRPr lang="en-GB"/>
          </a:p>
          <a:p>
            <a:pPr lvl="1"/>
            <a:r>
              <a:rPr lang="en-US" smtClean="0"/>
              <a:t> online anonymous vendor using bitcoin</a:t>
            </a:r>
          </a:p>
          <a:p>
            <a:pPr lvl="1"/>
            <a:r>
              <a:rPr lang="en-US"/>
              <a:t>n</a:t>
            </a:r>
            <a:r>
              <a:rPr lang="en-US" smtClean="0"/>
              <a:t>ew channel for global drug distribution</a:t>
            </a:r>
          </a:p>
          <a:p>
            <a:pPr lvl="1"/>
            <a:r>
              <a:rPr lang="en-US"/>
              <a:t>a</a:t>
            </a:r>
            <a:r>
              <a:rPr lang="en-US" smtClean="0"/>
              <a:t>ble to evade prohibitive controls, customs not able to intercept all post</a:t>
            </a:r>
          </a:p>
          <a:p>
            <a:pPr lvl="1"/>
            <a:r>
              <a:rPr lang="en-US" err="1" smtClean="0"/>
              <a:t>Cryptomarket</a:t>
            </a:r>
            <a:r>
              <a:rPr lang="en-US" smtClean="0"/>
              <a:t> drug trade increasing </a:t>
            </a:r>
            <a:r>
              <a:rPr lang="mr-IN" smtClean="0"/>
              <a:t>–</a:t>
            </a:r>
            <a:r>
              <a:rPr lang="en-US" smtClean="0"/>
              <a:t> sales tripled from Sept 2013</a:t>
            </a:r>
          </a:p>
          <a:p>
            <a:pPr lvl="1"/>
            <a:r>
              <a:rPr lang="en-US" smtClean="0"/>
              <a:t>Revenue estimated in US at $14 mill </a:t>
            </a:r>
            <a:r>
              <a:rPr lang="en-US"/>
              <a:t>p</a:t>
            </a:r>
            <a:r>
              <a:rPr lang="en-US" smtClean="0"/>
              <a:t>er month in 2016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Cannabis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Home secretary </a:t>
            </a:r>
            <a:r>
              <a:rPr lang="en-US" dirty="0" err="1" smtClean="0"/>
              <a:t>Sajid</a:t>
            </a:r>
            <a:r>
              <a:rPr lang="en-US" dirty="0" smtClean="0"/>
              <a:t> </a:t>
            </a:r>
            <a:r>
              <a:rPr lang="en-US" dirty="0" err="1" smtClean="0"/>
              <a:t>Javid</a:t>
            </a:r>
            <a:r>
              <a:rPr lang="en-US" dirty="0" smtClean="0"/>
              <a:t> announces  new review into medicinal cannabis but rules out legalizing the drug</a:t>
            </a:r>
          </a:p>
          <a:p>
            <a:r>
              <a:rPr lang="en-US" dirty="0" smtClean="0"/>
              <a:t>? Policy shift associated with increasing use and reduced perception of harm and calls for decriminalization 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( </a:t>
            </a:r>
            <a:r>
              <a:rPr lang="en-US" i="1" dirty="0" err="1" smtClean="0">
                <a:solidFill>
                  <a:schemeClr val="tx2"/>
                </a:solidFill>
              </a:rPr>
              <a:t>Azofeifa</a:t>
            </a:r>
            <a:r>
              <a:rPr lang="en-US" i="1" dirty="0" smtClean="0">
                <a:solidFill>
                  <a:schemeClr val="tx2"/>
                </a:solidFill>
              </a:rPr>
              <a:t> et al 2016)</a:t>
            </a:r>
          </a:p>
          <a:p>
            <a:r>
              <a:rPr lang="en-US" dirty="0" smtClean="0"/>
              <a:t>Growing evidence that earlier onset, greater </a:t>
            </a:r>
            <a:r>
              <a:rPr lang="en-US" dirty="0" err="1" smtClean="0"/>
              <a:t>intentsity</a:t>
            </a:r>
            <a:r>
              <a:rPr lang="en-US" dirty="0" smtClean="0"/>
              <a:t> of use are associated with increased occupational, social and psychological problems </a:t>
            </a:r>
            <a:r>
              <a:rPr lang="en-US" i="1" dirty="0" smtClean="0">
                <a:solidFill>
                  <a:schemeClr val="tx2"/>
                </a:solidFill>
              </a:rPr>
              <a:t>( Levine et al 2014, </a:t>
            </a:r>
            <a:r>
              <a:rPr lang="en-US" i="1" dirty="0" err="1" smtClean="0">
                <a:solidFill>
                  <a:schemeClr val="tx2"/>
                </a:solidFill>
              </a:rPr>
              <a:t>Volkow</a:t>
            </a:r>
            <a:r>
              <a:rPr lang="en-US" i="1" dirty="0" smtClean="0">
                <a:solidFill>
                  <a:schemeClr val="tx2"/>
                </a:solidFill>
              </a:rPr>
              <a:t> et al 2016)</a:t>
            </a:r>
          </a:p>
          <a:p>
            <a:r>
              <a:rPr lang="en-US" dirty="0" smtClean="0"/>
              <a:t>Interest in cannabis oil -but difficult to define what its actual composition is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4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Gaming NHS Clinic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Gambling clinic expanded to including gaming online</a:t>
            </a:r>
          </a:p>
          <a:p>
            <a:r>
              <a:rPr lang="en-US" dirty="0" smtClean="0"/>
              <a:t>Will accept national referrals subject to criteria</a:t>
            </a:r>
          </a:p>
          <a:p>
            <a:r>
              <a:rPr lang="en-US" dirty="0" smtClean="0"/>
              <a:t>Address: 69 Warwick Road, London SW5 9BH</a:t>
            </a:r>
          </a:p>
          <a:p>
            <a:r>
              <a:rPr lang="en-US" dirty="0" smtClean="0"/>
              <a:t>Tel: 0207 381 7722</a:t>
            </a:r>
          </a:p>
          <a:p>
            <a:r>
              <a:rPr lang="en-US" dirty="0" smtClean="0"/>
              <a:t>Fax: 0207 381 7723</a:t>
            </a:r>
          </a:p>
          <a:p>
            <a:r>
              <a:rPr lang="en-US" dirty="0" smtClean="0"/>
              <a:t>Email: </a:t>
            </a:r>
            <a:r>
              <a:rPr lang="en-US" dirty="0" err="1" smtClean="0"/>
              <a:t>gambling.cnwl@nhs.net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886</TotalTime>
  <Words>4074</Words>
  <Application>Microsoft Office PowerPoint</Application>
  <PresentationFormat>On-screen Show (4:3)</PresentationFormat>
  <Paragraphs>540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Clarity</vt:lpstr>
      <vt:lpstr>Update on Addiction Primary Care</vt:lpstr>
      <vt:lpstr>Overview</vt:lpstr>
      <vt:lpstr>Scale of the problem</vt:lpstr>
      <vt:lpstr>Impact on society</vt:lpstr>
      <vt:lpstr>Substance addictions</vt:lpstr>
      <vt:lpstr>Behavioural addictions</vt:lpstr>
      <vt:lpstr>Policy Updates</vt:lpstr>
      <vt:lpstr>Cannabis</vt:lpstr>
      <vt:lpstr>Gaming NHS Clinic</vt:lpstr>
      <vt:lpstr>Why do people use?</vt:lpstr>
      <vt:lpstr>GBL (Gamma- butyrolactone)</vt:lpstr>
      <vt:lpstr>Ketamine</vt:lpstr>
      <vt:lpstr>Mephedrone</vt:lpstr>
      <vt:lpstr>.</vt:lpstr>
      <vt:lpstr> LSD and the psilocybins</vt:lpstr>
      <vt:lpstr>Anabolic steroids</vt:lpstr>
      <vt:lpstr>Drug detection windows in urine analysis</vt:lpstr>
      <vt:lpstr>Saliva</vt:lpstr>
      <vt:lpstr>Sweat tests</vt:lpstr>
      <vt:lpstr>  Alcohol</vt:lpstr>
      <vt:lpstr>Effects of high risk drinking</vt:lpstr>
      <vt:lpstr>New alcohol research focus moving to shared responsibilty</vt:lpstr>
      <vt:lpstr>Key to terms</vt:lpstr>
      <vt:lpstr>Audit</vt:lpstr>
      <vt:lpstr>AUDIT</vt:lpstr>
      <vt:lpstr>Audit</vt:lpstr>
      <vt:lpstr>Sips</vt:lpstr>
      <vt:lpstr>SADQ</vt:lpstr>
      <vt:lpstr>Brief Interventions</vt:lpstr>
      <vt:lpstr>Brief Intervention - FRAMES</vt:lpstr>
      <vt:lpstr>Abstinence or ‘controlled drinking’</vt:lpstr>
      <vt:lpstr>Potential pitfalls with enzyme induction and interactions</vt:lpstr>
      <vt:lpstr>Medically assisted withdrawal</vt:lpstr>
      <vt:lpstr>  Abstinence promoting medications  </vt:lpstr>
      <vt:lpstr>Acamprosate calcium</vt:lpstr>
      <vt:lpstr>Baclofen</vt:lpstr>
      <vt:lpstr>Antabuse - Disulfiram</vt:lpstr>
      <vt:lpstr>Anxiety Disorders</vt:lpstr>
      <vt:lpstr> Treatment:  pharmacotherapy and psychological  </vt:lpstr>
      <vt:lpstr>Benzodiazepines and the anxiety axis</vt:lpstr>
      <vt:lpstr>Benzodiazepine dependence</vt:lpstr>
      <vt:lpstr>Benzodiazepine Conversion Table</vt:lpstr>
      <vt:lpstr>Sleep and the Z drugs</vt:lpstr>
      <vt:lpstr>Unintended Prolonged Opioid Use (UPOU)</vt:lpstr>
      <vt:lpstr>Patient factors with UPOU</vt:lpstr>
      <vt:lpstr>Prescriber and Practice factors UPOU</vt:lpstr>
      <vt:lpstr>Opiates and pain</vt:lpstr>
      <vt:lpstr>Current issues with opiates</vt:lpstr>
      <vt:lpstr>Inquest Review - Case 1</vt:lpstr>
      <vt:lpstr>Case study 2 – OTC, back pain and Migraine</vt:lpstr>
      <vt:lpstr>Case 3 - OTC</vt:lpstr>
      <vt:lpstr>Case 4 – anxiety and alcohol</vt:lpstr>
      <vt:lpstr>Case 5 - GBL</vt:lpstr>
      <vt:lpstr>Dr Sally Braithwaite</vt:lpstr>
    </vt:vector>
  </TitlesOfParts>
  <Company>Surrey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 – issues in Primary Care and for specialist services</dc:title>
  <dc:creator>Sally Braithwaite</dc:creator>
  <cp:lastModifiedBy>dstevens01</cp:lastModifiedBy>
  <cp:revision>130</cp:revision>
  <cp:lastPrinted>2013-10-09T08:10:39Z</cp:lastPrinted>
  <dcterms:created xsi:type="dcterms:W3CDTF">2011-10-10T11:35:30Z</dcterms:created>
  <dcterms:modified xsi:type="dcterms:W3CDTF">2018-07-20T08:24:42Z</dcterms:modified>
</cp:coreProperties>
</file>