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32" r:id="rId2"/>
    <p:sldMasterId id="2147483744" r:id="rId3"/>
  </p:sldMasterIdLst>
  <p:notesMasterIdLst>
    <p:notesMasterId r:id="rId18"/>
  </p:notesMasterIdLst>
  <p:handoutMasterIdLst>
    <p:handoutMasterId r:id="rId19"/>
  </p:handoutMasterIdLst>
  <p:sldIdLst>
    <p:sldId id="287" r:id="rId4"/>
    <p:sldId id="292" r:id="rId5"/>
    <p:sldId id="297" r:id="rId6"/>
    <p:sldId id="293" r:id="rId7"/>
    <p:sldId id="296" r:id="rId8"/>
    <p:sldId id="295" r:id="rId9"/>
    <p:sldId id="290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77256" autoAdjust="0"/>
  </p:normalViewPr>
  <p:slideViewPr>
    <p:cSldViewPr>
      <p:cViewPr varScale="1">
        <p:scale>
          <a:sx n="88" d="100"/>
          <a:sy n="88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31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5CA04-01DD-4FC0-885A-2090A64AB777}" type="datetimeFigureOut">
              <a:rPr lang="en-GB" smtClean="0"/>
              <a:t>20/10/2017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47A7B-FAC0-42A9-90D9-311897E145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21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99438-61A6-46DE-B627-D961567D2422}" type="datetimeFigureOut">
              <a:rPr lang="en-GB" smtClean="0"/>
              <a:t>20/10/2017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C919D-8ACF-4070-B839-AD84C8C16D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734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Giving people time -what matters to you? </a:t>
            </a:r>
          </a:p>
          <a:p>
            <a:r>
              <a:rPr lang="en-GB" sz="1200" dirty="0" smtClean="0"/>
              <a:t>Power shift –people in control of their own health and wellbeing</a:t>
            </a:r>
          </a:p>
          <a:p>
            <a:r>
              <a:rPr lang="en-GB" sz="1200" dirty="0" smtClean="0"/>
              <a:t>Move towards community support, away from traditional services</a:t>
            </a:r>
          </a:p>
          <a:p>
            <a:r>
              <a:rPr lang="en-GB" sz="1200" dirty="0" smtClean="0"/>
              <a:t>Helps patient to set their own goals, builds resilience –co-produced support plans</a:t>
            </a:r>
          </a:p>
          <a:p>
            <a:r>
              <a:rPr lang="en-GB" sz="1200" dirty="0" smtClean="0"/>
              <a:t>Enables people to ‘give back’ for the support they’ve received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Table</a:t>
            </a:r>
            <a:r>
              <a:rPr lang="en-GB" baseline="0" dirty="0" smtClean="0"/>
              <a:t> shows </a:t>
            </a:r>
            <a:r>
              <a:rPr lang="en-GB" baseline="0" smtClean="0"/>
              <a:t>the specialties </a:t>
            </a:r>
            <a:r>
              <a:rPr lang="en-GB" baseline="0" dirty="0" smtClean="0"/>
              <a:t>that are available at ASPH, RSCH or at other providers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E26BC-F179-4D43-A193-82551F443A9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45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National policies emphasise the need to embed prevention though deeper integration of primary care and community services</a:t>
            </a:r>
          </a:p>
          <a:p>
            <a:r>
              <a:rPr lang="en-GB" dirty="0" smtClean="0"/>
              <a:t>Social prescribing is one approach which has been widely cited as a care model to contribute towards this agenda. </a:t>
            </a:r>
          </a:p>
          <a:p>
            <a:r>
              <a:rPr lang="en-GB" dirty="0" smtClean="0"/>
              <a:t>Social prescribing is one of the 10 High Impact Actions to release time for care (established as part of the GP Forward View)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F05BA-20A6-41EB-823A-86964365D80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8" name="officeArt object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02656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B41F-867E-47AD-A1D4-B727E2E73D9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48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2B2EF-40F2-4158-AC79-64927F30D7E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156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2" name="Picture 12" descr="NMC-Birmingham055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49"/>
          <a:stretch>
            <a:fillRect/>
          </a:stretch>
        </p:blipFill>
        <p:spPr bwMode="auto">
          <a:xfrm>
            <a:off x="0" y="2276475"/>
            <a:ext cx="9144000" cy="459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2276475"/>
            <a:ext cx="9140825" cy="458152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 rot="5400000">
            <a:off x="1785144" y="845344"/>
            <a:ext cx="2287588" cy="5149850"/>
          </a:xfrm>
          <a:prstGeom prst="rect">
            <a:avLst/>
          </a:prstGeom>
          <a:solidFill>
            <a:schemeClr val="folHlink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 rot="5400000">
            <a:off x="-965994" y="3242469"/>
            <a:ext cx="2287588" cy="355600"/>
          </a:xfrm>
          <a:prstGeom prst="rect">
            <a:avLst/>
          </a:prstGeom>
          <a:solidFill>
            <a:schemeClr val="hlink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 rot="5400000">
            <a:off x="2645569" y="-581818"/>
            <a:ext cx="566737" cy="51498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 rot="5400000">
            <a:off x="-105569" y="1815307"/>
            <a:ext cx="566737" cy="355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ctrTitle"/>
          </p:nvPr>
        </p:nvSpPr>
        <p:spPr bwMode="auto">
          <a:xfrm>
            <a:off x="585788" y="2392363"/>
            <a:ext cx="4633912" cy="211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5000"/>
              </a:lnSpc>
              <a:defRPr sz="4000" b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pic>
        <p:nvPicPr>
          <p:cNvPr id="25614" name="Picture 14" descr="Uncoated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19100"/>
            <a:ext cx="1462088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861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403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52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438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658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84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1660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964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B0B92-0DA3-4A19-A730-8841CD614AC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68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00015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15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810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2276475"/>
            <a:ext cx="9140825" cy="4581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 rot="5400000">
            <a:off x="2645569" y="-581818"/>
            <a:ext cx="566737" cy="51498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 rot="5400000">
            <a:off x="-105569" y="1815307"/>
            <a:ext cx="566737" cy="3556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 rot="5400000">
            <a:off x="1785144" y="845344"/>
            <a:ext cx="2287588" cy="51498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 rot="5400000">
            <a:off x="-965994" y="3242469"/>
            <a:ext cx="2287588" cy="3556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85788" y="2392363"/>
            <a:ext cx="4633912" cy="2116137"/>
          </a:xfrm>
        </p:spPr>
        <p:txBody>
          <a:bodyPr anchor="t"/>
          <a:lstStyle>
            <a:lvl1pPr>
              <a:defRPr sz="4000" b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pic>
        <p:nvPicPr>
          <p:cNvPr id="3089" name="Picture 17" descr="Uncoated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19100"/>
            <a:ext cx="1462088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6082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751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9564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7850" y="2239963"/>
            <a:ext cx="3684588" cy="4279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4838" y="2239963"/>
            <a:ext cx="3686175" cy="4279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654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5401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228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68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3CFBC-0098-468F-85D5-CB8098EBB6B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1892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8196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7843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4653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1413" y="1341438"/>
            <a:ext cx="1879600" cy="51784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1341438"/>
            <a:ext cx="5491163" cy="51784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65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8453C-3411-42D6-9F0F-C2A121CED75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7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DB01-AFD5-48D3-B75F-A5A2ADF625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35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F7C9-3205-47CA-AD06-25A7F529BADE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9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3880A-3119-4201-9634-B2F95B53BBF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70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8476-CD0E-4020-84C2-33294DE85F0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5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3BE00-5E81-4CFB-A07C-53AC3967A23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55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83CBB-2C47-4CBE-A544-AFE1073CBCE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20/10/2017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71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NMC-Birmingham055gre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95"/>
          <a:stretch>
            <a:fillRect/>
          </a:stretch>
        </p:blipFill>
        <p:spPr bwMode="auto">
          <a:xfrm>
            <a:off x="0" y="2276475"/>
            <a:ext cx="5472113" cy="344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 rot="5400000">
            <a:off x="-965994" y="3242469"/>
            <a:ext cx="2287588" cy="355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24585" name="Picture 9" descr="Uncoated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19100"/>
            <a:ext cx="1462088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63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266700" indent="-265113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Char char="•"/>
        <a:defRPr sz="3000">
          <a:solidFill>
            <a:schemeClr val="tx2"/>
          </a:solidFill>
          <a:latin typeface="+mn-lt"/>
        </a:defRPr>
      </a:lvl2pPr>
      <a:lvl3pPr marL="533400" indent="-265113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Char char="•"/>
        <a:defRPr sz="3000">
          <a:solidFill>
            <a:schemeClr val="tx2"/>
          </a:solidFill>
          <a:latin typeface="+mn-lt"/>
        </a:defRPr>
      </a:lvl3pPr>
      <a:lvl4pPr marL="812800" indent="-277813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Char char="•"/>
        <a:defRPr sz="3000">
          <a:solidFill>
            <a:schemeClr val="tx2"/>
          </a:solidFill>
          <a:latin typeface="+mn-lt"/>
        </a:defRPr>
      </a:lvl4pPr>
      <a:lvl5pPr marL="1079500" indent="-265113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Char char="•"/>
        <a:defRPr sz="3000">
          <a:solidFill>
            <a:schemeClr val="tx2"/>
          </a:solidFill>
          <a:latin typeface="+mn-lt"/>
        </a:defRPr>
      </a:lvl5pPr>
      <a:lvl6pPr marL="1536700" indent="-265113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Char char="•"/>
        <a:defRPr sz="3000">
          <a:solidFill>
            <a:schemeClr val="tx2"/>
          </a:solidFill>
          <a:latin typeface="+mn-lt"/>
        </a:defRPr>
      </a:lvl6pPr>
      <a:lvl7pPr marL="1993900" indent="-265113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Char char="•"/>
        <a:defRPr sz="3000">
          <a:solidFill>
            <a:schemeClr val="tx2"/>
          </a:solidFill>
          <a:latin typeface="+mn-lt"/>
        </a:defRPr>
      </a:lvl7pPr>
      <a:lvl8pPr marL="2451100" indent="-265113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Char char="•"/>
        <a:defRPr sz="3000">
          <a:solidFill>
            <a:schemeClr val="tx2"/>
          </a:solidFill>
          <a:latin typeface="+mn-lt"/>
        </a:defRPr>
      </a:lvl8pPr>
      <a:lvl9pPr marL="2908300" indent="-265113" algn="l" rtl="0" fontAlgn="base">
        <a:lnSpc>
          <a:spcPct val="85000"/>
        </a:lnSpc>
        <a:spcBef>
          <a:spcPct val="25000"/>
        </a:spcBef>
        <a:spcAft>
          <a:spcPct val="0"/>
        </a:spcAft>
        <a:buSzPct val="80000"/>
        <a:buChar char="•"/>
        <a:defRPr sz="3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7850" y="1341438"/>
            <a:ext cx="70183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2239963"/>
            <a:ext cx="7523163" cy="427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 rot="5400000">
            <a:off x="-965994" y="3242469"/>
            <a:ext cx="2287588" cy="355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40" name="Picture 16" descr="Uncoated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550" y="419100"/>
            <a:ext cx="1462088" cy="72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65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latin typeface="Arial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80000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266700" indent="-26511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80000"/>
        <a:buChar char="•"/>
        <a:defRPr sz="2800">
          <a:solidFill>
            <a:schemeClr val="tx2"/>
          </a:solidFill>
          <a:latin typeface="+mn-lt"/>
        </a:defRPr>
      </a:lvl2pPr>
      <a:lvl3pPr marL="533400" indent="-26511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80000"/>
        <a:buChar char="•"/>
        <a:defRPr sz="2800">
          <a:solidFill>
            <a:schemeClr val="tx2"/>
          </a:solidFill>
          <a:latin typeface="+mn-lt"/>
        </a:defRPr>
      </a:lvl3pPr>
      <a:lvl4pPr marL="812800" indent="-27781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80000"/>
        <a:buChar char="•"/>
        <a:defRPr sz="2800">
          <a:solidFill>
            <a:schemeClr val="tx2"/>
          </a:solidFill>
          <a:latin typeface="+mn-lt"/>
        </a:defRPr>
      </a:lvl4pPr>
      <a:lvl5pPr marL="1079500" indent="-26511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80000"/>
        <a:buChar char="•"/>
        <a:defRPr sz="2800">
          <a:solidFill>
            <a:schemeClr val="tx2"/>
          </a:solidFill>
          <a:latin typeface="+mn-lt"/>
        </a:defRPr>
      </a:lvl5pPr>
      <a:lvl6pPr marL="1536700" indent="-26511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80000"/>
        <a:buChar char="•"/>
        <a:defRPr sz="2800">
          <a:solidFill>
            <a:schemeClr val="tx2"/>
          </a:solidFill>
          <a:latin typeface="+mn-lt"/>
        </a:defRPr>
      </a:lvl6pPr>
      <a:lvl7pPr marL="1993900" indent="-26511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80000"/>
        <a:buChar char="•"/>
        <a:defRPr sz="2800">
          <a:solidFill>
            <a:schemeClr val="tx2"/>
          </a:solidFill>
          <a:latin typeface="+mn-lt"/>
        </a:defRPr>
      </a:lvl7pPr>
      <a:lvl8pPr marL="2451100" indent="-26511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80000"/>
        <a:buChar char="•"/>
        <a:defRPr sz="2800">
          <a:solidFill>
            <a:schemeClr val="tx2"/>
          </a:solidFill>
          <a:latin typeface="+mn-lt"/>
        </a:defRPr>
      </a:lvl8pPr>
      <a:lvl9pPr marL="2908300" indent="-265113"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SzPct val="80000"/>
        <a:buChar char="•"/>
        <a:defRPr sz="28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uildford.derm@nhs.n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385348" cy="18002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 Education </a:t>
            </a:r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 Day </a:t>
            </a:r>
            <a:b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082" y="3429000"/>
            <a:ext cx="8229600" cy="576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 October 2017</a:t>
            </a:r>
            <a:endParaRPr lang="en-GB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sz="4000" dirty="0"/>
          </a:p>
          <a:p>
            <a:endParaRPr lang="en-GB" sz="4000" dirty="0"/>
          </a:p>
          <a:p>
            <a:endParaRPr lang="en-GB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0517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72" y="1988840"/>
            <a:ext cx="8385348" cy="18002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Prescribing Update</a:t>
            </a:r>
            <a:endParaRPr lang="en-GB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022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Prescribing - Definition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556792"/>
            <a:ext cx="8601372" cy="424847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32500" lnSpcReduction="20000"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Social prescribing is a way of linking patients in primary care with sources of support within the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It provides GPs with a non-medical referral option that can operate alongside existing treatments to improve health and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well-being</a:t>
            </a:r>
          </a:p>
          <a:p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While there is no widely agreed definition of social prescribing, or ‘community referrals’, reports on social prescribing include an extensive range of prescribed interventions and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GB" sz="7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1856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of Social Prescribing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8457356" cy="403244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40000" lnSpcReduction="20000"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Reduces pressure on General Practice and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A&amp;E</a:t>
            </a:r>
          </a:p>
          <a:p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Improves support for people with wider ‘social’ </a:t>
            </a:r>
            <a:r>
              <a:rPr lang="en-GB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</a:p>
          <a:p>
            <a:endParaRPr lang="en-GB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000" dirty="0">
                <a:latin typeface="Arial" panose="020B0604020202020204" pitchFamily="34" charset="0"/>
                <a:cs typeface="Arial" panose="020B0604020202020204" pitchFamily="34" charset="0"/>
              </a:rPr>
              <a:t>Reduces health inequalities –for those who use the NHS the most, complex needs</a:t>
            </a:r>
          </a:p>
          <a:p>
            <a:endParaRPr lang="en-GB" sz="8000" dirty="0"/>
          </a:p>
          <a:p>
            <a:pPr marL="0" indent="0">
              <a:buFont typeface="Arial" pitchFamily="34" charset="0"/>
              <a:buNone/>
            </a:pPr>
            <a:endParaRPr lang="en-GB" sz="7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761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45" y="5120"/>
            <a:ext cx="9118855" cy="1143000"/>
          </a:xfrm>
        </p:spPr>
        <p:txBody>
          <a:bodyPr>
            <a:noAutofit/>
          </a:bodyPr>
          <a:lstStyle/>
          <a:p>
            <a:r>
              <a:rPr lang="en-GB" sz="4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Prescribing in Guildford &amp; Waverley</a:t>
            </a:r>
            <a:endParaRPr lang="en-GB" sz="4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361" y="1268760"/>
            <a:ext cx="8712968" cy="505288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25000" lnSpcReduction="20000"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800" dirty="0">
                <a:latin typeface="Arial" panose="020B0604020202020204" pitchFamily="34" charset="0"/>
                <a:cs typeface="Arial" panose="020B0604020202020204" pitchFamily="34" charset="0"/>
              </a:rPr>
              <a:t>Existing elements of social prescribing within local area supported by the voluntary sector and the </a:t>
            </a: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Diocese</a:t>
            </a: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800" dirty="0">
                <a:latin typeface="Arial" panose="020B0604020202020204" pitchFamily="34" charset="0"/>
                <a:cs typeface="Arial" panose="020B0604020202020204" pitchFamily="34" charset="0"/>
              </a:rPr>
              <a:t>Possibility to apply for a VCSE bid (up to £300k) to enable a more structured approach to benefits and links to primary </a:t>
            </a: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800" dirty="0">
                <a:latin typeface="Arial" panose="020B0604020202020204" pitchFamily="34" charset="0"/>
                <a:cs typeface="Arial" panose="020B0604020202020204" pitchFamily="34" charset="0"/>
              </a:rPr>
              <a:t>CCG and Local Authority have already met with representatives of voluntary sector and Diocese to scope the  potential </a:t>
            </a: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bid</a:t>
            </a: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800" dirty="0">
                <a:latin typeface="Arial" panose="020B0604020202020204" pitchFamily="34" charset="0"/>
                <a:cs typeface="Arial" panose="020B0604020202020204" pitchFamily="34" charset="0"/>
              </a:rPr>
              <a:t>Restrictions about funding (Local Authority and/or CCG have to commit to a proportion of funding in year 2, 3 and </a:t>
            </a:r>
            <a:r>
              <a:rPr lang="en-GB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800" dirty="0">
                <a:latin typeface="Arial" panose="020B0604020202020204" pitchFamily="34" charset="0"/>
                <a:cs typeface="Arial" panose="020B0604020202020204" pitchFamily="34" charset="0"/>
              </a:rPr>
              <a:t>Applicants need to demonstrate links with a wide range of local services and how the service will reduce health inequalities </a:t>
            </a:r>
            <a:endParaRPr lang="en-GB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8800" dirty="0">
                <a:latin typeface="Arial" panose="020B0604020202020204" pitchFamily="34" charset="0"/>
                <a:cs typeface="Arial" panose="020B0604020202020204" pitchFamily="34" charset="0"/>
              </a:rPr>
              <a:t>Applications need to be submitted by 21</a:t>
            </a:r>
            <a:r>
              <a:rPr lang="en-GB" sz="8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8800" dirty="0">
                <a:latin typeface="Arial" panose="020B0604020202020204" pitchFamily="34" charset="0"/>
                <a:cs typeface="Arial" panose="020B0604020202020204" pitchFamily="34" charset="0"/>
              </a:rPr>
              <a:t> November 2017</a:t>
            </a:r>
          </a:p>
          <a:p>
            <a:pPr marL="0" indent="0">
              <a:buFont typeface="Arial" pitchFamily="34" charset="0"/>
              <a:buNone/>
            </a:pPr>
            <a:endParaRPr lang="en-GB" sz="7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611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945" y="5120"/>
            <a:ext cx="9118855" cy="759584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GP Referrals into the Service (Examples)</a:t>
            </a:r>
            <a:endParaRPr lang="en-GB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5" y="692696"/>
            <a:ext cx="9011351" cy="5719686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Mrs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Bloggs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- she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lives alone and comes to see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her GP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 twice a week (for different reasons, but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medical all the time).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need befriending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Mr Smith –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 comes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see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his GP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more frequently than before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he’s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lost weight (no medical issues here); -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might have money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Mrs A – she’s over 65 years old and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all of a sudden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she visits her GP more frequently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than before because she likes to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complain 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about her weight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back pains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can be referred to this service  and this service can refer her to exercise </a:t>
            </a:r>
            <a:r>
              <a:rPr lang="en-GB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classes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Mrs C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– she may have mild learning disability issues and she may need  additional support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 services to access –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needs signposting </a:t>
            </a:r>
          </a:p>
          <a:p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Mrs D – recently lost her husband and requires additional support –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can be referred for bereavement support</a:t>
            </a:r>
          </a:p>
          <a:p>
            <a:endParaRPr lang="en-GB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Mrs E – she’s over 85 and cannot drive anymore due to her poor eyesight - </a:t>
            </a:r>
            <a:r>
              <a:rPr lang="en-GB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can be referred to this service for additional support  and advice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28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72" y="1988840"/>
            <a:ext cx="8385348" cy="1800200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&amp; Guidance Update</a:t>
            </a:r>
            <a:endParaRPr lang="en-GB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57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-6730" y="116632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&amp; Guidance Attachment Issue Resolved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45" y="1585547"/>
            <a:ext cx="9118855" cy="3715661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attachments had to be exported and reattached into EMIS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Now, all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clinical content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be attached as per the patient referral process (by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clicking on the tabs under clinical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content).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162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2200" y="508213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Think #A&amp;G b4 </a:t>
            </a:r>
            <a:r>
              <a:rPr lang="en-GB" b="1" dirty="0" smtClean="0"/>
              <a:t>F2F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692696"/>
            <a:ext cx="7188200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59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26741" y="5082133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Think #A&amp;G b4 </a:t>
            </a:r>
            <a:r>
              <a:rPr lang="en-GB" b="1" dirty="0" smtClean="0"/>
              <a:t>F2F</a:t>
            </a:r>
          </a:p>
          <a:p>
            <a:endParaRPr lang="en-GB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0"/>
            <a:ext cx="88204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Conversion rate from A&amp;G to OPD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0740" y="1405856"/>
            <a:ext cx="853374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from Apr ‘17 – Jun ‘17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408 A&amp;G sent 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RSCH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patients,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8% converted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an appointment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of 375 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appointments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Estimated cost 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 of £52k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8% of A&amp;G requests converted to an outpatient appointment</a:t>
            </a:r>
            <a:endParaRPr lang="en-GB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01524"/>
              </p:ext>
            </p:extLst>
          </p:nvPr>
        </p:nvGraphicFramePr>
        <p:xfrm>
          <a:off x="127000" y="44429"/>
          <a:ext cx="8991600" cy="6875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5801"/>
                <a:gridCol w="1395248"/>
                <a:gridCol w="1395248"/>
                <a:gridCol w="1705303"/>
              </a:tblGrid>
              <a:tr h="282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Advice and Guidance</a:t>
                      </a:r>
                      <a:r>
                        <a:rPr lang="en-GB" sz="14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Specialties</a:t>
                      </a:r>
                    </a:p>
                  </a:txBody>
                  <a:tcPr marL="57468" marR="5746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 at ASPH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Status at RSCH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ALLERGY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AUDIOLOGY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BREAST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SURGERY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(Breast Surgery - [Non-Urgent, Non-Cosmetic] at RSCH)</a:t>
                      </a:r>
                      <a:endParaRPr lang="en-GB" sz="11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CARDIOLOGY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CLINICAL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HAEMATOLOGY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(Haematology at RSCH)</a:t>
                      </a:r>
                      <a:endParaRPr lang="en-GB" sz="11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SUSPENDED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DERMATOLOGY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‘Guildford &amp; Waverley Dermatology’ on e-RS, or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  <a:hlinkClick r:id="rId3"/>
                        </a:rPr>
                        <a:t>guildford.derm@nhs.net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  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DIABETIC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MEDICINE </a:t>
                      </a:r>
                      <a:endParaRPr lang="en-GB" sz="11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DIETETICS 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ENDOCRINOLOGY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(Endocrinology &amp;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Metabolic Medicine at RSCH)</a:t>
                      </a:r>
                      <a:endParaRPr lang="en-GB" sz="11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18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ENT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GASTROENTEROLOGY 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GENERAL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SURGERY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(Sits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under Surgery – Not Otherwise Specified)</a:t>
                      </a:r>
                      <a:endParaRPr lang="en-GB" sz="11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GERIATRIC MEDICINE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GI and Liver (Medicine and Surgery)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(please specify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Gastroenterology, Upper GI Surgery or Colorectal Surgery at ASPH or find under </a:t>
                      </a:r>
                      <a:r>
                        <a:rPr lang="en-GB" sz="1000" b="0" i="1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 Surgery for RSCH)</a:t>
                      </a:r>
                      <a:endParaRPr lang="en-GB" sz="105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GYNAECOLOGY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MENTAL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HEALTH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Being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investigated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FFC000"/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NEUROLOGY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OPHTHALMOLOGY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83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ORAL &amp; MAXILLOFACIAL SURGERY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GB" sz="1000" b="0" i="1" dirty="0" err="1" smtClean="0">
                          <a:solidFill>
                            <a:schemeClr val="tx1"/>
                          </a:solidFill>
                          <a:effectLst/>
                        </a:rPr>
                        <a:t>Maxillo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-Facial Surgery 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/>
                        </a:rPr>
                        <a:t>at RSCH)</a:t>
                      </a:r>
                      <a:endParaRPr lang="en-GB" sz="1000" b="0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PAEDIATRICS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(Sits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under Children’s &amp; Adolescent Services at RSCH)</a:t>
                      </a:r>
                      <a:endParaRPr lang="en-GB" sz="11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PAIN MANAGEMENT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PHYSIOTHERAPY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RADIOLOGY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Being investigated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RESPIRATORY MEDICINE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RHEUMATOLOGY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TRAUMA AND </a:t>
                      </a: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ORTHOPAEDICS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effectLst/>
                        </a:rPr>
                        <a:t>(Sits under Orthopaedics at RSCH)</a:t>
                      </a:r>
                      <a:endParaRPr lang="en-GB" sz="11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UROLOGY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VASCULAR SURGERY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LIVE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4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PLASTICS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6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effectLst/>
                        </a:rPr>
                        <a:t>RENAL/NEPHROLOGY 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N/A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Being investigated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3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776" y="11663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&amp; Guidance for Mental Health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3917030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Initial meeting with Surrey and Borders Partnership Trust  was held on 17</a:t>
            </a:r>
            <a:r>
              <a:rPr lang="en-GB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October</a:t>
            </a: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CCG will issue out communications to practices once a go live date has been agreed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153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72" y="1988840"/>
            <a:ext cx="8385348" cy="1800200"/>
          </a:xfrm>
        </p:spPr>
        <p:txBody>
          <a:bodyPr>
            <a:normAutofit fontScale="90000"/>
          </a:bodyPr>
          <a:lstStyle/>
          <a:p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Diabetes Prevention Programme (NDPP) Update</a:t>
            </a:r>
            <a:endParaRPr lang="en-GB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052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1791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NDPP Update</a:t>
            </a:r>
            <a:endParaRPr lang="en-GB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772816"/>
            <a:ext cx="7560840" cy="295232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marL="0" indent="0">
              <a:buFont typeface="Arial" pitchFamily="34" charset="0"/>
              <a:buNone/>
            </a:pPr>
            <a:endParaRPr lang="en-GB" sz="7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51520" y="1196752"/>
            <a:ext cx="8640960" cy="4938712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25000" lnSpcReduction="20000"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GB" sz="1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All 21 practices have signed up to the National Diabetes Prevention Programme (NDPP) ‘Healthier You</a:t>
            </a:r>
            <a:r>
              <a:rPr lang="en-GB" sz="1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’</a:t>
            </a:r>
          </a:p>
          <a:p>
            <a:pPr lvl="0">
              <a:spcAft>
                <a:spcPts val="0"/>
              </a:spcAft>
            </a:pPr>
            <a:endParaRPr lang="en-GB" sz="1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143000" lvl="0" indent="-1143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764 patient referrals since launch in May </a:t>
            </a:r>
            <a:r>
              <a:rPr lang="en-GB" sz="1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2017</a:t>
            </a:r>
          </a:p>
          <a:p>
            <a:pPr lvl="0">
              <a:spcAft>
                <a:spcPts val="0"/>
              </a:spcAft>
            </a:pPr>
            <a:endParaRPr lang="en-GB" sz="1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143000" lvl="0" indent="-1143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Courses already running in </a:t>
            </a:r>
            <a:r>
              <a:rPr lang="en-GB" sz="11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Haslemere</a:t>
            </a:r>
            <a:r>
              <a:rPr lang="en-GB" sz="1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, Guildford and </a:t>
            </a:r>
            <a:r>
              <a:rPr lang="en-GB" sz="1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Godalming</a:t>
            </a:r>
          </a:p>
          <a:p>
            <a:pPr lvl="0">
              <a:spcAft>
                <a:spcPts val="0"/>
              </a:spcAft>
            </a:pPr>
            <a:r>
              <a:rPr lang="en-GB" sz="1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</a:p>
          <a:p>
            <a:pPr marL="1143000" lvl="0" indent="-1143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Courses </a:t>
            </a:r>
            <a:r>
              <a:rPr lang="en-GB" sz="1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due to start in </a:t>
            </a:r>
            <a:r>
              <a:rPr lang="en-GB" sz="1120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Cranleigh</a:t>
            </a:r>
            <a:r>
              <a:rPr lang="en-GB" sz="1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and </a:t>
            </a:r>
            <a:r>
              <a:rPr lang="en-GB" sz="1120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Grayshott</a:t>
            </a:r>
            <a:endParaRPr lang="en-GB" sz="11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>
              <a:spcAft>
                <a:spcPts val="0"/>
              </a:spcAft>
            </a:pPr>
            <a:endParaRPr lang="en-GB" sz="1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143000" lvl="0" indent="-11430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2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Reports of high patient satisfaction and course retention </a:t>
            </a:r>
            <a:r>
              <a:rPr lang="en-GB" sz="112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rates</a:t>
            </a:r>
            <a:endParaRPr lang="en-GB" sz="11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960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 </a:t>
            </a:r>
          </a:p>
          <a:p>
            <a:pPr marL="0" indent="0">
              <a:buFont typeface="Arial" pitchFamily="34" charset="0"/>
              <a:buNone/>
            </a:pPr>
            <a:endParaRPr lang="en-GB" sz="74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86668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 fontScale="92500" lnSpcReduction="10000"/>
      </a:bodyPr>
      <a:lstStyle>
        <a:defPPr marL="0" indent="0">
          <a:buFont typeface="Arial" pitchFamily="34" charset="0"/>
          <a:buNone/>
          <a:defRPr sz="7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NMC Title Pic">
  <a:themeElements>
    <a:clrScheme name="NMC Title Pic 1">
      <a:dk1>
        <a:srgbClr val="000000"/>
      </a:dk1>
      <a:lt1>
        <a:srgbClr val="FFFFFF"/>
      </a:lt1>
      <a:dk2>
        <a:srgbClr val="000000"/>
      </a:dk2>
      <a:lt2>
        <a:srgbClr val="6A737B"/>
      </a:lt2>
      <a:accent1>
        <a:srgbClr val="003A63"/>
      </a:accent1>
      <a:accent2>
        <a:srgbClr val="00B7C7"/>
      </a:accent2>
      <a:accent3>
        <a:srgbClr val="FFFFFF"/>
      </a:accent3>
      <a:accent4>
        <a:srgbClr val="000000"/>
      </a:accent4>
      <a:accent5>
        <a:srgbClr val="AAAEB7"/>
      </a:accent5>
      <a:accent6>
        <a:srgbClr val="00A6B4"/>
      </a:accent6>
      <a:hlink>
        <a:srgbClr val="002C4C"/>
      </a:hlink>
      <a:folHlink>
        <a:srgbClr val="008BA4"/>
      </a:folHlink>
    </a:clrScheme>
    <a:fontScheme name="NMC Title P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MC Title Pic 1">
        <a:dk1>
          <a:srgbClr val="000000"/>
        </a:dk1>
        <a:lt1>
          <a:srgbClr val="FFFFFF"/>
        </a:lt1>
        <a:dk2>
          <a:srgbClr val="000000"/>
        </a:dk2>
        <a:lt2>
          <a:srgbClr val="6A737B"/>
        </a:lt2>
        <a:accent1>
          <a:srgbClr val="003A63"/>
        </a:accent1>
        <a:accent2>
          <a:srgbClr val="00B7C7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00A6B4"/>
        </a:accent6>
        <a:hlink>
          <a:srgbClr val="002C4C"/>
        </a:hlink>
        <a:folHlink>
          <a:srgbClr val="008BA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owerPoint-template">
  <a:themeElements>
    <a:clrScheme name="PowerPoint template 1">
      <a:dk1>
        <a:srgbClr val="000000"/>
      </a:dk1>
      <a:lt1>
        <a:srgbClr val="FFFFFF"/>
      </a:lt1>
      <a:dk2>
        <a:srgbClr val="000000"/>
      </a:dk2>
      <a:lt2>
        <a:srgbClr val="6A737B"/>
      </a:lt2>
      <a:accent1>
        <a:srgbClr val="003A63"/>
      </a:accent1>
      <a:accent2>
        <a:srgbClr val="00B7C7"/>
      </a:accent2>
      <a:accent3>
        <a:srgbClr val="FFFFFF"/>
      </a:accent3>
      <a:accent4>
        <a:srgbClr val="000000"/>
      </a:accent4>
      <a:accent5>
        <a:srgbClr val="AAAEB7"/>
      </a:accent5>
      <a:accent6>
        <a:srgbClr val="00A6B4"/>
      </a:accent6>
      <a:hlink>
        <a:srgbClr val="002C4C"/>
      </a:hlink>
      <a:folHlink>
        <a:srgbClr val="008BA4"/>
      </a:folHlink>
    </a:clrScheme>
    <a:fontScheme name="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template 1">
        <a:dk1>
          <a:srgbClr val="000000"/>
        </a:dk1>
        <a:lt1>
          <a:srgbClr val="FFFFFF"/>
        </a:lt1>
        <a:dk2>
          <a:srgbClr val="000000"/>
        </a:dk2>
        <a:lt2>
          <a:srgbClr val="6A737B"/>
        </a:lt2>
        <a:accent1>
          <a:srgbClr val="003A63"/>
        </a:accent1>
        <a:accent2>
          <a:srgbClr val="00B7C7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00A6B4"/>
        </a:accent6>
        <a:hlink>
          <a:srgbClr val="002C4C"/>
        </a:hlink>
        <a:folHlink>
          <a:srgbClr val="008BA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4775</TotalTime>
  <Words>912</Words>
  <Application>Microsoft Office PowerPoint</Application>
  <PresentationFormat>On-screen Show (4:3)</PresentationFormat>
  <Paragraphs>213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NMC Title Pic</vt:lpstr>
      <vt:lpstr>PowerPoint-template</vt:lpstr>
      <vt:lpstr>GP Education Half Day  CCG Update</vt:lpstr>
      <vt:lpstr>Advice &amp; Guidance Update</vt:lpstr>
      <vt:lpstr>Advice &amp; Guidance Attachment Issue Resolved</vt:lpstr>
      <vt:lpstr>PowerPoint Presentation</vt:lpstr>
      <vt:lpstr>PowerPoint Presentation</vt:lpstr>
      <vt:lpstr>PowerPoint Presentation</vt:lpstr>
      <vt:lpstr>Advice &amp; Guidance for Mental Health</vt:lpstr>
      <vt:lpstr>National Diabetes Prevention Programme (NDPP) Update</vt:lpstr>
      <vt:lpstr>NDPP Update</vt:lpstr>
      <vt:lpstr>Social Prescribing Update</vt:lpstr>
      <vt:lpstr>Social Prescribing - Definition</vt:lpstr>
      <vt:lpstr>Benefits of Social Prescribing</vt:lpstr>
      <vt:lpstr>Social Prescribing in Guildford &amp; Waverley</vt:lpstr>
      <vt:lpstr>GP Referrals into the Service (Examples)</vt:lpstr>
    </vt:vector>
  </TitlesOfParts>
  <Company>Surrey 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Vicki (Guildford and Waverley CCG)</dc:creator>
  <cp:lastModifiedBy>dstevens01</cp:lastModifiedBy>
  <cp:revision>324</cp:revision>
  <cp:lastPrinted>2016-01-13T15:16:32Z</cp:lastPrinted>
  <dcterms:created xsi:type="dcterms:W3CDTF">2014-09-11T07:50:07Z</dcterms:created>
  <dcterms:modified xsi:type="dcterms:W3CDTF">2017-10-20T10:04:39Z</dcterms:modified>
</cp:coreProperties>
</file>