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8"/>
  </p:notesMasterIdLst>
  <p:handoutMasterIdLst>
    <p:handoutMasterId r:id="rId19"/>
  </p:handoutMasterIdLst>
  <p:sldIdLst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86475" autoAdjust="0"/>
  </p:normalViewPr>
  <p:slideViewPr>
    <p:cSldViewPr>
      <p:cViewPr>
        <p:scale>
          <a:sx n="122" d="100"/>
          <a:sy n="122" d="100"/>
        </p:scale>
        <p:origin x="-26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2428D-2797-4298-A342-5666A4E865BF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0432F-2BD8-4E72-9EED-59F6CF55A3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582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9D58-5793-49A7-93C3-538394A5371D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2F76-B240-4417-8A67-103D2CD29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1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7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879F3-B39E-43AC-9231-C792950661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2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4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9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24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2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7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5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6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6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77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36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46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16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755B4-954F-4101-AC2D-4037DF437AF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9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7962" r="19058" b="69963"/>
          <a:stretch/>
        </p:blipFill>
        <p:spPr bwMode="auto">
          <a:xfrm>
            <a:off x="0" y="-56603"/>
            <a:ext cx="9180512" cy="375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79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8" y="6453336"/>
            <a:ext cx="1556532" cy="3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5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4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77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7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92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7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7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3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defRPr sz="2800"/>
            </a:lvl1pPr>
            <a:lvl2pPr>
              <a:buClr>
                <a:schemeClr val="accent5">
                  <a:lumMod val="75000"/>
                </a:schemeClr>
              </a:buClr>
              <a:defRPr sz="2400"/>
            </a:lvl2pPr>
            <a:lvl3pPr>
              <a:buClr>
                <a:schemeClr val="accent5">
                  <a:lumMod val="75000"/>
                </a:schemeClr>
              </a:buClr>
              <a:defRPr sz="2000"/>
            </a:lvl3pPr>
            <a:lvl4pPr>
              <a:buClr>
                <a:schemeClr val="accent5">
                  <a:lumMod val="75000"/>
                </a:schemeClr>
              </a:buClr>
              <a:defRPr sz="1800"/>
            </a:lvl4pPr>
            <a:lvl5pPr>
              <a:buClr>
                <a:schemeClr val="accent5">
                  <a:lumMod val="75000"/>
                </a:schemeClr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8" y="6453336"/>
            <a:ext cx="1556532" cy="347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8" t="6014" r="11089" b="87109"/>
          <a:stretch/>
        </p:blipFill>
        <p:spPr>
          <a:xfrm>
            <a:off x="0" y="6008832"/>
            <a:ext cx="9144000" cy="849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4"/>
          <a:stretch/>
        </p:blipFill>
        <p:spPr>
          <a:xfrm>
            <a:off x="7470099" y="6339208"/>
            <a:ext cx="1556531" cy="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49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390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578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4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4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74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7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6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98" y="6453336"/>
            <a:ext cx="1556532" cy="3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4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1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85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9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4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FEDF-A6D4-4578-8491-383B05A8F330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24517-1908-4D6B-A84A-FD18DBCCA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83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5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Trajectories in </a:t>
            </a:r>
            <a:r>
              <a:rPr lang="en-GB" sz="3600" dirty="0" smtClean="0"/>
              <a:t>Non-malignant Disease and New Collaborative Care Models For Advanced Disease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</p:spPr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42930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Debbie Hindson Nurse Consultant (non cancer)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960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1709116" y="1195646"/>
            <a:ext cx="737687" cy="23897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53" b="1" dirty="0">
                <a:solidFill>
                  <a:schemeClr val="bg1"/>
                </a:solidFill>
              </a:rPr>
              <a:t>Acute</a:t>
            </a:r>
            <a:r>
              <a:rPr lang="en-GB" sz="817" b="1" dirty="0">
                <a:solidFill>
                  <a:schemeClr val="bg1"/>
                </a:solidFill>
              </a:rPr>
              <a:t> Trust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35741" y="2263473"/>
            <a:ext cx="743369" cy="280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12" dirty="0"/>
              <a:t>Specialist community CNS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09116" y="1411475"/>
            <a:ext cx="737687" cy="75168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12" dirty="0"/>
              <a:t>Palliative Consultant attendance at MDT</a:t>
            </a:r>
          </a:p>
          <a:p>
            <a:pPr algn="ctr"/>
            <a:r>
              <a:rPr lang="en-GB" sz="612" dirty="0"/>
              <a:t>Identify end-stage using GSF indicators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70630" y="2718616"/>
            <a:ext cx="737687" cy="2807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12" dirty="0"/>
              <a:t>Community matron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269842" y="1564131"/>
            <a:ext cx="2041886" cy="1852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817" dirty="0"/>
              <a:t>Joint clinic:</a:t>
            </a:r>
          </a:p>
          <a:p>
            <a:pPr algn="ctr"/>
            <a:r>
              <a:rPr lang="en-GB" sz="817" dirty="0"/>
              <a:t>LIVING WELL WITH ADVANCED ILLNESS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Community based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Patients well enough to attend as out-patient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Specialist consultant/CNS  &amp; palliative care consultant/CNS 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Optimising medical management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Rationalising medication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Holistic assessment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Advance Care Planning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en-GB" sz="817" dirty="0"/>
              <a:t>Identification of palliative needs</a:t>
            </a:r>
          </a:p>
          <a:p>
            <a:pPr algn="ctr"/>
            <a:endParaRPr lang="en-GB" sz="817" dirty="0"/>
          </a:p>
          <a:p>
            <a:pPr algn="ctr"/>
            <a:endParaRPr lang="en-GB" sz="817" dirty="0"/>
          </a:p>
        </p:txBody>
      </p:sp>
      <p:sp>
        <p:nvSpPr>
          <p:cNvPr id="133" name="TextBox 132"/>
          <p:cNvSpPr txBox="1"/>
          <p:nvPr/>
        </p:nvSpPr>
        <p:spPr>
          <a:xfrm>
            <a:off x="3879854" y="4186202"/>
            <a:ext cx="732510" cy="972189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53" dirty="0"/>
              <a:t>PTHC</a:t>
            </a:r>
            <a:r>
              <a:rPr lang="en-GB" sz="817" dirty="0"/>
              <a:t> </a:t>
            </a:r>
            <a:r>
              <a:rPr lang="en-GB" sz="953" dirty="0"/>
              <a:t>Services</a:t>
            </a:r>
          </a:p>
          <a:p>
            <a:pPr algn="ctr"/>
            <a:r>
              <a:rPr lang="en-GB" sz="953" dirty="0"/>
              <a:t>Via</a:t>
            </a:r>
          </a:p>
          <a:p>
            <a:pPr algn="ctr"/>
            <a:r>
              <a:rPr lang="en-GB" sz="953" dirty="0"/>
              <a:t>Advice &amp; Referral Team</a:t>
            </a:r>
            <a:endParaRPr lang="en-GB" sz="817" dirty="0"/>
          </a:p>
        </p:txBody>
      </p:sp>
      <p:sp>
        <p:nvSpPr>
          <p:cNvPr id="134" name="TextBox 133"/>
          <p:cNvSpPr txBox="1"/>
          <p:nvPr/>
        </p:nvSpPr>
        <p:spPr>
          <a:xfrm>
            <a:off x="7413366" y="4002690"/>
            <a:ext cx="1102363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Services available across all areas: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/>
              <a:t>Patient &amp; Family Services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/>
              <a:t>Physio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900" dirty="0"/>
              <a:t>OT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092444" y="4608170"/>
            <a:ext cx="829528" cy="112287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Living Well Services</a:t>
            </a:r>
          </a:p>
          <a:p>
            <a:pPr algn="ctr"/>
            <a:r>
              <a:rPr lang="en-GB" sz="612" dirty="0"/>
              <a:t>Tailored programmes of care to encourage self-management and patient/carer empowerment. </a:t>
            </a:r>
          </a:p>
          <a:p>
            <a:pPr algn="ctr"/>
            <a:endParaRPr lang="en-GB" sz="612" dirty="0"/>
          </a:p>
          <a:p>
            <a:pPr algn="ctr"/>
            <a:endParaRPr lang="en-GB" sz="612" dirty="0"/>
          </a:p>
        </p:txBody>
      </p:sp>
      <p:sp>
        <p:nvSpPr>
          <p:cNvPr id="137" name="TextBox 136"/>
          <p:cNvSpPr txBox="1"/>
          <p:nvPr/>
        </p:nvSpPr>
        <p:spPr>
          <a:xfrm>
            <a:off x="5296755" y="5153751"/>
            <a:ext cx="829528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612" dirty="0"/>
              <a:t> </a:t>
            </a:r>
            <a:r>
              <a:rPr lang="en-GB" sz="900" dirty="0"/>
              <a:t>Community &amp; Out-patient Service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5414789" y="4755204"/>
            <a:ext cx="829528" cy="369332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Inpatient Unit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35254" y="2156713"/>
            <a:ext cx="825012" cy="525104"/>
            <a:chOff x="7859482" y="3778039"/>
            <a:chExt cx="2373087" cy="13424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3" name="TextBox 142"/>
            <p:cNvSpPr txBox="1"/>
            <p:nvPr/>
          </p:nvSpPr>
          <p:spPr>
            <a:xfrm>
              <a:off x="7859482" y="3778039"/>
              <a:ext cx="2373087" cy="476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12" dirty="0"/>
                <a:t>OT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859482" y="4643657"/>
              <a:ext cx="2373087" cy="476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12" dirty="0"/>
                <a:t>SALT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859482" y="4193788"/>
              <a:ext cx="2373087" cy="47687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12" dirty="0"/>
                <a:t>Physio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69490" y="4503486"/>
            <a:ext cx="852761" cy="1411027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12" dirty="0"/>
              <a:t>Community Specialist Team remain involved in care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12" dirty="0"/>
              <a:t>Blocks of care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12" dirty="0"/>
              <a:t>MDT discussion at end of each block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612" dirty="0"/>
              <a:t>Retention on non-malignant service caseload with  Open Door Policy for further episodes of care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83864" y="317406"/>
            <a:ext cx="7496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Proposed Non Malignant Collaborative Model 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857518" y="6237312"/>
            <a:ext cx="1167852" cy="149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4" dirty="0"/>
              <a:t>draft 1 29/11/2017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16355" y="2054048"/>
            <a:ext cx="170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Patients with no  palliative needs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09586" y="2392258"/>
            <a:ext cx="1865938" cy="27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81680" y="1812555"/>
            <a:ext cx="788162" cy="53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409586" y="2419944"/>
            <a:ext cx="1860256" cy="42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21" idx="1"/>
          </p:cNvCxnSpPr>
          <p:nvPr/>
        </p:nvCxnSpPr>
        <p:spPr>
          <a:xfrm flipV="1">
            <a:off x="1409586" y="2490475"/>
            <a:ext cx="1860256" cy="84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9586" y="23769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84519" y="2251481"/>
            <a:ext cx="2517223" cy="227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420271" y="2849910"/>
            <a:ext cx="2472422" cy="175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492428" y="1858717"/>
            <a:ext cx="1387426" cy="2626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13" idx="3"/>
          </p:cNvCxnSpPr>
          <p:nvPr/>
        </p:nvCxnSpPr>
        <p:spPr>
          <a:xfrm>
            <a:off x="1422884" y="3319877"/>
            <a:ext cx="2467212" cy="1295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5347779" y="2434111"/>
            <a:ext cx="2065587" cy="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4358380" y="3381904"/>
            <a:ext cx="20637" cy="79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180727" y="3378512"/>
            <a:ext cx="6145" cy="80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2921972" y="4775512"/>
            <a:ext cx="957882" cy="296429"/>
          </a:xfrm>
          <a:prstGeom prst="straightConnector1">
            <a:avLst/>
          </a:prstGeom>
          <a:ln>
            <a:solidFill>
              <a:srgbClr val="66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388809" y="4856828"/>
            <a:ext cx="918881" cy="354734"/>
          </a:xfrm>
          <a:prstGeom prst="straightConnector1">
            <a:avLst/>
          </a:prstGeom>
          <a:ln>
            <a:solidFill>
              <a:srgbClr val="66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3901742" y="5124536"/>
            <a:ext cx="234537" cy="513964"/>
          </a:xfrm>
          <a:prstGeom prst="straightConnector1">
            <a:avLst/>
          </a:prstGeom>
          <a:ln>
            <a:solidFill>
              <a:srgbClr val="66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826245" y="3628138"/>
            <a:ext cx="2009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Patients with palliative needs referred by joint clinic to PTHC via ART 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22" y="3221570"/>
            <a:ext cx="768163" cy="196613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746" y="1864488"/>
            <a:ext cx="1123544" cy="288061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1547665" y="3412509"/>
            <a:ext cx="15785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Direct referral via ART for patients too unwell to attend joint clinic</a:t>
            </a:r>
          </a:p>
        </p:txBody>
      </p:sp>
      <p:cxnSp>
        <p:nvCxnSpPr>
          <p:cNvPr id="158" name="Straight Arrow Connector 157"/>
          <p:cNvCxnSpPr/>
          <p:nvPr/>
        </p:nvCxnSpPr>
        <p:spPr>
          <a:xfrm>
            <a:off x="4388193" y="4830292"/>
            <a:ext cx="788501" cy="81705"/>
          </a:xfrm>
          <a:prstGeom prst="straightConnector1">
            <a:avLst/>
          </a:prstGeom>
          <a:ln>
            <a:solidFill>
              <a:srgbClr val="66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9" name="Picture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13" y="5627140"/>
            <a:ext cx="772735" cy="2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Monitoring  and Evaluation tools – impact on models of care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323528" y="980728"/>
            <a:ext cx="3541281" cy="5000625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988840"/>
            <a:ext cx="4608780" cy="30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</a:t>
            </a:r>
            <a:r>
              <a:rPr lang="en-GB" dirty="0" smtClean="0"/>
              <a:t>-POS -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9" y="908720"/>
            <a:ext cx="3791617" cy="536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679" y="1052736"/>
            <a:ext cx="3480573" cy="49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9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Outputs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r>
              <a:rPr lang="en-GB" sz="5250" dirty="0" smtClean="0"/>
              <a:t>A </a:t>
            </a:r>
            <a:r>
              <a:rPr lang="en-GB" sz="5250" dirty="0"/>
              <a:t>clear referral pathway for patients with non-malignant </a:t>
            </a:r>
            <a:r>
              <a:rPr lang="en-GB" sz="5250" dirty="0" smtClean="0"/>
              <a:t>condition</a:t>
            </a:r>
            <a:endParaRPr lang="en-GB" sz="5250" dirty="0"/>
          </a:p>
          <a:p>
            <a:r>
              <a:rPr lang="en-GB" sz="5250" dirty="0" smtClean="0"/>
              <a:t>Advance </a:t>
            </a:r>
            <a:r>
              <a:rPr lang="en-GB" sz="5250" dirty="0"/>
              <a:t>Care Planning in place for patients </a:t>
            </a:r>
          </a:p>
          <a:p>
            <a:r>
              <a:rPr lang="en-GB" sz="5250" dirty="0" smtClean="0"/>
              <a:t>With </a:t>
            </a:r>
            <a:r>
              <a:rPr lang="en-GB" sz="5250" dirty="0"/>
              <a:t>patients’ consent, care plans and resuscitation status  communicated to South East Ambulance Service securely via their own IBIS database, thereby reducing hospital admissions</a:t>
            </a:r>
          </a:p>
          <a:p>
            <a:r>
              <a:rPr lang="en-GB" sz="5250" dirty="0"/>
              <a:t>Improved service utilisation</a:t>
            </a:r>
          </a:p>
          <a:p>
            <a:r>
              <a:rPr lang="en-GB" sz="5250" dirty="0" smtClean="0"/>
              <a:t>Reciprocal </a:t>
            </a:r>
            <a:r>
              <a:rPr lang="en-GB" sz="5250" dirty="0"/>
              <a:t>education programme between PTHC and local health providers </a:t>
            </a:r>
          </a:p>
          <a:p>
            <a:r>
              <a:rPr lang="en-GB" sz="5250" dirty="0" smtClean="0"/>
              <a:t>Submission </a:t>
            </a:r>
            <a:r>
              <a:rPr lang="en-GB" sz="5250" dirty="0"/>
              <a:t>of service evaluation and achievements for publication in journals such as the British Medical Journal and European Journal of Palliative Care 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1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drive for palliative care equitable  access for people non malignant conditions</a:t>
            </a:r>
          </a:p>
          <a:p>
            <a:r>
              <a:rPr lang="en-GB" dirty="0" smtClean="0"/>
              <a:t>PTH has started to develop models of care – still remains a large cohort of people who would benefit to access to specialist palliative care  </a:t>
            </a:r>
          </a:p>
          <a:p>
            <a:r>
              <a:rPr lang="en-GB" dirty="0" smtClean="0"/>
              <a:t>As part of the models – recognition of Collaborative approach across boundaries to supporting the proactive management of advanced disease in the non malignant population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Thank You 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6"/>
            <a:ext cx="3663847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7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Explore the transition into Specialist Palliative </a:t>
            </a:r>
            <a:r>
              <a:rPr lang="en-GB" dirty="0"/>
              <a:t>C</a:t>
            </a:r>
            <a:r>
              <a:rPr lang="en-GB" dirty="0" smtClean="0"/>
              <a:t>are for people with non-malignant conditions</a:t>
            </a:r>
          </a:p>
          <a:p>
            <a:pPr marL="400050" lvl="1" indent="0">
              <a:buNone/>
            </a:pPr>
            <a:r>
              <a:rPr lang="en-GB" dirty="0" smtClean="0"/>
              <a:t> 	- Disease </a:t>
            </a:r>
            <a:r>
              <a:rPr lang="en-GB" dirty="0"/>
              <a:t>trajectory</a:t>
            </a:r>
            <a:endParaRPr lang="en-GB" dirty="0" smtClean="0"/>
          </a:p>
          <a:p>
            <a:r>
              <a:rPr lang="en-GB" dirty="0" smtClean="0"/>
              <a:t>Review the challenges for different non malignant disease groups</a:t>
            </a:r>
          </a:p>
          <a:p>
            <a:pPr marL="800100" lvl="2" indent="0">
              <a:buNone/>
            </a:pPr>
            <a:r>
              <a:rPr lang="en-GB" dirty="0" smtClean="0"/>
              <a:t> - </a:t>
            </a:r>
            <a:r>
              <a:rPr lang="en-GB" sz="2400" dirty="0" smtClean="0"/>
              <a:t>Prognostic indicators</a:t>
            </a:r>
          </a:p>
          <a:p>
            <a:pPr marL="800100" lvl="2" indent="0">
              <a:buNone/>
            </a:pPr>
            <a:r>
              <a:rPr lang="en-GB" sz="2400" dirty="0" smtClean="0"/>
              <a:t> - Multi-morbidities </a:t>
            </a:r>
          </a:p>
          <a:p>
            <a:r>
              <a:rPr lang="en-GB" dirty="0" smtClean="0"/>
              <a:t>Proposed model for proactive  collaborative care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1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WHO definition Palliative Care </a:t>
            </a:r>
            <a:br>
              <a:rPr lang="en-GB" dirty="0" smtClean="0"/>
            </a:br>
            <a:r>
              <a:rPr lang="en-GB" sz="3100" dirty="0" smtClean="0"/>
              <a:t>(accessed 2018)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48883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Palliative care is an approach that improves the quality of life of patients and their families facing the problem associated with life-threatening illness, through the prevention and relief of suffering by means of early identification and impeccable assessment and treatment of pain and other problems, physical, psychosocial and spiritual. </a:t>
            </a:r>
          </a:p>
        </p:txBody>
      </p:sp>
    </p:spTree>
    <p:extLst>
      <p:ext uri="{BB962C8B-B14F-4D97-AF65-F5344CB8AC3E}">
        <p14:creationId xmlns:p14="http://schemas.microsoft.com/office/powerpoint/2010/main" val="116250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Disease Trajectory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5060"/>
            <a:ext cx="473060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6" y="1700808"/>
            <a:ext cx="3563888" cy="399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2303"/>
            <a:ext cx="2501480" cy="17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5425120"/>
            <a:ext cx="3384376" cy="730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National Drivers for Palliative Care for Non-Malignant Conditions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4762872" cy="466581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Access Inequalities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ccessible palliative care from diagnosis to death collaboration with active treatments and palliative support</a:t>
            </a:r>
          </a:p>
          <a:p>
            <a:endParaRPr lang="en-GB" dirty="0" smtClean="0"/>
          </a:p>
          <a:p>
            <a:r>
              <a:rPr lang="en-GB" dirty="0" smtClean="0"/>
              <a:t>Proactive early referral to improve quality if life 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3" descr="image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76" y="3068960"/>
            <a:ext cx="13684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80" y="1196752"/>
            <a:ext cx="1188808" cy="16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9240"/>
            <a:ext cx="1230427" cy="17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86" y="5157192"/>
            <a:ext cx="3848833" cy="111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1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Specialist Palliative Care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52737"/>
            <a:ext cx="6624736" cy="36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827" y="6001543"/>
            <a:ext cx="8100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http://www.ncpc.org.uk/sites/default/files/CommissioningGuidanceforSpecialistPalliativeCare.pdf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931125"/>
              </p:ext>
            </p:extLst>
          </p:nvPr>
        </p:nvGraphicFramePr>
        <p:xfrm>
          <a:off x="899592" y="4509120"/>
          <a:ext cx="736396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336"/>
                <a:gridCol w="1728192"/>
                <a:gridCol w="1656184"/>
                <a:gridCol w="2232248"/>
              </a:tblGrid>
              <a:tr h="12952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Living Well</a:t>
                      </a:r>
                    </a:p>
                    <a:p>
                      <a:r>
                        <a:rPr lang="en-GB" sz="1400" dirty="0" smtClean="0"/>
                        <a:t>Day  Services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Community</a:t>
                      </a:r>
                    </a:p>
                    <a:p>
                      <a:r>
                        <a:rPr lang="en-GB" sz="1400" dirty="0" smtClean="0"/>
                        <a:t>Support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In-Patient 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Post bereavement</a:t>
                      </a:r>
                      <a:r>
                        <a:rPr lang="en-GB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</a:tr>
              <a:tr h="833268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/>
                        <a:t>Specialist palliative care is </a:t>
                      </a:r>
                      <a:r>
                        <a:rPr lang="en-GB" sz="1400" dirty="0" smtClean="0"/>
                        <a:t>the active, total care of patients  with progressive, advanced disease and their families. Care is provided by a multi-professional team who have undergone recognised specialist palliative care training. The aim of the care is to provide physical, psychological, social and spiritual support 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88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Benefits of proactive palliative care involvement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Allows for broader integration of care across services  (</a:t>
            </a:r>
            <a:r>
              <a:rPr lang="en-GB" sz="2000" dirty="0" err="1" smtClean="0"/>
              <a:t>Bakitas</a:t>
            </a:r>
            <a:r>
              <a:rPr lang="en-GB" sz="2000" dirty="0" smtClean="0"/>
              <a:t>, 2013)</a:t>
            </a:r>
          </a:p>
          <a:p>
            <a:r>
              <a:rPr lang="en-GB" sz="2000" dirty="0" smtClean="0"/>
              <a:t>Palliative care delivered in parallel with disease focussed treatment (Boyd,2012)</a:t>
            </a:r>
          </a:p>
          <a:p>
            <a:r>
              <a:rPr lang="en-GB" sz="2000" dirty="0" smtClean="0"/>
              <a:t>Supports timely advanced planning (Charnock, 2014)</a:t>
            </a:r>
          </a:p>
          <a:p>
            <a:r>
              <a:rPr lang="en-GB" sz="2000" dirty="0" smtClean="0"/>
              <a:t>Reduced burden on caregivers  (Higginson, 2011) </a:t>
            </a:r>
          </a:p>
          <a:p>
            <a:r>
              <a:rPr lang="en-GB" sz="2000" dirty="0" smtClean="0"/>
              <a:t>Lower symptom distress  (</a:t>
            </a:r>
            <a:r>
              <a:rPr lang="en-GB" sz="2000" dirty="0" err="1"/>
              <a:t>S</a:t>
            </a:r>
            <a:r>
              <a:rPr lang="en-GB" sz="2000" dirty="0" err="1" smtClean="0"/>
              <a:t>chroedl</a:t>
            </a:r>
            <a:r>
              <a:rPr lang="en-GB" sz="2000" dirty="0" smtClean="0"/>
              <a:t> et al 2014)</a:t>
            </a:r>
          </a:p>
          <a:p>
            <a:r>
              <a:rPr lang="en-GB" sz="2000" dirty="0" smtClean="0"/>
              <a:t>Patients and family  may be better prepared for death</a:t>
            </a:r>
          </a:p>
          <a:p>
            <a:r>
              <a:rPr lang="en-GB" sz="2000" dirty="0" smtClean="0"/>
              <a:t>Proactive bereavement support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pic>
        <p:nvPicPr>
          <p:cNvPr id="7" name="Picture 3" descr="image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13498"/>
            <a:ext cx="1800200" cy="253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90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Challenges to transitions </a:t>
            </a:r>
            <a:r>
              <a:rPr lang="en-GB" sz="3600" smtClean="0"/>
              <a:t>for palliative care 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Prognostic uncertainty – variation to predict  disease trajectory </a:t>
            </a:r>
          </a:p>
          <a:p>
            <a:r>
              <a:rPr lang="en-GB" dirty="0" smtClean="0"/>
              <a:t>High levels of hospital use</a:t>
            </a:r>
          </a:p>
          <a:p>
            <a:r>
              <a:rPr lang="en-GB" dirty="0"/>
              <a:t>N</a:t>
            </a:r>
            <a:r>
              <a:rPr lang="en-GB" dirty="0" smtClean="0"/>
              <a:t>o clear terminal phase </a:t>
            </a:r>
          </a:p>
          <a:p>
            <a:r>
              <a:rPr lang="en-GB" dirty="0" smtClean="0"/>
              <a:t>Emerging limited evidence base for non malignant palliative </a:t>
            </a:r>
            <a:r>
              <a:rPr lang="en-GB" dirty="0"/>
              <a:t>care to establish patient outcomes </a:t>
            </a:r>
            <a:endParaRPr lang="en-GB" dirty="0" smtClean="0"/>
          </a:p>
          <a:p>
            <a:r>
              <a:rPr lang="en-GB" dirty="0" smtClean="0"/>
              <a:t>Perception of HCPs  -  time, timing and confidence </a:t>
            </a:r>
          </a:p>
          <a:p>
            <a:r>
              <a:rPr lang="en-GB" dirty="0" smtClean="0"/>
              <a:t>Perception of patients around palliative care </a:t>
            </a:r>
          </a:p>
          <a:p>
            <a:r>
              <a:rPr lang="en-GB" dirty="0" smtClean="0"/>
              <a:t>Cancer trajectory  still predominant </a:t>
            </a:r>
          </a:p>
          <a:p>
            <a:r>
              <a:rPr lang="en-GB" dirty="0" smtClean="0"/>
              <a:t>Under developed links between condition specialist and palliative care specialists</a:t>
            </a:r>
            <a:endParaRPr lang="en-GB" dirty="0"/>
          </a:p>
        </p:txBody>
      </p:sp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764704"/>
            <a:ext cx="95272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70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Triggers – Prognostic  Indicators 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980728"/>
            <a:ext cx="3589405" cy="5000625"/>
          </a:xfrm>
          <a:prstGeom prst="rect">
            <a:avLst/>
          </a:prstGeom>
        </p:spPr>
      </p:pic>
      <p:pic>
        <p:nvPicPr>
          <p:cNvPr id="14" name="Picture 5" descr="image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6703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2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ue">
  <a:themeElements>
    <a:clrScheme name="1_Blu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lu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u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678</Words>
  <Application>Microsoft Office PowerPoint</Application>
  <PresentationFormat>On-screen Show (4:3)</PresentationFormat>
  <Paragraphs>126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1_Blue</vt:lpstr>
      <vt:lpstr>Trajectories in Non-malignant Disease and New Collaborative Care Models For Advanced Disease</vt:lpstr>
      <vt:lpstr>Aim </vt:lpstr>
      <vt:lpstr>WHO definition Palliative Care  (accessed 2018)</vt:lpstr>
      <vt:lpstr>Disease Trajectory</vt:lpstr>
      <vt:lpstr>National Drivers for Palliative Care for Non-Malignant Conditions</vt:lpstr>
      <vt:lpstr>Specialist Palliative Care </vt:lpstr>
      <vt:lpstr>Benefits of proactive palliative care involvement  </vt:lpstr>
      <vt:lpstr>Challenges to transitions for palliative care </vt:lpstr>
      <vt:lpstr>Triggers – Prognostic  Indicators </vt:lpstr>
      <vt:lpstr>PowerPoint Presentation</vt:lpstr>
      <vt:lpstr>Monitoring  and Evaluation tools – impact on models of care</vt:lpstr>
      <vt:lpstr>i-POS - Evaluation</vt:lpstr>
      <vt:lpstr>Outputs </vt:lpstr>
      <vt:lpstr>Summary</vt:lpstr>
      <vt:lpstr>Thank You </vt:lpstr>
    </vt:vector>
  </TitlesOfParts>
  <Company>Phyllis Tuckwell Memorial Hospice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Beacon Service welcome meeting</dc:title>
  <dc:creator>Sarah Brocklebank</dc:creator>
  <cp:lastModifiedBy>dstevens01</cp:lastModifiedBy>
  <cp:revision>212</cp:revision>
  <cp:lastPrinted>2015-02-11T10:17:38Z</cp:lastPrinted>
  <dcterms:created xsi:type="dcterms:W3CDTF">2014-12-29T16:00:52Z</dcterms:created>
  <dcterms:modified xsi:type="dcterms:W3CDTF">2018-01-23T08:41:48Z</dcterms:modified>
</cp:coreProperties>
</file>