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8" r:id="rId30"/>
    <p:sldId id="285" r:id="rId31"/>
    <p:sldId id="265" r:id="rId32"/>
    <p:sldId id="286" r:id="rId33"/>
    <p:sldId id="287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1" autoAdjust="0"/>
  </p:normalViewPr>
  <p:slideViewPr>
    <p:cSldViewPr>
      <p:cViewPr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1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9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228B34-9CCB-4B21-9169-19E9021BE4C4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F66C4-1690-4EF1-8F0E-657442B55808}" type="slidenum">
              <a:rPr lang="en-GB" smtClean="0"/>
              <a:t>‹#›</a:t>
            </a:fld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228B34-9CCB-4B21-9169-19E9021BE4C4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F66C4-1690-4EF1-8F0E-657442B558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228B34-9CCB-4B21-9169-19E9021BE4C4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F66C4-1690-4EF1-8F0E-657442B558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228B34-9CCB-4B21-9169-19E9021BE4C4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F66C4-1690-4EF1-8F0E-657442B558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228B34-9CCB-4B21-9169-19E9021BE4C4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F66C4-1690-4EF1-8F0E-657442B5580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228B34-9CCB-4B21-9169-19E9021BE4C4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F66C4-1690-4EF1-8F0E-657442B558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228B34-9CCB-4B21-9169-19E9021BE4C4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F66C4-1690-4EF1-8F0E-657442B55808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228B34-9CCB-4B21-9169-19E9021BE4C4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F66C4-1690-4EF1-8F0E-657442B558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228B34-9CCB-4B21-9169-19E9021BE4C4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F66C4-1690-4EF1-8F0E-657442B558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228B34-9CCB-4B21-9169-19E9021BE4C4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7F66C4-1690-4EF1-8F0E-657442B558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E228B34-9CCB-4B21-9169-19E9021BE4C4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77F66C4-1690-4EF1-8F0E-657442B5580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E228B34-9CCB-4B21-9169-19E9021BE4C4}" type="datetimeFigureOut">
              <a:rPr lang="en-GB" smtClean="0"/>
              <a:t>20/10/2017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77F66C4-1690-4EF1-8F0E-657442B55808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Alzheimers</a:t>
            </a:r>
            <a:r>
              <a:rPr lang="en-GB" dirty="0" smtClean="0"/>
              <a:t> disease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111 years on from </a:t>
            </a:r>
            <a:r>
              <a:rPr lang="en-GB" dirty="0" err="1" smtClean="0"/>
              <a:t>Auguste</a:t>
            </a:r>
            <a:r>
              <a:rPr lang="en-GB" dirty="0" smtClean="0"/>
              <a:t> 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134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MCI as a </a:t>
            </a:r>
            <a:r>
              <a:rPr lang="en-GB" dirty="0" err="1" smtClean="0"/>
              <a:t>prodrome</a:t>
            </a:r>
            <a:r>
              <a:rPr lang="en-GB" dirty="0" smtClean="0"/>
              <a:t> of AD……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Uncertain:    clinical MCI, no biomarkers</a:t>
            </a:r>
          </a:p>
          <a:p>
            <a:endParaRPr lang="en-GB" dirty="0"/>
          </a:p>
          <a:p>
            <a:r>
              <a:rPr lang="en-GB" dirty="0" smtClean="0"/>
              <a:t>Intermediate:   MCI plus evidence of increased amyloid or neurodegeneration  </a:t>
            </a:r>
          </a:p>
          <a:p>
            <a:endParaRPr lang="en-GB" dirty="0"/>
          </a:p>
          <a:p>
            <a:r>
              <a:rPr lang="en-GB" dirty="0" smtClean="0"/>
              <a:t>High Probability:  MCI plus amyloid plus neurodegeneration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612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Biomarkers </a:t>
            </a:r>
            <a:r>
              <a:rPr lang="en-GB" dirty="0" smtClean="0"/>
              <a:t>(Increased </a:t>
            </a:r>
            <a:r>
              <a:rPr lang="en-GB" dirty="0"/>
              <a:t>Beta-amyloid </a:t>
            </a:r>
            <a:r>
              <a:rPr lang="en-GB" dirty="0" smtClean="0"/>
              <a:t>burden)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PET studies  (Pittsburgh compound)</a:t>
            </a:r>
          </a:p>
          <a:p>
            <a:endParaRPr lang="en-GB" dirty="0"/>
          </a:p>
          <a:p>
            <a:r>
              <a:rPr lang="en-GB" dirty="0" smtClean="0"/>
              <a:t>CSF  AB42 levels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869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Biomarkers (neurodegeneration)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CSF  Tau</a:t>
            </a:r>
          </a:p>
          <a:p>
            <a:r>
              <a:rPr lang="en-GB" dirty="0" smtClean="0"/>
              <a:t>Hippocampal/ medial temporal lobe volume MRI</a:t>
            </a:r>
          </a:p>
          <a:p>
            <a:r>
              <a:rPr lang="en-GB" dirty="0" smtClean="0"/>
              <a:t>FDG-PET (</a:t>
            </a:r>
            <a:r>
              <a:rPr lang="en-GB" dirty="0" err="1" smtClean="0"/>
              <a:t>hypoperfusion</a:t>
            </a:r>
            <a:r>
              <a:rPr lang="en-GB" dirty="0" smtClean="0"/>
              <a:t>)</a:t>
            </a:r>
          </a:p>
          <a:p>
            <a:r>
              <a:rPr lang="en-GB" dirty="0" smtClean="0"/>
              <a:t>SPECT perfusion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838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Clinically useful?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Prevalence rates ( &gt;65) ~ 20%</a:t>
            </a:r>
          </a:p>
          <a:p>
            <a:endParaRPr lang="en-GB" dirty="0"/>
          </a:p>
          <a:p>
            <a:r>
              <a:rPr lang="en-GB" dirty="0" smtClean="0"/>
              <a:t>Conversion to clinical dementia  ~ 10%  (20% in Memory Clinic) per year</a:t>
            </a:r>
          </a:p>
          <a:p>
            <a:endParaRPr lang="en-GB" dirty="0"/>
          </a:p>
          <a:p>
            <a:r>
              <a:rPr lang="en-GB" dirty="0" smtClean="0"/>
              <a:t>No evidence of benefit from treatment with Cognitive Enhancers, no alteration of conversion rate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692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Identification of </a:t>
            </a:r>
            <a:r>
              <a:rPr lang="en-GB" dirty="0" err="1" smtClean="0"/>
              <a:t>presymptomatic</a:t>
            </a:r>
            <a:r>
              <a:rPr lang="en-GB" dirty="0" smtClean="0"/>
              <a:t> AD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Not possible currently</a:t>
            </a:r>
          </a:p>
          <a:p>
            <a:endParaRPr lang="en-GB" dirty="0"/>
          </a:p>
          <a:p>
            <a:r>
              <a:rPr lang="en-GB" dirty="0" smtClean="0"/>
              <a:t>Peripheral biomarkers</a:t>
            </a:r>
          </a:p>
          <a:p>
            <a:endParaRPr lang="en-GB" dirty="0"/>
          </a:p>
          <a:p>
            <a:r>
              <a:rPr lang="en-GB" dirty="0" smtClean="0"/>
              <a:t>Pathology developing for 10 – 20 </a:t>
            </a:r>
            <a:r>
              <a:rPr lang="en-GB" dirty="0" err="1" smtClean="0"/>
              <a:t>yrs</a:t>
            </a:r>
            <a:r>
              <a:rPr lang="en-GB" dirty="0" smtClean="0"/>
              <a:t> before symptoms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132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So………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MCI useful in identifying those at higher risk of subsequently developing AD</a:t>
            </a:r>
          </a:p>
          <a:p>
            <a:r>
              <a:rPr lang="en-GB" dirty="0" smtClean="0"/>
              <a:t>Use of biomarkers limited to research</a:t>
            </a:r>
          </a:p>
          <a:p>
            <a:r>
              <a:rPr lang="en-GB" dirty="0" smtClean="0"/>
              <a:t>Important group to monitor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64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Screening tools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Over estimation of value</a:t>
            </a:r>
          </a:p>
          <a:p>
            <a:r>
              <a:rPr lang="en-GB" dirty="0" smtClean="0"/>
              <a:t>Must always be seen in context of underlying prevalence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913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medication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Choline esterase Inhibitors</a:t>
            </a:r>
          </a:p>
          <a:p>
            <a:r>
              <a:rPr lang="en-GB" dirty="0" err="1" smtClean="0"/>
              <a:t>Memantine</a:t>
            </a:r>
            <a:endParaRPr lang="en-GB" dirty="0" smtClean="0"/>
          </a:p>
          <a:p>
            <a:r>
              <a:rPr lang="en-GB" dirty="0" smtClean="0"/>
              <a:t>Anti depressants</a:t>
            </a:r>
          </a:p>
          <a:p>
            <a:r>
              <a:rPr lang="en-GB" dirty="0" smtClean="0"/>
              <a:t>Mood stabilisers</a:t>
            </a:r>
          </a:p>
          <a:p>
            <a:r>
              <a:rPr lang="en-GB" dirty="0" smtClean="0"/>
              <a:t>Anti psychotics</a:t>
            </a:r>
          </a:p>
          <a:p>
            <a:r>
              <a:rPr lang="en-GB" dirty="0" smtClean="0"/>
              <a:t>benzodiazepines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583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Choline Esterase Inhibitors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Donepezil, </a:t>
            </a:r>
            <a:r>
              <a:rPr lang="en-GB" dirty="0" err="1" smtClean="0"/>
              <a:t>Galantamine</a:t>
            </a:r>
            <a:r>
              <a:rPr lang="en-GB" dirty="0" smtClean="0"/>
              <a:t>, </a:t>
            </a:r>
            <a:r>
              <a:rPr lang="en-GB" dirty="0" err="1" smtClean="0"/>
              <a:t>Rivastigmine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No difference in efficacy</a:t>
            </a:r>
          </a:p>
          <a:p>
            <a:r>
              <a:rPr lang="en-GB" dirty="0" smtClean="0"/>
              <a:t>Donepezil easy to use, cheap</a:t>
            </a:r>
          </a:p>
          <a:p>
            <a:r>
              <a:rPr lang="en-GB" dirty="0" smtClean="0"/>
              <a:t>Transdermal </a:t>
            </a:r>
            <a:r>
              <a:rPr lang="en-GB" dirty="0" err="1" smtClean="0"/>
              <a:t>Rivastigmine</a:t>
            </a:r>
            <a:r>
              <a:rPr lang="en-GB" dirty="0" smtClean="0"/>
              <a:t>, PD dementia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7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Choline Esterase Inhibitors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Mild – moderate AD</a:t>
            </a:r>
          </a:p>
          <a:p>
            <a:r>
              <a:rPr lang="en-GB" dirty="0" smtClean="0"/>
              <a:t>Modest effect on cognition, care giver burden, delay need for institutional care</a:t>
            </a:r>
          </a:p>
          <a:p>
            <a:r>
              <a:rPr lang="en-GB" dirty="0" smtClean="0"/>
              <a:t>Can be helpful in non cognitive symptoms, particularly agitation and psychosis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856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Dementia update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Historical context</a:t>
            </a:r>
          </a:p>
          <a:p>
            <a:r>
              <a:rPr lang="en-GB" dirty="0" smtClean="0"/>
              <a:t>Early diagnosis</a:t>
            </a:r>
          </a:p>
          <a:p>
            <a:r>
              <a:rPr lang="en-GB" dirty="0" smtClean="0"/>
              <a:t>MCI</a:t>
            </a:r>
          </a:p>
          <a:p>
            <a:r>
              <a:rPr lang="en-GB" dirty="0" smtClean="0"/>
              <a:t>Medication issues, current and future</a:t>
            </a:r>
          </a:p>
          <a:p>
            <a:r>
              <a:rPr lang="en-GB" dirty="0" smtClean="0"/>
              <a:t>Driving</a:t>
            </a:r>
          </a:p>
          <a:p>
            <a:r>
              <a:rPr lang="en-GB" dirty="0" smtClean="0"/>
              <a:t>Any questions?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824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Memantine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Mod- severe AD</a:t>
            </a:r>
          </a:p>
          <a:p>
            <a:r>
              <a:rPr lang="en-GB" dirty="0" smtClean="0"/>
              <a:t>Intolerant of </a:t>
            </a:r>
            <a:r>
              <a:rPr lang="en-GB" dirty="0" err="1" smtClean="0"/>
              <a:t>AchEI’s</a:t>
            </a:r>
            <a:endParaRPr lang="en-GB" dirty="0" smtClean="0"/>
          </a:p>
          <a:p>
            <a:r>
              <a:rPr lang="en-GB" dirty="0" smtClean="0"/>
              <a:t>Modest effect on cognitive symptoms/function</a:t>
            </a:r>
          </a:p>
          <a:p>
            <a:r>
              <a:rPr lang="en-GB" dirty="0" smtClean="0"/>
              <a:t>Helpful with non cognitive symptoms, particularly those with a significant affective component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32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Memantine</a:t>
            </a:r>
            <a:r>
              <a:rPr lang="en-GB" dirty="0" smtClean="0"/>
              <a:t> &amp; </a:t>
            </a:r>
            <a:r>
              <a:rPr lang="en-GB" dirty="0" err="1" smtClean="0"/>
              <a:t>AchEI’s</a:t>
            </a:r>
            <a:r>
              <a:rPr lang="en-GB" dirty="0" smtClean="0"/>
              <a:t> in combination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Complimentary actions</a:t>
            </a:r>
          </a:p>
          <a:p>
            <a:r>
              <a:rPr lang="en-GB" dirty="0" smtClean="0"/>
              <a:t>Good evidence base</a:t>
            </a:r>
          </a:p>
          <a:p>
            <a:r>
              <a:rPr lang="en-GB" dirty="0" smtClean="0"/>
              <a:t>SABP reviewing guidance</a:t>
            </a:r>
          </a:p>
          <a:p>
            <a:endParaRPr lang="en-GB" dirty="0"/>
          </a:p>
          <a:p>
            <a:r>
              <a:rPr lang="en-GB" dirty="0" smtClean="0"/>
              <a:t>Cognitive &amp; non cognitive symptoms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909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Anti depressants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Generally safe</a:t>
            </a:r>
          </a:p>
          <a:p>
            <a:r>
              <a:rPr lang="en-GB" dirty="0" smtClean="0"/>
              <a:t>Conflicting evidence from studies</a:t>
            </a:r>
          </a:p>
          <a:p>
            <a:r>
              <a:rPr lang="en-GB" dirty="0" smtClean="0"/>
              <a:t>Useful in affective lability, irritability, emotional incontinence </a:t>
            </a:r>
          </a:p>
          <a:p>
            <a:r>
              <a:rPr lang="en-GB" dirty="0" smtClean="0"/>
              <a:t>Best evidence for Sertraline &amp; citalopram, increasing for </a:t>
            </a:r>
            <a:r>
              <a:rPr lang="en-GB" dirty="0" err="1" smtClean="0"/>
              <a:t>Mirtazepine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692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Anti psychotics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Have been over used</a:t>
            </a:r>
          </a:p>
          <a:p>
            <a:r>
              <a:rPr lang="en-GB" dirty="0" smtClean="0"/>
              <a:t>Not the work of Satan</a:t>
            </a:r>
          </a:p>
          <a:p>
            <a:r>
              <a:rPr lang="en-GB" dirty="0" smtClean="0"/>
              <a:t>But increase all cause mortality, increase incidence of cerebrovascular events, impair cognition</a:t>
            </a:r>
          </a:p>
          <a:p>
            <a:r>
              <a:rPr lang="en-GB" dirty="0" smtClean="0"/>
              <a:t>Helpful in florid psychotic symptoms, aggression &amp; agitation</a:t>
            </a:r>
          </a:p>
          <a:p>
            <a:r>
              <a:rPr lang="en-GB" dirty="0" smtClean="0"/>
              <a:t>Best evidence for risperidone, then Olanzapine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630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Mood stabilisers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Carbemazepine</a:t>
            </a:r>
            <a:r>
              <a:rPr lang="en-GB" dirty="0" smtClean="0"/>
              <a:t> &amp; gabapentin can be helpful in challenging behaviours</a:t>
            </a:r>
          </a:p>
          <a:p>
            <a:r>
              <a:rPr lang="en-GB" dirty="0" smtClean="0"/>
              <a:t>Poorly tolerated</a:t>
            </a:r>
          </a:p>
          <a:p>
            <a:r>
              <a:rPr lang="en-GB" dirty="0" smtClean="0"/>
              <a:t>Significant side effects</a:t>
            </a:r>
          </a:p>
          <a:p>
            <a:r>
              <a:rPr lang="en-GB" dirty="0" smtClean="0"/>
              <a:t>Valproate not helpful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8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Benzodiazepines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NO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07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future…………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 drugs since </a:t>
            </a:r>
            <a:r>
              <a:rPr lang="en-GB" dirty="0" err="1" smtClean="0"/>
              <a:t>memantine</a:t>
            </a:r>
            <a:endParaRPr lang="en-GB" dirty="0" smtClean="0"/>
          </a:p>
          <a:p>
            <a:r>
              <a:rPr lang="en-GB" dirty="0" smtClean="0"/>
              <a:t>From 2002 to 2014:</a:t>
            </a:r>
          </a:p>
          <a:p>
            <a:r>
              <a:rPr lang="en-GB" dirty="0" smtClean="0"/>
              <a:t>244 compounds</a:t>
            </a:r>
          </a:p>
          <a:p>
            <a:r>
              <a:rPr lang="en-GB" dirty="0" smtClean="0"/>
              <a:t>413 clinical trials</a:t>
            </a:r>
          </a:p>
          <a:p>
            <a:r>
              <a:rPr lang="en-GB" dirty="0" smtClean="0"/>
              <a:t>99.6% failure rate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31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bapineuzumab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Amyloid antibody</a:t>
            </a:r>
          </a:p>
          <a:p>
            <a:r>
              <a:rPr lang="en-GB" dirty="0" smtClean="0"/>
              <a:t>Pfizer, J&amp;J, Elan</a:t>
            </a:r>
          </a:p>
          <a:p>
            <a:r>
              <a:rPr lang="en-GB" dirty="0" smtClean="0"/>
              <a:t>+</a:t>
            </a:r>
            <a:r>
              <a:rPr lang="en-GB" dirty="0" err="1" smtClean="0"/>
              <a:t>ve</a:t>
            </a:r>
            <a:r>
              <a:rPr lang="en-GB" dirty="0" smtClean="0"/>
              <a:t> mouse studies</a:t>
            </a:r>
          </a:p>
          <a:p>
            <a:r>
              <a:rPr lang="en-GB" dirty="0" smtClean="0"/>
              <a:t>Reduces amyloid burden on PET</a:t>
            </a:r>
          </a:p>
          <a:p>
            <a:r>
              <a:rPr lang="en-GB" dirty="0" smtClean="0"/>
              <a:t>Doesn’t work</a:t>
            </a:r>
          </a:p>
          <a:p>
            <a:r>
              <a:rPr lang="en-GB" dirty="0" smtClean="0"/>
              <a:t>X2 phase 3 trials</a:t>
            </a:r>
          </a:p>
          <a:p>
            <a:r>
              <a:rPr lang="en-GB" dirty="0" smtClean="0"/>
              <a:t>“Hundreds of Millions of dollars”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036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CREAD  </a:t>
            </a:r>
            <a:r>
              <a:rPr lang="en-GB" dirty="0" err="1" smtClean="0"/>
              <a:t>crenezumab</a:t>
            </a:r>
            <a:r>
              <a:rPr lang="en-GB" dirty="0" smtClean="0"/>
              <a:t>, amyloid AB, phase 3</a:t>
            </a:r>
          </a:p>
          <a:p>
            <a:r>
              <a:rPr lang="en-GB" dirty="0" smtClean="0"/>
              <a:t>SYMBAD, BPSD,  </a:t>
            </a:r>
            <a:r>
              <a:rPr lang="en-GB" dirty="0" err="1" smtClean="0"/>
              <a:t>mirtazepine</a:t>
            </a:r>
            <a:r>
              <a:rPr lang="en-GB" dirty="0" smtClean="0"/>
              <a:t> &amp; </a:t>
            </a:r>
            <a:r>
              <a:rPr lang="en-GB" dirty="0" err="1" smtClean="0"/>
              <a:t>carbemazepine</a:t>
            </a:r>
            <a:endParaRPr lang="en-GB" dirty="0" smtClean="0"/>
          </a:p>
          <a:p>
            <a:r>
              <a:rPr lang="en-GB" dirty="0" err="1" smtClean="0"/>
              <a:t>Masitinib</a:t>
            </a:r>
            <a:r>
              <a:rPr lang="en-GB" dirty="0" smtClean="0"/>
              <a:t>   tyrosine kinase inhibitor, phase 3 , AD and ALS</a:t>
            </a:r>
          </a:p>
          <a:p>
            <a:endParaRPr lang="en-GB" dirty="0"/>
          </a:p>
          <a:p>
            <a:r>
              <a:rPr lang="en-GB" dirty="0" smtClean="0"/>
              <a:t>ELAN  </a:t>
            </a:r>
            <a:r>
              <a:rPr lang="en-GB" dirty="0" err="1" smtClean="0"/>
              <a:t>liraglutide</a:t>
            </a:r>
            <a:r>
              <a:rPr lang="en-GB" dirty="0" smtClean="0"/>
              <a:t>, long acting glucagon like agonist, phase 3</a:t>
            </a: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2017 - SABP</a:t>
            </a:r>
          </a:p>
        </p:txBody>
      </p:sp>
    </p:spTree>
    <p:extLst>
      <p:ext uri="{BB962C8B-B14F-4D97-AF65-F5344CB8AC3E}">
        <p14:creationId xmlns:p14="http://schemas.microsoft.com/office/powerpoint/2010/main" val="421574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driving</a:t>
            </a:r>
            <a:endParaRPr lang="en-GB" dirty="0"/>
          </a:p>
        </p:txBody>
      </p:sp>
      <p:pic>
        <p:nvPicPr>
          <p:cNvPr id="4" name="Picture 4" descr="DSCN0025#00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584" y="1196752"/>
            <a:ext cx="7488831" cy="54005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774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Auguste</a:t>
            </a:r>
            <a:r>
              <a:rPr lang="en-GB" dirty="0" smtClean="0"/>
              <a:t> Deter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266" y="2355850"/>
            <a:ext cx="4402667" cy="3429000"/>
          </a:xfrm>
        </p:spPr>
      </p:pic>
    </p:spTree>
    <p:extLst>
      <p:ext uri="{BB962C8B-B14F-4D97-AF65-F5344CB8AC3E}">
        <p14:creationId xmlns:p14="http://schemas.microsoft.com/office/powerpoint/2010/main" val="51210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Driving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Individuals must inform DVLA</a:t>
            </a:r>
          </a:p>
          <a:p>
            <a:endParaRPr lang="en-GB" dirty="0"/>
          </a:p>
          <a:p>
            <a:r>
              <a:rPr lang="en-GB" dirty="0" smtClean="0"/>
              <a:t>Decision made on individual  basis</a:t>
            </a:r>
          </a:p>
          <a:p>
            <a:endParaRPr lang="en-GB" dirty="0"/>
          </a:p>
          <a:p>
            <a:r>
              <a:rPr lang="en-GB" dirty="0" smtClean="0"/>
              <a:t>May issue driving licence for 12 months</a:t>
            </a:r>
          </a:p>
          <a:p>
            <a:endParaRPr lang="en-GB" dirty="0"/>
          </a:p>
          <a:p>
            <a:r>
              <a:rPr lang="en-GB" dirty="0" smtClean="0"/>
              <a:t>DVLA approved assessment centres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400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driving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X 3 – 8 risk of RTA</a:t>
            </a:r>
          </a:p>
          <a:p>
            <a:r>
              <a:rPr lang="en-GB" dirty="0" smtClean="0"/>
              <a:t>Risk linked to duration of symptoms and disease severity</a:t>
            </a:r>
          </a:p>
          <a:p>
            <a:r>
              <a:rPr lang="en-GB" dirty="0" smtClean="0"/>
              <a:t>3 years symptoms = 16 – 24 </a:t>
            </a:r>
            <a:r>
              <a:rPr lang="en-GB" dirty="0" err="1" smtClean="0"/>
              <a:t>yr</a:t>
            </a:r>
            <a:r>
              <a:rPr lang="en-GB" dirty="0" smtClean="0"/>
              <a:t> old male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528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Driving - </a:t>
            </a:r>
            <a:r>
              <a:rPr lang="en-GB" sz="2800" dirty="0" smtClean="0"/>
              <a:t>factors to consider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Subj reports unhelpful</a:t>
            </a:r>
          </a:p>
          <a:p>
            <a:r>
              <a:rPr lang="en-GB" dirty="0" smtClean="0"/>
              <a:t>Poor correlation between informant &amp; risk</a:t>
            </a:r>
          </a:p>
          <a:p>
            <a:r>
              <a:rPr lang="en-GB" dirty="0" smtClean="0"/>
              <a:t>MMSE</a:t>
            </a:r>
          </a:p>
          <a:p>
            <a:endParaRPr lang="en-GB" dirty="0"/>
          </a:p>
          <a:p>
            <a:r>
              <a:rPr lang="en-GB" dirty="0" smtClean="0"/>
              <a:t>Tests of visuospatial function +/- executive function better predictive value</a:t>
            </a:r>
          </a:p>
          <a:p>
            <a:endParaRPr lang="en-GB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9880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driving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Moderate – severe : stop</a:t>
            </a:r>
          </a:p>
          <a:p>
            <a:endParaRPr lang="en-GB" dirty="0"/>
          </a:p>
          <a:p>
            <a:r>
              <a:rPr lang="en-GB" dirty="0" smtClean="0"/>
              <a:t>Mild:  consider referral to driving centre if any concerns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846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 Alzheimer</a:t>
            </a:r>
            <a:endParaRPr lang="en-GB" dirty="0"/>
          </a:p>
        </p:txBody>
      </p:sp>
      <p:pic>
        <p:nvPicPr>
          <p:cNvPr id="4" name="Picture 4" descr="Alzheimer.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8520" y="1784350"/>
            <a:ext cx="3444159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72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Auguste</a:t>
            </a:r>
            <a:r>
              <a:rPr lang="en-GB" dirty="0" smtClean="0"/>
              <a:t> D  1901</a:t>
            </a:r>
          </a:p>
          <a:p>
            <a:r>
              <a:rPr lang="en-GB" dirty="0" smtClean="0"/>
              <a:t>Paper 1907</a:t>
            </a:r>
          </a:p>
          <a:p>
            <a:r>
              <a:rPr lang="en-GB" dirty="0" err="1" smtClean="0"/>
              <a:t>Alzheimers</a:t>
            </a:r>
            <a:r>
              <a:rPr lang="en-GB" dirty="0" smtClean="0"/>
              <a:t> disease  </a:t>
            </a:r>
            <a:r>
              <a:rPr lang="en-GB" dirty="0" err="1" smtClean="0"/>
              <a:t>Kraplein</a:t>
            </a:r>
            <a:r>
              <a:rPr lang="en-GB" dirty="0" smtClean="0"/>
              <a:t> 1910  (rare </a:t>
            </a:r>
            <a:r>
              <a:rPr lang="en-GB" dirty="0" err="1" smtClean="0"/>
              <a:t>presenile</a:t>
            </a:r>
            <a:r>
              <a:rPr lang="en-GB" dirty="0" smtClean="0"/>
              <a:t> dementia)</a:t>
            </a:r>
          </a:p>
          <a:p>
            <a:r>
              <a:rPr lang="en-GB" dirty="0" err="1" smtClean="0"/>
              <a:t>Alzheimers</a:t>
            </a:r>
            <a:r>
              <a:rPr lang="en-GB" dirty="0" smtClean="0"/>
              <a:t> Disease 1977, amyloid plaques</a:t>
            </a:r>
          </a:p>
          <a:p>
            <a:r>
              <a:rPr lang="en-GB" dirty="0" smtClean="0"/>
              <a:t>NFT 1984</a:t>
            </a:r>
          </a:p>
          <a:p>
            <a:r>
              <a:rPr lang="en-GB" dirty="0" smtClean="0"/>
              <a:t>1993  Choline esterase inhibitors</a:t>
            </a:r>
          </a:p>
          <a:p>
            <a:r>
              <a:rPr lang="en-GB" dirty="0" smtClean="0"/>
              <a:t>2000 </a:t>
            </a:r>
            <a:r>
              <a:rPr lang="en-GB" dirty="0" err="1" smtClean="0"/>
              <a:t>memantine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247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MCI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Transition   healthy ageing to clinical dementia</a:t>
            </a:r>
          </a:p>
          <a:p>
            <a:r>
              <a:rPr lang="en-GB" dirty="0" smtClean="0"/>
              <a:t>Driven by need for early recognition</a:t>
            </a:r>
          </a:p>
          <a:p>
            <a:r>
              <a:rPr lang="en-GB" dirty="0" smtClean="0"/>
              <a:t>Broadening of initial construct away from prodromal AD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68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Mild Cognitive Impairment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Concept developed in late 1980s</a:t>
            </a:r>
          </a:p>
          <a:p>
            <a:r>
              <a:rPr lang="en-GB" dirty="0" smtClean="0"/>
              <a:t>2003 symposium </a:t>
            </a:r>
          </a:p>
          <a:p>
            <a:r>
              <a:rPr lang="en-GB" dirty="0" smtClean="0"/>
              <a:t>DSM V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906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MCI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Subjective concerns from patient, informant or clinician</a:t>
            </a:r>
          </a:p>
          <a:p>
            <a:endParaRPr lang="en-GB" dirty="0"/>
          </a:p>
          <a:p>
            <a:r>
              <a:rPr lang="en-GB" dirty="0" smtClean="0"/>
              <a:t>Evidence of impairment in one or more domains</a:t>
            </a:r>
          </a:p>
          <a:p>
            <a:endParaRPr lang="en-GB" dirty="0"/>
          </a:p>
          <a:p>
            <a:r>
              <a:rPr lang="en-GB" dirty="0" smtClean="0"/>
              <a:t>Preservation of function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29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MCI sub types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aMCI  (single)</a:t>
            </a:r>
          </a:p>
          <a:p>
            <a:endParaRPr lang="en-GB" dirty="0"/>
          </a:p>
          <a:p>
            <a:r>
              <a:rPr lang="en-GB" dirty="0" smtClean="0"/>
              <a:t>aMCI (multiple)</a:t>
            </a:r>
          </a:p>
          <a:p>
            <a:endParaRPr lang="en-GB" dirty="0"/>
          </a:p>
          <a:p>
            <a:r>
              <a:rPr lang="en-GB" dirty="0" err="1" smtClean="0"/>
              <a:t>naMCI</a:t>
            </a:r>
            <a:r>
              <a:rPr lang="en-GB" dirty="0" smtClean="0"/>
              <a:t> (single)</a:t>
            </a:r>
          </a:p>
          <a:p>
            <a:endParaRPr lang="en-GB" dirty="0"/>
          </a:p>
          <a:p>
            <a:r>
              <a:rPr lang="en-GB" dirty="0" err="1" smtClean="0"/>
              <a:t>naMCI</a:t>
            </a:r>
            <a:r>
              <a:rPr lang="en-GB" dirty="0" smtClean="0"/>
              <a:t> (multiple)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484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195</TotalTime>
  <Words>676</Words>
  <Application>Microsoft Office PowerPoint</Application>
  <PresentationFormat>On-screen Show (4:3)</PresentationFormat>
  <Paragraphs>169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Metro</vt:lpstr>
      <vt:lpstr>Alzheimers disease</vt:lpstr>
      <vt:lpstr>Dementia update</vt:lpstr>
      <vt:lpstr>Auguste Deter</vt:lpstr>
      <vt:lpstr>Dr Alzheimer</vt:lpstr>
      <vt:lpstr>PowerPoint Presentation</vt:lpstr>
      <vt:lpstr>MCI</vt:lpstr>
      <vt:lpstr>Mild Cognitive Impairment</vt:lpstr>
      <vt:lpstr>MCI criteria</vt:lpstr>
      <vt:lpstr>MCI sub types</vt:lpstr>
      <vt:lpstr>MCI as a prodrome of AD……</vt:lpstr>
      <vt:lpstr>Biomarkers (Increased Beta-amyloid burden)  </vt:lpstr>
      <vt:lpstr>Biomarkers (neurodegeneration)</vt:lpstr>
      <vt:lpstr>Clinically useful?</vt:lpstr>
      <vt:lpstr>Identification of presymptomatic AD</vt:lpstr>
      <vt:lpstr>So………</vt:lpstr>
      <vt:lpstr>Screening tools</vt:lpstr>
      <vt:lpstr>medication</vt:lpstr>
      <vt:lpstr>Choline Esterase Inhibitors</vt:lpstr>
      <vt:lpstr>Choline Esterase Inhibitors</vt:lpstr>
      <vt:lpstr>Memantine</vt:lpstr>
      <vt:lpstr>Memantine &amp; AchEI’s in combination</vt:lpstr>
      <vt:lpstr>Anti depressants</vt:lpstr>
      <vt:lpstr>Anti psychotics</vt:lpstr>
      <vt:lpstr>Mood stabilisers</vt:lpstr>
      <vt:lpstr>Benzodiazepines </vt:lpstr>
      <vt:lpstr>The future…………</vt:lpstr>
      <vt:lpstr>bapineuzumab</vt:lpstr>
      <vt:lpstr>2017 - SABP</vt:lpstr>
      <vt:lpstr>driving</vt:lpstr>
      <vt:lpstr>Driving </vt:lpstr>
      <vt:lpstr>driving</vt:lpstr>
      <vt:lpstr>Driving - factors to consider </vt:lpstr>
      <vt:lpstr>driving</vt:lpstr>
    </vt:vector>
  </TitlesOfParts>
  <Company>Surrey &amp; Borders Partnership Foundation NHS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Alzheimers disease</dc:title>
  <dc:creator>Philip Hall</dc:creator>
  <cp:lastModifiedBy>dstevens01</cp:lastModifiedBy>
  <cp:revision>14</cp:revision>
  <dcterms:created xsi:type="dcterms:W3CDTF">2017-10-16T16:12:37Z</dcterms:created>
  <dcterms:modified xsi:type="dcterms:W3CDTF">2017-10-20T09:54:16Z</dcterms:modified>
</cp:coreProperties>
</file>