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0"/>
  </p:notesMasterIdLst>
  <p:handoutMasterIdLst>
    <p:handoutMasterId r:id="rId11"/>
  </p:handoutMasterIdLst>
  <p:sldIdLst>
    <p:sldId id="266" r:id="rId2"/>
    <p:sldId id="273" r:id="rId3"/>
    <p:sldId id="270" r:id="rId4"/>
    <p:sldId id="272" r:id="rId5"/>
    <p:sldId id="271" r:id="rId6"/>
    <p:sldId id="264" r:id="rId7"/>
    <p:sldId id="268" r:id="rId8"/>
    <p:sldId id="261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4660"/>
  </p:normalViewPr>
  <p:slideViewPr>
    <p:cSldViewPr>
      <p:cViewPr varScale="1">
        <p:scale>
          <a:sx n="104" d="100"/>
          <a:sy n="104" d="100"/>
        </p:scale>
        <p:origin x="-90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35920-FA1E-4A5D-A0CD-F56BA5B22502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8D71D-7971-4003-B590-304D34EED7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52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488E2-9B5E-4499-95BB-19903EEA86AD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AA788-389C-408C-96ED-C4C7C1987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681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Aims of presentation.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AA788-389C-408C-96ED-C4C7C198791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654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A99F-F033-4FF0-B29E-D5B69A01BAD2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04C4-5367-4242-B9D4-CC4E869F2D7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</a:p>
        </p:txBody>
      </p:sp>
    </p:spTree>
    <p:extLst>
      <p:ext uri="{BB962C8B-B14F-4D97-AF65-F5344CB8AC3E}">
        <p14:creationId xmlns:p14="http://schemas.microsoft.com/office/powerpoint/2010/main" val="77441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5920261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04C4-5367-4242-B9D4-CC4E869F2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22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04C4-5367-4242-B9D4-CC4E869F2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373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A99F-F033-4FF0-B29E-D5B69A01BAD2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04C4-5367-4242-B9D4-CC4E869F2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301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A99F-F033-4FF0-B29E-D5B69A01BAD2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04C4-5367-4242-B9D4-CC4E869F2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294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A99F-F033-4FF0-B29E-D5B69A01BAD2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04C4-5367-4242-B9D4-CC4E869F2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0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A99F-F033-4FF0-B29E-D5B69A01BAD2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04C4-5367-4242-B9D4-CC4E869F2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317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A99F-F033-4FF0-B29E-D5B69A01BAD2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04C4-5367-4242-B9D4-CC4E869F2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421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04C4-5367-4242-B9D4-CC4E869F2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3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5992269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58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1143000"/>
          </a:xfrm>
        </p:spPr>
        <p:txBody>
          <a:bodyPr/>
          <a:lstStyle>
            <a:lvl1pPr>
              <a:defRPr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cs typeface="Arial" pitchFamily="34" charset="0"/>
              </a:defRPr>
            </a:lvl1pPr>
            <a:lvl2pPr>
              <a:defRPr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04C4-5367-4242-B9D4-CC4E869F2D7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</a:p>
        </p:txBody>
      </p:sp>
    </p:spTree>
    <p:extLst>
      <p:ext uri="{BB962C8B-B14F-4D97-AF65-F5344CB8AC3E}">
        <p14:creationId xmlns:p14="http://schemas.microsoft.com/office/powerpoint/2010/main" val="362932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15000" cy="1143000"/>
          </a:xfrm>
        </p:spPr>
        <p:txBody>
          <a:bodyPr/>
          <a:lstStyle>
            <a:lvl1pPr>
              <a:defRPr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cs typeface="Arial" pitchFamily="34" charset="0"/>
              </a:defRPr>
            </a:lvl1pPr>
            <a:lvl2pPr>
              <a:defRPr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04C4-5367-4242-B9D4-CC4E869F2D7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</a:p>
        </p:txBody>
      </p:sp>
    </p:spTree>
    <p:extLst>
      <p:ext uri="{BB962C8B-B14F-4D97-AF65-F5344CB8AC3E}">
        <p14:creationId xmlns:p14="http://schemas.microsoft.com/office/powerpoint/2010/main" val="412435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8A99F-F033-4FF0-B29E-D5B69A01BAD2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04C4-5367-4242-B9D4-CC4E869F2D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60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04C4-5367-4242-B9D4-CC4E869F2D7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</a:p>
        </p:txBody>
      </p:sp>
    </p:spTree>
    <p:extLst>
      <p:ext uri="{BB962C8B-B14F-4D97-AF65-F5344CB8AC3E}">
        <p14:creationId xmlns:p14="http://schemas.microsoft.com/office/powerpoint/2010/main" val="27540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58811"/>
            <a:ext cx="6064277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04C4-5367-4242-B9D4-CC4E869F2D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58811"/>
            <a:ext cx="2185863" cy="56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824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8811"/>
            <a:ext cx="6064277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104C4-5367-4242-B9D4-CC4E869F2D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</a:p>
        </p:txBody>
      </p:sp>
    </p:spTree>
    <p:extLst>
      <p:ext uri="{BB962C8B-B14F-4D97-AF65-F5344CB8AC3E}">
        <p14:creationId xmlns:p14="http://schemas.microsoft.com/office/powerpoint/2010/main" val="345389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947" y="2031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8A99F-F033-4FF0-B29E-D5B69A01BAD2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104C4-5367-4242-B9D4-CC4E869F2D7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</a:p>
        </p:txBody>
      </p:sp>
      <p:pic>
        <p:nvPicPr>
          <p:cNvPr id="1026" name="Picture 2" descr="X:\Communications and engagement\1-Corporate\1-6-Resources\1-6-5-Logos\170105-GW_CCG_Logo_Pack_rev_Jan2017\Guildford and Waverley CCG\Office Use\Guildford and Waverley CCG ÔÇô RGB Blue.jpg"/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90" r="6110" b="29020"/>
          <a:stretch/>
        </p:blipFill>
        <p:spPr bwMode="auto">
          <a:xfrm>
            <a:off x="6925270" y="0"/>
            <a:ext cx="221873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74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76" r:id="rId5"/>
    <p:sldLayoutId id="2147483675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60" r:id="rId14"/>
    <p:sldLayoutId id="2147483661" r:id="rId15"/>
    <p:sldLayoutId id="2147483662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Psychological therapies </a:t>
            </a:r>
            <a:br>
              <a:rPr lang="en-GB" b="1" dirty="0" smtClean="0"/>
            </a:br>
            <a:r>
              <a:rPr lang="en-GB" b="1" dirty="0" smtClean="0"/>
              <a:t>in primary care (IAPT)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8229600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IAPT services provide evidence based treatments for people with anxiety and depression (implementing NICE guidelines).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IAPT in Guildford and Waverley is an ‘Any Qualified Provider service’ which means there are </a:t>
            </a:r>
            <a:r>
              <a:rPr lang="en-GB" dirty="0" smtClean="0"/>
              <a:t>multiple </a:t>
            </a:r>
            <a:r>
              <a:rPr lang="en-GB" dirty="0"/>
              <a:t>IAPT providers offering choice of intervention and location e.g. online, face to face, group…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3568" y="3717032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3568" y="3861048"/>
            <a:ext cx="8229600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101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The Stepped Care Approach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67" y="1936643"/>
            <a:ext cx="6455827" cy="4698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7066693" y="1942403"/>
            <a:ext cx="1224501" cy="4020058"/>
            <a:chOff x="0" y="0"/>
            <a:chExt cx="2835911" cy="3648075"/>
          </a:xfrm>
          <a:solidFill>
            <a:srgbClr val="464646"/>
          </a:solidFill>
        </p:grpSpPr>
        <p:sp>
          <p:nvSpPr>
            <p:cNvPr id="7" name="Rounded Rectangle 6"/>
            <p:cNvSpPr/>
            <p:nvPr/>
          </p:nvSpPr>
          <p:spPr>
            <a:xfrm>
              <a:off x="0" y="0"/>
              <a:ext cx="2835910" cy="3648075"/>
            </a:xfrm>
            <a:prstGeom prst="roundRect">
              <a:avLst/>
            </a:prstGeom>
            <a:solidFill>
              <a:srgbClr val="F1B434"/>
            </a:solidFill>
            <a:ln>
              <a:solidFill>
                <a:srgbClr val="4646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8" name="Text Box 2"/>
            <p:cNvSpPr txBox="1">
              <a:spLocks noChangeArrowheads="1"/>
            </p:cNvSpPr>
            <p:nvPr/>
          </p:nvSpPr>
          <p:spPr bwMode="auto">
            <a:xfrm>
              <a:off x="61651" y="152376"/>
              <a:ext cx="2774260" cy="3448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-GB" sz="1100" b="1" dirty="0">
                  <a:latin typeface="Faricy New Lt"/>
                  <a:ea typeface="Calibri"/>
                  <a:cs typeface="Times New Roman"/>
                </a:rPr>
                <a:t>Community connections</a:t>
              </a:r>
              <a:endParaRPr lang="en-GB" sz="1000" dirty="0"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</a:pPr>
              <a:r>
                <a:rPr lang="en-GB" sz="900" dirty="0">
                  <a:solidFill>
                    <a:srgbClr val="464646"/>
                  </a:solidFill>
                  <a:latin typeface="Faricy New Lt"/>
                  <a:ea typeface="Calibri"/>
                  <a:cs typeface="Times New Roman"/>
                </a:rPr>
                <a:t>Services offering emotional and wellbeing support including support groups, drop in services, social events, activities such as art and walking groups, and confidence building courses</a:t>
              </a:r>
              <a:endParaRPr lang="en-GB" sz="1000" dirty="0">
                <a:latin typeface="Calibri"/>
                <a:ea typeface="Calibri"/>
                <a:cs typeface="Times New Roman"/>
              </a:endParaRPr>
            </a:p>
            <a:p>
              <a:pPr>
                <a:lnSpc>
                  <a:spcPct val="115000"/>
                </a:lnSpc>
              </a:pPr>
              <a:r>
                <a:rPr lang="en-GB" sz="900" dirty="0">
                  <a:solidFill>
                    <a:srgbClr val="464646"/>
                  </a:solidFill>
                  <a:latin typeface="Faricy New Lt"/>
                  <a:ea typeface="Calibri"/>
                  <a:cs typeface="Times New Roman"/>
                </a:rPr>
                <a:t> </a:t>
              </a:r>
              <a:endParaRPr lang="en-GB" sz="1000" dirty="0"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877"/>
                </a:spcAft>
              </a:pPr>
              <a:r>
                <a:rPr lang="en-GB" sz="900" dirty="0">
                  <a:solidFill>
                    <a:srgbClr val="FFFFFF"/>
                  </a:solidFill>
                  <a:latin typeface="Faricy New Lt"/>
                  <a:ea typeface="Calibri"/>
                  <a:cs typeface="Times New Roman"/>
                </a:rPr>
                <a:t> </a:t>
              </a:r>
              <a:endParaRPr lang="en-GB" sz="1000" dirty="0">
                <a:latin typeface="Calibri"/>
                <a:ea typeface="Calibri"/>
                <a:cs typeface="Times New Roman"/>
              </a:endParaRP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V="1">
            <a:off x="912228" y="2269201"/>
            <a:ext cx="0" cy="32022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07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IAPT (Improving Access to Psychological Therapies)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</a:pPr>
            <a:r>
              <a:rPr lang="en-GB" dirty="0" smtClean="0"/>
              <a:t>Depression </a:t>
            </a:r>
            <a:r>
              <a:rPr lang="en-GB" dirty="0"/>
              <a:t>(including antenatal and postnatal); Anxiety  panic disorder, phobias, OCD and PTSD 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Aimed at primary care including early intervention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Timely access to brief intervention</a:t>
            </a:r>
          </a:p>
          <a:p>
            <a:pPr marL="685800"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Contact  within 3 days of referral </a:t>
            </a:r>
          </a:p>
          <a:p>
            <a:pPr marL="685800"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assess within 10 days </a:t>
            </a:r>
          </a:p>
          <a:p>
            <a:pPr marL="685800"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3200" dirty="0"/>
              <a:t>start treatment within 28 days</a:t>
            </a:r>
          </a:p>
          <a:p>
            <a:pPr marL="285750"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Easy access including </a:t>
            </a:r>
            <a:r>
              <a:rPr lang="en-GB" b="1" dirty="0"/>
              <a:t>self-referral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307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Access to suit everyone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GB" dirty="0" smtClean="0"/>
              <a:t>Range </a:t>
            </a:r>
            <a:r>
              <a:rPr lang="en-GB" dirty="0"/>
              <a:t>of </a:t>
            </a:r>
            <a:r>
              <a:rPr lang="en-GB" dirty="0" smtClean="0"/>
              <a:t>providers: </a:t>
            </a:r>
            <a:r>
              <a:rPr lang="en-GB" i="1" dirty="0"/>
              <a:t>Centre for Psychology; DHC Talking Therapies; IESO Digital Health; Mind Matters; </a:t>
            </a:r>
            <a:r>
              <a:rPr lang="en-GB" i="1" dirty="0" err="1"/>
              <a:t>ThinkAction</a:t>
            </a:r>
            <a:endParaRPr lang="en-GB" i="1" dirty="0"/>
          </a:p>
          <a:p>
            <a:endParaRPr lang="en-GB" dirty="0" smtClean="0"/>
          </a:p>
          <a:p>
            <a:r>
              <a:rPr lang="en-GB" dirty="0" smtClean="0"/>
              <a:t>Providing different, NHS, services</a:t>
            </a:r>
            <a:endParaRPr lang="en-GB" dirty="0"/>
          </a:p>
          <a:p>
            <a:pPr lvl="1"/>
            <a:r>
              <a:rPr lang="en-GB" sz="3200" dirty="0"/>
              <a:t>Face to face</a:t>
            </a:r>
          </a:p>
          <a:p>
            <a:pPr lvl="1"/>
            <a:r>
              <a:rPr lang="en-GB" sz="3200" dirty="0"/>
              <a:t>Online</a:t>
            </a:r>
          </a:p>
          <a:p>
            <a:pPr lvl="1"/>
            <a:r>
              <a:rPr lang="en-GB" sz="3200" dirty="0"/>
              <a:t>Computerised packages (e.g. </a:t>
            </a:r>
            <a:r>
              <a:rPr lang="en-GB" sz="3200" dirty="0" err="1"/>
              <a:t>skype</a:t>
            </a:r>
            <a:r>
              <a:rPr lang="en-GB" sz="3200" dirty="0"/>
              <a:t>)</a:t>
            </a:r>
          </a:p>
          <a:p>
            <a:pPr lvl="1"/>
            <a:r>
              <a:rPr lang="en-GB" sz="3200" dirty="0"/>
              <a:t>Groups</a:t>
            </a:r>
          </a:p>
          <a:p>
            <a:pPr lvl="1"/>
            <a:r>
              <a:rPr lang="en-GB" sz="3200" dirty="0"/>
              <a:t>Individual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822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Interventions / treatment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Aft>
                <a:spcPts val="600"/>
              </a:spcAft>
            </a:pPr>
            <a:r>
              <a:rPr lang="en-GB" dirty="0"/>
              <a:t>CBT (Cognitive Behavioural Therapy) based Guided Self-help</a:t>
            </a:r>
          </a:p>
          <a:p>
            <a:pPr lvl="1">
              <a:spcAft>
                <a:spcPts val="600"/>
              </a:spcAft>
            </a:pPr>
            <a:r>
              <a:rPr lang="en-GB" dirty="0"/>
              <a:t>CBT</a:t>
            </a:r>
          </a:p>
          <a:p>
            <a:pPr lvl="1">
              <a:spcAft>
                <a:spcPts val="600"/>
              </a:spcAft>
            </a:pPr>
            <a:r>
              <a:rPr lang="en-GB" dirty="0"/>
              <a:t> Counselling for depression,</a:t>
            </a:r>
          </a:p>
          <a:p>
            <a:pPr lvl="1">
              <a:spcAft>
                <a:spcPts val="600"/>
              </a:spcAft>
            </a:pPr>
            <a:r>
              <a:rPr lang="en-GB" dirty="0"/>
              <a:t>Interpersonal Psychotherapy (IPT)</a:t>
            </a:r>
          </a:p>
          <a:p>
            <a:pPr lvl="1">
              <a:spcAft>
                <a:spcPts val="600"/>
              </a:spcAft>
            </a:pPr>
            <a:r>
              <a:rPr lang="en-GB" dirty="0"/>
              <a:t> EMDR (single </a:t>
            </a:r>
            <a:r>
              <a:rPr lang="en-GB" dirty="0" smtClean="0"/>
              <a:t>episode trauma</a:t>
            </a:r>
            <a:r>
              <a:rPr lang="en-GB" dirty="0"/>
              <a:t>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897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893" y="27508"/>
            <a:ext cx="8229600" cy="814861"/>
          </a:xfrm>
        </p:spPr>
        <p:txBody>
          <a:bodyPr>
            <a:normAutofit/>
          </a:bodyPr>
          <a:lstStyle/>
          <a:p>
            <a:r>
              <a:rPr lang="en-GB" dirty="0" smtClean="0"/>
              <a:t>IAPT cards – help yourself!</a:t>
            </a:r>
            <a:endParaRPr lang="en-GB" dirty="0"/>
          </a:p>
        </p:txBody>
      </p:sp>
      <p:pic>
        <p:nvPicPr>
          <p:cNvPr id="3" name="Picture 2" descr="http://www.guildfordandwaverleyccg.nhs.uk/website/X09413/files/170726-GWCCG_Psychological_Thera - Internet Explorer">
            <a:extLst>
              <a:ext uri="{FF2B5EF4-FFF2-40B4-BE49-F238E27FC236}">
                <a16:creationId xmlns="" xmlns:a16="http://schemas.microsoft.com/office/drawing/2014/main" id="{41962E7A-AC7F-406A-A642-ADCA0EFC3D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663"/>
            <a:ext cx="9144000" cy="492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815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68850"/>
            <a:ext cx="8229600" cy="814861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3" name="Picture 2" descr="http://www.guildfordandwaverleyccg.nhs.uk/website/X09413/files/170726-GWCCG_Psychological_Thera - Internet Explorer">
            <a:extLst>
              <a:ext uri="{FF2B5EF4-FFF2-40B4-BE49-F238E27FC236}">
                <a16:creationId xmlns="" xmlns:a16="http://schemas.microsoft.com/office/drawing/2014/main" id="{25A7993E-83B3-47AD-91E0-0456EBDE36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7663"/>
            <a:ext cx="9144000" cy="492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632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321"/>
            <a:ext cx="8229600" cy="1143000"/>
          </a:xfrm>
        </p:spPr>
        <p:txBody>
          <a:bodyPr/>
          <a:lstStyle/>
          <a:p>
            <a:r>
              <a:rPr lang="en-GB" b="1" dirty="0"/>
              <a:t>Date For Your Diary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36724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3600" dirty="0"/>
              <a:t>The </a:t>
            </a:r>
            <a:r>
              <a:rPr lang="en-GB" sz="3600" dirty="0" smtClean="0"/>
              <a:t>next </a:t>
            </a:r>
            <a:r>
              <a:rPr lang="en-GB" sz="3600" dirty="0"/>
              <a:t>Clinical Mental Health Forum:</a:t>
            </a:r>
          </a:p>
          <a:p>
            <a:pPr marL="0" indent="0" algn="ctr">
              <a:buNone/>
            </a:pPr>
            <a:r>
              <a:rPr lang="en-GB" sz="3600" b="1" dirty="0"/>
              <a:t>    Wednesday 6</a:t>
            </a:r>
            <a:r>
              <a:rPr lang="en-GB" sz="3600" b="1" baseline="30000" dirty="0"/>
              <a:t>th</a:t>
            </a:r>
            <a:r>
              <a:rPr lang="en-GB" sz="3600" b="1" dirty="0"/>
              <a:t> December </a:t>
            </a:r>
            <a:r>
              <a:rPr lang="en-GB" sz="3600" b="1" dirty="0" smtClean="0"/>
              <a:t>1-2pm</a:t>
            </a:r>
          </a:p>
          <a:p>
            <a:pPr marL="0" indent="0" algn="ctr">
              <a:buNone/>
            </a:pPr>
            <a:r>
              <a:rPr lang="en-GB" sz="3600" dirty="0" smtClean="0"/>
              <a:t>The </a:t>
            </a:r>
            <a:r>
              <a:rPr lang="en-GB" sz="3600" dirty="0"/>
              <a:t>Mill Medical Practice, </a:t>
            </a:r>
            <a:r>
              <a:rPr lang="en-GB" sz="3600" dirty="0" err="1" smtClean="0"/>
              <a:t>Godalming</a:t>
            </a:r>
            <a:endParaRPr lang="en-GB" sz="3600" dirty="0"/>
          </a:p>
          <a:p>
            <a:pPr marL="0" indent="0">
              <a:buNone/>
            </a:pP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The </a:t>
            </a:r>
            <a:r>
              <a:rPr lang="en-GB" sz="3600" dirty="0"/>
              <a:t>agenda will include presentations from </a:t>
            </a:r>
            <a:r>
              <a:rPr lang="en-GB" sz="3600" b="1" dirty="0" smtClean="0"/>
              <a:t>Community Connections </a:t>
            </a:r>
            <a:r>
              <a:rPr lang="en-GB" sz="3600" b="1" dirty="0"/>
              <a:t>and the </a:t>
            </a:r>
            <a:r>
              <a:rPr lang="en-GB" sz="3600" b="1" dirty="0" smtClean="0"/>
              <a:t>Guildford safe haven</a:t>
            </a:r>
            <a:endParaRPr lang="en-GB" sz="3600" dirty="0"/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15040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NHSG&amp;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June 2016</Template>
  <TotalTime>893</TotalTime>
  <Words>243</Words>
  <Application>Microsoft Office PowerPoint</Application>
  <PresentationFormat>On-screen Show (4:3)</PresentationFormat>
  <Paragraphs>44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NHSG&amp;W template</vt:lpstr>
      <vt:lpstr>Psychological therapies  in primary care (IAPT)</vt:lpstr>
      <vt:lpstr>The Stepped Care Approach</vt:lpstr>
      <vt:lpstr>IAPT (Improving Access to Psychological Therapies)</vt:lpstr>
      <vt:lpstr>Access to suit everyone</vt:lpstr>
      <vt:lpstr>Interventions / treatment</vt:lpstr>
      <vt:lpstr>IAPT cards – help yourself!</vt:lpstr>
      <vt:lpstr>PowerPoint Presentation</vt:lpstr>
      <vt:lpstr>Date For Your Diary</vt:lpstr>
    </vt:vector>
  </TitlesOfParts>
  <Company>SECSU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Commissioning Forum</dc:title>
  <dc:creator>Sophie Norris</dc:creator>
  <cp:lastModifiedBy>dstevens01</cp:lastModifiedBy>
  <cp:revision>45</cp:revision>
  <cp:lastPrinted>2017-06-05T14:25:57Z</cp:lastPrinted>
  <dcterms:created xsi:type="dcterms:W3CDTF">2017-05-16T12:43:30Z</dcterms:created>
  <dcterms:modified xsi:type="dcterms:W3CDTF">2017-10-20T10:00:04Z</dcterms:modified>
</cp:coreProperties>
</file>