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8"/>
  </p:notesMasterIdLst>
  <p:handoutMasterIdLst>
    <p:handoutMasterId r:id="rId19"/>
  </p:handoutMasterIdLst>
  <p:sldIdLst>
    <p:sldId id="352" r:id="rId3"/>
    <p:sldId id="344" r:id="rId4"/>
    <p:sldId id="365" r:id="rId5"/>
    <p:sldId id="358" r:id="rId6"/>
    <p:sldId id="369" r:id="rId7"/>
    <p:sldId id="381" r:id="rId8"/>
    <p:sldId id="382" r:id="rId9"/>
    <p:sldId id="383" r:id="rId10"/>
    <p:sldId id="378" r:id="rId11"/>
    <p:sldId id="384" r:id="rId12"/>
    <p:sldId id="379" r:id="rId13"/>
    <p:sldId id="359" r:id="rId14"/>
    <p:sldId id="380" r:id="rId15"/>
    <p:sldId id="370" r:id="rId16"/>
    <p:sldId id="371"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99"/>
    <a:srgbClr val="0066CC"/>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3600" autoAdjust="0"/>
  </p:normalViewPr>
  <p:slideViewPr>
    <p:cSldViewPr>
      <p:cViewPr>
        <p:scale>
          <a:sx n="60" d="100"/>
          <a:sy n="60" d="100"/>
        </p:scale>
        <p:origin x="-1470" y="-588"/>
      </p:cViewPr>
      <p:guideLst>
        <p:guide orient="horz" pos="1389"/>
        <p:guide pos="2880"/>
      </p:guideLst>
    </p:cSldViewPr>
  </p:slideViewPr>
  <p:notesTextViewPr>
    <p:cViewPr>
      <p:scale>
        <a:sx n="1" d="1"/>
        <a:sy n="1" d="1"/>
      </p:scale>
      <p:origin x="0" y="0"/>
    </p:cViewPr>
  </p:notesTextViewPr>
  <p:notesViewPr>
    <p:cSldViewPr showGuides="1">
      <p:cViewPr varScale="1">
        <p:scale>
          <a:sx n="59" d="100"/>
          <a:sy n="59" d="100"/>
        </p:scale>
        <p:origin x="-3216" y="-8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0EE989A-0294-45A9-9070-07C006F7E5C2}" type="datetimeFigureOut">
              <a:rPr lang="en-GB" smtClean="0"/>
              <a:t>20/10/2017</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2C618EB-D66A-44AC-B727-B79563EC4CF0}" type="slidenum">
              <a:rPr lang="en-GB" smtClean="0"/>
              <a:t>‹#›</a:t>
            </a:fld>
            <a:endParaRPr lang="en-GB" dirty="0"/>
          </a:p>
        </p:txBody>
      </p:sp>
    </p:spTree>
    <p:extLst>
      <p:ext uri="{BB962C8B-B14F-4D97-AF65-F5344CB8AC3E}">
        <p14:creationId xmlns:p14="http://schemas.microsoft.com/office/powerpoint/2010/main" val="119681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228349-1AFA-49A7-BA1E-E23887D9C9F8}" type="datetimeFigureOut">
              <a:rPr lang="en-GB" smtClean="0"/>
              <a:t>20/10/2017</a:t>
            </a:fld>
            <a:endParaRPr lang="en-GB" dirty="0"/>
          </a:p>
        </p:txBody>
      </p:sp>
      <p:sp>
        <p:nvSpPr>
          <p:cNvPr id="4" name="Slide Image Placeholder 3"/>
          <p:cNvSpPr>
            <a:spLocks noGrp="1" noRot="1" noChangeAspect="1"/>
          </p:cNvSpPr>
          <p:nvPr>
            <p:ph type="sldImg" idx="2"/>
          </p:nvPr>
        </p:nvSpPr>
        <p:spPr>
          <a:xfrm>
            <a:off x="1258106" y="354807"/>
            <a:ext cx="4281463" cy="321178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482514" y="3739183"/>
            <a:ext cx="5832648" cy="568863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F17151-AE1A-4F01-96AF-75A7B0717EE6}" type="slidenum">
              <a:rPr lang="en-GB" smtClean="0"/>
              <a:t>‹#›</a:t>
            </a:fld>
            <a:endParaRPr lang="en-GB" dirty="0"/>
          </a:p>
        </p:txBody>
      </p:sp>
    </p:spTree>
    <p:extLst>
      <p:ext uri="{BB962C8B-B14F-4D97-AF65-F5344CB8AC3E}">
        <p14:creationId xmlns:p14="http://schemas.microsoft.com/office/powerpoint/2010/main" val="336172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Extend</a:t>
            </a:r>
            <a:r>
              <a:rPr lang="en-GB" baseline="0" dirty="0" smtClean="0"/>
              <a:t> warm welcome to everyone and thank them for inviting you</a:t>
            </a:r>
          </a:p>
          <a:p>
            <a:pPr marL="171450" indent="-171450">
              <a:buFont typeface="Arial" panose="020B0604020202020204" pitchFamily="34" charset="0"/>
              <a:buChar char="•"/>
            </a:pPr>
            <a:r>
              <a:rPr lang="en-GB" baseline="0" dirty="0" smtClean="0"/>
              <a:t>Introduce self </a:t>
            </a:r>
          </a:p>
          <a:p>
            <a:pPr marL="171450" indent="-171450">
              <a:buFont typeface="Arial" panose="020B0604020202020204" pitchFamily="34" charset="0"/>
              <a:buChar char="•"/>
            </a:pPr>
            <a:r>
              <a:rPr lang="en-GB" baseline="0" dirty="0" smtClean="0"/>
              <a:t>Most of you should, hopefully, be aware of the TIHM for dementia study by now. I am going to briefly just go over the basics of the study, then update you on the feedback we have had about the study from our Trusted Users and tell you about how you can apply for funding to take part in the study.</a:t>
            </a:r>
          </a:p>
        </p:txBody>
      </p:sp>
      <p:sp>
        <p:nvSpPr>
          <p:cNvPr id="4" name="Slide Number Placeholder 3"/>
          <p:cNvSpPr>
            <a:spLocks noGrp="1"/>
          </p:cNvSpPr>
          <p:nvPr>
            <p:ph type="sldNum" sz="quarter" idx="10"/>
          </p:nvPr>
        </p:nvSpPr>
        <p:spPr/>
        <p:txBody>
          <a:bodyPr/>
          <a:lstStyle/>
          <a:p>
            <a:fld id="{5BF17151-AE1A-4F01-96AF-75A7B0717EE6}" type="slidenum">
              <a:rPr lang="en-GB" smtClean="0"/>
              <a:t>1</a:t>
            </a:fld>
            <a:endParaRPr lang="en-GB" dirty="0"/>
          </a:p>
        </p:txBody>
      </p:sp>
    </p:spTree>
    <p:extLst>
      <p:ext uri="{BB962C8B-B14F-4D97-AF65-F5344CB8AC3E}">
        <p14:creationId xmlns:p14="http://schemas.microsoft.com/office/powerpoint/2010/main" val="404494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17151-AE1A-4F01-96AF-75A7B0717EE6}" type="slidenum">
              <a:rPr lang="en-GB" smtClean="0"/>
              <a:t>11</a:t>
            </a:fld>
            <a:endParaRPr lang="en-GB" dirty="0"/>
          </a:p>
        </p:txBody>
      </p:sp>
    </p:spTree>
    <p:extLst>
      <p:ext uri="{BB962C8B-B14F-4D97-AF65-F5344CB8AC3E}">
        <p14:creationId xmlns:p14="http://schemas.microsoft.com/office/powerpoint/2010/main" val="369139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We only expect practices to search for someone who has a diagnosis of dementia.  The Research and Development Team at Surrey and Borders Partnership will decide, once they have received an expression of interest from someone who wants to get involved in TIHM, whether they eligible to get involved. They will do this by visiting the person and getting them to do a simple memory test</a:t>
            </a:r>
          </a:p>
          <a:p>
            <a:pPr marL="171450" indent="-171450">
              <a:buFont typeface="Arial" panose="020B0604020202020204" pitchFamily="34" charset="0"/>
              <a:buChar char="•"/>
            </a:pPr>
            <a:r>
              <a:rPr lang="en-GB" baseline="0" dirty="0" smtClean="0"/>
              <a:t>The TIHM for dementia leaflet that practices will be asked to send out with the letter contains a free reply slip so that practice does not have to get involved in replying to people or dealing with responses</a:t>
            </a:r>
          </a:p>
          <a:p>
            <a:pPr marL="171450" indent="-171450">
              <a:buFont typeface="Arial" panose="020B0604020202020204" pitchFamily="34" charset="0"/>
              <a:buChar char="•"/>
            </a:pPr>
            <a:r>
              <a:rPr lang="en-GB" baseline="0" dirty="0" smtClean="0"/>
              <a:t>The letter has been approved by the Health Research Authority and the </a:t>
            </a:r>
            <a:r>
              <a:rPr lang="en-GB" baseline="0" smtClean="0"/>
              <a:t>Ethics Committee</a:t>
            </a:r>
            <a:endParaRPr lang="en-GB" baseline="0" dirty="0" smtClean="0"/>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5BF17151-AE1A-4F01-96AF-75A7B0717EE6}" type="slidenum">
              <a:rPr lang="en-GB" smtClean="0"/>
              <a:t>12</a:t>
            </a:fld>
            <a:endParaRPr lang="en-GB" dirty="0"/>
          </a:p>
        </p:txBody>
      </p:sp>
    </p:spTree>
    <p:extLst>
      <p:ext uri="{BB962C8B-B14F-4D97-AF65-F5344CB8AC3E}">
        <p14:creationId xmlns:p14="http://schemas.microsoft.com/office/powerpoint/2010/main" val="273773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5BF17151-AE1A-4F01-96AF-75A7B0717EE6}" type="slidenum">
              <a:rPr lang="en-GB" smtClean="0"/>
              <a:t>13</a:t>
            </a:fld>
            <a:endParaRPr lang="en-GB" dirty="0"/>
          </a:p>
        </p:txBody>
      </p:sp>
    </p:spTree>
    <p:extLst>
      <p:ext uri="{BB962C8B-B14F-4D97-AF65-F5344CB8AC3E}">
        <p14:creationId xmlns:p14="http://schemas.microsoft.com/office/powerpoint/2010/main" val="273773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TIHM</a:t>
            </a:r>
            <a:r>
              <a:rPr lang="en-GB" baseline="0" dirty="0" smtClean="0"/>
              <a:t> for dementia is part of an initiative funded by the Department of Health and overseen by NHS England and Innovate UK to accelerate development of innovative new ways of working to support people with long term conditions more effectively and efficiently </a:t>
            </a:r>
          </a:p>
          <a:p>
            <a:pPr marL="171450" indent="-171450">
              <a:buFont typeface="Arial" panose="020B0604020202020204" pitchFamily="34" charset="0"/>
              <a:buChar char="•"/>
            </a:pPr>
            <a:r>
              <a:rPr lang="en-GB" baseline="0" dirty="0" smtClean="0"/>
              <a:t>The statistics around dementia are startling with nearly 19,000 people in Surrey and HE Hants estimated to have dementia</a:t>
            </a:r>
          </a:p>
          <a:p>
            <a:pPr marL="171450" indent="-171450">
              <a:buFont typeface="Arial" panose="020B0604020202020204" pitchFamily="34" charset="0"/>
              <a:buChar char="•"/>
            </a:pPr>
            <a:r>
              <a:rPr lang="en-GB" baseline="0" dirty="0" smtClean="0"/>
              <a:t>Of those registered with dementia, over half will be admitted to hospital each year and 20% are frequent users of emergency services</a:t>
            </a:r>
          </a:p>
          <a:p>
            <a:pPr marL="171450" indent="-171450">
              <a:buFont typeface="Arial" panose="020B0604020202020204" pitchFamily="34" charset="0"/>
              <a:buChar char="•"/>
            </a:pPr>
            <a:r>
              <a:rPr lang="en-GB" baseline="0" dirty="0" smtClean="0"/>
              <a:t>Our TIHM for dementia trial aims to address some of these issues </a:t>
            </a:r>
          </a:p>
          <a:p>
            <a:pPr marL="171450" indent="-171450">
              <a:buFont typeface="Arial" panose="020B0604020202020204" pitchFamily="34" charset="0"/>
              <a:buChar char="•"/>
            </a:pPr>
            <a:r>
              <a:rPr lang="en-GB" b="0" baseline="0" dirty="0" smtClean="0"/>
              <a:t>Partners in the study are: Alzheimer’s Society, University of Surrey 5G Innovation Centre, Royal Holloway University of London, six CCG’s for Surrey and North East Hampshire and eight technology companies</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endParaRPr lang="en-GB" baseline="0"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BF17151-AE1A-4F01-96AF-75A7B0717EE6}" type="slidenum">
              <a:rPr lang="en-GB" smtClean="0"/>
              <a:t>2</a:t>
            </a:fld>
            <a:endParaRPr lang="en-GB" dirty="0"/>
          </a:p>
        </p:txBody>
      </p:sp>
    </p:spTree>
    <p:extLst>
      <p:ext uri="{BB962C8B-B14F-4D97-AF65-F5344CB8AC3E}">
        <p14:creationId xmlns:p14="http://schemas.microsoft.com/office/powerpoint/2010/main" val="89948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Improving</a:t>
            </a:r>
            <a:r>
              <a:rPr lang="en-GB" baseline="0" dirty="0" smtClean="0"/>
              <a:t> the lives of people with dementia and their carers to enable them to live independently and take more control over their health and wellbeing </a:t>
            </a:r>
          </a:p>
          <a:p>
            <a:pPr marL="171450" indent="-171450">
              <a:buFont typeface="Arial" panose="020B0604020202020204" pitchFamily="34" charset="0"/>
              <a:buChar char="•"/>
            </a:pPr>
            <a:r>
              <a:rPr lang="en-GB" baseline="0" dirty="0" smtClean="0"/>
              <a:t>Enable people with dementia to live well in their own homes for longer, reducing hospital bed stays and care home admissions </a:t>
            </a:r>
          </a:p>
          <a:p>
            <a:pPr marL="171450" indent="-171450">
              <a:buFont typeface="Arial" panose="020B0604020202020204" pitchFamily="34" charset="0"/>
              <a:buChar char="•"/>
            </a:pPr>
            <a:r>
              <a:rPr lang="en-GB" baseline="0" dirty="0" smtClean="0"/>
              <a:t>Reducing the burden on carers to improve the quality of their life</a:t>
            </a:r>
          </a:p>
          <a:p>
            <a:pPr marL="171450" indent="-171450">
              <a:buFont typeface="Arial" panose="020B0604020202020204" pitchFamily="34" charset="0"/>
              <a:buChar char="•"/>
            </a:pPr>
            <a:r>
              <a:rPr lang="en-GB" dirty="0" smtClean="0"/>
              <a:t>Collaboration</a:t>
            </a:r>
            <a:r>
              <a:rPr lang="en-GB" baseline="0" dirty="0" smtClean="0"/>
              <a:t> with academia, technology partners and voluntary sector to create manageable solutions to address the demand on health and social care services </a:t>
            </a:r>
          </a:p>
          <a:p>
            <a:pPr marL="171450" indent="-171450">
              <a:buFont typeface="Arial" panose="020B0604020202020204" pitchFamily="34" charset="0"/>
              <a:buChar char="•"/>
            </a:pPr>
            <a:r>
              <a:rPr lang="en-GB" baseline="0" dirty="0" smtClean="0"/>
              <a:t>Need led solutions so resources can be targeted to people who need them, when they need them most </a:t>
            </a:r>
          </a:p>
          <a:p>
            <a:pPr marL="171450" indent="-171450">
              <a:buFont typeface="Arial" panose="020B0604020202020204" pitchFamily="34" charset="0"/>
              <a:buChar char="•"/>
            </a:pPr>
            <a:r>
              <a:rPr lang="en-GB" baseline="0" dirty="0" smtClean="0"/>
              <a:t>Creating scalable solutions that can be quickly deployed for other long term health conditions </a:t>
            </a:r>
            <a:endParaRPr lang="en-GB" dirty="0"/>
          </a:p>
        </p:txBody>
      </p:sp>
      <p:sp>
        <p:nvSpPr>
          <p:cNvPr id="4" name="Slide Number Placeholder 3"/>
          <p:cNvSpPr>
            <a:spLocks noGrp="1"/>
          </p:cNvSpPr>
          <p:nvPr>
            <p:ph type="sldNum" sz="quarter" idx="10"/>
          </p:nvPr>
        </p:nvSpPr>
        <p:spPr/>
        <p:txBody>
          <a:bodyPr/>
          <a:lstStyle/>
          <a:p>
            <a:fld id="{5BF17151-AE1A-4F01-96AF-75A7B0717EE6}" type="slidenum">
              <a:rPr lang="en-GB" smtClean="0"/>
              <a:t>3</a:t>
            </a:fld>
            <a:endParaRPr lang="en-GB" dirty="0"/>
          </a:p>
        </p:txBody>
      </p:sp>
    </p:spTree>
    <p:extLst>
      <p:ext uri="{BB962C8B-B14F-4D97-AF65-F5344CB8AC3E}">
        <p14:creationId xmlns:p14="http://schemas.microsoft.com/office/powerpoint/2010/main" val="253050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Two-year clinical trial involving the testing of devices such as sensors, apps and trackers installed in the homes of people with dementia in Surrey and NE Hants</a:t>
            </a:r>
          </a:p>
          <a:p>
            <a:pPr marL="171450" indent="-171450">
              <a:buFont typeface="Arial" panose="020B0604020202020204" pitchFamily="34" charset="0"/>
              <a:buChar char="•"/>
            </a:pPr>
            <a:r>
              <a:rPr lang="en-GB" baseline="0" dirty="0" smtClean="0"/>
              <a:t>The devices themselves are established products, what’s new is using data from combinations of devices to monitor people’s wellbeing via the internet of things to a monitoring centre where any change in wellbeing will be flagged to clinical staff and action can be taken </a:t>
            </a:r>
          </a:p>
          <a:p>
            <a:pPr marL="171450" indent="-171450">
              <a:buFont typeface="Arial" panose="020B0604020202020204" pitchFamily="34" charset="0"/>
              <a:buChar char="•"/>
            </a:pPr>
            <a:r>
              <a:rPr lang="en-GB" baseline="0" dirty="0" smtClean="0"/>
              <a:t>The trial will run alongside any existing health and social care support participants are receiving </a:t>
            </a:r>
          </a:p>
          <a:p>
            <a:pPr marL="171450" indent="-171450">
              <a:buFont typeface="Arial" panose="020B0604020202020204" pitchFamily="34" charset="0"/>
              <a:buChar char="•"/>
            </a:pPr>
            <a:r>
              <a:rPr lang="en-GB" baseline="0" dirty="0" smtClean="0"/>
              <a:t>At the end of the trial we will be making proposals on how the technology can be more widely applied to benefit other long term physical and mental health conditions </a:t>
            </a:r>
          </a:p>
          <a:p>
            <a:pPr marL="171450" indent="-171450">
              <a:buFont typeface="Arial" panose="020B0604020202020204" pitchFamily="34" charset="0"/>
              <a:buChar char="•"/>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BF17151-AE1A-4F01-96AF-75A7B0717EE6}" type="slidenum">
              <a:rPr lang="en-GB" smtClean="0"/>
              <a:t>4</a:t>
            </a:fld>
            <a:endParaRPr lang="en-GB" dirty="0"/>
          </a:p>
        </p:txBody>
      </p:sp>
    </p:spTree>
    <p:extLst>
      <p:ext uri="{BB962C8B-B14F-4D97-AF65-F5344CB8AC3E}">
        <p14:creationId xmlns:p14="http://schemas.microsoft.com/office/powerpoint/2010/main" val="227401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F17151-AE1A-4F01-96AF-75A7B0717EE6}" type="slidenum">
              <a:rPr lang="en-GB" smtClean="0"/>
              <a:t>5</a:t>
            </a:fld>
            <a:endParaRPr lang="en-GB" dirty="0"/>
          </a:p>
        </p:txBody>
      </p:sp>
    </p:spTree>
    <p:extLst>
      <p:ext uri="{BB962C8B-B14F-4D97-AF65-F5344CB8AC3E}">
        <p14:creationId xmlns:p14="http://schemas.microsoft.com/office/powerpoint/2010/main" val="383912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r>
              <a:rPr lang="en-GB" dirty="0" smtClean="0"/>
              <a:t>This is the data that appears</a:t>
            </a:r>
            <a:r>
              <a:rPr lang="en-GB" baseline="0" dirty="0" smtClean="0"/>
              <a:t> on the Integrated View at the Clinical Monitoring Unit where clinicians will follow up on alerts. This may involve them calling a carer to check that the person with dementia is okay, or organising for a Dementia Navigator from the Alzheimer’s Society to visit or if necessary, the emergency services may be contacted.</a:t>
            </a:r>
            <a:endParaRPr lang="en-GB" dirty="0"/>
          </a:p>
        </p:txBody>
      </p:sp>
      <p:sp>
        <p:nvSpPr>
          <p:cNvPr id="4" name="Slide Number Placeholder 3"/>
          <p:cNvSpPr>
            <a:spLocks noGrp="1"/>
          </p:cNvSpPr>
          <p:nvPr>
            <p:ph type="sldNum" sz="quarter" idx="10"/>
          </p:nvPr>
        </p:nvSpPr>
        <p:spPr/>
        <p:txBody>
          <a:bodyPr/>
          <a:lstStyle/>
          <a:p>
            <a:fld id="{5BF17151-AE1A-4F01-96AF-75A7B0717EE6}" type="slidenum">
              <a:rPr lang="en-GB" smtClean="0"/>
              <a:t>6</a:t>
            </a:fld>
            <a:endParaRPr lang="en-GB" dirty="0"/>
          </a:p>
        </p:txBody>
      </p:sp>
    </p:spTree>
    <p:extLst>
      <p:ext uri="{BB962C8B-B14F-4D97-AF65-F5344CB8AC3E}">
        <p14:creationId xmlns:p14="http://schemas.microsoft.com/office/powerpoint/2010/main" val="273650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F17151-AE1A-4F01-96AF-75A7B0717EE6}"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358360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There</a:t>
            </a:r>
            <a:r>
              <a:rPr lang="en-GB" baseline="0" dirty="0" smtClean="0"/>
              <a:t> are seven Trusted Users who have been trialling the TIHM for dementia technology for nearly six months now. They have been very positive about their involvement in the study and all say they are benefitting from the technology in their homes.</a:t>
            </a:r>
          </a:p>
          <a:p>
            <a:pPr marL="171450" indent="-171450">
              <a:buFont typeface="Arial" panose="020B0604020202020204" pitchFamily="34" charset="0"/>
              <a:buChar char="•"/>
            </a:pPr>
            <a:r>
              <a:rPr lang="en-GB" baseline="0" dirty="0" smtClean="0"/>
              <a:t>When they visit their GPs they can share recent data about blood pressure, weight, hydration, temperature, pulse and blood oxygen saving GPs time and helping them to make informed decisions earlier on.</a:t>
            </a:r>
          </a:p>
          <a:p>
            <a:pPr marL="0" indent="0">
              <a:buFont typeface="Arial" panose="020B0604020202020204" pitchFamily="34" charset="0"/>
              <a:buNone/>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BF17151-AE1A-4F01-96AF-75A7B0717EE6}" type="slidenum">
              <a:rPr lang="en-GB" smtClean="0"/>
              <a:t>9</a:t>
            </a:fld>
            <a:endParaRPr lang="en-GB" dirty="0"/>
          </a:p>
        </p:txBody>
      </p:sp>
    </p:spTree>
    <p:extLst>
      <p:ext uri="{BB962C8B-B14F-4D97-AF65-F5344CB8AC3E}">
        <p14:creationId xmlns:p14="http://schemas.microsoft.com/office/powerpoint/2010/main" val="253050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355600"/>
            <a:ext cx="4279900" cy="321151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Improving</a:t>
            </a:r>
            <a:r>
              <a:rPr lang="en-GB" baseline="0" dirty="0" smtClean="0"/>
              <a:t> the lives of people with dementia and their carers to enable them to live independently and take more control over their health and wellbeing </a:t>
            </a:r>
          </a:p>
          <a:p>
            <a:pPr marL="171450" indent="-171450">
              <a:buFont typeface="Arial" panose="020B0604020202020204" pitchFamily="34" charset="0"/>
              <a:buChar char="•"/>
            </a:pPr>
            <a:r>
              <a:rPr lang="en-GB" baseline="0" dirty="0" smtClean="0"/>
              <a:t>Enable people with dementia to live well in their own homes for longer, reducing hospital bed stays and care home admissions </a:t>
            </a:r>
          </a:p>
          <a:p>
            <a:pPr marL="171450" indent="-171450">
              <a:buFont typeface="Arial" panose="020B0604020202020204" pitchFamily="34" charset="0"/>
              <a:buChar char="•"/>
            </a:pPr>
            <a:r>
              <a:rPr lang="en-GB" baseline="0" dirty="0" smtClean="0"/>
              <a:t>Reducing the burden on carers to improve the quality of their life</a:t>
            </a:r>
          </a:p>
          <a:p>
            <a:pPr marL="171450" indent="-171450">
              <a:buFont typeface="Arial" panose="020B0604020202020204" pitchFamily="34" charset="0"/>
              <a:buChar char="•"/>
            </a:pPr>
            <a:r>
              <a:rPr lang="en-GB" dirty="0" smtClean="0"/>
              <a:t>Collaboration</a:t>
            </a:r>
            <a:r>
              <a:rPr lang="en-GB" baseline="0" dirty="0" smtClean="0"/>
              <a:t> with academia, technology partners and voluntary sector to create manageable solutions to address the demand on health and social care services </a:t>
            </a:r>
          </a:p>
          <a:p>
            <a:pPr marL="171450" indent="-171450">
              <a:buFont typeface="Arial" panose="020B0604020202020204" pitchFamily="34" charset="0"/>
              <a:buChar char="•"/>
            </a:pPr>
            <a:r>
              <a:rPr lang="en-GB" baseline="0" dirty="0" smtClean="0"/>
              <a:t>Need led solutions so resources can be targeted to people who need them, when they need them most </a:t>
            </a:r>
          </a:p>
          <a:p>
            <a:pPr marL="171450" indent="-171450">
              <a:buFont typeface="Arial" panose="020B0604020202020204" pitchFamily="34" charset="0"/>
              <a:buChar char="•"/>
            </a:pPr>
            <a:r>
              <a:rPr lang="en-GB" baseline="0" dirty="0" smtClean="0"/>
              <a:t>Creating scalable solutions that can be quickly deployed for other long term health conditions </a:t>
            </a:r>
            <a:endParaRPr lang="en-GB" dirty="0"/>
          </a:p>
        </p:txBody>
      </p:sp>
      <p:sp>
        <p:nvSpPr>
          <p:cNvPr id="4" name="Slide Number Placeholder 3"/>
          <p:cNvSpPr>
            <a:spLocks noGrp="1"/>
          </p:cNvSpPr>
          <p:nvPr>
            <p:ph type="sldNum" sz="quarter" idx="10"/>
          </p:nvPr>
        </p:nvSpPr>
        <p:spPr/>
        <p:txBody>
          <a:bodyPr/>
          <a:lstStyle/>
          <a:p>
            <a:fld id="{5BF17151-AE1A-4F01-96AF-75A7B0717EE6}" type="slidenum">
              <a:rPr lang="en-GB" smtClean="0"/>
              <a:t>10</a:t>
            </a:fld>
            <a:endParaRPr lang="en-GB" dirty="0"/>
          </a:p>
        </p:txBody>
      </p:sp>
    </p:spTree>
    <p:extLst>
      <p:ext uri="{BB962C8B-B14F-4D97-AF65-F5344CB8AC3E}">
        <p14:creationId xmlns:p14="http://schemas.microsoft.com/office/powerpoint/2010/main" val="2530508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lueBgnd-cor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0400" y="1054801"/>
            <a:ext cx="8270420" cy="759599"/>
          </a:xfrm>
        </p:spPr>
        <p:txBody>
          <a:bodyPr>
            <a:noAutofit/>
          </a:bodyPr>
          <a:lstStyle>
            <a:lvl1pPr algn="l">
              <a:defRPr sz="44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10400" y="1814400"/>
            <a:ext cx="5826221" cy="1752600"/>
          </a:xfrm>
        </p:spPr>
        <p:txBody>
          <a:bodyPr>
            <a:noAutofit/>
          </a:bodyPr>
          <a:lstStyle>
            <a:lvl1pPr marL="0" indent="0" algn="l">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1233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342900" y="6267450"/>
            <a:ext cx="1143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Translucent graphic-gre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3270250"/>
            <a:ext cx="720725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For a bettter life-gre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6311900"/>
            <a:ext cx="10096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2393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pic>
        <p:nvPicPr>
          <p:cNvPr id="4" name="Picture 7" descr="BlockBgnd corp-blu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20688" y="1123950"/>
            <a:ext cx="82804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21200" y="1886400"/>
            <a:ext cx="4038600" cy="3855600"/>
          </a:xfrm>
        </p:spPr>
        <p:txBody>
          <a:bodyPr/>
          <a:lstStyle>
            <a:lvl1pPr marL="0" indent="0">
              <a:spcBef>
                <a:spcPts val="0"/>
              </a:spcBef>
              <a:buFontTx/>
              <a:buNone/>
              <a:defRPr sz="2400" b="1">
                <a:solidFill>
                  <a:srgbClr val="FFFFFF"/>
                </a:solidFill>
              </a:defRPr>
            </a:lvl1pPr>
            <a:lvl2pPr marL="0" indent="0">
              <a:spcBef>
                <a:spcPts val="0"/>
              </a:spcBef>
              <a:buFontTx/>
              <a:buNone/>
              <a:defRPr sz="1800">
                <a:solidFill>
                  <a:srgbClr val="FFFFFF"/>
                </a:solidFill>
              </a:defRPr>
            </a:lvl2pPr>
            <a:lvl3pPr marL="0" indent="0">
              <a:spcBef>
                <a:spcPts val="0"/>
              </a:spcBef>
              <a:buFontTx/>
              <a:buNone/>
              <a:defRPr sz="1600">
                <a:solidFill>
                  <a:srgbClr val="FFFFFF"/>
                </a:solidFill>
              </a:defRPr>
            </a:lvl3pPr>
            <a:lvl4pPr marL="0" indent="0">
              <a:spcBef>
                <a:spcPts val="0"/>
              </a:spcBef>
              <a:buFontTx/>
              <a:buNone/>
              <a:defRPr sz="1600">
                <a:solidFill>
                  <a:srgbClr val="FFFFFF"/>
                </a:solidFill>
              </a:defRPr>
            </a:lvl4pPr>
            <a:lvl5pPr marL="0" indent="0">
              <a:spcBef>
                <a:spcPts val="0"/>
              </a:spcBef>
              <a:buClr>
                <a:schemeClr val="bg1"/>
              </a:buClr>
              <a:buFontTx/>
              <a:buNone/>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683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1200" y="1886400"/>
            <a:ext cx="4038600" cy="3855600"/>
          </a:xfrm>
        </p:spPr>
        <p:txBody>
          <a:bodyPr/>
          <a:lstStyle>
            <a:lvl1pPr>
              <a:spcBef>
                <a:spcPts val="400"/>
              </a:spcBef>
              <a:spcAft>
                <a:spcPts val="400"/>
              </a:spcAft>
              <a:defRPr sz="2000"/>
            </a:lvl1pPr>
            <a:lvl2pPr>
              <a:spcBef>
                <a:spcPts val="400"/>
              </a:spcBef>
              <a:spcAft>
                <a:spcPts val="400"/>
              </a:spcAft>
              <a:defRPr sz="16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86400"/>
            <a:ext cx="4038600" cy="3855600"/>
          </a:xfrm>
        </p:spPr>
        <p:txBody>
          <a:bodyPr/>
          <a:lstStyle>
            <a:lvl1pPr>
              <a:spcBef>
                <a:spcPts val="400"/>
              </a:spcBef>
              <a:spcAft>
                <a:spcPts val="400"/>
              </a:spcAft>
              <a:defRPr sz="2000"/>
            </a:lvl1pPr>
            <a:lvl2pPr>
              <a:spcBef>
                <a:spcPts val="400"/>
              </a:spcBef>
              <a:spcAft>
                <a:spcPts val="400"/>
              </a:spcAft>
              <a:defRPr sz="16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961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341313" y="1068388"/>
            <a:ext cx="8424862" cy="123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26424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Translucent graphi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2781300"/>
            <a:ext cx="74739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2900" y="6267450"/>
            <a:ext cx="11430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9" descr="for a bettter life-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8" y="6318250"/>
            <a:ext cx="9969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821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lockBgnd corp-gre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0400" y="1054801"/>
            <a:ext cx="8270420" cy="759599"/>
          </a:xfrm>
        </p:spPr>
        <p:txBody>
          <a:bodyPr>
            <a:noAutofit/>
          </a:bodyPr>
          <a:lstStyle>
            <a:lvl1pPr algn="l">
              <a:defRPr sz="44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10400" y="1814400"/>
            <a:ext cx="5826221" cy="1752600"/>
          </a:xfrm>
        </p:spPr>
        <p:txBody>
          <a:bodyPr>
            <a:noAutofit/>
          </a:bodyPr>
          <a:lstStyle>
            <a:lvl1pPr marL="0" indent="0" algn="l">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7350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4" name="Picture 7" descr="BlockBgnd corp-gre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20688" y="1123950"/>
            <a:ext cx="828040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21200" y="1886400"/>
            <a:ext cx="4038600" cy="3855600"/>
          </a:xfrm>
        </p:spPr>
        <p:txBody>
          <a:bodyPr/>
          <a:lstStyle>
            <a:lvl1pPr marL="0" indent="0">
              <a:spcBef>
                <a:spcPts val="0"/>
              </a:spcBef>
              <a:buFontTx/>
              <a:buNone/>
              <a:defRPr sz="2400" b="1">
                <a:solidFill>
                  <a:srgbClr val="FFFFFF"/>
                </a:solidFill>
              </a:defRPr>
            </a:lvl1pPr>
            <a:lvl2pPr marL="0" indent="0">
              <a:spcBef>
                <a:spcPts val="0"/>
              </a:spcBef>
              <a:buFontTx/>
              <a:buNone/>
              <a:defRPr sz="1800">
                <a:solidFill>
                  <a:srgbClr val="FFFFFF"/>
                </a:solidFill>
              </a:defRPr>
            </a:lvl2pPr>
            <a:lvl3pPr marL="0">
              <a:spcBef>
                <a:spcPts val="0"/>
              </a:spcBef>
              <a:defRPr sz="1600">
                <a:solidFill>
                  <a:srgbClr val="FFFFFF"/>
                </a:solidFill>
              </a:defRPr>
            </a:lvl3pPr>
            <a:lvl4pPr marL="0">
              <a:spcBef>
                <a:spcPts val="0"/>
              </a:spcBef>
              <a:defRPr sz="1600">
                <a:solidFill>
                  <a:srgbClr val="FFFFFF"/>
                </a:solidFill>
              </a:defRPr>
            </a:lvl4pPr>
            <a:lvl5pPr marL="0">
              <a:spcBef>
                <a:spcPts val="0"/>
              </a:spcBef>
              <a:defRPr sz="1600">
                <a:solidFill>
                  <a:srgbClr val="FFFFFF"/>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2590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1200" y="1886400"/>
            <a:ext cx="4038600" cy="3855600"/>
          </a:xfrm>
        </p:spPr>
        <p:txBody>
          <a:bodyPr/>
          <a:lstStyle>
            <a:lvl1pPr>
              <a:spcBef>
                <a:spcPts val="400"/>
              </a:spcBef>
              <a:spcAft>
                <a:spcPts val="400"/>
              </a:spcAft>
              <a:defRPr sz="2000"/>
            </a:lvl1pPr>
            <a:lvl2pPr>
              <a:spcBef>
                <a:spcPts val="400"/>
              </a:spcBef>
              <a:spcAft>
                <a:spcPts val="400"/>
              </a:spcAft>
              <a:defRPr sz="16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86400"/>
            <a:ext cx="4038600" cy="3855600"/>
          </a:xfrm>
        </p:spPr>
        <p:txBody>
          <a:bodyPr/>
          <a:lstStyle>
            <a:lvl1pPr>
              <a:spcBef>
                <a:spcPts val="400"/>
              </a:spcBef>
              <a:spcAft>
                <a:spcPts val="400"/>
              </a:spcAft>
              <a:defRPr sz="2000"/>
            </a:lvl1pPr>
            <a:lvl2pPr>
              <a:spcBef>
                <a:spcPts val="400"/>
              </a:spcBef>
              <a:spcAft>
                <a:spcPts val="400"/>
              </a:spcAft>
              <a:defRPr sz="1600"/>
            </a:lvl2pPr>
            <a:lvl3pPr>
              <a:defRPr sz="16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296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341313" y="1068388"/>
            <a:ext cx="8424862" cy="123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50068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9.png"/><Relationship Id="rId4" Type="http://schemas.openxmlformats.org/officeDocument/2006/relationships/slideLayout" Target="../slideLayouts/slideLayout9.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block graphic 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648200"/>
            <a:ext cx="23177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11163" y="1123950"/>
            <a:ext cx="8278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20688" y="1885950"/>
            <a:ext cx="82804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9" name="Picture 10" descr="Trust logo blu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0613" y="420688"/>
            <a:ext cx="2552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for a bettter life-blu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3388" y="6318250"/>
            <a:ext cx="9969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20688" y="1123950"/>
            <a:ext cx="8280400" cy="0"/>
          </a:xfrm>
          <a:prstGeom prst="line">
            <a:avLst/>
          </a:prstGeom>
          <a:ln w="19050">
            <a:solidFill>
              <a:srgbClr val="0094BA"/>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57200" rtl="0" eaLnBrk="1" fontAlgn="base" hangingPunct="1">
        <a:spcBef>
          <a:spcPct val="0"/>
        </a:spcBef>
        <a:spcAft>
          <a:spcPct val="0"/>
        </a:spcAft>
        <a:defRPr sz="2800" kern="1200">
          <a:solidFill>
            <a:srgbClr val="0094BA"/>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rgbClr val="0094BA"/>
          </a:solidFill>
          <a:latin typeface="Arial" charset="0"/>
          <a:ea typeface="ＭＳ Ｐゴシック" charset="0"/>
          <a:cs typeface="ＭＳ Ｐゴシック" charset="0"/>
        </a:defRPr>
      </a:lvl9pPr>
    </p:titleStyle>
    <p:bodyStyle>
      <a:lvl1pPr marL="358775" indent="-358775" algn="l" defTabSz="457200" rtl="0" eaLnBrk="1" fontAlgn="base" hangingPunct="1">
        <a:spcBef>
          <a:spcPts val="600"/>
        </a:spcBef>
        <a:spcAft>
          <a:spcPts val="600"/>
        </a:spcAft>
        <a:buBlip>
          <a:blip r:embed="rId10"/>
        </a:buBlip>
        <a:defRPr sz="2400" kern="1200">
          <a:solidFill>
            <a:schemeClr val="tx1"/>
          </a:solidFill>
          <a:latin typeface="+mn-lt"/>
          <a:ea typeface="ＭＳ Ｐゴシック" charset="0"/>
          <a:cs typeface="ＭＳ Ｐゴシック" charset="0"/>
        </a:defRPr>
      </a:lvl1pPr>
      <a:lvl2pPr marL="719138" indent="-358775" algn="l" defTabSz="457200" rtl="0" eaLnBrk="1" fontAlgn="base" hangingPunct="1">
        <a:spcBef>
          <a:spcPts val="600"/>
        </a:spcBef>
        <a:spcAft>
          <a:spcPts val="600"/>
        </a:spcAft>
        <a:buClr>
          <a:srgbClr val="0094BA"/>
        </a:buClr>
        <a:buFont typeface="Arial" pitchFamily="34" charset="0"/>
        <a:buChar char="•"/>
        <a:defRPr sz="2000" kern="1200">
          <a:solidFill>
            <a:schemeClr val="tx1"/>
          </a:solidFill>
          <a:latin typeface="+mn-lt"/>
          <a:ea typeface="ＭＳ Ｐゴシック" charset="0"/>
          <a:cs typeface="+mn-cs"/>
        </a:defRPr>
      </a:lvl2pPr>
      <a:lvl3pPr marL="723900" indent="190500" algn="l" defTabSz="457200" rtl="0" eaLnBrk="1" fontAlgn="base" hangingPunct="1">
        <a:spcBef>
          <a:spcPct val="0"/>
        </a:spcBef>
        <a:spcAft>
          <a:spcPct val="0"/>
        </a:spcAft>
        <a:buSzPct val="100000"/>
        <a:defRPr sz="2000" kern="1200">
          <a:solidFill>
            <a:schemeClr val="tx1"/>
          </a:solidFill>
          <a:latin typeface="+mn-lt"/>
          <a:ea typeface="ＭＳ Ｐゴシック" charset="0"/>
          <a:cs typeface="+mn-cs"/>
        </a:defRPr>
      </a:lvl3pPr>
      <a:lvl4pPr marL="723900" indent="647700" algn="l" defTabSz="457200" rtl="0" eaLnBrk="1" fontAlgn="base" hangingPunct="1">
        <a:spcBef>
          <a:spcPct val="0"/>
        </a:spcBef>
        <a:spcAft>
          <a:spcPct val="0"/>
        </a:spcAft>
        <a:buClr>
          <a:srgbClr val="0094BA"/>
        </a:buClr>
        <a:buSzPct val="100000"/>
        <a:buFont typeface="Arial" pitchFamily="34" charset="0"/>
        <a:defRPr kern="1200">
          <a:solidFill>
            <a:schemeClr val="tx1"/>
          </a:solidFill>
          <a:latin typeface="+mn-lt"/>
          <a:ea typeface="ＭＳ Ｐゴシック" charset="0"/>
          <a:cs typeface="+mn-cs"/>
        </a:defRPr>
      </a:lvl4pPr>
      <a:lvl5pPr marL="723900" indent="1104900" algn="l" defTabSz="352425" rtl="0" eaLnBrk="1" fontAlgn="base" hangingPunct="1">
        <a:spcBef>
          <a:spcPct val="0"/>
        </a:spcBef>
        <a:spcAft>
          <a:spcPct val="0"/>
        </a:spcAft>
        <a:buClr>
          <a:srgbClr val="0094BA"/>
        </a:buClr>
        <a:buSzPct val="100000"/>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3" descr="For a bettter life-green.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5450" y="6311900"/>
            <a:ext cx="10096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11163" y="1123950"/>
            <a:ext cx="8278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6148" name="Text Placeholder 2"/>
          <p:cNvSpPr>
            <a:spLocks noGrp="1"/>
          </p:cNvSpPr>
          <p:nvPr>
            <p:ph type="body" idx="1"/>
          </p:nvPr>
        </p:nvSpPr>
        <p:spPr bwMode="auto">
          <a:xfrm>
            <a:off x="420688" y="1885950"/>
            <a:ext cx="82804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6149" name="Picture 10" descr="Trust logo blu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70613" y="420688"/>
            <a:ext cx="2552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20688" y="1123950"/>
            <a:ext cx="8280400" cy="0"/>
          </a:xfrm>
          <a:prstGeom prst="line">
            <a:avLst/>
          </a:prstGeom>
          <a:ln w="19050">
            <a:solidFill>
              <a:srgbClr val="63AF34"/>
            </a:solidFill>
          </a:ln>
          <a:effectLst/>
        </p:spPr>
        <p:style>
          <a:lnRef idx="2">
            <a:schemeClr val="accent1"/>
          </a:lnRef>
          <a:fillRef idx="0">
            <a:schemeClr val="accent1"/>
          </a:fillRef>
          <a:effectRef idx="1">
            <a:schemeClr val="accent1"/>
          </a:effectRef>
          <a:fontRef idx="minor">
            <a:schemeClr val="tx1"/>
          </a:fontRef>
        </p:style>
      </p:cxnSp>
      <p:pic>
        <p:nvPicPr>
          <p:cNvPr id="6151" name="Picture 5" descr="Block graphic-green.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45175" y="5213350"/>
            <a:ext cx="2857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457200" rtl="0" eaLnBrk="1" fontAlgn="base" hangingPunct="1">
        <a:spcBef>
          <a:spcPct val="0"/>
        </a:spcBef>
        <a:spcAft>
          <a:spcPct val="0"/>
        </a:spcAft>
        <a:defRPr sz="2800" kern="1200">
          <a:solidFill>
            <a:srgbClr val="63AF34"/>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rgbClr val="63AF34"/>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800">
          <a:solidFill>
            <a:srgbClr val="63AF34"/>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800">
          <a:solidFill>
            <a:srgbClr val="63AF34"/>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800">
          <a:solidFill>
            <a:srgbClr val="63AF34"/>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rgbClr val="63AF34"/>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rgbClr val="63AF34"/>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rgbClr val="63AF34"/>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rgbClr val="63AF34"/>
          </a:solidFill>
          <a:latin typeface="Arial" charset="0"/>
          <a:ea typeface="ＭＳ Ｐゴシック" charset="0"/>
          <a:cs typeface="ＭＳ Ｐゴシック" charset="0"/>
        </a:defRPr>
      </a:lvl9pPr>
    </p:titleStyle>
    <p:bodyStyle>
      <a:lvl1pPr marL="358775" indent="-358775" algn="l" defTabSz="457200" rtl="0" eaLnBrk="1" fontAlgn="base" hangingPunct="1">
        <a:spcBef>
          <a:spcPts val="600"/>
        </a:spcBef>
        <a:spcAft>
          <a:spcPts val="600"/>
        </a:spcAft>
        <a:buBlip>
          <a:blip r:embed="rId10"/>
        </a:buBlip>
        <a:defRPr sz="2400" kern="1200">
          <a:solidFill>
            <a:schemeClr val="tx1"/>
          </a:solidFill>
          <a:latin typeface="+mn-lt"/>
          <a:ea typeface="ＭＳ Ｐゴシック" charset="0"/>
          <a:cs typeface="ＭＳ Ｐゴシック" charset="0"/>
        </a:defRPr>
      </a:lvl1pPr>
      <a:lvl2pPr marL="719138" indent="-358775" algn="l" defTabSz="457200" rtl="0" eaLnBrk="1" fontAlgn="base" hangingPunct="1">
        <a:spcBef>
          <a:spcPts val="600"/>
        </a:spcBef>
        <a:spcAft>
          <a:spcPts val="600"/>
        </a:spcAft>
        <a:buClr>
          <a:srgbClr val="63AF34"/>
        </a:buClr>
        <a:buFont typeface="Arial" pitchFamily="34" charset="0"/>
        <a:buChar char="•"/>
        <a:defRPr sz="2000" kern="1200">
          <a:solidFill>
            <a:schemeClr val="tx1"/>
          </a:solidFill>
          <a:latin typeface="+mn-lt"/>
          <a:ea typeface="ＭＳ Ｐゴシック" charset="0"/>
          <a:cs typeface="+mn-cs"/>
        </a:defRPr>
      </a:lvl2pPr>
      <a:lvl3pPr marL="719138" indent="195263" algn="l" defTabSz="457200" rtl="0" eaLnBrk="1" fontAlgn="base" hangingPunct="1">
        <a:spcBef>
          <a:spcPct val="0"/>
        </a:spcBef>
        <a:spcAft>
          <a:spcPct val="0"/>
        </a:spcAft>
        <a:buSzPct val="100000"/>
        <a:defRPr sz="2000" kern="1200">
          <a:solidFill>
            <a:schemeClr val="tx1"/>
          </a:solidFill>
          <a:latin typeface="+mn-lt"/>
          <a:ea typeface="ＭＳ Ｐゴシック" charset="0"/>
          <a:cs typeface="+mn-cs"/>
        </a:defRPr>
      </a:lvl3pPr>
      <a:lvl4pPr marL="719138" indent="652463" algn="l" defTabSz="457200" rtl="0" eaLnBrk="1" fontAlgn="base" hangingPunct="1">
        <a:spcBef>
          <a:spcPct val="0"/>
        </a:spcBef>
        <a:spcAft>
          <a:spcPct val="0"/>
        </a:spcAft>
        <a:buClr>
          <a:srgbClr val="63AF34"/>
        </a:buClr>
        <a:buSzPct val="100000"/>
        <a:defRPr kern="1200">
          <a:solidFill>
            <a:schemeClr val="tx1"/>
          </a:solidFill>
          <a:latin typeface="+mn-lt"/>
          <a:ea typeface="ＭＳ Ｐゴシック" charset="0"/>
          <a:cs typeface="+mn-cs"/>
        </a:defRPr>
      </a:lvl4pPr>
      <a:lvl5pPr marL="719138" indent="1109663" algn="l" defTabSz="352425" rtl="0" eaLnBrk="1" fontAlgn="base" hangingPunct="1">
        <a:spcBef>
          <a:spcPct val="0"/>
        </a:spcBef>
        <a:spcAft>
          <a:spcPct val="0"/>
        </a:spcAft>
        <a:buClr>
          <a:srgbClr val="63AF34"/>
        </a:buClr>
        <a:buSzPct val="100000"/>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helen.woronowski@nihr.ac.uk"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hyperlink" Target="http://www.iconarchive.com/show/100-flat-icons-by-graphicloads/email-2-icon.html" TargetMode="External"/><Relationship Id="rId1" Type="http://schemas.openxmlformats.org/officeDocument/2006/relationships/slideLayout" Target="../slideLayouts/slideLayout5.xml"/><Relationship Id="rId6" Type="http://schemas.openxmlformats.org/officeDocument/2006/relationships/hyperlink" Target="http://www.iconarchive.com/show/simple-rounded-social-icons-by-graphics-vibe/twitter-icon.html" TargetMode="External"/><Relationship Id="rId5" Type="http://schemas.openxmlformats.org/officeDocument/2006/relationships/image" Target="../media/image35.png"/><Relationship Id="rId4" Type="http://schemas.openxmlformats.org/officeDocument/2006/relationships/hyperlink" Target="http://www.iconarchive.com/show/delikate-icons-by-kyo-tux/Internet-ico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jxyyoFa31E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hyperlink" Target="https://youtu.be/fK8RtCiZp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TIHM for dementia</a:t>
            </a:r>
            <a:endParaRPr lang="en-GB" dirty="0"/>
          </a:p>
        </p:txBody>
      </p:sp>
      <p:sp>
        <p:nvSpPr>
          <p:cNvPr id="3" name="Subtitle 2"/>
          <p:cNvSpPr>
            <a:spLocks noGrp="1"/>
          </p:cNvSpPr>
          <p:nvPr>
            <p:ph type="subTitle" idx="1"/>
          </p:nvPr>
        </p:nvSpPr>
        <p:spPr/>
        <p:txBody>
          <a:bodyPr/>
          <a:lstStyle/>
          <a:p>
            <a:r>
              <a:rPr lang="en-GB" sz="2600" dirty="0"/>
              <a:t>Using technology to improve the quality of life for people with dementia</a:t>
            </a:r>
          </a:p>
        </p:txBody>
      </p:sp>
      <p:pic>
        <p:nvPicPr>
          <p:cNvPr id="7" name="Picture 2" descr="O:\Innovation and Development\1. BUSINESS DEVELOPMENT\2. TENDERS\2015\8. Grants, Other Projects\Test Beds\3 -Drafts\Leaflet\Partner Logos\Surrey University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451" y="5528277"/>
            <a:ext cx="1368152" cy="4059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96" y="5528438"/>
            <a:ext cx="1055616" cy="52548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0480" y="5556151"/>
            <a:ext cx="1657010" cy="38952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197" y="2780928"/>
            <a:ext cx="2973889" cy="2230417"/>
          </a:xfrm>
          <a:prstGeom prst="rect">
            <a:avLst/>
          </a:prstGeom>
        </p:spPr>
      </p:pic>
      <p:pic>
        <p:nvPicPr>
          <p:cNvPr id="11" name="Picture 2" descr="C:\Users\stephanie forster\AppData\Local\Microsoft\Windows\Temporary Internet Files\Content.Outlook\3EKJNYVU\AS_Logo_Stnd_White_E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2346" y="5301208"/>
            <a:ext cx="781910" cy="833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63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TIHM for dementia: why should GPs get involved?</a:t>
            </a:r>
            <a:endParaRPr lang="en-GB" dirty="0"/>
          </a:p>
        </p:txBody>
      </p:sp>
      <p:sp>
        <p:nvSpPr>
          <p:cNvPr id="3" name="Content Placeholder 2"/>
          <p:cNvSpPr>
            <a:spLocks noGrp="1"/>
          </p:cNvSpPr>
          <p:nvPr>
            <p:ph idx="1"/>
          </p:nvPr>
        </p:nvSpPr>
        <p:spPr>
          <a:xfrm>
            <a:off x="420688" y="1885950"/>
            <a:ext cx="4151312" cy="4351362"/>
          </a:xfrm>
        </p:spPr>
        <p:txBody>
          <a:bodyPr/>
          <a:lstStyle/>
          <a:p>
            <a:r>
              <a:rPr lang="en-GB" sz="2000" dirty="0" smtClean="0"/>
              <a:t>Patients involved in the technology arm of the study receive extra support</a:t>
            </a:r>
          </a:p>
          <a:p>
            <a:r>
              <a:rPr lang="en-GB" sz="2000" dirty="0" smtClean="0"/>
              <a:t>Supports GPs by removing some of the routine monitoring, such as blood pressure tests etc.</a:t>
            </a:r>
          </a:p>
          <a:p>
            <a:r>
              <a:rPr lang="en-GB" sz="2000" dirty="0" smtClean="0"/>
              <a:t>Provides GPs with a historic and holistic account of someone’s health and wellbeing to help provide informed care and treatment</a:t>
            </a:r>
          </a:p>
          <a:p>
            <a:pPr marL="0" indent="0">
              <a:buNone/>
            </a:pPr>
            <a:endParaRPr lang="en-GB" sz="2000" dirty="0" smtClean="0"/>
          </a:p>
          <a:p>
            <a:endParaRPr lang="en-GB" sz="2000" dirty="0" smtClean="0"/>
          </a:p>
          <a:p>
            <a:endParaRPr lang="en-GB" sz="2000" dirty="0" smtClean="0"/>
          </a:p>
          <a:p>
            <a:endParaRPr lang="en-GB" sz="200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865905"/>
            <a:ext cx="3240360" cy="4528160"/>
          </a:xfrm>
          <a:prstGeom prst="rect">
            <a:avLst/>
          </a:prstGeom>
        </p:spPr>
      </p:pic>
    </p:spTree>
    <p:extLst>
      <p:ext uri="{BB962C8B-B14F-4D97-AF65-F5344CB8AC3E}">
        <p14:creationId xmlns:p14="http://schemas.microsoft.com/office/powerpoint/2010/main" val="1106217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Recruitment</a:t>
            </a:r>
            <a:endParaRPr lang="en-GB" dirty="0"/>
          </a:p>
        </p:txBody>
      </p:sp>
      <p:sp>
        <p:nvSpPr>
          <p:cNvPr id="3" name="Content Placeholder 2"/>
          <p:cNvSpPr>
            <a:spLocks noGrp="1"/>
          </p:cNvSpPr>
          <p:nvPr>
            <p:ph idx="1"/>
          </p:nvPr>
        </p:nvSpPr>
        <p:spPr>
          <a:xfrm>
            <a:off x="420688" y="1885950"/>
            <a:ext cx="8280400" cy="4207346"/>
          </a:xfrm>
        </p:spPr>
        <p:txBody>
          <a:bodyPr/>
          <a:lstStyle/>
          <a:p>
            <a:r>
              <a:rPr lang="en-GB" dirty="0" smtClean="0"/>
              <a:t>400 people recruited onto the study so far</a:t>
            </a:r>
          </a:p>
          <a:p>
            <a:r>
              <a:rPr lang="en-GB" dirty="0" smtClean="0"/>
              <a:t>More volunteers needed</a:t>
            </a:r>
          </a:p>
          <a:p>
            <a:r>
              <a:rPr lang="en-GB" dirty="0" smtClean="0"/>
              <a:t>Recruitment will continue until end October</a:t>
            </a:r>
          </a:p>
          <a:p>
            <a:r>
              <a:rPr lang="en-GB" dirty="0" smtClean="0"/>
              <a:t>To be eligible a person must:</a:t>
            </a:r>
          </a:p>
          <a:p>
            <a:pPr lvl="1"/>
            <a:r>
              <a:rPr lang="en-GB" dirty="0"/>
              <a:t>h</a:t>
            </a:r>
            <a:r>
              <a:rPr lang="en-GB" dirty="0" smtClean="0"/>
              <a:t>ave mild to moderate dementia</a:t>
            </a:r>
          </a:p>
          <a:p>
            <a:pPr lvl="1"/>
            <a:r>
              <a:rPr lang="en-GB" dirty="0"/>
              <a:t>l</a:t>
            </a:r>
            <a:r>
              <a:rPr lang="en-GB" dirty="0" smtClean="0"/>
              <a:t>ive in Surrey or NE Hampshire</a:t>
            </a:r>
          </a:p>
          <a:p>
            <a:pPr lvl="1">
              <a:buClr>
                <a:schemeClr val="tx2"/>
              </a:buClr>
            </a:pPr>
            <a:r>
              <a:rPr lang="en-GB" dirty="0" smtClean="0"/>
              <a:t>be living independently in the community and have a carer who is willing to get involved. The carer can be a partner, relative, friend or a paid carer</a:t>
            </a:r>
          </a:p>
        </p:txBody>
      </p:sp>
    </p:spTree>
    <p:extLst>
      <p:ext uri="{BB962C8B-B14F-4D97-AF65-F5344CB8AC3E}">
        <p14:creationId xmlns:p14="http://schemas.microsoft.com/office/powerpoint/2010/main" val="279764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 for GPs who identify possible recruits</a:t>
            </a:r>
            <a:endParaRPr lang="en-GB" dirty="0"/>
          </a:p>
        </p:txBody>
      </p:sp>
      <p:sp>
        <p:nvSpPr>
          <p:cNvPr id="3" name="Content Placeholder 2"/>
          <p:cNvSpPr>
            <a:spLocks noGrp="1"/>
          </p:cNvSpPr>
          <p:nvPr>
            <p:ph idx="1"/>
          </p:nvPr>
        </p:nvSpPr>
        <p:spPr>
          <a:xfrm>
            <a:off x="395536" y="1628800"/>
            <a:ext cx="8280400" cy="4711402"/>
          </a:xfrm>
        </p:spPr>
        <p:txBody>
          <a:bodyPr/>
          <a:lstStyle/>
          <a:p>
            <a:pPr>
              <a:spcAft>
                <a:spcPts val="1200"/>
              </a:spcAft>
            </a:pPr>
            <a:r>
              <a:rPr lang="en-GB" sz="2200" dirty="0" smtClean="0"/>
              <a:t>GP Practices can earn more than £350: So far 32 have written to their patients.</a:t>
            </a:r>
          </a:p>
          <a:p>
            <a:pPr lvl="1">
              <a:spcAft>
                <a:spcPts val="1200"/>
              </a:spcAft>
            </a:pPr>
            <a:r>
              <a:rPr lang="en-GB" dirty="0" smtClean="0"/>
              <a:t>Identify people on their registers who have a diagnosis of dementia and who are not living in a care home</a:t>
            </a:r>
          </a:p>
          <a:p>
            <a:pPr lvl="1">
              <a:spcAft>
                <a:spcPts val="1200"/>
              </a:spcAft>
            </a:pPr>
            <a:r>
              <a:rPr lang="en-GB" dirty="0" smtClean="0"/>
              <a:t>Print and sign approved TIHM for dementia letter, provided by Surrey and Borders Partnership, for people identified in the search</a:t>
            </a:r>
          </a:p>
          <a:p>
            <a:pPr lvl="1">
              <a:spcAft>
                <a:spcPts val="1200"/>
              </a:spcAft>
            </a:pPr>
            <a:r>
              <a:rPr lang="en-GB" dirty="0" smtClean="0"/>
              <a:t>Send out the above letter with a TIHM for dementia leaflet to the identified people. Practices will already have been provided with the envelope containing the TIHM leaflet</a:t>
            </a:r>
          </a:p>
          <a:p>
            <a:pPr>
              <a:spcAft>
                <a:spcPts val="1200"/>
              </a:spcAft>
            </a:pPr>
            <a:r>
              <a:rPr lang="en-GB" sz="2200" dirty="0" smtClean="0"/>
              <a:t>To get involved in this activity and apply for funding</a:t>
            </a:r>
            <a:r>
              <a:rPr lang="en-GB" sz="2200" dirty="0"/>
              <a:t>, </a:t>
            </a:r>
            <a:r>
              <a:rPr lang="en-GB" sz="2200" dirty="0" err="1"/>
              <a:t>email:Helen</a:t>
            </a:r>
            <a:r>
              <a:rPr lang="en-GB" sz="2200" dirty="0"/>
              <a:t> Woronowski </a:t>
            </a:r>
            <a:r>
              <a:rPr lang="en-GB" sz="2200" dirty="0" smtClean="0">
                <a:hlinkClick r:id="rId3"/>
              </a:rPr>
              <a:t>helen.woronowski@nihr.ac.uk</a:t>
            </a:r>
            <a:endParaRPr lang="en-GB" sz="2200" dirty="0" smtClean="0"/>
          </a:p>
          <a:p>
            <a:pPr>
              <a:spcAft>
                <a:spcPts val="1200"/>
              </a:spcAft>
            </a:pPr>
            <a:endParaRPr lang="en-GB" dirty="0" smtClean="0"/>
          </a:p>
          <a:p>
            <a:pPr lvl="1">
              <a:spcAft>
                <a:spcPts val="0"/>
              </a:spcAft>
            </a:pPr>
            <a:endParaRPr lang="en-GB" dirty="0" smtClean="0"/>
          </a:p>
          <a:p>
            <a:pPr lvl="1">
              <a:spcAft>
                <a:spcPts val="0"/>
              </a:spcAft>
            </a:pPr>
            <a:endParaRPr lang="en-GB" dirty="0" smtClean="0"/>
          </a:p>
          <a:p>
            <a:pPr lvl="1">
              <a:spcAft>
                <a:spcPts val="0"/>
              </a:spcAft>
            </a:pPr>
            <a:endParaRPr lang="en-GB" dirty="0" smtClean="0"/>
          </a:p>
          <a:p>
            <a:pPr lvl="1">
              <a:spcAft>
                <a:spcPts val="0"/>
              </a:spcAft>
            </a:pP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4014867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GP feedback</a:t>
            </a:r>
            <a:endParaRPr lang="en-GB" dirty="0"/>
          </a:p>
        </p:txBody>
      </p:sp>
      <p:sp>
        <p:nvSpPr>
          <p:cNvPr id="3" name="Content Placeholder 2"/>
          <p:cNvSpPr>
            <a:spLocks noGrp="1"/>
          </p:cNvSpPr>
          <p:nvPr>
            <p:ph idx="1"/>
          </p:nvPr>
        </p:nvSpPr>
        <p:spPr/>
        <p:txBody>
          <a:bodyPr/>
          <a:lstStyle/>
          <a:p>
            <a:pPr marL="0" indent="0">
              <a:spcAft>
                <a:spcPts val="0"/>
              </a:spcAft>
              <a:buNone/>
            </a:pPr>
            <a:endParaRPr lang="en-GB" sz="2200" dirty="0"/>
          </a:p>
          <a:p>
            <a:pPr>
              <a:spcAft>
                <a:spcPts val="0"/>
              </a:spcAft>
            </a:pPr>
            <a:r>
              <a:rPr lang="en-GB" sz="2200" dirty="0" smtClean="0"/>
              <a:t>GP from North East Hants and Farnham CCG:</a:t>
            </a:r>
          </a:p>
          <a:p>
            <a:pPr marL="0" indent="0">
              <a:spcAft>
                <a:spcPts val="0"/>
              </a:spcAft>
              <a:buNone/>
            </a:pPr>
            <a:endParaRPr lang="en-GB" sz="2200" i="1" dirty="0"/>
          </a:p>
          <a:p>
            <a:pPr marL="0" indent="0" algn="ctr">
              <a:spcAft>
                <a:spcPts val="0"/>
              </a:spcAft>
              <a:buNone/>
            </a:pPr>
            <a:r>
              <a:rPr lang="en-GB" sz="2200" i="1" dirty="0" smtClean="0"/>
              <a:t>“Our practice signed up for this as it involved no GP time, only some admin support to send out the patient letters. It potentially benefits our patients with dementia and financially rewards us to the tune of just over £350. It seems a no brainer!”</a:t>
            </a:r>
          </a:p>
          <a:p>
            <a:pPr marL="0" indent="0" algn="ctr">
              <a:spcAft>
                <a:spcPts val="0"/>
              </a:spcAft>
              <a:buNone/>
            </a:pPr>
            <a:endParaRPr lang="en-GB" sz="2200" i="1" dirty="0"/>
          </a:p>
          <a:p>
            <a:pPr marL="360363" lvl="1" indent="0">
              <a:spcAft>
                <a:spcPts val="0"/>
              </a:spcAft>
              <a:buNone/>
            </a:pPr>
            <a:r>
              <a:rPr lang="en-GB" b="1" dirty="0" smtClean="0"/>
              <a:t>So far 23 practices have written to hundreds of people on their registers about the study</a:t>
            </a:r>
          </a:p>
          <a:p>
            <a:pPr lvl="1">
              <a:spcAft>
                <a:spcPts val="0"/>
              </a:spcAft>
            </a:pPr>
            <a:endParaRPr lang="en-GB" dirty="0" smtClean="0"/>
          </a:p>
          <a:p>
            <a:pPr lvl="1">
              <a:spcAft>
                <a:spcPts val="0"/>
              </a:spcAft>
            </a:pPr>
            <a:endParaRPr lang="en-GB" dirty="0" smtClean="0"/>
          </a:p>
          <a:p>
            <a:pPr lvl="1">
              <a:spcAft>
                <a:spcPts val="0"/>
              </a:spcAft>
            </a:pPr>
            <a:endParaRPr lang="en-GB" dirty="0" smtClean="0"/>
          </a:p>
          <a:p>
            <a:pPr lvl="1">
              <a:spcAft>
                <a:spcPts val="0"/>
              </a:spcAft>
            </a:pP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2051641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out more</a:t>
            </a:r>
            <a:endParaRPr lang="en-GB" dirty="0"/>
          </a:p>
        </p:txBody>
      </p:sp>
      <p:sp>
        <p:nvSpPr>
          <p:cNvPr id="3" name="Content Placeholder 2"/>
          <p:cNvSpPr>
            <a:spLocks noGrp="1"/>
          </p:cNvSpPr>
          <p:nvPr>
            <p:ph idx="1"/>
          </p:nvPr>
        </p:nvSpPr>
        <p:spPr>
          <a:xfrm>
            <a:off x="1691680" y="2060848"/>
            <a:ext cx="6758687" cy="3856038"/>
          </a:xfrm>
        </p:spPr>
        <p:txBody>
          <a:bodyPr/>
          <a:lstStyle/>
          <a:p>
            <a:pPr marL="0" indent="0">
              <a:buNone/>
            </a:pPr>
            <a:r>
              <a:rPr lang="en-GB" dirty="0" smtClean="0"/>
              <a:t> </a:t>
            </a:r>
            <a:r>
              <a:rPr lang="en-GB" sz="3200" dirty="0" smtClean="0"/>
              <a:t>tihm@sabp.nhs.uk</a:t>
            </a:r>
          </a:p>
          <a:p>
            <a:pPr marL="0" indent="0">
              <a:buNone/>
            </a:pPr>
            <a:endParaRPr lang="en-GB" sz="3200" dirty="0" smtClean="0"/>
          </a:p>
          <a:p>
            <a:pPr marL="0" indent="0">
              <a:buNone/>
            </a:pPr>
            <a:r>
              <a:rPr lang="en-GB" sz="3200" dirty="0" smtClean="0"/>
              <a:t>www.sabp.nhs.uk/tihm</a:t>
            </a:r>
            <a:endParaRPr lang="en-GB" sz="3200" dirty="0"/>
          </a:p>
          <a:p>
            <a:pPr marL="0" indent="0">
              <a:buNone/>
            </a:pPr>
            <a:endParaRPr lang="en-GB" sz="3200" dirty="0" smtClean="0"/>
          </a:p>
          <a:p>
            <a:pPr marL="0" indent="0">
              <a:buNone/>
            </a:pPr>
            <a:r>
              <a:rPr lang="en-GB" sz="3200" dirty="0" smtClean="0"/>
              <a:t>@</a:t>
            </a:r>
            <a:r>
              <a:rPr lang="en-GB" sz="3200" dirty="0" err="1" smtClean="0"/>
              <a:t>TIHM_dementia</a:t>
            </a:r>
            <a:endParaRPr lang="en-GB" sz="3200" dirty="0" smtClean="0"/>
          </a:p>
          <a:p>
            <a:pPr marL="0" indent="0">
              <a:buNone/>
            </a:pPr>
            <a:endParaRPr lang="en-GB" dirty="0"/>
          </a:p>
        </p:txBody>
      </p:sp>
      <p:pic>
        <p:nvPicPr>
          <p:cNvPr id="4100" name="Picture 4" descr="email 2 ic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373" y="1844824"/>
            <a:ext cx="998240" cy="9982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ternet ic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344" y="3058782"/>
            <a:ext cx="1090298" cy="109029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witter ico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062" y="4368736"/>
            <a:ext cx="1004480" cy="100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63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 thanks to…</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369" y="2132856"/>
            <a:ext cx="2808312" cy="38344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09" y="2786301"/>
            <a:ext cx="2322944" cy="16422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09" y="4567160"/>
            <a:ext cx="1984850" cy="1094087"/>
          </a:xfrm>
          <a:prstGeom prst="rect">
            <a:avLst/>
          </a:prstGeom>
        </p:spPr>
      </p:pic>
    </p:spTree>
    <p:extLst>
      <p:ext uri="{BB962C8B-B14F-4D97-AF65-F5344CB8AC3E}">
        <p14:creationId xmlns:p14="http://schemas.microsoft.com/office/powerpoint/2010/main" val="3756559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TIHM for dementia: what is it?</a:t>
            </a:r>
            <a:endParaRPr lang="en-GB" dirty="0"/>
          </a:p>
        </p:txBody>
      </p:sp>
      <p:sp>
        <p:nvSpPr>
          <p:cNvPr id="3" name="Content Placeholder 2"/>
          <p:cNvSpPr>
            <a:spLocks noGrp="1"/>
          </p:cNvSpPr>
          <p:nvPr>
            <p:ph idx="1"/>
          </p:nvPr>
        </p:nvSpPr>
        <p:spPr>
          <a:xfrm>
            <a:off x="402432" y="1912442"/>
            <a:ext cx="5231432" cy="4896544"/>
          </a:xfrm>
        </p:spPr>
        <p:txBody>
          <a:bodyPr/>
          <a:lstStyle/>
          <a:p>
            <a:r>
              <a:rPr lang="en-GB" sz="2000" dirty="0" smtClean="0"/>
              <a:t>One of seven test beds funded by the Department of Health and one of two </a:t>
            </a:r>
            <a:r>
              <a:rPr lang="en-GB" sz="2000" dirty="0" err="1" smtClean="0"/>
              <a:t>IoT</a:t>
            </a:r>
            <a:r>
              <a:rPr lang="en-GB" sz="2000" dirty="0" smtClean="0"/>
              <a:t> test beds focusing on new ways of working to support people with long term and complex health conditions. </a:t>
            </a:r>
          </a:p>
          <a:p>
            <a:r>
              <a:rPr lang="en-GB" sz="2000" dirty="0" smtClean="0"/>
              <a:t>TIHM is a randomised control trial  that aims to support people with dementia who live at home and their carers.</a:t>
            </a:r>
          </a:p>
          <a:p>
            <a:r>
              <a:rPr lang="en-GB" sz="2000" dirty="0" smtClean="0"/>
              <a:t> Uses new technologies  allowing clinicians to remotely monitor people’s health and safety round the clock and in real time</a:t>
            </a:r>
          </a:p>
          <a:p>
            <a:r>
              <a:rPr lang="en-GB" sz="2000" dirty="0" smtClean="0"/>
              <a:t>Partners from the NHS, academia</a:t>
            </a:r>
            <a:r>
              <a:rPr lang="en-GB" sz="2000" dirty="0"/>
              <a:t>, industry and the voluntary </a:t>
            </a:r>
            <a:r>
              <a:rPr lang="en-GB" sz="2000" dirty="0" smtClean="0"/>
              <a:t>sector </a:t>
            </a:r>
          </a:p>
          <a:p>
            <a:pPr marL="0" indent="0">
              <a:buNone/>
            </a:pPr>
            <a:endParaRPr lang="en-GB" sz="2200" dirty="0"/>
          </a:p>
          <a:p>
            <a:endParaRPr lang="en-GB" sz="2200" dirty="0" smtClean="0"/>
          </a:p>
          <a:p>
            <a:endParaRPr lang="en-GB" sz="2200" dirty="0" smtClean="0"/>
          </a:p>
          <a:p>
            <a:pPr marL="0" indent="0">
              <a:buNone/>
            </a:pPr>
            <a:endParaRPr lang="en-GB" sz="2200" dirty="0" smtClean="0"/>
          </a:p>
          <a:p>
            <a:pPr marL="0" indent="0">
              <a:buNone/>
            </a:pPr>
            <a:endParaRPr lang="en-GB" sz="2200" dirty="0"/>
          </a:p>
        </p:txBody>
      </p:sp>
      <p:pic>
        <p:nvPicPr>
          <p:cNvPr id="4" name="Picture 2" descr="C:\Users\gary ward\Desktop\Dementia 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65523"/>
          <a:stretch/>
        </p:blipFill>
        <p:spPr bwMode="auto">
          <a:xfrm>
            <a:off x="5652120" y="1912442"/>
            <a:ext cx="3233772" cy="382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999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TIHM for dementia: key aims</a:t>
            </a:r>
            <a:endParaRPr lang="en-GB" dirty="0"/>
          </a:p>
        </p:txBody>
      </p:sp>
      <p:sp>
        <p:nvSpPr>
          <p:cNvPr id="3" name="Content Placeholder 2"/>
          <p:cNvSpPr>
            <a:spLocks noGrp="1"/>
          </p:cNvSpPr>
          <p:nvPr>
            <p:ph idx="1"/>
          </p:nvPr>
        </p:nvSpPr>
        <p:spPr>
          <a:xfrm>
            <a:off x="420688" y="1885950"/>
            <a:ext cx="4151312" cy="3991322"/>
          </a:xfrm>
        </p:spPr>
        <p:txBody>
          <a:bodyPr/>
          <a:lstStyle/>
          <a:p>
            <a:r>
              <a:rPr lang="en-GB" sz="2000" dirty="0" smtClean="0"/>
              <a:t>Help people stay safe and well in their homes</a:t>
            </a:r>
          </a:p>
          <a:p>
            <a:r>
              <a:rPr lang="en-GB" sz="2000" dirty="0" smtClean="0"/>
              <a:t>Identify health and safety problems early on to reduce people’s need to go into hospital and care homes</a:t>
            </a:r>
          </a:p>
          <a:p>
            <a:r>
              <a:rPr lang="en-GB" sz="2000" dirty="0" smtClean="0"/>
              <a:t>Reduce pressure on carers</a:t>
            </a:r>
          </a:p>
          <a:p>
            <a:r>
              <a:rPr lang="en-GB" sz="2000" dirty="0" smtClean="0"/>
              <a:t>Improved </a:t>
            </a:r>
            <a:r>
              <a:rPr lang="en-GB" sz="2000" dirty="0" err="1" smtClean="0"/>
              <a:t>targetting</a:t>
            </a:r>
            <a:r>
              <a:rPr lang="en-GB" sz="2000" dirty="0" smtClean="0"/>
              <a:t> of NHS resources </a:t>
            </a:r>
          </a:p>
          <a:p>
            <a:endParaRPr lang="en-GB" sz="2000"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9601" r="6949"/>
          <a:stretch/>
        </p:blipFill>
        <p:spPr>
          <a:xfrm>
            <a:off x="4957688" y="2205038"/>
            <a:ext cx="3736156" cy="3925653"/>
          </a:xfrm>
          <a:prstGeom prst="rect">
            <a:avLst/>
          </a:prstGeom>
        </p:spPr>
      </p:pic>
    </p:spTree>
    <p:extLst>
      <p:ext uri="{BB962C8B-B14F-4D97-AF65-F5344CB8AC3E}">
        <p14:creationId xmlns:p14="http://schemas.microsoft.com/office/powerpoint/2010/main" val="1917585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the technology work?</a:t>
            </a:r>
            <a:endParaRPr lang="en-GB" dirty="0"/>
          </a:p>
        </p:txBody>
      </p:sp>
      <p:sp>
        <p:nvSpPr>
          <p:cNvPr id="3" name="Content Placeholder 2"/>
          <p:cNvSpPr>
            <a:spLocks noGrp="1"/>
          </p:cNvSpPr>
          <p:nvPr>
            <p:ph idx="1"/>
          </p:nvPr>
        </p:nvSpPr>
        <p:spPr>
          <a:xfrm>
            <a:off x="420688" y="1885950"/>
            <a:ext cx="4151312" cy="4351362"/>
          </a:xfrm>
        </p:spPr>
        <p:txBody>
          <a:bodyPr/>
          <a:lstStyle/>
          <a:p>
            <a:r>
              <a:rPr lang="en-GB" sz="2200" dirty="0" smtClean="0"/>
              <a:t>Devices installed in the home collect information about a person’s health and safety using the Internet of Things</a:t>
            </a:r>
          </a:p>
          <a:p>
            <a:r>
              <a:rPr lang="en-GB" sz="2200" dirty="0" smtClean="0"/>
              <a:t>Data is analysed using machine learning algorithms to identify deviations in behaviour</a:t>
            </a:r>
          </a:p>
          <a:p>
            <a:r>
              <a:rPr lang="en-GB" sz="2200" dirty="0" smtClean="0"/>
              <a:t>Problems are flagged up to clinicians at SABP’s Clinical Monitoring Unit who can step into offer support</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725144"/>
            <a:ext cx="1676400" cy="1676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4896" y="1846348"/>
            <a:ext cx="1371600" cy="1371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4736" y="1847872"/>
            <a:ext cx="1371600" cy="1371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4896" y="3284984"/>
            <a:ext cx="1371600" cy="13716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1528" y="3284984"/>
            <a:ext cx="1374648" cy="137464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528" y="1844824"/>
            <a:ext cx="1374648" cy="137464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4736" y="3284984"/>
            <a:ext cx="1371600" cy="1374648"/>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75284" y="4725144"/>
            <a:ext cx="1597116" cy="1681175"/>
          </a:xfrm>
          <a:prstGeom prst="rect">
            <a:avLst/>
          </a:prstGeom>
        </p:spPr>
      </p:pic>
    </p:spTree>
    <p:extLst>
      <p:ext uri="{BB962C8B-B14F-4D97-AF65-F5344CB8AC3E}">
        <p14:creationId xmlns:p14="http://schemas.microsoft.com/office/powerpoint/2010/main" val="1090680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99" y="1123950"/>
            <a:ext cx="8278812" cy="495300"/>
          </a:xfrm>
        </p:spPr>
        <p:txBody>
          <a:bodyPr/>
          <a:lstStyle/>
          <a:p>
            <a:r>
              <a:rPr lang="en-GB" dirty="0" smtClean="0"/>
              <a:t>TIHM for dementia architecture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094" b="3545"/>
          <a:stretch/>
        </p:blipFill>
        <p:spPr>
          <a:xfrm>
            <a:off x="363833" y="1651000"/>
            <a:ext cx="8416333" cy="5016500"/>
          </a:xfrm>
          <a:prstGeom prst="rect">
            <a:avLst/>
          </a:prstGeom>
        </p:spPr>
      </p:pic>
    </p:spTree>
    <p:extLst>
      <p:ext uri="{BB962C8B-B14F-4D97-AF65-F5344CB8AC3E}">
        <p14:creationId xmlns:p14="http://schemas.microsoft.com/office/powerpoint/2010/main" val="3894620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TIHM Integrated View (iView)</a:t>
            </a:r>
            <a:endParaRPr lang="en-GB" dirty="0"/>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2514" b="27935"/>
          <a:stretch/>
        </p:blipFill>
        <p:spPr bwMode="auto">
          <a:xfrm>
            <a:off x="505040" y="1700808"/>
            <a:ext cx="8133919" cy="467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173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TIHM Integrated View (iView)</a:t>
            </a:r>
            <a:endParaRPr lang="en-GB" dirty="0"/>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9391"/>
          <a:stretch/>
        </p:blipFill>
        <p:spPr bwMode="auto">
          <a:xfrm>
            <a:off x="395536" y="1673906"/>
            <a:ext cx="2160240" cy="512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58431"/>
          <a:stretch/>
        </p:blipFill>
        <p:spPr bwMode="auto">
          <a:xfrm>
            <a:off x="2627784" y="2348880"/>
            <a:ext cx="3188880" cy="288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2374"/>
          <a:stretch/>
        </p:blipFill>
        <p:spPr bwMode="auto">
          <a:xfrm>
            <a:off x="5816664" y="3268743"/>
            <a:ext cx="3142500" cy="3252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99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TIHM Integrated View (iView)</a:t>
            </a:r>
            <a:endParaRPr lang="en-GB"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16016" y="1772816"/>
            <a:ext cx="3567088" cy="47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1844824"/>
            <a:ext cx="3816424" cy="3816429"/>
          </a:xfrm>
          <a:prstGeom prst="rect">
            <a:avLst/>
          </a:prstGeom>
          <a:noFill/>
        </p:spPr>
        <p:txBody>
          <a:bodyPr wrap="square" rtlCol="0">
            <a:spAutoFit/>
          </a:bodyPr>
          <a:lstStyle/>
          <a:p>
            <a:r>
              <a:rPr lang="en-GB" sz="2200" dirty="0" smtClean="0">
                <a:solidFill>
                  <a:prstClr val="black"/>
                </a:solidFill>
              </a:rPr>
              <a:t>The technology being used in the TIHM study allows a persons location to be tracked </a:t>
            </a:r>
          </a:p>
          <a:p>
            <a:endParaRPr lang="en-GB" sz="2200" dirty="0" smtClean="0">
              <a:solidFill>
                <a:prstClr val="black"/>
              </a:solidFill>
            </a:endParaRPr>
          </a:p>
          <a:p>
            <a:r>
              <a:rPr lang="en-GB" sz="2200" dirty="0" smtClean="0">
                <a:solidFill>
                  <a:prstClr val="black"/>
                </a:solidFill>
              </a:rPr>
              <a:t>This information is available via the Integrated View and helps the clinical monitoring team to know if someone has wandered away from home and may need help</a:t>
            </a:r>
            <a:endParaRPr lang="en-GB" sz="2200" dirty="0">
              <a:solidFill>
                <a:prstClr val="black"/>
              </a:solidFill>
            </a:endParaRPr>
          </a:p>
        </p:txBody>
      </p:sp>
    </p:spTree>
    <p:extLst>
      <p:ext uri="{BB962C8B-B14F-4D97-AF65-F5344CB8AC3E}">
        <p14:creationId xmlns:p14="http://schemas.microsoft.com/office/powerpoint/2010/main" val="4251991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from Trusted Users</a:t>
            </a:r>
            <a:endParaRPr lang="en-GB" dirty="0"/>
          </a:p>
        </p:txBody>
      </p:sp>
      <p:sp>
        <p:nvSpPr>
          <p:cNvPr id="3" name="Content Placeholder 2"/>
          <p:cNvSpPr>
            <a:spLocks noGrp="1"/>
          </p:cNvSpPr>
          <p:nvPr>
            <p:ph idx="1"/>
          </p:nvPr>
        </p:nvSpPr>
        <p:spPr>
          <a:xfrm>
            <a:off x="420688" y="1700808"/>
            <a:ext cx="4151312" cy="4896544"/>
          </a:xfrm>
        </p:spPr>
        <p:txBody>
          <a:bodyPr/>
          <a:lstStyle/>
          <a:p>
            <a:r>
              <a:rPr lang="en-GB" sz="2000" dirty="0" smtClean="0"/>
              <a:t>People feel safer/more supported</a:t>
            </a:r>
          </a:p>
          <a:p>
            <a:r>
              <a:rPr lang="en-GB" sz="2000" dirty="0" smtClean="0"/>
              <a:t>Less likely to go to A&amp;E and the GP, unless advised to do this</a:t>
            </a:r>
          </a:p>
          <a:p>
            <a:r>
              <a:rPr lang="en-GB" sz="2000" dirty="0" smtClean="0"/>
              <a:t>Problems identified early on </a:t>
            </a:r>
            <a:r>
              <a:rPr lang="en-GB" sz="2000" smtClean="0"/>
              <a:t>and treated, </a:t>
            </a:r>
            <a:r>
              <a:rPr lang="en-GB" sz="2000" dirty="0" smtClean="0"/>
              <a:t>such as anxiety, high blood pressure and low pulse </a:t>
            </a:r>
          </a:p>
          <a:p>
            <a:r>
              <a:rPr lang="en-GB" sz="2000" dirty="0" smtClean="0"/>
              <a:t>Carers more confident to leave the person with dementia alone</a:t>
            </a:r>
          </a:p>
          <a:p>
            <a:r>
              <a:rPr lang="en-GB" sz="2000" dirty="0" smtClean="0"/>
              <a:t>Listen to the people trialling the technology. Go to:</a:t>
            </a:r>
            <a:r>
              <a:rPr lang="en-GB" sz="2000" dirty="0"/>
              <a:t> </a:t>
            </a:r>
            <a:r>
              <a:rPr lang="en-GB" sz="2000" dirty="0" smtClean="0">
                <a:hlinkClick r:id="rId3"/>
              </a:rPr>
              <a:t>https</a:t>
            </a:r>
            <a:r>
              <a:rPr lang="en-GB" sz="2000" dirty="0">
                <a:hlinkClick r:id="rId3"/>
              </a:rPr>
              <a:t>://</a:t>
            </a:r>
            <a:r>
              <a:rPr lang="en-GB" sz="2000" dirty="0" smtClean="0">
                <a:hlinkClick r:id="rId3"/>
              </a:rPr>
              <a:t>youtu.be/jxyyoFa31E0</a:t>
            </a:r>
            <a:endParaRPr lang="en-GB" sz="2000" dirty="0" smtClean="0"/>
          </a:p>
          <a:p>
            <a:r>
              <a:rPr lang="en-GB" sz="2000" dirty="0">
                <a:hlinkClick r:id="rId4"/>
              </a:rPr>
              <a:t>https://</a:t>
            </a:r>
            <a:r>
              <a:rPr lang="en-GB" sz="2000" dirty="0" smtClean="0">
                <a:hlinkClick r:id="rId4"/>
              </a:rPr>
              <a:t>youtu.be/fK8RtCiZpKs</a:t>
            </a:r>
            <a:endParaRPr lang="en-GB" sz="2000" dirty="0" smtClean="0"/>
          </a:p>
          <a:p>
            <a:endParaRPr lang="en-GB" sz="2000" dirty="0" smtClean="0"/>
          </a:p>
          <a:p>
            <a:endParaRPr lang="en-GB" sz="2000" dirty="0" smtClean="0"/>
          </a:p>
          <a:p>
            <a:endParaRPr lang="en-GB" sz="2000" dirty="0" smtClean="0"/>
          </a:p>
          <a:p>
            <a:endParaRPr lang="en-GB" sz="2000" dirty="0" smtClean="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0514" y="1916832"/>
            <a:ext cx="3128197" cy="4248472"/>
          </a:xfrm>
          <a:prstGeom prst="rect">
            <a:avLst/>
          </a:prstGeom>
        </p:spPr>
      </p:pic>
    </p:spTree>
    <p:extLst>
      <p:ext uri="{BB962C8B-B14F-4D97-AF65-F5344CB8AC3E}">
        <p14:creationId xmlns:p14="http://schemas.microsoft.com/office/powerpoint/2010/main" val="2321791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NHS Corp Bl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HS Corp Green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 Corporate Services Division</Template>
  <TotalTime>5401</TotalTime>
  <Words>1498</Words>
  <Application>Microsoft Office PowerPoint</Application>
  <PresentationFormat>On-screen Show (4:3)</PresentationFormat>
  <Paragraphs>121</Paragraphs>
  <Slides>15</Slides>
  <Notes>12</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NHS Corp Blue Theme</vt:lpstr>
      <vt:lpstr>NHS Corp Green Theme</vt:lpstr>
      <vt:lpstr>TIHM for dementia</vt:lpstr>
      <vt:lpstr>TIHM for dementia: what is it?</vt:lpstr>
      <vt:lpstr>TIHM for dementia: key aims</vt:lpstr>
      <vt:lpstr>How does the technology work?</vt:lpstr>
      <vt:lpstr>TIHM for dementia architecture</vt:lpstr>
      <vt:lpstr>TIHM Integrated View (iView)</vt:lpstr>
      <vt:lpstr>TIHM Integrated View (iView)</vt:lpstr>
      <vt:lpstr>TIHM Integrated View (iView)</vt:lpstr>
      <vt:lpstr>Feedback from Trusted Users</vt:lpstr>
      <vt:lpstr>TIHM for dementia: why should GPs get involved?</vt:lpstr>
      <vt:lpstr>Recruitment</vt:lpstr>
      <vt:lpstr>Funding for GPs who identify possible recruits</vt:lpstr>
      <vt:lpstr>GP feedback</vt:lpstr>
      <vt:lpstr>Find out more</vt:lpstr>
      <vt:lpstr>With thanks to…</vt:lpstr>
    </vt:vector>
  </TitlesOfParts>
  <Company>Surrey &amp; Borders Partnership Foundation NHS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sabp</dc:title>
  <dc:creator>Jo Young</dc:creator>
  <cp:lastModifiedBy>dstevens01</cp:lastModifiedBy>
  <cp:revision>342</cp:revision>
  <cp:lastPrinted>2017-02-10T12:06:38Z</cp:lastPrinted>
  <dcterms:created xsi:type="dcterms:W3CDTF">2016-01-31T11:22:51Z</dcterms:created>
  <dcterms:modified xsi:type="dcterms:W3CDTF">2017-10-20T09:55:13Z</dcterms:modified>
</cp:coreProperties>
</file>